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56"/>
  </p:notesMasterIdLst>
  <p:sldIdLst>
    <p:sldId id="475" r:id="rId2"/>
    <p:sldId id="567" r:id="rId3"/>
    <p:sldId id="568" r:id="rId4"/>
    <p:sldId id="496" r:id="rId5"/>
    <p:sldId id="695" r:id="rId6"/>
    <p:sldId id="696" r:id="rId7"/>
    <p:sldId id="697" r:id="rId8"/>
    <p:sldId id="698" r:id="rId9"/>
    <p:sldId id="699" r:id="rId10"/>
    <p:sldId id="700" r:id="rId11"/>
    <p:sldId id="701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09" r:id="rId20"/>
    <p:sldId id="710" r:id="rId21"/>
    <p:sldId id="711" r:id="rId22"/>
    <p:sldId id="713" r:id="rId23"/>
    <p:sldId id="664" r:id="rId24"/>
    <p:sldId id="665" r:id="rId25"/>
    <p:sldId id="666" r:id="rId26"/>
    <p:sldId id="667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679" r:id="rId39"/>
    <p:sldId id="680" r:id="rId40"/>
    <p:sldId id="681" r:id="rId41"/>
    <p:sldId id="682" r:id="rId42"/>
    <p:sldId id="683" r:id="rId43"/>
    <p:sldId id="684" r:id="rId44"/>
    <p:sldId id="685" r:id="rId45"/>
    <p:sldId id="686" r:id="rId46"/>
    <p:sldId id="687" r:id="rId47"/>
    <p:sldId id="714" r:id="rId48"/>
    <p:sldId id="689" r:id="rId49"/>
    <p:sldId id="690" r:id="rId50"/>
    <p:sldId id="691" r:id="rId51"/>
    <p:sldId id="692" r:id="rId52"/>
    <p:sldId id="693" r:id="rId53"/>
    <p:sldId id="694" r:id="rId54"/>
    <p:sldId id="573" r:id="rId55"/>
  </p:sldIdLst>
  <p:sldSz cx="9906000" cy="6858000" type="A4"/>
  <p:notesSz cx="6797675" cy="9926638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6550" indent="-234950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6F0F8"/>
    <a:srgbClr val="05BCFE"/>
    <a:srgbClr val="8848A2"/>
    <a:srgbClr val="19EA69"/>
    <a:srgbClr val="A055D6"/>
    <a:srgbClr val="D6FDA7"/>
    <a:srgbClr val="E183D6"/>
    <a:srgbClr val="99DAFB"/>
    <a:srgbClr val="FC7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7" autoAdjust="0"/>
    <p:restoredTop sz="93387" autoAdjust="0"/>
  </p:normalViewPr>
  <p:slideViewPr>
    <p:cSldViewPr>
      <p:cViewPr varScale="1">
        <p:scale>
          <a:sx n="108" d="100"/>
          <a:sy n="108" d="100"/>
        </p:scale>
        <p:origin x="1596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49938597124899E-3"/>
          <c:y val="3.4537975833075142E-2"/>
          <c:w val="0.99770497025650695"/>
          <c:h val="0.771267000715819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 w="253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4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2023(факт)</c:v>
                </c:pt>
                <c:pt idx="1">
                  <c:v>2024(факт)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3703583.3679999998</c:v>
                </c:pt>
                <c:pt idx="1">
                  <c:v>3637789.65</c:v>
                </c:pt>
                <c:pt idx="2">
                  <c:v>3034840.99</c:v>
                </c:pt>
                <c:pt idx="3">
                  <c:v>3377651.4</c:v>
                </c:pt>
                <c:pt idx="4">
                  <c:v>3002007.45</c:v>
                </c:pt>
                <c:pt idx="5">
                  <c:v>2536563.81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8-4AEC-B30E-5189EDE37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 w="253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4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2023(факт)</c:v>
                </c:pt>
                <c:pt idx="1">
                  <c:v>2024(факт)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1883965.497</c:v>
                </c:pt>
                <c:pt idx="1">
                  <c:v>2612608.06</c:v>
                </c:pt>
                <c:pt idx="2">
                  <c:v>2603102.65</c:v>
                </c:pt>
                <c:pt idx="3">
                  <c:v>2790000</c:v>
                </c:pt>
                <c:pt idx="4">
                  <c:v>2585000</c:v>
                </c:pt>
                <c:pt idx="5">
                  <c:v>2765600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8-4AEC-B30E-5189EDE373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54151984"/>
        <c:axId val="1"/>
      </c:barChart>
      <c:catAx>
        <c:axId val="1654151984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654151984"/>
        <c:crosses val="autoZero"/>
        <c:crossBetween val="between"/>
      </c:valAx>
      <c:spPr>
        <a:noFill/>
        <a:ln w="25378">
          <a:noFill/>
        </a:ln>
      </c:spPr>
    </c:plotArea>
    <c:legend>
      <c:legendPos val="b"/>
      <c:layout>
        <c:manualLayout>
          <c:xMode val="edge"/>
          <c:yMode val="edge"/>
          <c:x val="9.790979097909791E-2"/>
          <c:y val="0.91666666666666663"/>
          <c:w val="0.80395683016687136"/>
          <c:h val="6.3861152362738913E-2"/>
        </c:manualLayout>
      </c:layout>
      <c:overlay val="0"/>
      <c:txPr>
        <a:bodyPr/>
        <a:lstStyle/>
        <a:p>
          <a:pPr>
            <a:defRPr sz="15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916617283886618E-2"/>
          <c:w val="0.97034899781416717"/>
          <c:h val="0.9341667654322267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Лист1!$A$2:$A$7</c:f>
              <c:strCache>
                <c:ptCount val="6"/>
                <c:pt idx="0">
                  <c:v>2023 г. (факт)</c:v>
                </c:pt>
                <c:pt idx="1">
                  <c:v>2024 г. (факт)</c:v>
                </c:pt>
                <c:pt idx="2">
                  <c:v>2025 г. (план)</c:v>
                </c:pt>
                <c:pt idx="3">
                  <c:v>2026 г. (план)</c:v>
                </c:pt>
                <c:pt idx="4">
                  <c:v>2027 г. (план)</c:v>
                </c:pt>
                <c:pt idx="5">
                  <c:v>2028 г. (план)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5578115.2199999997</c:v>
                </c:pt>
                <c:pt idx="1">
                  <c:v>5928493</c:v>
                </c:pt>
                <c:pt idx="2">
                  <c:v>6193362.4299999997</c:v>
                </c:pt>
                <c:pt idx="3">
                  <c:v>6167651.4000000004</c:v>
                </c:pt>
                <c:pt idx="4">
                  <c:v>5587007.4500000002</c:v>
                </c:pt>
                <c:pt idx="5">
                  <c:v>5302163.8099999996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0F-4259-A1A2-9BFAD6D27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208335"/>
        <c:axId val="1152205007"/>
      </c:lineChart>
      <c:catAx>
        <c:axId val="11522083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2205007"/>
        <c:crosses val="autoZero"/>
        <c:auto val="1"/>
        <c:lblAlgn val="ctr"/>
        <c:lblOffset val="100"/>
        <c:noMultiLvlLbl val="0"/>
      </c:catAx>
      <c:valAx>
        <c:axId val="11522050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15220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15E-2"/>
          <c:y val="0.12204321482969206"/>
          <c:w val="0.96604938271604934"/>
          <c:h val="0.76698112060995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4.6647963402297642E-3"/>
                  <c:y val="-1.0741944260547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10-41D2-BFFC-DD193BDE6CA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 г. (факт)</c:v>
                </c:pt>
                <c:pt idx="1">
                  <c:v>2024 г. (факт)</c:v>
                </c:pt>
                <c:pt idx="2">
                  <c:v>2025 г. (план)</c:v>
                </c:pt>
                <c:pt idx="3">
                  <c:v>2026 г. (проект)</c:v>
                </c:pt>
                <c:pt idx="4">
                  <c:v>2027 г. (проект)</c:v>
                </c:pt>
                <c:pt idx="5">
                  <c:v>2028 г. (проект)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5578115.2199999997</c:v>
                </c:pt>
                <c:pt idx="1">
                  <c:v>5928493</c:v>
                </c:pt>
                <c:pt idx="2">
                  <c:v>6193362.4299999997</c:v>
                </c:pt>
                <c:pt idx="3">
                  <c:v>6167651.4000000004</c:v>
                </c:pt>
                <c:pt idx="4">
                  <c:v>5587007.4500000002</c:v>
                </c:pt>
                <c:pt idx="5">
                  <c:v>5302163.8099999996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0-41D2-BFFC-DD193BDE6C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059648"/>
        <c:axId val="66126976"/>
      </c:barChart>
      <c:catAx>
        <c:axId val="6605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126976"/>
        <c:crosses val="autoZero"/>
        <c:auto val="1"/>
        <c:lblAlgn val="ctr"/>
        <c:lblOffset val="100"/>
        <c:noMultiLvlLbl val="0"/>
      </c:catAx>
      <c:valAx>
        <c:axId val="661269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6605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83950648108476E-2"/>
          <c:y val="8.843666063247875E-2"/>
          <c:w val="0.48076080965066098"/>
          <c:h val="0.817939346608546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/>
          </c:spPr>
          <c:explosion val="2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E9-4C58-80B0-677ADC3471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E9-4C58-80B0-677ADC3471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E9-4C58-80B0-677ADC3471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E9-4C58-80B0-677ADC3471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E9-4C58-80B0-677ADC3471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E9-4C58-80B0-677ADC3471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E9-4C58-80B0-677ADC3471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0E9-4C58-80B0-677ADC3471E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0E9-4C58-80B0-677ADC3471E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0E9-4C58-80B0-677ADC3471E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0E9-4C58-80B0-677ADC3471E0}"/>
              </c:ext>
            </c:extLst>
          </c:dPt>
          <c:dLbls>
            <c:dLbl>
              <c:idx val="0"/>
              <c:layout>
                <c:manualLayout>
                  <c:x val="-6.9391196970828378E-2"/>
                  <c:y val="1.37456722328221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E9-4C58-80B0-677ADC3471E0}"/>
                </c:ext>
              </c:extLst>
            </c:dLbl>
            <c:dLbl>
              <c:idx val="2"/>
              <c:layout>
                <c:manualLayout>
                  <c:x val="4.8752608999728629E-2"/>
                  <c:y val="2.72454737142880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45122809299419"/>
                      <c:h val="9.57173871992389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E9-4C58-80B0-677ADC3471E0}"/>
                </c:ext>
              </c:extLst>
            </c:dLbl>
            <c:dLbl>
              <c:idx val="3"/>
              <c:layout>
                <c:manualLayout>
                  <c:x val="1.7230212125792944E-2"/>
                  <c:y val="-1.826081889932521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E9-4C58-80B0-677ADC3471E0}"/>
                </c:ext>
              </c:extLst>
            </c:dLbl>
            <c:dLbl>
              <c:idx val="4"/>
              <c:layout>
                <c:manualLayout>
                  <c:x val="4.6460627780884091E-2"/>
                  <c:y val="-6.13472779149439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67489339486221"/>
                      <c:h val="0.106590792284869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0E9-4C58-80B0-677ADC3471E0}"/>
                </c:ext>
              </c:extLst>
            </c:dLbl>
            <c:dLbl>
              <c:idx val="5"/>
              <c:layout>
                <c:manualLayout>
                  <c:x val="2.7244037022083365E-2"/>
                  <c:y val="-6.91331346874143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0E9-4C58-80B0-677ADC3471E0}"/>
                </c:ext>
              </c:extLst>
            </c:dLbl>
            <c:dLbl>
              <c:idx val="6"/>
              <c:layout>
                <c:manualLayout>
                  <c:x val="7.1547947313686355E-2"/>
                  <c:y val="-0.132306424586497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18988600538012"/>
                      <c:h val="0.106590833368358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0E9-4C58-80B0-677ADC3471E0}"/>
                </c:ext>
              </c:extLst>
            </c:dLbl>
            <c:dLbl>
              <c:idx val="7"/>
              <c:layout>
                <c:manualLayout>
                  <c:x val="5.866048481174134E-2"/>
                  <c:y val="-7.39007637405496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28728501933298"/>
                      <c:h val="0.101822961153323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0E9-4C58-80B0-677ADC3471E0}"/>
                </c:ext>
              </c:extLst>
            </c:dLbl>
            <c:dLbl>
              <c:idx val="8"/>
              <c:layout>
                <c:manualLayout>
                  <c:x val="0.14331911663731342"/>
                  <c:y val="2.70431670028824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11806547240008"/>
                      <c:h val="0.11240469557206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0E9-4C58-80B0-677ADC3471E0}"/>
                </c:ext>
              </c:extLst>
            </c:dLbl>
            <c:dLbl>
              <c:idx val="9"/>
              <c:layout>
                <c:manualLayout>
                  <c:x val="-5.3900374912805679E-2"/>
                  <c:y val="3.12459694243575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642711785411378"/>
                      <c:h val="9.49359556496768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40E9-4C58-80B0-677ADC3471E0}"/>
                </c:ext>
              </c:extLst>
            </c:dLbl>
            <c:dLbl>
              <c:idx val="10"/>
              <c:layout>
                <c:manualLayout>
                  <c:x val="0.14251685449584192"/>
                  <c:y val="-2.64895534446246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551535375924805"/>
                      <c:h val="0.138627608729358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0E9-4C58-80B0-677ADC3471E0}"/>
                </c:ext>
              </c:extLst>
            </c:dLbl>
            <c:numFmt formatCode="0.0%" sourceLinked="0"/>
            <c:spPr>
              <a:solidFill>
                <a:srgbClr val="7BA79D">
                  <a:lumMod val="40000"/>
                  <a:lumOff val="60000"/>
                </a:srgbClr>
              </a:solidFill>
              <a:ln>
                <a:noFill/>
              </a:ln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безопастность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  <c:pt idx="7">
                  <c:v>Средства массовой информации</c:v>
                </c:pt>
                <c:pt idx="8">
                  <c:v>Культура</c:v>
                </c:pt>
                <c:pt idx="9">
                  <c:v>Физическая культура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555175.42000000004</c:v>
                </c:pt>
                <c:pt idx="2" formatCode="#,##0.00">
                  <c:v>21954.85</c:v>
                </c:pt>
                <c:pt idx="3" formatCode="#,##0.00">
                  <c:v>748122.63</c:v>
                </c:pt>
                <c:pt idx="4" formatCode="#,##0.00">
                  <c:v>24985.9</c:v>
                </c:pt>
                <c:pt idx="5" formatCode="#,##0.00">
                  <c:v>454857.64</c:v>
                </c:pt>
                <c:pt idx="6" formatCode="#,##0.00">
                  <c:v>337530.27</c:v>
                </c:pt>
                <c:pt idx="7" formatCode="#,##0.00">
                  <c:v>14519.92</c:v>
                </c:pt>
                <c:pt idx="8" formatCode="#,##0.00">
                  <c:v>177906.33</c:v>
                </c:pt>
                <c:pt idx="9" formatCode="#,##0.00">
                  <c:v>60880.17</c:v>
                </c:pt>
                <c:pt idx="10" formatCode="#,##0.00">
                  <c:v>3771718.26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0E9-4C58-80B0-677ADC3471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18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Образование</a:t>
            </a:r>
          </a:p>
        </c:rich>
      </c:tx>
      <c:layout>
        <c:manualLayout>
          <c:xMode val="edge"/>
          <c:yMode val="edge"/>
          <c:x val="0.3114692694663167"/>
          <c:y val="0"/>
        </c:manualLayout>
      </c:layout>
      <c:overlay val="0"/>
      <c:spPr>
        <a:noFill/>
        <a:ln w="24116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18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189811437932599"/>
          <c:y val="0.11558006552199547"/>
          <c:w val="0.84432081673082582"/>
          <c:h val="0.75673380533163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alpha val="40000"/>
                </a:schemeClr>
              </a:glow>
              <a:softEdge rad="0"/>
            </a:effectLst>
          </c:spPr>
          <c:invertIfNegative val="0"/>
          <c:dLbls>
            <c:dLbl>
              <c:idx val="1"/>
              <c:layout>
                <c:manualLayout>
                  <c:x val="-0.11275751193139753"/>
                  <c:y val="-6.4777311415139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4E-4606-9CC9-5136DC4EBC8E}"/>
                </c:ext>
              </c:extLst>
            </c:dLbl>
            <c:dLbl>
              <c:idx val="3"/>
              <c:layout>
                <c:manualLayout>
                  <c:x val="-0.13588725796860729"/>
                  <c:y val="-6.4777311415139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C4-4CDC-95D8-2A15B41C4B07}"/>
                </c:ext>
              </c:extLst>
            </c:dLbl>
            <c:spPr>
              <a:noFill/>
              <a:ln w="2534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98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2028</c:v>
                </c:pt>
                <c:pt idx="1">
                  <c:v>2027</c:v>
                </c:pt>
                <c:pt idx="2">
                  <c:v>2026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3306826.62</c:v>
                </c:pt>
                <c:pt idx="1">
                  <c:v>3771718.26</c:v>
                </c:pt>
                <c:pt idx="2">
                  <c:v>3120162.86</c:v>
                </c:pt>
                <c:pt idx="3">
                  <c:v>3617448.18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F-497C-A416-7E466B0EE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233152368"/>
        <c:axId val="1"/>
      </c:barChart>
      <c:catAx>
        <c:axId val="23315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8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044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-* #,##0.00_р_._-;\-* #,##0.00_р_._-;_-* &quot;-&quot;??_р_._-;_-@_-" sourceLinked="1"/>
        <c:majorTickMark val="out"/>
        <c:minorTickMark val="none"/>
        <c:tickLblPos val="nextTo"/>
        <c:crossAx val="233152368"/>
        <c:crosses val="autoZero"/>
        <c:crossBetween val="between"/>
      </c:valAx>
      <c:spPr>
        <a:noFill/>
        <a:ln w="25344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016" cap="rnd" cmpd="thinThick" algn="ctr">
      <a:solidFill>
        <a:srgbClr val="00B0F0"/>
      </a:solidFill>
      <a:prstDash val="solid"/>
    </a:ln>
    <a:effectLst>
      <a:glow rad="101600">
        <a:schemeClr val="accent5">
          <a:satMod val="175000"/>
          <a:alpha val="40000"/>
        </a:schemeClr>
      </a:glow>
      <a:softEdge rad="0"/>
    </a:effectLst>
  </c:spPr>
  <c:txPr>
    <a:bodyPr/>
    <a:lstStyle/>
    <a:p>
      <a:pPr>
        <a:defRPr sz="1098">
          <a:effectLst/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Социальная политика</a:t>
            </a:r>
          </a:p>
        </c:rich>
      </c:tx>
      <c:layout>
        <c:manualLayout>
          <c:xMode val="edge"/>
          <c:yMode val="edge"/>
          <c:x val="0.22842345958991264"/>
          <c:y val="0"/>
        </c:manualLayout>
      </c:layout>
      <c:overlay val="0"/>
      <c:spPr>
        <a:noFill/>
        <a:ln w="24163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78925054450617"/>
          <c:y val="0.15444648790885343"/>
          <c:w val="0.74557299015933587"/>
          <c:h val="0.74978030780450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glow rad="63500">
                <a:schemeClr val="accent1">
                  <a:alpha val="40000"/>
                </a:schemeClr>
              </a:glow>
              <a:softEdge rad="0"/>
            </a:effectLst>
          </c:spPr>
          <c:invertIfNegative val="0"/>
          <c:dLbls>
            <c:spPr>
              <a:noFill/>
              <a:ln w="2539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2028</c:v>
                </c:pt>
                <c:pt idx="1">
                  <c:v>2027</c:v>
                </c:pt>
                <c:pt idx="2">
                  <c:v>2026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788912.25</c:v>
                </c:pt>
                <c:pt idx="1">
                  <c:v>774535.93</c:v>
                </c:pt>
                <c:pt idx="2">
                  <c:v>748122.63</c:v>
                </c:pt>
                <c:pt idx="3">
                  <c:v>740830.7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B-4BBE-A367-F146F11A9C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10"/>
        <c:axId val="1212005344"/>
        <c:axId val="1"/>
      </c:barChart>
      <c:catAx>
        <c:axId val="121200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062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-* #,##0.00_р_._-;\-* #,##0.00_р_._-;_-* &quot;-&quot;??_р_._-;_-@_-" sourceLinked="1"/>
        <c:majorTickMark val="out"/>
        <c:minorTickMark val="none"/>
        <c:tickLblPos val="nextTo"/>
        <c:crossAx val="1212005344"/>
        <c:crosses val="autoZero"/>
        <c:crossBetween val="between"/>
      </c:valAx>
      <c:spPr>
        <a:noFill/>
        <a:ln w="25394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091" cap="rnd" cmpd="thinThick" algn="ctr">
      <a:solidFill>
        <a:srgbClr val="39DF49"/>
      </a:solidFill>
      <a:prstDash val="solid"/>
    </a:ln>
    <a:effectLst>
      <a:glow rad="101600">
        <a:schemeClr val="accent5">
          <a:satMod val="175000"/>
          <a:alpha val="40000"/>
        </a:schemeClr>
      </a:glow>
      <a:softEdge rad="0"/>
    </a:effectLst>
  </c:spPr>
  <c:txPr>
    <a:bodyPr/>
    <a:lstStyle/>
    <a:p>
      <a:pPr>
        <a:defRPr sz="1100">
          <a:effectLst/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19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Физкультура и спорт</a:t>
            </a:r>
          </a:p>
        </c:rich>
      </c:tx>
      <c:layout>
        <c:manualLayout>
          <c:xMode val="edge"/>
          <c:yMode val="edge"/>
          <c:x val="0.20849236293379991"/>
          <c:y val="0"/>
        </c:manualLayout>
      </c:layout>
      <c:overlay val="0"/>
      <c:spPr>
        <a:noFill/>
        <a:ln w="24151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19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836296975613161"/>
          <c:y val="0.15444657339562282"/>
          <c:w val="0.5540483538327462"/>
          <c:h val="0.75673380533163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Физкультура и спорт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glow rad="63500">
                <a:schemeClr val="accent1">
                  <a:alpha val="40000"/>
                </a:schemeClr>
              </a:glow>
              <a:softEdge rad="0"/>
            </a:effectLst>
          </c:spPr>
          <c:invertIfNegative val="0"/>
          <c:dLbls>
            <c:spPr>
              <a:noFill/>
              <a:ln w="25381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2028</c:v>
                </c:pt>
                <c:pt idx="1">
                  <c:v>2027</c:v>
                </c:pt>
                <c:pt idx="2">
                  <c:v>2026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60880.17</c:v>
                </c:pt>
                <c:pt idx="1">
                  <c:v>60352.17</c:v>
                </c:pt>
                <c:pt idx="2">
                  <c:v>60880.17</c:v>
                </c:pt>
                <c:pt idx="3">
                  <c:v>57613.27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3-4418-A197-BF1737719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1558711135"/>
        <c:axId val="1"/>
      </c:barChart>
      <c:catAx>
        <c:axId val="1558711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9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057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-* #,##0.00_р_._-;\-* #,##0.00_р_._-;_-* &quot;-&quot;??_р_._-;_-@_-" sourceLinked="1"/>
        <c:majorTickMark val="out"/>
        <c:minorTickMark val="none"/>
        <c:tickLblPos val="nextTo"/>
        <c:crossAx val="1558711135"/>
        <c:crosses val="autoZero"/>
        <c:crossBetween val="between"/>
      </c:valAx>
      <c:spPr>
        <a:noFill/>
        <a:ln w="25381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072" cap="rnd" cmpd="thinThick" algn="ctr">
      <a:solidFill>
        <a:srgbClr val="9F5FCF"/>
      </a:solidFill>
      <a:prstDash val="solid"/>
    </a:ln>
    <a:effectLst>
      <a:glow rad="101600">
        <a:schemeClr val="accent5">
          <a:satMod val="175000"/>
          <a:alpha val="40000"/>
        </a:schemeClr>
      </a:glow>
      <a:softEdge rad="0"/>
    </a:effectLst>
  </c:spPr>
  <c:txPr>
    <a:bodyPr/>
    <a:lstStyle/>
    <a:p>
      <a:pPr>
        <a:defRPr sz="109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19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Культура</a:t>
            </a:r>
          </a:p>
        </c:rich>
      </c:tx>
      <c:layout>
        <c:manualLayout>
          <c:xMode val="edge"/>
          <c:yMode val="edge"/>
          <c:x val="0.3480094281595838"/>
          <c:y val="0"/>
        </c:manualLayout>
      </c:layout>
      <c:overlay val="0"/>
      <c:spPr>
        <a:noFill/>
        <a:ln w="24158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19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78925054450617"/>
          <c:y val="0.15444648790885343"/>
          <c:w val="0.78737017977091717"/>
          <c:h val="0.75673380533163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glow rad="63500">
                <a:schemeClr val="accent1">
                  <a:alpha val="40000"/>
                </a:schemeClr>
              </a:glow>
              <a:softEdge rad="0"/>
            </a:effectLst>
          </c:spPr>
          <c:invertIfNegative val="0"/>
          <c:dLbls>
            <c:dLbl>
              <c:idx val="2"/>
              <c:layout>
                <c:manualLayout>
                  <c:x val="-0.1459962584793022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68-4AA6-867A-8162CDC91506}"/>
                </c:ext>
              </c:extLst>
            </c:dLbl>
            <c:spPr>
              <a:noFill/>
              <a:ln w="25388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99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2028</c:v>
                </c:pt>
                <c:pt idx="1">
                  <c:v>2027</c:v>
                </c:pt>
                <c:pt idx="2">
                  <c:v>2026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174756.33</c:v>
                </c:pt>
                <c:pt idx="1">
                  <c:v>174676.33</c:v>
                </c:pt>
                <c:pt idx="2">
                  <c:v>177906.33</c:v>
                </c:pt>
                <c:pt idx="3">
                  <c:v>225591.25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B-4E99-810E-8C0CBBA5C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1190119855"/>
        <c:axId val="1"/>
      </c:barChart>
      <c:catAx>
        <c:axId val="1190119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9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06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-* #,##0.00_р_._-;\-* #,##0.00_р_._-;_-* &quot;-&quot;??_р_._-;_-@_-" sourceLinked="1"/>
        <c:majorTickMark val="out"/>
        <c:minorTickMark val="none"/>
        <c:tickLblPos val="nextTo"/>
        <c:crossAx val="1190119855"/>
        <c:crosses val="autoZero"/>
        <c:crossBetween val="between"/>
      </c:valAx>
      <c:spPr>
        <a:noFill/>
        <a:ln w="25388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082" cap="rnd" cmpd="thinThick" algn="ctr">
      <a:solidFill>
        <a:srgbClr val="FFC000"/>
      </a:solidFill>
      <a:prstDash val="solid"/>
    </a:ln>
    <a:effectLst>
      <a:glow rad="101600">
        <a:schemeClr val="accent5">
          <a:satMod val="175000"/>
          <a:alpha val="40000"/>
        </a:schemeClr>
      </a:glow>
      <a:softEdge rad="0"/>
    </a:effectLst>
  </c:spPr>
  <c:txPr>
    <a:bodyPr/>
    <a:lstStyle/>
    <a:p>
      <a:pPr>
        <a:defRPr sz="109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168129467096274E-2"/>
          <c:y val="0.12854150706333314"/>
          <c:w val="0.8412599083193657"/>
          <c:h val="0.72351150798059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explosion val="0"/>
            <c:spPr>
              <a:solidFill>
                <a:schemeClr val="accent1">
                  <a:tint val="55000"/>
                  <a:satMod val="1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505-450F-A5B3-3A8D34D26F77}"/>
              </c:ext>
            </c:extLst>
          </c:dPt>
          <c:dPt>
            <c:idx val="1"/>
            <c:bubble3D val="0"/>
            <c:spPr>
              <a:solidFill>
                <a:schemeClr val="accent2">
                  <a:tint val="55000"/>
                  <a:satMod val="1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05-450F-A5B3-3A8D34D26F77}"/>
              </c:ext>
            </c:extLst>
          </c:dPt>
          <c:dLbls>
            <c:dLbl>
              <c:idx val="0"/>
              <c:layout>
                <c:manualLayout>
                  <c:x val="-0.33575566454273209"/>
                  <c:y val="-0.249346754110138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sng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66CB3A7-732C-44F4-AFD0-AA80CA1FA824}" type="VALUE">
                      <a:rPr lang="en-US" sz="1800"/>
                      <a:pPr>
                        <a:defRPr sz="1800" b="1" u="sng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800" baseline="0" dirty="0"/>
                      <a:t>
</a:t>
                    </a:r>
                    <a:fld id="{3E413A80-3056-43B4-AA8B-D479827ECCF7}" type="PERCENTAGE">
                      <a:rPr lang="en-US" sz="1600" b="0" u="none" baseline="0"/>
                      <a:pPr>
                        <a:defRPr sz="1800" b="1" u="sng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800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sng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4664375629982"/>
                      <c:h val="0.197032631801866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05-450F-A5B3-3A8D34D26F77}"/>
                </c:ext>
              </c:extLst>
            </c:dLbl>
            <c:dLbl>
              <c:idx val="1"/>
              <c:layout>
                <c:manualLayout>
                  <c:x val="0.23734761674860191"/>
                  <c:y val="0.146992388236145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sng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6B714D4-B06D-4345-A3D1-9A86C31D42FA}" type="VALUE">
                      <a:rPr lang="en-US" sz="1000" dirty="0"/>
                      <a:pPr>
                        <a:defRPr sz="1200" b="1" u="sng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200" baseline="0" dirty="0"/>
                      <a:t>
</a:t>
                    </a:r>
                    <a:fld id="{DB09C588-9BBD-423A-A92E-8C4E27F9A667}" type="PERCENTAGE">
                      <a:rPr lang="en-US" sz="800" b="0" u="none" baseline="0" dirty="0"/>
                      <a:pPr>
                        <a:defRPr sz="1200" b="1" u="sng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200" baseline="0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sng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471778497610635"/>
                      <c:h val="0.197032631801866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05-450F-A5B3-3A8D34D26F7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социально-культурной сферы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4758627.4000000004</c:v>
                </c:pt>
                <c:pt idx="1">
                  <c:v>1409024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05-450F-A5B3-3A8D34D26F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9991546316433E-2"/>
          <c:y val="6.1990640611368823E-2"/>
          <c:w val="0.8664050232476298"/>
          <c:h val="0.7344408816959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6"/>
                </a:gs>
                <a:gs pos="90000">
                  <a:schemeClr val="accent6">
                    <a:shade val="100000"/>
                    <a:satMod val="105000"/>
                  </a:schemeClr>
                </a:gs>
                <a:gs pos="100000">
                  <a:schemeClr val="accent6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066084137659755E-2"/>
                  <c:y val="3.0960069311550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2473984287487"/>
                      <c:h val="0.16805125622309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49-4688-99DD-CC12357C7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4804.0200000000004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9-4688-99DD-CC12357C74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90000">
                  <a:schemeClr val="accent5">
                    <a:shade val="100000"/>
                    <a:satMod val="105000"/>
                  </a:schemeClr>
                </a:gs>
                <a:gs pos="100000">
                  <a:schemeClr val="accent5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099126206489652E-2"/>
                  <c:y val="3.715208317386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0516171878047"/>
                      <c:h val="0.160992360420062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149-4688-99DD-CC12357C7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4458.2700000000004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9-4688-99DD-CC12357C74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gradFill rotWithShape="1">
              <a:gsLst>
                <a:gs pos="0">
                  <a:schemeClr val="accent4"/>
                </a:gs>
                <a:gs pos="90000">
                  <a:schemeClr val="accent4">
                    <a:shade val="100000"/>
                    <a:satMod val="105000"/>
                  </a:schemeClr>
                </a:gs>
                <a:gs pos="100000">
                  <a:schemeClr val="accent4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231294481809081E-2"/>
                  <c:y val="4.953635467855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9538163503993"/>
                      <c:h val="0.18904218321632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61E-4B2F-B806-1CE285BAA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4502.1499999999996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3-453F-A98C-40F9D3A6E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61978847"/>
        <c:axId val="1861975519"/>
      </c:barChart>
      <c:catAx>
        <c:axId val="1861978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1975519"/>
        <c:crosses val="autoZero"/>
        <c:auto val="1"/>
        <c:lblAlgn val="ctr"/>
        <c:lblOffset val="100"/>
        <c:noMultiLvlLbl val="0"/>
      </c:catAx>
      <c:valAx>
        <c:axId val="186197551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197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31266962354332"/>
          <c:y val="0.82460908622157048"/>
          <c:w val="0.7790519478175113"/>
          <c:h val="0.11840641941191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9991546316433E-2"/>
          <c:y val="6.1990640611368823E-2"/>
          <c:w val="0.8664050232476298"/>
          <c:h val="0.7344408816959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6"/>
                </a:gs>
                <a:gs pos="90000">
                  <a:schemeClr val="accent6">
                    <a:shade val="100000"/>
                    <a:satMod val="105000"/>
                  </a:schemeClr>
                </a:gs>
                <a:gs pos="100000">
                  <a:schemeClr val="accent6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2384027724620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1906137266436"/>
                      <c:h val="0.1325090966534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49-4688-99DD-CC12357C7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21769.56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9-4688-99DD-CC12357C74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90000">
                  <a:schemeClr val="accent5">
                    <a:shade val="100000"/>
                    <a:satMod val="105000"/>
                  </a:schemeClr>
                </a:gs>
                <a:gs pos="100000">
                  <a:schemeClr val="accent5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0330420688298287E-3"/>
                  <c:y val="4.9536110898480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2644809636147"/>
                      <c:h val="0.16805125622309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149-4688-99DD-CC12357C7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18776.93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9-4688-99DD-CC12357C74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gradFill rotWithShape="1">
              <a:gsLst>
                <a:gs pos="0">
                  <a:schemeClr val="accent4"/>
                </a:gs>
                <a:gs pos="90000">
                  <a:schemeClr val="accent4">
                    <a:shade val="100000"/>
                    <a:satMod val="105000"/>
                  </a:schemeClr>
                </a:gs>
                <a:gs pos="100000">
                  <a:schemeClr val="accent4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132168275319426E-2"/>
                  <c:y val="6.1920138623100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19340602753159"/>
                      <c:h val="0.16805125622309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F0-4F19-8DF0-3C2468118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22697.95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0-4F19-8DF0-3C2468118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61978847"/>
        <c:axId val="1861975519"/>
      </c:barChart>
      <c:catAx>
        <c:axId val="1861978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1975519"/>
        <c:crosses val="autoZero"/>
        <c:auto val="1"/>
        <c:lblAlgn val="ctr"/>
        <c:lblOffset val="100"/>
        <c:noMultiLvlLbl val="0"/>
      </c:catAx>
      <c:valAx>
        <c:axId val="186197551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197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31266962354332"/>
          <c:y val="0.82460908622157048"/>
          <c:w val="0.7790519478175113"/>
          <c:h val="0.11840641941191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205128205128206E-2"/>
          <c:y val="7.7120994338590312E-3"/>
          <c:w val="0.97179487179487178"/>
          <c:h val="0.77628474771415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Лист1!$B$2:$B$8</c:f>
              <c:strCache>
                <c:ptCount val="7"/>
                <c:pt idx="0">
                  <c:v>2022
(отчет)</c:v>
                </c:pt>
                <c:pt idx="1">
                  <c:v>2023
(отчет)</c:v>
                </c:pt>
                <c:pt idx="2">
                  <c:v>2024
(отчет)</c:v>
                </c:pt>
                <c:pt idx="3">
                  <c:v>2025
(план)</c:v>
                </c:pt>
                <c:pt idx="4">
                  <c:v>2026
(проект)</c:v>
                </c:pt>
                <c:pt idx="5">
                  <c:v>2027
(проект)</c:v>
                </c:pt>
                <c:pt idx="6">
                  <c:v>2028
(проект)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5929.5</c:v>
                </c:pt>
                <c:pt idx="1">
                  <c:v>5587.5488700000005</c:v>
                </c:pt>
                <c:pt idx="2">
                  <c:v>6250.4</c:v>
                </c:pt>
                <c:pt idx="3">
                  <c:v>5637.94</c:v>
                </c:pt>
                <c:pt idx="4">
                  <c:v>6167.65</c:v>
                </c:pt>
                <c:pt idx="5">
                  <c:v>5587.01</c:v>
                </c:pt>
                <c:pt idx="6">
                  <c:v>5302.16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BF-4853-971A-B5AFFF65C0A5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безвоз</c:v>
                </c:pt>
              </c:strCache>
            </c:strRef>
          </c:tx>
          <c:spPr>
            <a:ln w="635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4"/>
              <c:layout>
                <c:manualLayout>
                  <c:x val="-5.4487179487179488E-2"/>
                  <c:y val="-6.902328993303832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33333333333329E-2"/>
                      <c:h val="6.09255855274863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E17-4B4E-8C47-1E65794A46E5}"/>
                </c:ext>
              </c:extLst>
            </c:dLbl>
            <c:dLbl>
              <c:idx val="5"/>
              <c:layout>
                <c:manualLayout>
                  <c:x val="-4.23076923076924E-2"/>
                  <c:y val="-6.709526507457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17-4B4E-8C47-1E65794A46E5}"/>
                </c:ext>
              </c:extLst>
            </c:dLbl>
            <c:dLbl>
              <c:idx val="6"/>
              <c:layout>
                <c:manualLayout>
                  <c:x val="-2.967030082778133E-2"/>
                  <c:y val="5.6298325867170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E17-4B4E-8C47-1E65794A46E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Лист1!$B$2:$B$8</c:f>
              <c:strCache>
                <c:ptCount val="7"/>
                <c:pt idx="0">
                  <c:v>2022
(отчет)</c:v>
                </c:pt>
                <c:pt idx="1">
                  <c:v>2023
(отчет)</c:v>
                </c:pt>
                <c:pt idx="2">
                  <c:v>2024
(отчет)</c:v>
                </c:pt>
                <c:pt idx="3">
                  <c:v>2025
(план)</c:v>
                </c:pt>
                <c:pt idx="4">
                  <c:v>2026
(проект)</c:v>
                </c:pt>
                <c:pt idx="5">
                  <c:v>2027
(проект)</c:v>
                </c:pt>
                <c:pt idx="6">
                  <c:v>2028
(проект)</c:v>
                </c:pt>
              </c:strCache>
            </c:str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4281.25</c:v>
                </c:pt>
                <c:pt idx="1">
                  <c:v>3703.5833700000003</c:v>
                </c:pt>
                <c:pt idx="2">
                  <c:v>3637.79</c:v>
                </c:pt>
                <c:pt idx="3">
                  <c:v>3034.84</c:v>
                </c:pt>
                <c:pt idx="4">
                  <c:v>3377.65</c:v>
                </c:pt>
                <c:pt idx="5">
                  <c:v>3002.01</c:v>
                </c:pt>
                <c:pt idx="6">
                  <c:v>2536.56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BF-4853-971A-B5AFFF65C0A5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Налоговые и неналоговые доходы 2</c:v>
                </c:pt>
              </c:strCache>
            </c:strRef>
          </c:tx>
          <c:spPr>
            <a:ln w="63500">
              <a:solidFill>
                <a:srgbClr val="B329C1"/>
              </a:solidFill>
            </a:ln>
          </c:spPr>
          <c:marker>
            <c:symbol val="circle"/>
            <c:size val="12"/>
            <c:spPr>
              <a:solidFill>
                <a:srgbClr val="AD27B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2"/>
              <c:layout>
                <c:manualLayout>
                  <c:x val="-4.2307692307692352E-2"/>
                  <c:y val="6.4010425301029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80-4768-A82D-402418096B47}"/>
                </c:ext>
              </c:extLst>
            </c:dLbl>
            <c:dLbl>
              <c:idx val="3"/>
              <c:layout>
                <c:manualLayout>
                  <c:x val="-1.0897435897435897E-2"/>
                  <c:y val="6.979449987642423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76923076923081E-2"/>
                      <c:h val="6.8637684961345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80-4768-A82D-402418096B47}"/>
                </c:ext>
              </c:extLst>
            </c:dLbl>
            <c:dLbl>
              <c:idx val="4"/>
              <c:layout>
                <c:manualLayout>
                  <c:x val="-1.282051282051282E-2"/>
                  <c:y val="6.0154375584100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17-4B4E-8C47-1E65794A46E5}"/>
                </c:ext>
              </c:extLst>
            </c:dLbl>
            <c:dLbl>
              <c:idx val="5"/>
              <c:layout>
                <c:manualLayout>
                  <c:x val="-2.948717948717958E-2"/>
                  <c:y val="6.0154375584100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E17-4B4E-8C47-1E65794A46E5}"/>
                </c:ext>
              </c:extLst>
            </c:dLbl>
            <c:dLbl>
              <c:idx val="6"/>
              <c:layout>
                <c:manualLayout>
                  <c:x val="-2.564102564102564E-2"/>
                  <c:y val="-6.7095265074573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17-4B4E-8C47-1E65794A46E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Лист1!$B$2:$B$8</c:f>
              <c:strCache>
                <c:ptCount val="7"/>
                <c:pt idx="0">
                  <c:v>2022
(отчет)</c:v>
                </c:pt>
                <c:pt idx="1">
                  <c:v>2023
(отчет)</c:v>
                </c:pt>
                <c:pt idx="2">
                  <c:v>2024
(отчет)</c:v>
                </c:pt>
                <c:pt idx="3">
                  <c:v>2025
(план)</c:v>
                </c:pt>
                <c:pt idx="4">
                  <c:v>2026
(проект)</c:v>
                </c:pt>
                <c:pt idx="5">
                  <c:v>2027
(проект)</c:v>
                </c:pt>
                <c:pt idx="6">
                  <c:v>2028
(проект)</c:v>
                </c:pt>
              </c:strCache>
            </c:strRef>
          </c:cat>
          <c:val>
            <c:numRef>
              <c:f>Лист1!$E$2:$E$8</c:f>
              <c:numCache>
                <c:formatCode>#,##0.00</c:formatCode>
                <c:ptCount val="7"/>
                <c:pt idx="0">
                  <c:v>1648.25</c:v>
                </c:pt>
                <c:pt idx="1">
                  <c:v>1883.9655</c:v>
                </c:pt>
                <c:pt idx="2">
                  <c:v>2612.61</c:v>
                </c:pt>
                <c:pt idx="3">
                  <c:v>2603.1</c:v>
                </c:pt>
                <c:pt idx="4">
                  <c:v>2790</c:v>
                </c:pt>
                <c:pt idx="5">
                  <c:v>2585</c:v>
                </c:pt>
                <c:pt idx="6">
                  <c:v>2765.6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7BF-4853-971A-B5AFFF65C0A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380352"/>
        <c:axId val="109381888"/>
      </c:lineChart>
      <c:catAx>
        <c:axId val="10938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9381888"/>
        <c:crosses val="autoZero"/>
        <c:auto val="1"/>
        <c:lblAlgn val="ctr"/>
        <c:lblOffset val="100"/>
        <c:noMultiLvlLbl val="0"/>
      </c:catAx>
      <c:valAx>
        <c:axId val="109381888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10938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9991546316433E-2"/>
          <c:y val="6.1990640611368823E-2"/>
          <c:w val="0.8664050232476298"/>
          <c:h val="0.7344408816959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6"/>
                </a:gs>
                <a:gs pos="90000">
                  <a:schemeClr val="accent6">
                    <a:shade val="100000"/>
                    <a:satMod val="105000"/>
                  </a:schemeClr>
                </a:gs>
                <a:gs pos="100000">
                  <a:schemeClr val="accent6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2384027724620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1906137266436"/>
                      <c:h val="0.1325090966534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B0B-475B-8371-5E7F93968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986.73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0B-475B-8371-5E7F93968B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90000">
                  <a:schemeClr val="accent5">
                    <a:shade val="100000"/>
                    <a:satMod val="105000"/>
                  </a:schemeClr>
                </a:gs>
                <a:gs pos="100000">
                  <a:schemeClr val="accent5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21873087176429E-3"/>
                  <c:y val="-1.7892520366065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2636373736246"/>
                      <c:h val="0.11186066174697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B0B-475B-8371-5E7F93968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1357.59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0B-475B-8371-5E7F93968B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gradFill rotWithShape="1">
              <a:gsLst>
                <a:gs pos="0">
                  <a:schemeClr val="accent4"/>
                </a:gs>
                <a:gs pos="90000">
                  <a:schemeClr val="accent4">
                    <a:shade val="100000"/>
                    <a:satMod val="105000"/>
                  </a:schemeClr>
                </a:gs>
                <a:gs pos="100000">
                  <a:schemeClr val="accent4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132168275319426E-2"/>
                  <c:y val="6.1920138623100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19340602753159"/>
                      <c:h val="0.16805125622309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B0B-475B-8371-5E7F93968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1070.6300000000001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0B-475B-8371-5E7F93968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61978847"/>
        <c:axId val="1861975519"/>
      </c:barChart>
      <c:catAx>
        <c:axId val="1861978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1975519"/>
        <c:crosses val="autoZero"/>
        <c:auto val="1"/>
        <c:lblAlgn val="ctr"/>
        <c:lblOffset val="100"/>
        <c:noMultiLvlLbl val="0"/>
      </c:catAx>
      <c:valAx>
        <c:axId val="186197551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197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460908622157048"/>
          <c:w val="0.95189395622708584"/>
          <c:h val="0.11840641941191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9991546316433E-2"/>
          <c:y val="6.1990640611368823E-2"/>
          <c:w val="0.8664050232476298"/>
          <c:h val="0.73444088169594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6"/>
                </a:gs>
                <a:gs pos="90000">
                  <a:schemeClr val="accent6">
                    <a:shade val="100000"/>
                    <a:satMod val="105000"/>
                  </a:schemeClr>
                </a:gs>
                <a:gs pos="100000">
                  <a:schemeClr val="accent6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2384027724620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1906137266436"/>
                      <c:h val="0.1325090966534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C0F-42D7-86B1-8A975C73B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F-42D7-86B1-8A975C73B1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90000">
                  <a:schemeClr val="accent5">
                    <a:shade val="100000"/>
                    <a:satMod val="105000"/>
                  </a:schemeClr>
                </a:gs>
                <a:gs pos="100000">
                  <a:schemeClr val="accent5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066084137659768E-2"/>
                  <c:y val="3.0960069311550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2644809636147"/>
                      <c:h val="0.16805125622309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C0F-42D7-86B1-8A975C73B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346.71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0F-42D7-86B1-8A975C73B1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gradFill rotWithShape="1">
              <a:gsLst>
                <a:gs pos="0">
                  <a:schemeClr val="accent4"/>
                </a:gs>
                <a:gs pos="90000">
                  <a:schemeClr val="accent4">
                    <a:shade val="100000"/>
                    <a:satMod val="105000"/>
                  </a:schemeClr>
                </a:gs>
                <a:gs pos="100000">
                  <a:schemeClr val="accent4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198252412979304E-2"/>
                  <c:y val="-2.1672048518085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19340602753159"/>
                      <c:h val="0.12470715918692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C0F-42D7-86B1-8A975C73B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0F-42D7-86B1-8A975C73B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61978847"/>
        <c:axId val="1861975519"/>
      </c:barChart>
      <c:catAx>
        <c:axId val="18619788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1975519"/>
        <c:crosses val="autoZero"/>
        <c:auto val="1"/>
        <c:lblAlgn val="ctr"/>
        <c:lblOffset val="100"/>
        <c:noMultiLvlLbl val="0"/>
      </c:catAx>
      <c:valAx>
        <c:axId val="186197551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197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31266962354332"/>
          <c:y val="0.82460908622157048"/>
          <c:w val="0.7790519478175113"/>
          <c:h val="0.11840641941191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3475303612823469"/>
          <c:w val="1"/>
          <c:h val="0.7607835098758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(факт)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867910204966859E-3"/>
                  <c:y val="6.9493698187198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42766884646391"/>
                      <c:h val="0.200789655850204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477-4FC8-AFF9-63DCF671C06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108661.01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4-4E72-BB11-EF95512688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(план)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110813898171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77-4FC8-AFF9-63DCF671C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16987.7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4-4E72-BB11-EF95512688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(проект)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27765804460686E-3"/>
                  <c:y val="3.5925495457768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77-4FC8-AFF9-63DCF671C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12828.75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4-4E72-BB11-EF95512688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 (проект)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0000"/>
                  </a:schemeClr>
                </a:gs>
                <a:gs pos="75000">
                  <a:schemeClr val="accent2">
                    <a:lumMod val="60000"/>
                    <a:lumMod val="60000"/>
                    <a:lumOff val="40000"/>
                  </a:schemeClr>
                </a:gs>
                <a:gs pos="51000">
                  <a:schemeClr val="accent2">
                    <a:lumMod val="60000"/>
                    <a:alpha val="75000"/>
                  </a:schemeClr>
                </a:gs>
                <a:gs pos="100000">
                  <a:schemeClr val="accent2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178.47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3-4D09-BB68-BAF51A1FDDC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 (проект)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</a:schemeClr>
                </a:gs>
                <a:gs pos="75000">
                  <a:schemeClr val="accent4">
                    <a:lumMod val="60000"/>
                    <a:lumMod val="60000"/>
                    <a:lumOff val="40000"/>
                  </a:schemeClr>
                </a:gs>
                <a:gs pos="51000">
                  <a:schemeClr val="accent4">
                    <a:lumMod val="60000"/>
                    <a:alpha val="75000"/>
                  </a:schemeClr>
                </a:gs>
                <a:gs pos="100000">
                  <a:schemeClr val="accent4">
                    <a:lumMod val="6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#,##0.00</c:formatCode>
                <c:ptCount val="1"/>
                <c:pt idx="0">
                  <c:v>178.47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3-4D09-BB68-BAF51A1FDDC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068515727"/>
        <c:axId val="1"/>
      </c:barChart>
      <c:dateAx>
        <c:axId val="1068515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851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720761615566962E-2"/>
          <c:y val="0.89020817925978779"/>
          <c:w val="0.90590964723379841"/>
          <c:h val="0.10186750147303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15409286521233E-2"/>
          <c:y val="4.6973196982841282E-2"/>
          <c:w val="0.84348796835732576"/>
          <c:h val="0.886174697018256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90000">
                  <a:schemeClr val="accent1">
                    <a:shade val="100000"/>
                    <a:satMod val="105000"/>
                  </a:schemeClr>
                </a:gs>
                <a:gs pos="100000">
                  <a:schemeClr val="accent1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2028 г.</c:v>
                </c:pt>
                <c:pt idx="1">
                  <c:v>2027 г.</c:v>
                </c:pt>
                <c:pt idx="2">
                  <c:v>2026 г.</c:v>
                </c:pt>
                <c:pt idx="3">
                  <c:v>2025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4500599.47</c:v>
                </c:pt>
                <c:pt idx="1">
                  <c:v>4859513.59</c:v>
                </c:pt>
                <c:pt idx="2">
                  <c:v>5453621.79</c:v>
                </c:pt>
                <c:pt idx="3">
                  <c:v>5240029.13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5-45FD-85B4-F93219C306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90000">
                  <a:schemeClr val="accent2">
                    <a:shade val="100000"/>
                    <a:satMod val="105000"/>
                  </a:schemeClr>
                </a:gs>
                <a:gs pos="100000">
                  <a:schemeClr val="accent2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14364165830820921"/>
                  <c:y val="-7.045979547426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83-419B-9D7C-77F45A957A01}"/>
                </c:ext>
              </c:extLst>
            </c:dLbl>
            <c:dLbl>
              <c:idx val="1"/>
              <c:layout>
                <c:manualLayout>
                  <c:x val="0.1315972420271056"/>
                  <c:y val="-1.644061894399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83-419B-9D7C-77F45A957A01}"/>
                </c:ext>
              </c:extLst>
            </c:dLbl>
            <c:dLbl>
              <c:idx val="2"/>
              <c:layout>
                <c:manualLayout>
                  <c:x val="0.13159724202710571"/>
                  <c:y val="-4.30582664881690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83-419B-9D7C-77F45A957A01}"/>
                </c:ext>
              </c:extLst>
            </c:dLbl>
            <c:dLbl>
              <c:idx val="3"/>
              <c:layout>
                <c:manualLayout>
                  <c:x val="0.12912706412794386"/>
                  <c:y val="3.6235109564194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AF-4CAE-95C0-56D07FB1F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2028 г.</c:v>
                </c:pt>
                <c:pt idx="1">
                  <c:v>2027 г.</c:v>
                </c:pt>
                <c:pt idx="2">
                  <c:v>2026 г.</c:v>
                </c:pt>
                <c:pt idx="3">
                  <c:v>2025 г.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801564.34</c:v>
                </c:pt>
                <c:pt idx="1">
                  <c:v>727493.86</c:v>
                </c:pt>
                <c:pt idx="2">
                  <c:v>714029.61</c:v>
                </c:pt>
                <c:pt idx="3">
                  <c:v>953333.3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55-45FD-85B4-F93219C30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8101584"/>
        <c:axId val="678121968"/>
        <c:axId val="0"/>
      </c:bar3DChart>
      <c:catAx>
        <c:axId val="67810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8121968"/>
        <c:crosses val="autoZero"/>
        <c:auto val="1"/>
        <c:lblAlgn val="ctr"/>
        <c:lblOffset val="100"/>
        <c:noMultiLvlLbl val="0"/>
      </c:catAx>
      <c:valAx>
        <c:axId val="678121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67810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1812662296014"/>
          <c:y val="0.88410941712829061"/>
          <c:w val="0.43830592986278433"/>
          <c:h val="4.8062827205766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1283511454053"/>
          <c:y val="0.15510679621605503"/>
          <c:w val="0.78365642035130223"/>
          <c:h val="0.78056810443018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1 жителя (рублей)</c:v>
                </c:pt>
              </c:strCache>
            </c:strRef>
          </c:tx>
          <c:spPr>
            <a:gradFill rotWithShape="1">
              <a:gsLst>
                <a:gs pos="0">
                  <a:schemeClr val="accent6"/>
                </a:gs>
                <a:gs pos="90000">
                  <a:schemeClr val="accent6">
                    <a:shade val="100000"/>
                    <a:satMod val="105000"/>
                  </a:schemeClr>
                </a:gs>
                <a:gs pos="100000">
                  <a:schemeClr val="accent6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rgbClr r="0" g="0" b="0">
                  <a:shade val="27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1.6981670019457927E-3"/>
                  <c:y val="-1.719382274167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13-45EC-9D4B-DAED090DE033}"/>
                </c:ext>
              </c:extLst>
            </c:dLbl>
            <c:dLbl>
              <c:idx val="1"/>
              <c:layout>
                <c:manualLayout>
                  <c:x val="-1.078680872310993E-2"/>
                  <c:y val="-5.815007359392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13-45EC-9D4B-DAED090DE033}"/>
                </c:ext>
              </c:extLst>
            </c:dLbl>
            <c:dLbl>
              <c:idx val="2"/>
              <c:layout>
                <c:manualLayout>
                  <c:x val="-1.1757189867078879E-2"/>
                  <c:y val="-1.1378581490912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13-45EC-9D4B-DAED090DE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Шпаковский МО</c:v>
                </c:pt>
                <c:pt idx="1">
                  <c:v>Георгиевский МО</c:v>
                </c:pt>
                <c:pt idx="2">
                  <c:v>Минераловодский МО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37730.050000000003</c:v>
                </c:pt>
                <c:pt idx="1">
                  <c:v>41658.89</c:v>
                </c:pt>
                <c:pt idx="2">
                  <c:v>38214.21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3-45EC-9D4B-DAED090DE0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1 жителя (рублей)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90000">
                  <a:schemeClr val="accent5">
                    <a:shade val="100000"/>
                    <a:satMod val="105000"/>
                  </a:schemeClr>
                </a:gs>
                <a:gs pos="100000">
                  <a:schemeClr val="accent5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rgbClr r="0" g="0" b="0">
                  <a:shade val="27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2.5455361775381199E-2"/>
                  <c:y val="-1.422333002426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13-45EC-9D4B-DAED090DE033}"/>
                </c:ext>
              </c:extLst>
            </c:dLbl>
            <c:dLbl>
              <c:idx val="1"/>
              <c:layout>
                <c:manualLayout>
                  <c:x val="7.2729605072517052E-3"/>
                  <c:y val="-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13-45EC-9D4B-DAED090DE033}"/>
                </c:ext>
              </c:extLst>
            </c:dLbl>
            <c:dLbl>
              <c:idx val="2"/>
              <c:layout>
                <c:manualLayout>
                  <c:x val="2.9190601586327605E-2"/>
                  <c:y val="-1.164218461215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513-45EC-9D4B-DAED090DE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Шпаковский МО</c:v>
                </c:pt>
                <c:pt idx="1">
                  <c:v>Георгиевский МО</c:v>
                </c:pt>
                <c:pt idx="2">
                  <c:v>Минераловодский МО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35786.9</c:v>
                </c:pt>
                <c:pt idx="1">
                  <c:v>36381.17</c:v>
                </c:pt>
                <c:pt idx="2">
                  <c:v>35979.78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13-45EC-9D4B-DAED090DE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46626160"/>
        <c:axId val="846632816"/>
      </c:barChart>
      <c:catAx>
        <c:axId val="84662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6632816"/>
        <c:crosses val="autoZero"/>
        <c:auto val="1"/>
        <c:lblAlgn val="ctr"/>
        <c:lblOffset val="100"/>
        <c:noMultiLvlLbl val="0"/>
      </c:catAx>
      <c:valAx>
        <c:axId val="846632816"/>
        <c:scaling>
          <c:orientation val="minMax"/>
          <c:max val="42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4662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49642963024746"/>
          <c:y val="2.4324001301371596E-2"/>
          <c:w val="0.82699203038818114"/>
          <c:h val="5.8770247306691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8552655214162E-2"/>
          <c:y val="0.12702417928982138"/>
          <c:w val="0.91598364627498485"/>
          <c:h val="0.713829821787566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flat" cmpd="sng" algn="ctr">
              <a:solidFill>
                <a:schemeClr val="accent3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/>
                  </a:gs>
                  <a:gs pos="90000">
                    <a:schemeClr val="accent3">
                      <a:shade val="100000"/>
                      <a:satMod val="105000"/>
                    </a:schemeClr>
                  </a:gs>
                  <a:gs pos="100000">
                    <a:schemeClr val="accent3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2857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3.496977347344548E-2"/>
                  <c:y val="7.158085184031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0D-4055-AB56-81996C902740}"/>
                </c:ext>
              </c:extLst>
            </c:dLbl>
            <c:dLbl>
              <c:idx val="1"/>
              <c:layout>
                <c:manualLayout>
                  <c:x val="-3.0408498672561343E-2"/>
                  <c:y val="8.5002261560378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0D-4055-AB56-81996C902740}"/>
                </c:ext>
              </c:extLst>
            </c:dLbl>
            <c:dLbl>
              <c:idx val="2"/>
              <c:layout>
                <c:manualLayout>
                  <c:x val="-1.1149654044850841E-16"/>
                  <c:y val="5.815944212025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60D-4055-AB56-81996C902740}"/>
                </c:ext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Шпаковский МО</c:v>
                </c:pt>
                <c:pt idx="1">
                  <c:v>Георгиевский МО</c:v>
                </c:pt>
                <c:pt idx="2">
                  <c:v>Минераловодский МО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166170</c:v>
                </c:pt>
                <c:pt idx="1">
                  <c:v>157492</c:v>
                </c:pt>
                <c:pt idx="2">
                  <c:v>130505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0D-4055-AB56-81996C902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685504"/>
        <c:axId val="953695072"/>
      </c:lineChart>
      <c:catAx>
        <c:axId val="953685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3695072"/>
        <c:crosses val="autoZero"/>
        <c:auto val="1"/>
        <c:lblAlgn val="ctr"/>
        <c:lblOffset val="100"/>
        <c:noMultiLvlLbl val="0"/>
      </c:catAx>
      <c:valAx>
        <c:axId val="9536950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5368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 smtClean="0"/>
              <a:t>2025 План</a:t>
            </a:r>
            <a:endParaRPr lang="ru-RU" dirty="0"/>
          </a:p>
        </c:rich>
      </c:tx>
      <c:layout>
        <c:manualLayout>
          <c:xMode val="edge"/>
          <c:yMode val="edge"/>
          <c:x val="0.27061636762617791"/>
          <c:y val="2.7848315835520561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009345382411286"/>
          <c:w val="0.9479922486250707"/>
          <c:h val="0.82709808243332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Решение о бюджете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C59-44F7-8BE2-02708270FBC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C59-44F7-8BE2-02708270FBC3}"/>
              </c:ext>
            </c:extLst>
          </c:dPt>
          <c:dPt>
            <c:idx val="2"/>
            <c:bubble3D val="0"/>
            <c:spPr>
              <a:solidFill>
                <a:srgbClr val="14DC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DC59-44F7-8BE2-02708270FBC3}"/>
              </c:ext>
            </c:extLst>
          </c:dPt>
          <c:dLbls>
            <c:dLbl>
              <c:idx val="0"/>
              <c:layout>
                <c:manualLayout>
                  <c:x val="-4.5281013204970522E-3"/>
                  <c:y val="-0.10810006612298875"/>
                </c:manualLayout>
              </c:layout>
              <c:tx>
                <c:rich>
                  <a:bodyPr/>
                  <a:lstStyle/>
                  <a:p>
                    <a:pPr>
                      <a:defRPr sz="799" b="1" i="0" u="none" strike="noStrike" baseline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fld id="{75545ECC-5994-467D-ABA2-2A56870D1232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799" b="1" i="0" u="none" strike="noStrike" baseline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42,58%</a:t>
                    </a:r>
                  </a:p>
                </c:rich>
              </c:tx>
              <c:numFmt formatCode="\О\с\н\о\в\н\о\й" sourceLinked="0"/>
              <c:spPr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05672767573201"/>
                      <c:h val="0.288849900815516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C59-44F7-8BE2-02708270FBC3}"/>
                </c:ext>
              </c:extLst>
            </c:dLbl>
            <c:dLbl>
              <c:idx val="1"/>
              <c:layout>
                <c:manualLayout>
                  <c:x val="-4.4423628890963261E-2"/>
                  <c:y val="-3.1011681728014108E-3"/>
                </c:manualLayout>
              </c:layout>
              <c:tx>
                <c:rich>
                  <a:bodyPr/>
                  <a:lstStyle/>
                  <a:p>
                    <a:pPr>
                      <a:defRPr sz="799" b="1" i="0" u="none" strike="noStrike" baseline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fld id="{DB4DBA85-DD91-417E-81DB-F127D4A447A1}" type="CATEGORYNAME"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799" b="1" i="0" u="none" strike="noStrike" baseline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3,59%</a:t>
                    </a:r>
                  </a:p>
                </c:rich>
              </c:tx>
              <c:numFmt formatCode="\О\с\н\о\в\н\о\й" sourceLinked="0"/>
              <c:spPr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3754933305883"/>
                      <c:h val="0.207014774629755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59-44F7-8BE2-02708270FBC3}"/>
                </c:ext>
              </c:extLst>
            </c:dLbl>
            <c:dLbl>
              <c:idx val="2"/>
              <c:layout>
                <c:manualLayout>
                  <c:x val="-4.2458705846223938E-2"/>
                  <c:y val="2.1053350750714649E-2"/>
                </c:manualLayout>
              </c:layout>
              <c:tx>
                <c:rich>
                  <a:bodyPr/>
                  <a:lstStyle/>
                  <a:p>
                    <a:pPr>
                      <a:defRPr sz="799" b="1" i="0" u="none" strike="noStrike" baseline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fld id="{969DAABA-CFF2-4952-8FF0-77EB78BCB60F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799" b="1" i="0" u="none" strike="noStrike" baseline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53,83%</a:t>
                    </a:r>
                  </a:p>
                </c:rich>
              </c:tx>
              <c:numFmt formatCode="\О\с\н\о\в\н\о\й" sourceLinked="0"/>
              <c:spPr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C59-44F7-8BE2-02708270FBC3}"/>
                </c:ext>
              </c:extLst>
            </c:dLbl>
            <c:numFmt formatCode="\О\с\н\о\в\н\о\й" sourceLinked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99" b="1" i="0" u="none" strike="noStrike" baseline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_-* #,##0.00_р_._-;\-* #,##0.00_р_._-;_-* "-"??_р_._-;_-@_-</c:formatCode>
                <c:ptCount val="3"/>
                <c:pt idx="0">
                  <c:v>2400657.31</c:v>
                </c:pt>
                <c:pt idx="1">
                  <c:v>202445.34</c:v>
                </c:pt>
                <c:pt idx="2">
                  <c:v>3034840.99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59-44F7-8BE2-0270827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Решение о бюджете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DC59-44F7-8BE2-02708270FBC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DC59-44F7-8BE2-02708270FBC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6-DC59-44F7-8BE2-02708270FBC3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42.580370845991638</c:v>
                </c:pt>
                <c:pt idx="1">
                  <c:v>3.5907655862980565</c:v>
                </c:pt>
                <c:pt idx="2">
                  <c:v>53.828863567710293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59-44F7-8BE2-0270827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</c:spPr>
  <c:txPr>
    <a:bodyPr/>
    <a:lstStyle/>
    <a:p>
      <a:pPr>
        <a:defRPr sz="17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8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398" dirty="0" smtClean="0"/>
              <a:t>2026 </a:t>
            </a:r>
            <a:r>
              <a:rPr lang="ru-RU" sz="1398" dirty="0"/>
              <a:t>Проект</a:t>
            </a:r>
          </a:p>
        </c:rich>
      </c:tx>
      <c:layout>
        <c:manualLayout>
          <c:xMode val="edge"/>
          <c:yMode val="edge"/>
          <c:x val="0.38476176923667671"/>
          <c:y val="2.748328007116265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463302875224076"/>
          <c:w val="0.97423971087174355"/>
          <c:h val="0.833222970803385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Проект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604-432A-8701-158DB7EBCE4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604-432A-8701-158DB7EBCE42}"/>
              </c:ext>
            </c:extLst>
          </c:dPt>
          <c:dPt>
            <c:idx val="2"/>
            <c:bubble3D val="0"/>
            <c:spPr>
              <a:solidFill>
                <a:srgbClr val="14DC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604-432A-8701-158DB7EBCE42}"/>
              </c:ext>
            </c:extLst>
          </c:dPt>
          <c:dLbls>
            <c:dLbl>
              <c:idx val="0"/>
              <c:layout>
                <c:manualLayout>
                  <c:x val="1.249768427847074E-2"/>
                  <c:y val="-0.124524250404685"/>
                </c:manualLayout>
              </c:layout>
              <c:tx>
                <c:rich>
                  <a:bodyPr/>
                  <a:lstStyle/>
                  <a:p>
                    <a:fld id="{09E4FAA1-979A-4F71-BEB1-AA669C698E6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42,18%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47419170613345"/>
                      <c:h val="0.266722621433820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04-432A-8701-158DB7EBCE42}"/>
                </c:ext>
              </c:extLst>
            </c:dLbl>
            <c:dLbl>
              <c:idx val="1"/>
              <c:layout>
                <c:manualLayout>
                  <c:x val="-3.9610219555192151E-2"/>
                  <c:y val="-4.5964313848056507E-3"/>
                </c:manualLayout>
              </c:layout>
              <c:tx>
                <c:rich>
                  <a:bodyPr/>
                  <a:lstStyle/>
                  <a:p>
                    <a:fld id="{9EB4D2E5-EE5E-4D08-969E-6F8E1E3A101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3,05%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9453917930379"/>
                      <c:h val="0.217236595652014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04-432A-8701-158DB7EBCE42}"/>
                </c:ext>
              </c:extLst>
            </c:dLbl>
            <c:dLbl>
              <c:idx val="2"/>
              <c:layout>
                <c:manualLayout>
                  <c:x val="8.5867630427521636E-3"/>
                  <c:y val="0.15776070432475406"/>
                </c:manualLayout>
              </c:layout>
              <c:tx>
                <c:rich>
                  <a:bodyPr/>
                  <a:lstStyle/>
                  <a:p>
                    <a:fld id="{CED3D4E1-7EA8-4189-9D92-E21C1BECE9C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54,76%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04-432A-8701-158DB7EBCE42}"/>
                </c:ext>
              </c:extLst>
            </c:dLbl>
            <c:numFmt formatCode="\О\с\н\о\в\н\о\й" sourceLinked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799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_-* #,##0.00_р_._-;\-* #,##0.00_р_._-;_-* "-"??_р_._-;_-@_-</c:formatCode>
                <c:ptCount val="3"/>
                <c:pt idx="0">
                  <c:v>2156608.27</c:v>
                </c:pt>
                <c:pt idx="1">
                  <c:v>164391.73000000001</c:v>
                </c:pt>
                <c:pt idx="2">
                  <c:v>2368853.52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04-432A-8701-158DB7EBCE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Проект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5604-432A-8701-158DB7EBCE4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5604-432A-8701-158DB7EBCE4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6-5604-432A-8701-158DB7EBCE42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_(* #,##0.00_);_(* \(#,##0.00\);_(* "-"??_);_(@_)</c:formatCode>
                <c:ptCount val="3"/>
                <c:pt idx="0">
                  <c:v>45.98455497177234</c:v>
                </c:pt>
                <c:pt idx="1">
                  <c:v>3.5052636356113749</c:v>
                </c:pt>
                <c:pt idx="2">
                  <c:v>50.510181392616296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04-432A-8701-158DB7EBC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spPr>
    <a:gradFill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depthPercent val="100"/>
      <c:rAngAx val="0"/>
    </c:view3D>
    <c:floor>
      <c:thickness val="0"/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3384069178852642"/>
          <c:y val="4.5956478704243645E-2"/>
          <c:w val="0.84575114494616743"/>
          <c:h val="0.81637380485111832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700000" scaled="0"/>
              <a:tileRect/>
            </a:gra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2603102.65</c:v>
                </c:pt>
                <c:pt idx="1">
                  <c:v>2790000</c:v>
                </c:pt>
                <c:pt idx="2">
                  <c:v>2585000</c:v>
                </c:pt>
                <c:pt idx="3">
                  <c:v>2765600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97-4578-A657-89B3E6F53F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97-4578-A657-89B3E6F53F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97-4578-A657-89B3E6F5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108559"/>
        <c:axId val="1"/>
        <c:axId val="2"/>
      </c:line3DChart>
      <c:catAx>
        <c:axId val="3601085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360108559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32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00157480314981E-2"/>
          <c:y val="0"/>
          <c:w val="0.51526711084191401"/>
          <c:h val="0.765197356868968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89A-4F7C-ADCD-B4DD716D4CAF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89A-4F7C-ADCD-B4DD716D4C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89A-4F7C-ADCD-B4DD716D4C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89A-4F7C-ADCD-B4DD716D4C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89A-4F7C-ADCD-B4DD716D4C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89A-4F7C-ADCD-B4DD716D4C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89A-4F7C-ADCD-B4DD716D4CA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89A-4F7C-ADCD-B4DD716D4CA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89A-4F7C-ADCD-B4DD716D4CA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489A-4F7C-ADCD-B4DD716D4CA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489A-4F7C-ADCD-B4DD716D4CA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489A-4F7C-ADCD-B4DD716D4CAF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489A-4F7C-ADCD-B4DD716D4CAF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489A-4F7C-ADCD-B4DD716D4CA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9A-4F7C-ADCD-B4DD716D4CAF}"/>
                </c:ext>
              </c:extLst>
            </c:dLbl>
            <c:dLbl>
              <c:idx val="1"/>
              <c:layout>
                <c:manualLayout>
                  <c:x val="0.143540783363618"/>
                  <c:y val="-0.476961487071319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9A-4F7C-ADCD-B4DD716D4C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9A-4F7C-ADCD-B4DD716D4CAF}"/>
                </c:ext>
              </c:extLst>
            </c:dLbl>
            <c:dLbl>
              <c:idx val="3"/>
              <c:layout>
                <c:manualLayout>
                  <c:x val="0.11521784776902887"/>
                  <c:y val="-0.365988957890402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9A-4F7C-ADCD-B4DD716D4CAF}"/>
                </c:ext>
              </c:extLst>
            </c:dLbl>
            <c:dLbl>
              <c:idx val="4"/>
              <c:layout>
                <c:manualLayout>
                  <c:x val="0.11893824894742525"/>
                  <c:y val="0.266320156698549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9A-4F7C-ADCD-B4DD716D4C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9A-4F7C-ADCD-B4DD716D4CAF}"/>
                </c:ext>
              </c:extLst>
            </c:dLbl>
            <c:dLbl>
              <c:idx val="6"/>
              <c:layout>
                <c:manualLayout>
                  <c:x val="9.8168786593983443E-3"/>
                  <c:y val="-2.04601719342179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89A-4F7C-ADCD-B4DD716D4C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9A-4F7C-ADCD-B4DD716D4C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9A-4F7C-ADCD-B4DD716D4CAF}"/>
                </c:ext>
              </c:extLst>
            </c:dLbl>
            <c:dLbl>
              <c:idx val="9"/>
              <c:layout>
                <c:manualLayout>
                  <c:x val="3.7674237835655135E-2"/>
                  <c:y val="-2.5361557660148406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97435897435896E-2"/>
                      <c:h val="6.50800426894343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89A-4F7C-ADCD-B4DD716D4CA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9A-4F7C-ADCD-B4DD716D4CAF}"/>
                </c:ext>
              </c:extLst>
            </c:dLbl>
            <c:dLbl>
              <c:idx val="11"/>
              <c:layout>
                <c:manualLayout>
                  <c:x val="-0.1529735513830002"/>
                  <c:y val="5.00933621290935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89A-4F7C-ADCD-B4DD716D4CAF}"/>
                </c:ext>
              </c:extLst>
            </c:dLbl>
            <c:dLbl>
              <c:idx val="12"/>
              <c:layout>
                <c:manualLayout>
                  <c:x val="-0.22577188815718449"/>
                  <c:y val="0.470440622792343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012820512820516E-2"/>
                      <c:h val="0.120576307363927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89A-4F7C-ADCD-B4DD716D4CA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9A-4F7C-ADCD-B4DD716D4CA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89A-4F7C-ADCD-B4DD716D4CA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9A-4F7C-ADCD-B4DD716D4CAF}"/>
                </c:ext>
              </c:extLst>
            </c:dLbl>
            <c:dLbl>
              <c:idx val="16"/>
              <c:layout>
                <c:manualLayout>
                  <c:x val="3.9848685972233316E-2"/>
                  <c:y val="1.310130351353140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89A-4F7C-ADCD-B4DD716D4CAF}"/>
                </c:ext>
              </c:extLst>
            </c:dLbl>
            <c:spPr>
              <a:noFill/>
              <a:ln w="25408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Туристический налог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ЕСХН</c:v>
                </c:pt>
                <c:pt idx="5">
                  <c:v>Патентная система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Госпошлина</c:v>
                </c:pt>
                <c:pt idx="9">
                  <c:v>Доходы от использования имущества, находящегося в государственной и муниципальной  собственности</c:v>
                </c:pt>
                <c:pt idx="10">
                  <c:v>Доходы от оказания платных услуг</c:v>
                </c:pt>
                <c:pt idx="11">
                  <c:v>Доходы от продажи земельных  участков</c:v>
                </c:pt>
                <c:pt idx="12">
                  <c:v>Штрафы, санкции, возмещение ущерба</c:v>
                </c:pt>
                <c:pt idx="13">
                  <c:v>Прочие неналоговые доходы бюджетов муниципальных округов
</c:v>
                </c:pt>
              </c:strCache>
            </c:strRef>
          </c:cat>
          <c:val>
            <c:numRef>
              <c:f>Лист1!$B$2:$B$15</c:f>
              <c:numCache>
                <c:formatCode>0.00</c:formatCode>
                <c:ptCount val="14"/>
                <c:pt idx="0">
                  <c:v>59.193368100358427</c:v>
                </c:pt>
                <c:pt idx="1">
                  <c:v>2.0357451612903228</c:v>
                </c:pt>
                <c:pt idx="2">
                  <c:v>8.8172043010752675E-3</c:v>
                </c:pt>
                <c:pt idx="3">
                  <c:v>13.504551971326165</c:v>
                </c:pt>
                <c:pt idx="4">
                  <c:v>1.5273118279569893</c:v>
                </c:pt>
                <c:pt idx="5">
                  <c:v>1.5148745519713263</c:v>
                </c:pt>
                <c:pt idx="6">
                  <c:v>6.3170250896057354</c:v>
                </c:pt>
                <c:pt idx="7">
                  <c:v>6.8954480286738358</c:v>
                </c:pt>
                <c:pt idx="8">
                  <c:v>2.2574193548387096</c:v>
                </c:pt>
                <c:pt idx="9">
                  <c:v>3.786810035842294</c:v>
                </c:pt>
                <c:pt idx="10">
                  <c:v>0.22007598566308245</c:v>
                </c:pt>
                <c:pt idx="11">
                  <c:v>2.2759856630824373</c:v>
                </c:pt>
                <c:pt idx="12">
                  <c:v>0.25481433691756272</c:v>
                </c:pt>
                <c:pt idx="13">
                  <c:v>0.20775268817204304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89A-4F7C-ADCD-B4DD716D4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52794134867756914"/>
          <c:y val="0"/>
          <c:w val="0.47001150817686249"/>
          <c:h val="0.99839999999999995"/>
        </c:manualLayout>
      </c:layout>
      <c:overlay val="0"/>
      <c:txPr>
        <a:bodyPr/>
        <a:lstStyle/>
        <a:p>
          <a:pPr>
            <a:defRPr sz="1100" kern="9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87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>
              <a:shade val="50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1">
              <a:shade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1711175610117396"/>
          <c:y val="0.1510729338411721"/>
          <c:w val="0.88288821966007047"/>
          <c:h val="0.799919764540522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pattFill prst="solidDmnd">
              <a:fgClr>
                <a:srgbClr val="00B0F0"/>
              </a:fgClr>
              <a:bgClr>
                <a:schemeClr val="tx2">
                  <a:lumMod val="20000"/>
                  <a:lumOff val="80000"/>
                </a:schemeClr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Безвозмездные поступления
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3637789.65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8-41A6-B05A-A371658473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pattFill prst="solidDmnd">
              <a:fgClr>
                <a:schemeClr val="accent6">
                  <a:lumMod val="75000"/>
                </a:schemeClr>
              </a:fgClr>
              <a:bgClr>
                <a:schemeClr val="accent6">
                  <a:lumMod val="60000"/>
                  <a:lumOff val="40000"/>
                </a:schemeClr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</c:f>
              <c:strCache>
                <c:ptCount val="1"/>
                <c:pt idx="0">
                  <c:v>Безвозмездные поступления
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3034840.99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8-41A6-B05A-A371658473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pattFill prst="pct70">
              <a:fgClr>
                <a:srgbClr val="990099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pattFill prst="solidDmnd">
                <a:fgClr>
                  <a:srgbClr val="990099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62D8-41A6-B05A-A371658473BA}"/>
              </c:ext>
            </c:extLst>
          </c:dPt>
          <c:cat>
            <c:strRef>
              <c:f>Лист1!$A$2</c:f>
              <c:strCache>
                <c:ptCount val="1"/>
                <c:pt idx="0">
                  <c:v>Безвозмездные поступления
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3377651.4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D8-41A6-B05A-A371658473B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</c:v>
                </c:pt>
              </c:strCache>
            </c:strRef>
          </c:tx>
          <c:spPr>
            <a:pattFill prst="pct80">
              <a:fgClr>
                <a:srgbClr val="92D05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pattFill prst="solidDmnd">
                <a:fgClr>
                  <a:srgbClr val="92D050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62D8-41A6-B05A-A371658473BA}"/>
              </c:ext>
            </c:extLst>
          </c:dPt>
          <c:cat>
            <c:strRef>
              <c:f>Лист1!$A$2</c:f>
              <c:strCache>
                <c:ptCount val="1"/>
                <c:pt idx="0">
                  <c:v>Безвозмездные поступления
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3002007.45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D8-41A6-B05A-A371658473B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2028</c:v>
                </c:pt>
              </c:strCache>
            </c:strRef>
          </c:tx>
          <c:spPr>
            <a:pattFill prst="lgCheck">
              <a:fgClr>
                <a:srgbClr val="002060"/>
              </a:fgClr>
              <a:bgClr>
                <a:schemeClr val="bg1"/>
              </a:bgClr>
            </a:pattFill>
          </c:spPr>
          <c:invertIfNegative val="0"/>
          <c:cat>
            <c:strRef>
              <c:f>Лист1!$A$2</c:f>
              <c:strCache>
                <c:ptCount val="1"/>
                <c:pt idx="0">
                  <c:v>Безвозмездные поступления
</c:v>
                </c:pt>
              </c:strCache>
            </c:strRef>
          </c:cat>
          <c:val>
            <c:numRef>
              <c:f>Лист1!$F$2</c:f>
              <c:numCache>
                <c:formatCode>#,##0.00</c:formatCode>
                <c:ptCount val="1"/>
                <c:pt idx="0">
                  <c:v>2536563.81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D8-41A6-B05A-A37165847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6052223"/>
        <c:axId val="1"/>
        <c:axId val="0"/>
      </c:bar3DChart>
      <c:catAx>
        <c:axId val="20360522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36052223"/>
        <c:crosses val="autoZero"/>
        <c:crossBetween val="between"/>
      </c:valAx>
      <c:spPr>
        <a:noFill/>
        <a:ln w="12682">
          <a:solidFill>
            <a:schemeClr val="accent1">
              <a:shade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8202866593164275"/>
          <c:y val="8.2051282051282051E-2"/>
          <c:w val="6.5049614112458659E-2"/>
          <c:h val="0.7179487179487179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43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none" spc="0">
                <a:ln w="900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  <a:p>
            <a:pPr>
              <a:defRPr b="1" cap="none" spc="0">
                <a:ln w="900" cmpd="sng">
                  <a:noFill/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6511066671604395E-2"/>
          <c:y val="6.223847389552268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193176066856768E-3"/>
          <c:y val="0.10439077658896738"/>
          <c:w val="0.6429098927279685"/>
          <c:h val="0.774314075893398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0-DF54-45BD-A7B5-C44F7AF39FA7}"/>
              </c:ext>
            </c:extLst>
          </c:dPt>
          <c:dPt>
            <c:idx val="1"/>
            <c:bubble3D val="0"/>
            <c:spPr>
              <a:solidFill>
                <a:srgbClr val="14DC60"/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1-DF54-45BD-A7B5-C44F7AF39FA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2-DF54-45BD-A7B5-C44F7AF39FA7}"/>
              </c:ext>
            </c:extLst>
          </c:dPt>
          <c:dPt>
            <c:idx val="3"/>
            <c:bubble3D val="0"/>
            <c:spPr>
              <a:solidFill>
                <a:srgbClr val="954ECA"/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3-DF54-45BD-A7B5-C44F7AF39FA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54-45BD-A7B5-C44F7AF39FA7}"/>
                </c:ext>
              </c:extLst>
            </c:dLbl>
            <c:dLbl>
              <c:idx val="1"/>
              <c:layout>
                <c:manualLayout>
                  <c:x val="0.11658865034096426"/>
                  <c:y val="-6.5417358566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54-45BD-A7B5-C44F7AF39FA7}"/>
                </c:ext>
              </c:extLst>
            </c:dLbl>
            <c:dLbl>
              <c:idx val="2"/>
              <c:layout>
                <c:manualLayout>
                  <c:x val="-6.0068545478069245E-2"/>
                  <c:y val="0.19981259892852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54-45BD-A7B5-C44F7AF39FA7}"/>
                </c:ext>
              </c:extLst>
            </c:dLbl>
            <c:dLbl>
              <c:idx val="3"/>
              <c:layout>
                <c:manualLayout>
                  <c:x val="-2.7156654755812578E-2"/>
                  <c:y val="-0.11826875482683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54-45BD-A7B5-C44F7AF39F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54-45BD-A7B5-C44F7AF39FA7}"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1">
                  <c:v>26.94982283075068</c:v>
                </c:pt>
                <c:pt idx="2">
                  <c:v>71.02984331314174</c:v>
                </c:pt>
                <c:pt idx="3">
                  <c:v>2.1266273986895108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54-45BD-A7B5-C44F7AF39F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7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009977286474338"/>
          <c:y val="7.9800539536391203E-4"/>
          <c:w val="0.36668441160858672"/>
          <c:h val="0.9582336545318872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</a:t>
            </a:r>
          </a:p>
          <a:p>
            <a:pPr>
              <a:defRPr/>
            </a:pPr>
            <a:r>
              <a:rPr lang="ru-RU" dirty="0" smtClean="0"/>
              <a:t> проект</a:t>
            </a:r>
            <a:endParaRPr lang="ru-RU" dirty="0"/>
          </a:p>
        </c:rich>
      </c:tx>
      <c:layout>
        <c:manualLayout>
          <c:xMode val="edge"/>
          <c:yMode val="edge"/>
          <c:x val="0.61554428224719959"/>
          <c:y val="0.1059712373565705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13693314201395E-2"/>
          <c:y val="0.2477699619582906"/>
          <c:w val="0.7774791455096538"/>
          <c:h val="0.627099744437585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0-402A-404A-9A69-8512F36BE64B}"/>
              </c:ext>
            </c:extLst>
          </c:dPt>
          <c:dPt>
            <c:idx val="1"/>
            <c:bubble3D val="0"/>
            <c:spPr>
              <a:solidFill>
                <a:srgbClr val="14DC60"/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1-402A-404A-9A69-8512F36BE64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2-402A-404A-9A69-8512F36BE64B}"/>
              </c:ext>
            </c:extLst>
          </c:dPt>
          <c:dPt>
            <c:idx val="3"/>
            <c:bubble3D val="0"/>
            <c:spPr>
              <a:solidFill>
                <a:srgbClr val="954ECA"/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3-402A-404A-9A69-8512F36BE64B}"/>
              </c:ext>
            </c:extLst>
          </c:dPt>
          <c:dPt>
            <c:idx val="4"/>
            <c:bubble3D val="0"/>
            <c:spPr>
              <a:solidFill>
                <a:srgbClr val="F7356C"/>
              </a:solidFill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4-402A-404A-9A69-8512F36BE64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2A-404A-9A69-8512F36BE64B}"/>
                </c:ext>
              </c:extLst>
            </c:dLbl>
            <c:dLbl>
              <c:idx val="1"/>
              <c:layout>
                <c:manualLayout>
                  <c:x val="1.1320729621591251E-2"/>
                  <c:y val="-0.161816334254624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31,2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 prstMaterial="softEdge"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2A-404A-9A69-8512F36BE64B}"/>
                </c:ext>
              </c:extLst>
            </c:dLbl>
            <c:dLbl>
              <c:idx val="2"/>
              <c:layout>
                <c:manualLayout>
                  <c:x val="0.16072342764217845"/>
                  <c:y val="0.201311770467285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68,7</a:t>
                    </a:r>
                    <a:endParaRPr lang="en-US" dirty="0"/>
                  </a:p>
                </c:rich>
              </c:tx>
              <c:spPr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 prstMaterial="softEdge"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2A-404A-9A69-8512F36BE64B}"/>
                </c:ext>
              </c:extLst>
            </c:dLbl>
            <c:dLbl>
              <c:idx val="3"/>
              <c:layout>
                <c:manualLayout>
                  <c:x val="6.8930659996983262E-3"/>
                  <c:y val="-0.13111859220376151"/>
                </c:manualLayout>
              </c:layout>
              <c:spPr>
                <a:solidFill>
                  <a:schemeClr val="accent1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 prstMaterial="softEdge">
                  <a:bevelT/>
                </a:sp3d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2A-404A-9A69-8512F36BE6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2A-404A-9A69-8512F36BE64B}"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softEdge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#,##0.0_ ;\-#,##0.0\ </c:formatCode>
                <c:ptCount val="5"/>
                <c:pt idx="1">
                  <c:v>31.2</c:v>
                </c:pt>
                <c:pt idx="2">
                  <c:v>68.7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2A-404A-9A69-8512F36BE6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65AD1-CDD8-427C-AF8C-BE65E187CAAD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965BF-4899-4DC7-885D-5E82EA621C6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63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0"/>
                <a:lumOff val="100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ln w="3175">
          <a:solidFill>
            <a:schemeClr val="accent5">
              <a:lumMod val="75000"/>
              <a:alpha val="59000"/>
            </a:schemeClr>
          </a:solidFill>
        </a:ln>
      </dgm:spPr>
      <dgm:t>
        <a:bodyPr/>
        <a:lstStyle/>
        <a:p>
          <a:pPr marL="0" indent="0"/>
          <a:r>
            <a:rPr lang="ru-RU" sz="16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1600" b="1" u="sng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CF18E-ABC1-48EC-AB7C-185CEF0D8653}" type="parTrans" cxnId="{AC15C7DE-3889-4789-824B-D427B8FBBBA4}">
      <dgm:prSet/>
      <dgm:spPr/>
      <dgm:t>
        <a:bodyPr/>
        <a:lstStyle/>
        <a:p>
          <a:endParaRPr lang="ru-RU"/>
        </a:p>
      </dgm:t>
    </dgm:pt>
    <dgm:pt modelId="{AB700074-C63C-4627-B497-9F124A1083D6}" type="sibTrans" cxnId="{AC15C7DE-3889-4789-824B-D427B8FBBBA4}">
      <dgm:prSet/>
      <dgm:spPr/>
      <dgm:t>
        <a:bodyPr/>
        <a:lstStyle/>
        <a:p>
          <a:endParaRPr lang="ru-RU"/>
        </a:p>
      </dgm:t>
    </dgm:pt>
    <dgm:pt modelId="{812FA062-B714-4139-B9CE-C0F6062BA832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63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0"/>
                <a:lumOff val="100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ln w="3175">
          <a:solidFill>
            <a:schemeClr val="accent5">
              <a:lumMod val="75000"/>
              <a:alpha val="59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5 587 007,45</a:t>
          </a:r>
        </a:p>
      </dgm:t>
    </dgm:pt>
    <dgm:pt modelId="{B5B5C6E3-CC91-46FC-8649-50121E6FA214}" type="parTrans" cxnId="{CA3DA9E4-080C-4479-8354-472D873C4743}">
      <dgm:prSet/>
      <dgm:spPr/>
      <dgm:t>
        <a:bodyPr/>
        <a:lstStyle/>
        <a:p>
          <a:endParaRPr lang="ru-RU"/>
        </a:p>
      </dgm:t>
    </dgm:pt>
    <dgm:pt modelId="{35B8FB63-7410-4C48-8E64-D4E4C5B42F68}" type="sibTrans" cxnId="{CA3DA9E4-080C-4479-8354-472D873C4743}">
      <dgm:prSet/>
      <dgm:spPr/>
      <dgm:t>
        <a:bodyPr/>
        <a:lstStyle/>
        <a:p>
          <a:endParaRPr lang="ru-RU"/>
        </a:p>
      </dgm:t>
    </dgm:pt>
    <dgm:pt modelId="{848097ED-77B5-41E0-9CC2-A9E72A584F4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63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0"/>
                <a:lumOff val="100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ln w="3175">
          <a:solidFill>
            <a:schemeClr val="accent5">
              <a:lumMod val="75000"/>
              <a:alpha val="59000"/>
            </a:schemeClr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2028 год</a:t>
          </a:r>
          <a:endParaRPr lang="ru-RU" sz="1600" b="1" u="sng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10713-3084-4337-AFE7-E9D63BC828D1}" type="parTrans" cxnId="{01087842-4AEB-4780-B921-FF115190944B}">
      <dgm:prSet/>
      <dgm:spPr/>
      <dgm:t>
        <a:bodyPr/>
        <a:lstStyle/>
        <a:p>
          <a:endParaRPr lang="ru-RU"/>
        </a:p>
      </dgm:t>
    </dgm:pt>
    <dgm:pt modelId="{614E05B2-FB32-4636-B714-407D708FFB50}" type="sibTrans" cxnId="{01087842-4AEB-4780-B921-FF115190944B}">
      <dgm:prSet/>
      <dgm:spPr/>
      <dgm:t>
        <a:bodyPr/>
        <a:lstStyle/>
        <a:p>
          <a:endParaRPr lang="ru-RU"/>
        </a:p>
      </dgm:t>
    </dgm:pt>
    <dgm:pt modelId="{33DE9198-31BE-4B10-A876-499C27DD90A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63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0"/>
                <a:lumOff val="100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ln w="3175">
          <a:solidFill>
            <a:schemeClr val="accent5">
              <a:lumMod val="75000"/>
              <a:alpha val="59000"/>
            </a:schemeClr>
          </a:solidFill>
        </a:ln>
      </dgm:spPr>
      <dgm:t>
        <a:bodyPr/>
        <a:lstStyle/>
        <a:p>
          <a:r>
            <a:rPr lang="ru-RU" b="1" i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5 302 163,81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1B5AB-F38B-49AC-A6B4-E2502CA28D7D}" type="parTrans" cxnId="{EE8C1BAD-02A6-4480-9E2E-2D97EBDD8685}">
      <dgm:prSet/>
      <dgm:spPr/>
      <dgm:t>
        <a:bodyPr/>
        <a:lstStyle/>
        <a:p>
          <a:endParaRPr lang="ru-RU"/>
        </a:p>
      </dgm:t>
    </dgm:pt>
    <dgm:pt modelId="{9072DF33-E750-4AE7-AAF8-764686A8B55B}" type="sibTrans" cxnId="{EE8C1BAD-02A6-4480-9E2E-2D97EBDD8685}">
      <dgm:prSet/>
      <dgm:spPr/>
      <dgm:t>
        <a:bodyPr/>
        <a:lstStyle/>
        <a:p>
          <a:endParaRPr lang="ru-RU"/>
        </a:p>
      </dgm:t>
    </dgm:pt>
    <dgm:pt modelId="{F6C8E60B-43DD-431E-B975-E0AA9763220F}" type="pres">
      <dgm:prSet presAssocID="{D2C65AD1-CDD8-427C-AF8C-BE65E187CAA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B561BE-0781-423E-B2F0-1A2C9CC7A997}" type="pres">
      <dgm:prSet presAssocID="{FD2965BF-4899-4DC7-885D-5E82EA621C69}" presName="composite" presStyleCnt="0"/>
      <dgm:spPr/>
    </dgm:pt>
    <dgm:pt modelId="{18951772-9CEF-4CDA-8544-D2D726F9E2C8}" type="pres">
      <dgm:prSet presAssocID="{FD2965BF-4899-4DC7-885D-5E82EA621C69}" presName="bentUpArrow1" presStyleLbl="alignImgPlace1" presStyleIdx="0" presStyleCnt="3" custLinFactNeighborX="13742" custLinFactNeighborY="-10470"/>
      <dgm:spPr/>
    </dgm:pt>
    <dgm:pt modelId="{93406882-5F0B-470A-9220-E7378A283B44}" type="pres">
      <dgm:prSet presAssocID="{FD2965BF-4899-4DC7-885D-5E82EA621C69}" presName="ParentText" presStyleLbl="node1" presStyleIdx="0" presStyleCnt="4" custScaleX="118592" custScaleY="83518" custLinFactNeighborX="14370" custLinFactNeighborY="140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EFBBD-DB3D-478B-8C3E-D5668E00E6B1}" type="pres">
      <dgm:prSet presAssocID="{FD2965BF-4899-4DC7-885D-5E82EA621C6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A3ABB-4B97-42D3-A919-C04F7AB3E798}" type="pres">
      <dgm:prSet presAssocID="{AB700074-C63C-4627-B497-9F124A1083D6}" presName="sibTrans" presStyleCnt="0"/>
      <dgm:spPr/>
    </dgm:pt>
    <dgm:pt modelId="{2184113A-7A16-4C9C-86F0-1CAF522355AE}" type="pres">
      <dgm:prSet presAssocID="{812FA062-B714-4139-B9CE-C0F6062BA832}" presName="composite" presStyleCnt="0"/>
      <dgm:spPr/>
    </dgm:pt>
    <dgm:pt modelId="{D0ABB300-3928-4FF2-8271-F614B0273A4E}" type="pres">
      <dgm:prSet presAssocID="{812FA062-B714-4139-B9CE-C0F6062BA832}" presName="bentUpArrow1" presStyleLbl="alignImgPlace1" presStyleIdx="1" presStyleCnt="3" custLinFactNeighborX="-13950" custLinFactNeighborY="3290"/>
      <dgm:spPr/>
    </dgm:pt>
    <dgm:pt modelId="{1566F7B2-9509-4B6D-9371-BBC258AECA4B}" type="pres">
      <dgm:prSet presAssocID="{812FA062-B714-4139-B9CE-C0F6062BA832}" presName="ParentText" presStyleLbl="node1" presStyleIdx="1" presStyleCnt="4" custScaleX="171817" custLinFactNeighborX="-8570" custLinFactNeighborY="47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704B4-7D85-41EA-9506-826BAC28B1FC}" type="pres">
      <dgm:prSet presAssocID="{812FA062-B714-4139-B9CE-C0F6062BA83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441BD05-2D6D-480C-81AD-640763519335}" type="pres">
      <dgm:prSet presAssocID="{35B8FB63-7410-4C48-8E64-D4E4C5B42F68}" presName="sibTrans" presStyleCnt="0"/>
      <dgm:spPr/>
    </dgm:pt>
    <dgm:pt modelId="{8082A679-6CF8-41C4-AEBD-F9D7FC44F4DA}" type="pres">
      <dgm:prSet presAssocID="{848097ED-77B5-41E0-9CC2-A9E72A584F48}" presName="composite" presStyleCnt="0"/>
      <dgm:spPr/>
    </dgm:pt>
    <dgm:pt modelId="{70E7DD31-B369-4039-8CDF-0AE4CC16BA2F}" type="pres">
      <dgm:prSet presAssocID="{848097ED-77B5-41E0-9CC2-A9E72A584F48}" presName="bentUpArrow1" presStyleLbl="alignImgPlace1" presStyleIdx="2" presStyleCnt="3" custLinFactNeighborX="5282" custLinFactNeighborY="5454"/>
      <dgm:spPr/>
    </dgm:pt>
    <dgm:pt modelId="{3BCE732B-7808-4387-9C21-BC40844AC3CB}" type="pres">
      <dgm:prSet presAssocID="{848097ED-77B5-41E0-9CC2-A9E72A584F48}" presName="ParentText" presStyleLbl="node1" presStyleIdx="2" presStyleCnt="4" custScaleX="127395" custScaleY="89392" custLinFactNeighborX="-2657" custLinFactNeighborY="121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BCC24-A02B-45BB-9C3B-896DEB0ECE37}" type="pres">
      <dgm:prSet presAssocID="{848097ED-77B5-41E0-9CC2-A9E72A584F4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76C0CC6-FFA4-4648-8A6D-D4DF01B6006D}" type="pres">
      <dgm:prSet presAssocID="{614E05B2-FB32-4636-B714-407D708FFB50}" presName="sibTrans" presStyleCnt="0"/>
      <dgm:spPr/>
    </dgm:pt>
    <dgm:pt modelId="{54F92237-E07D-4C00-A6BF-408B95925E84}" type="pres">
      <dgm:prSet presAssocID="{33DE9198-31BE-4B10-A876-499C27DD90AB}" presName="composite" presStyleCnt="0"/>
      <dgm:spPr/>
    </dgm:pt>
    <dgm:pt modelId="{348F49FD-635F-422F-A53E-9722F8CB064A}" type="pres">
      <dgm:prSet presAssocID="{33DE9198-31BE-4B10-A876-499C27DD90AB}" presName="ParentText" presStyleLbl="node1" presStyleIdx="3" presStyleCnt="4" custScaleX="155612" custLinFactNeighborX="-67" custLinFactNeighborY="15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FE1F6-C046-4F21-80E9-D12B78B15644}" type="presOf" srcId="{33DE9198-31BE-4B10-A876-499C27DD90AB}" destId="{348F49FD-635F-422F-A53E-9722F8CB064A}" srcOrd="0" destOrd="0" presId="urn:microsoft.com/office/officeart/2005/8/layout/StepDownProcess"/>
    <dgm:cxn modelId="{B3A0C97E-16AB-4531-B12A-B257A89E7CDE}" type="presOf" srcId="{812FA062-B714-4139-B9CE-C0F6062BA832}" destId="{1566F7B2-9509-4B6D-9371-BBC258AECA4B}" srcOrd="0" destOrd="0" presId="urn:microsoft.com/office/officeart/2005/8/layout/StepDownProcess"/>
    <dgm:cxn modelId="{19F20519-E8BE-4702-933E-52D03A538E27}" type="presOf" srcId="{D2C65AD1-CDD8-427C-AF8C-BE65E187CAAD}" destId="{F6C8E60B-43DD-431E-B975-E0AA9763220F}" srcOrd="0" destOrd="0" presId="urn:microsoft.com/office/officeart/2005/8/layout/StepDownProcess"/>
    <dgm:cxn modelId="{010EAA8A-0B1A-48BE-89D3-77F4249AAD2D}" type="presOf" srcId="{FD2965BF-4899-4DC7-885D-5E82EA621C69}" destId="{93406882-5F0B-470A-9220-E7378A283B44}" srcOrd="0" destOrd="0" presId="urn:microsoft.com/office/officeart/2005/8/layout/StepDownProcess"/>
    <dgm:cxn modelId="{EE8C1BAD-02A6-4480-9E2E-2D97EBDD8685}" srcId="{D2C65AD1-CDD8-427C-AF8C-BE65E187CAAD}" destId="{33DE9198-31BE-4B10-A876-499C27DD90AB}" srcOrd="3" destOrd="0" parTransId="{4D91B5AB-F38B-49AC-A6B4-E2502CA28D7D}" sibTransId="{9072DF33-E750-4AE7-AAF8-764686A8B55B}"/>
    <dgm:cxn modelId="{01087842-4AEB-4780-B921-FF115190944B}" srcId="{D2C65AD1-CDD8-427C-AF8C-BE65E187CAAD}" destId="{848097ED-77B5-41E0-9CC2-A9E72A584F48}" srcOrd="2" destOrd="0" parTransId="{31C10713-3084-4337-AFE7-E9D63BC828D1}" sibTransId="{614E05B2-FB32-4636-B714-407D708FFB50}"/>
    <dgm:cxn modelId="{CA3DA9E4-080C-4479-8354-472D873C4743}" srcId="{D2C65AD1-CDD8-427C-AF8C-BE65E187CAAD}" destId="{812FA062-B714-4139-B9CE-C0F6062BA832}" srcOrd="1" destOrd="0" parTransId="{B5B5C6E3-CC91-46FC-8649-50121E6FA214}" sibTransId="{35B8FB63-7410-4C48-8E64-D4E4C5B42F68}"/>
    <dgm:cxn modelId="{BF2EECA3-5261-4629-9191-FEAD8D1F70A6}" type="presOf" srcId="{848097ED-77B5-41E0-9CC2-A9E72A584F48}" destId="{3BCE732B-7808-4387-9C21-BC40844AC3CB}" srcOrd="0" destOrd="0" presId="urn:microsoft.com/office/officeart/2005/8/layout/StepDownProcess"/>
    <dgm:cxn modelId="{AC15C7DE-3889-4789-824B-D427B8FBBBA4}" srcId="{D2C65AD1-CDD8-427C-AF8C-BE65E187CAAD}" destId="{FD2965BF-4899-4DC7-885D-5E82EA621C69}" srcOrd="0" destOrd="0" parTransId="{D91CF18E-ABC1-48EC-AB7C-185CEF0D8653}" sibTransId="{AB700074-C63C-4627-B497-9F124A1083D6}"/>
    <dgm:cxn modelId="{91D51AD6-95D5-44AA-A021-F81A6FAFF42E}" type="presParOf" srcId="{F6C8E60B-43DD-431E-B975-E0AA9763220F}" destId="{7DB561BE-0781-423E-B2F0-1A2C9CC7A997}" srcOrd="0" destOrd="0" presId="urn:microsoft.com/office/officeart/2005/8/layout/StepDownProcess"/>
    <dgm:cxn modelId="{F8F93301-B2C1-4882-B9FC-7AE60EAF059C}" type="presParOf" srcId="{7DB561BE-0781-423E-B2F0-1A2C9CC7A997}" destId="{18951772-9CEF-4CDA-8544-D2D726F9E2C8}" srcOrd="0" destOrd="0" presId="urn:microsoft.com/office/officeart/2005/8/layout/StepDownProcess"/>
    <dgm:cxn modelId="{E917B67E-8F3C-4A44-A43E-5A230DB54563}" type="presParOf" srcId="{7DB561BE-0781-423E-B2F0-1A2C9CC7A997}" destId="{93406882-5F0B-470A-9220-E7378A283B44}" srcOrd="1" destOrd="0" presId="urn:microsoft.com/office/officeart/2005/8/layout/StepDownProcess"/>
    <dgm:cxn modelId="{CFCE1936-AE66-4AAB-B8E4-5A978B06D7D6}" type="presParOf" srcId="{7DB561BE-0781-423E-B2F0-1A2C9CC7A997}" destId="{045EFBBD-DB3D-478B-8C3E-D5668E00E6B1}" srcOrd="2" destOrd="0" presId="urn:microsoft.com/office/officeart/2005/8/layout/StepDownProcess"/>
    <dgm:cxn modelId="{2C1C1830-B303-4E31-8594-899D87370E02}" type="presParOf" srcId="{F6C8E60B-43DD-431E-B975-E0AA9763220F}" destId="{8A2A3ABB-4B97-42D3-A919-C04F7AB3E798}" srcOrd="1" destOrd="0" presId="urn:microsoft.com/office/officeart/2005/8/layout/StepDownProcess"/>
    <dgm:cxn modelId="{0C6E011E-20BC-4B01-B126-6E4FF471103F}" type="presParOf" srcId="{F6C8E60B-43DD-431E-B975-E0AA9763220F}" destId="{2184113A-7A16-4C9C-86F0-1CAF522355AE}" srcOrd="2" destOrd="0" presId="urn:microsoft.com/office/officeart/2005/8/layout/StepDownProcess"/>
    <dgm:cxn modelId="{8F366F07-2402-4891-978F-1EC32E5419D3}" type="presParOf" srcId="{2184113A-7A16-4C9C-86F0-1CAF522355AE}" destId="{D0ABB300-3928-4FF2-8271-F614B0273A4E}" srcOrd="0" destOrd="0" presId="urn:microsoft.com/office/officeart/2005/8/layout/StepDownProcess"/>
    <dgm:cxn modelId="{EF996BDD-15D7-4C80-97B4-9AB49E8760A5}" type="presParOf" srcId="{2184113A-7A16-4C9C-86F0-1CAF522355AE}" destId="{1566F7B2-9509-4B6D-9371-BBC258AECA4B}" srcOrd="1" destOrd="0" presId="urn:microsoft.com/office/officeart/2005/8/layout/StepDownProcess"/>
    <dgm:cxn modelId="{E39F1C9C-CE39-432F-A5C6-64974B9BC41F}" type="presParOf" srcId="{2184113A-7A16-4C9C-86F0-1CAF522355AE}" destId="{F47704B4-7D85-41EA-9506-826BAC28B1FC}" srcOrd="2" destOrd="0" presId="urn:microsoft.com/office/officeart/2005/8/layout/StepDownProcess"/>
    <dgm:cxn modelId="{9BFC7EEA-9300-4B70-9AEB-6A89D0F56517}" type="presParOf" srcId="{F6C8E60B-43DD-431E-B975-E0AA9763220F}" destId="{F441BD05-2D6D-480C-81AD-640763519335}" srcOrd="3" destOrd="0" presId="urn:microsoft.com/office/officeart/2005/8/layout/StepDownProcess"/>
    <dgm:cxn modelId="{69F86C1F-8693-4541-8FD9-4DD0F030F898}" type="presParOf" srcId="{F6C8E60B-43DD-431E-B975-E0AA9763220F}" destId="{8082A679-6CF8-41C4-AEBD-F9D7FC44F4DA}" srcOrd="4" destOrd="0" presId="urn:microsoft.com/office/officeart/2005/8/layout/StepDownProcess"/>
    <dgm:cxn modelId="{3E24782E-C259-4B08-820B-7CCA1070696B}" type="presParOf" srcId="{8082A679-6CF8-41C4-AEBD-F9D7FC44F4DA}" destId="{70E7DD31-B369-4039-8CDF-0AE4CC16BA2F}" srcOrd="0" destOrd="0" presId="urn:microsoft.com/office/officeart/2005/8/layout/StepDownProcess"/>
    <dgm:cxn modelId="{42F556AE-1DEB-441D-A875-7FABFED170FB}" type="presParOf" srcId="{8082A679-6CF8-41C4-AEBD-F9D7FC44F4DA}" destId="{3BCE732B-7808-4387-9C21-BC40844AC3CB}" srcOrd="1" destOrd="0" presId="urn:microsoft.com/office/officeart/2005/8/layout/StepDownProcess"/>
    <dgm:cxn modelId="{2D99BEE8-E1CE-4C7D-BF6A-4DF7526C655D}" type="presParOf" srcId="{8082A679-6CF8-41C4-AEBD-F9D7FC44F4DA}" destId="{9CBBCC24-A02B-45BB-9C3B-896DEB0ECE37}" srcOrd="2" destOrd="0" presId="urn:microsoft.com/office/officeart/2005/8/layout/StepDownProcess"/>
    <dgm:cxn modelId="{9194C31F-EEF8-4FC5-BC54-281B98D7E012}" type="presParOf" srcId="{F6C8E60B-43DD-431E-B975-E0AA9763220F}" destId="{C76C0CC6-FFA4-4648-8A6D-D4DF01B6006D}" srcOrd="5" destOrd="0" presId="urn:microsoft.com/office/officeart/2005/8/layout/StepDownProcess"/>
    <dgm:cxn modelId="{F96A3FCF-7A7F-470E-BB4D-AF47468B51B7}" type="presParOf" srcId="{F6C8E60B-43DD-431E-B975-E0AA9763220F}" destId="{54F92237-E07D-4C00-A6BF-408B95925E84}" srcOrd="6" destOrd="0" presId="urn:microsoft.com/office/officeart/2005/8/layout/StepDownProcess"/>
    <dgm:cxn modelId="{9ABAE9AC-4EF4-4B77-82A0-850AC78C1A40}" type="presParOf" srcId="{54F92237-E07D-4C00-A6BF-408B95925E84}" destId="{348F49FD-635F-422F-A53E-9722F8CB064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423CBC-A524-4E6B-89C0-30EDC32EDE30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11177-841B-427E-977E-0129A9747099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2D51F-95DC-4A9F-BD68-45D9029BAE53}" type="par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8581-8D3E-4BE9-94E7-188CC5DF18BE}" type="sib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BB986-5326-4DDA-A6D1-06763D979D7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1 426,80</a:t>
          </a:r>
          <a:endParaRPr lang="ru-RU" sz="14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CA09C-1688-4151-A38A-656A547E751A}" type="par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8D649-9E80-4BE8-AA67-088E99133071}" type="sib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0CCB4-8197-4C3B-92F4-6EFCF6353780}" type="pres">
      <dgm:prSet presAssocID="{8F423CBC-A524-4E6B-89C0-30EDC32EDE3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67AFB6-C50E-45E8-B202-005EFDB4556A}" type="pres">
      <dgm:prSet presAssocID="{4C611177-841B-427E-977E-0129A9747099}" presName="hierRoot1" presStyleCnt="0">
        <dgm:presLayoutVars>
          <dgm:hierBranch val="init"/>
        </dgm:presLayoutVars>
      </dgm:prSet>
      <dgm:spPr/>
    </dgm:pt>
    <dgm:pt modelId="{F7BCB654-C90C-47CE-A340-1EC381ACAD1E}" type="pres">
      <dgm:prSet presAssocID="{4C611177-841B-427E-977E-0129A9747099}" presName="rootComposite1" presStyleCnt="0"/>
      <dgm:spPr/>
    </dgm:pt>
    <dgm:pt modelId="{2DFB3E26-A6A4-49F8-8978-E6DD70C0D8EE}" type="pres">
      <dgm:prSet presAssocID="{4C611177-841B-427E-977E-0129A9747099}" presName="rootText1" presStyleLbl="alignAcc1" presStyleIdx="0" presStyleCnt="0" custLinFactNeighborX="78214" custLinFactNeighborY="26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181DB-3003-4372-A4A0-CDB6A0FB4B54}" type="pres">
      <dgm:prSet presAssocID="{4C611177-841B-427E-977E-0129A9747099}" presName="topArc1" presStyleLbl="parChTrans1D1" presStyleIdx="0" presStyleCnt="4"/>
      <dgm:spPr/>
    </dgm:pt>
    <dgm:pt modelId="{08A23786-F8B8-4317-826E-E43B0BA3B5CD}" type="pres">
      <dgm:prSet presAssocID="{4C611177-841B-427E-977E-0129A9747099}" presName="bottomArc1" presStyleLbl="parChTrans1D1" presStyleIdx="1" presStyleCnt="4"/>
      <dgm:spPr/>
    </dgm:pt>
    <dgm:pt modelId="{1760069F-D346-4DF7-83BB-C3FB127CDD45}" type="pres">
      <dgm:prSet presAssocID="{4C611177-841B-427E-977E-0129A9747099}" presName="topConnNode1" presStyleLbl="node1" presStyleIdx="0" presStyleCnt="0"/>
      <dgm:spPr/>
      <dgm:t>
        <a:bodyPr/>
        <a:lstStyle/>
        <a:p>
          <a:endParaRPr lang="ru-RU"/>
        </a:p>
      </dgm:t>
    </dgm:pt>
    <dgm:pt modelId="{8FE23473-EDC8-4829-9778-55B63CA8EEA7}" type="pres">
      <dgm:prSet presAssocID="{4C611177-841B-427E-977E-0129A9747099}" presName="hierChild2" presStyleCnt="0"/>
      <dgm:spPr/>
    </dgm:pt>
    <dgm:pt modelId="{A5408E60-A4C4-4939-AA53-C37459F0A128}" type="pres">
      <dgm:prSet presAssocID="{331CA09C-1688-4151-A38A-656A547E751A}" presName="Name28" presStyleLbl="parChTrans1D2" presStyleIdx="0" presStyleCnt="1"/>
      <dgm:spPr/>
      <dgm:t>
        <a:bodyPr/>
        <a:lstStyle/>
        <a:p>
          <a:endParaRPr lang="ru-RU"/>
        </a:p>
      </dgm:t>
    </dgm:pt>
    <dgm:pt modelId="{E89FEE73-6FD4-48D3-B7CD-3A2144CC3087}" type="pres">
      <dgm:prSet presAssocID="{320BB986-5326-4DDA-A6D1-06763D979D7F}" presName="hierRoot2" presStyleCnt="0">
        <dgm:presLayoutVars>
          <dgm:hierBranch val="init"/>
        </dgm:presLayoutVars>
      </dgm:prSet>
      <dgm:spPr/>
    </dgm:pt>
    <dgm:pt modelId="{0AF3140B-7FAC-4C86-A521-649B04FCC846}" type="pres">
      <dgm:prSet presAssocID="{320BB986-5326-4DDA-A6D1-06763D979D7F}" presName="rootComposite2" presStyleCnt="0"/>
      <dgm:spPr/>
    </dgm:pt>
    <dgm:pt modelId="{084956EC-85FB-4CFD-83A4-FD8DB0D38C53}" type="pres">
      <dgm:prSet presAssocID="{320BB986-5326-4DDA-A6D1-06763D979D7F}" presName="rootText2" presStyleLbl="alignAcc1" presStyleIdx="0" presStyleCnt="0" custLinFactNeighborX="-27025" custLinFactNeighborY="-23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A201D-46CD-4612-B730-9473AA9A8493}" type="pres">
      <dgm:prSet presAssocID="{320BB986-5326-4DDA-A6D1-06763D979D7F}" presName="topArc2" presStyleLbl="parChTrans1D1" presStyleIdx="2" presStyleCnt="4"/>
      <dgm:spPr/>
    </dgm:pt>
    <dgm:pt modelId="{0D562CEC-03B4-44EF-953D-287D30203FC0}" type="pres">
      <dgm:prSet presAssocID="{320BB986-5326-4DDA-A6D1-06763D979D7F}" presName="bottomArc2" presStyleLbl="parChTrans1D1" presStyleIdx="3" presStyleCnt="4"/>
      <dgm:spPr/>
    </dgm:pt>
    <dgm:pt modelId="{76781F0C-2FBF-48B1-853F-89EA9A3A7C01}" type="pres">
      <dgm:prSet presAssocID="{320BB986-5326-4DDA-A6D1-06763D979D7F}" presName="topConnNode2" presStyleLbl="node2" presStyleIdx="0" presStyleCnt="0"/>
      <dgm:spPr/>
      <dgm:t>
        <a:bodyPr/>
        <a:lstStyle/>
        <a:p>
          <a:endParaRPr lang="ru-RU"/>
        </a:p>
      </dgm:t>
    </dgm:pt>
    <dgm:pt modelId="{28C763CA-4909-4071-B299-45396B74BB38}" type="pres">
      <dgm:prSet presAssocID="{320BB986-5326-4DDA-A6D1-06763D979D7F}" presName="hierChild4" presStyleCnt="0"/>
      <dgm:spPr/>
    </dgm:pt>
    <dgm:pt modelId="{995349B7-D59A-46C4-B626-AA0631DB8ECE}" type="pres">
      <dgm:prSet presAssocID="{320BB986-5326-4DDA-A6D1-06763D979D7F}" presName="hierChild5" presStyleCnt="0"/>
      <dgm:spPr/>
    </dgm:pt>
    <dgm:pt modelId="{448ECB35-199A-4911-BCE9-7477D5AAA2C4}" type="pres">
      <dgm:prSet presAssocID="{4C611177-841B-427E-977E-0129A9747099}" presName="hierChild3" presStyleCnt="0"/>
      <dgm:spPr/>
    </dgm:pt>
  </dgm:ptLst>
  <dgm:cxnLst>
    <dgm:cxn modelId="{2253080A-6882-4556-9EDD-AC120BD10585}" type="presOf" srcId="{320BB986-5326-4DDA-A6D1-06763D979D7F}" destId="{76781F0C-2FBF-48B1-853F-89EA9A3A7C01}" srcOrd="1" destOrd="0" presId="urn:microsoft.com/office/officeart/2008/layout/HalfCircleOrganizationChart"/>
    <dgm:cxn modelId="{DE0C76E3-5CA6-4681-AD13-1B40145BC5C2}" type="presOf" srcId="{4C611177-841B-427E-977E-0129A9747099}" destId="{2DFB3E26-A6A4-49F8-8978-E6DD70C0D8EE}" srcOrd="0" destOrd="0" presId="urn:microsoft.com/office/officeart/2008/layout/HalfCircleOrganizationChart"/>
    <dgm:cxn modelId="{D7AE9B29-BCE6-4419-A80C-89AC74C55DB6}" srcId="{4C611177-841B-427E-977E-0129A9747099}" destId="{320BB986-5326-4DDA-A6D1-06763D979D7F}" srcOrd="0" destOrd="0" parTransId="{331CA09C-1688-4151-A38A-656A547E751A}" sibTransId="{96B8D649-9E80-4BE8-AA67-088E99133071}"/>
    <dgm:cxn modelId="{543FEF9D-A5DB-4478-99D5-4FF6641FBEDE}" type="presOf" srcId="{331CA09C-1688-4151-A38A-656A547E751A}" destId="{A5408E60-A4C4-4939-AA53-C37459F0A128}" srcOrd="0" destOrd="0" presId="urn:microsoft.com/office/officeart/2008/layout/HalfCircleOrganizationChart"/>
    <dgm:cxn modelId="{02E4A8D5-8847-49F8-AC3D-6BDB410E39B2}" type="presOf" srcId="{320BB986-5326-4DDA-A6D1-06763D979D7F}" destId="{084956EC-85FB-4CFD-83A4-FD8DB0D38C53}" srcOrd="0" destOrd="0" presId="urn:microsoft.com/office/officeart/2008/layout/HalfCircleOrganizationChart"/>
    <dgm:cxn modelId="{744BF7E4-9D1D-42BD-99AA-D8DE7488439B}" type="presOf" srcId="{4C611177-841B-427E-977E-0129A9747099}" destId="{1760069F-D346-4DF7-83BB-C3FB127CDD45}" srcOrd="1" destOrd="0" presId="urn:microsoft.com/office/officeart/2008/layout/HalfCircleOrganizationChart"/>
    <dgm:cxn modelId="{62FD2EA0-DF29-4C73-ACCE-7A5EB0F805B1}" srcId="{8F423CBC-A524-4E6B-89C0-30EDC32EDE30}" destId="{4C611177-841B-427E-977E-0129A9747099}" srcOrd="0" destOrd="0" parTransId="{44F2D51F-95DC-4A9F-BD68-45D9029BAE53}" sibTransId="{B68B8581-8D3E-4BE9-94E7-188CC5DF18BE}"/>
    <dgm:cxn modelId="{0B162CA4-F115-432F-83B3-11ACF2CD3567}" type="presOf" srcId="{8F423CBC-A524-4E6B-89C0-30EDC32EDE30}" destId="{BB50CCB4-8197-4C3B-92F4-6EFCF6353780}" srcOrd="0" destOrd="0" presId="urn:microsoft.com/office/officeart/2008/layout/HalfCircleOrganizationChart"/>
    <dgm:cxn modelId="{C412708D-2E32-4681-8AEB-FFE8FDC27016}" type="presParOf" srcId="{BB50CCB4-8197-4C3B-92F4-6EFCF6353780}" destId="{0B67AFB6-C50E-45E8-B202-005EFDB4556A}" srcOrd="0" destOrd="0" presId="urn:microsoft.com/office/officeart/2008/layout/HalfCircleOrganizationChart"/>
    <dgm:cxn modelId="{60B796F2-536A-4A1F-9817-0522CD729A03}" type="presParOf" srcId="{0B67AFB6-C50E-45E8-B202-005EFDB4556A}" destId="{F7BCB654-C90C-47CE-A340-1EC381ACAD1E}" srcOrd="0" destOrd="0" presId="urn:microsoft.com/office/officeart/2008/layout/HalfCircleOrganizationChart"/>
    <dgm:cxn modelId="{53F4A5D2-CEDA-4A49-BE81-CAEB37D68503}" type="presParOf" srcId="{F7BCB654-C90C-47CE-A340-1EC381ACAD1E}" destId="{2DFB3E26-A6A4-49F8-8978-E6DD70C0D8EE}" srcOrd="0" destOrd="0" presId="urn:microsoft.com/office/officeart/2008/layout/HalfCircleOrganizationChart"/>
    <dgm:cxn modelId="{F360DE9C-CD32-491A-A533-BF6BF95A8BAB}" type="presParOf" srcId="{F7BCB654-C90C-47CE-A340-1EC381ACAD1E}" destId="{9C4181DB-3003-4372-A4A0-CDB6A0FB4B54}" srcOrd="1" destOrd="0" presId="urn:microsoft.com/office/officeart/2008/layout/HalfCircleOrganizationChart"/>
    <dgm:cxn modelId="{2447FCAC-C77C-4F90-8A6A-5343F01E6784}" type="presParOf" srcId="{F7BCB654-C90C-47CE-A340-1EC381ACAD1E}" destId="{08A23786-F8B8-4317-826E-E43B0BA3B5CD}" srcOrd="2" destOrd="0" presId="urn:microsoft.com/office/officeart/2008/layout/HalfCircleOrganizationChart"/>
    <dgm:cxn modelId="{37B8A606-3B18-40A6-B863-311D3B0D32E2}" type="presParOf" srcId="{F7BCB654-C90C-47CE-A340-1EC381ACAD1E}" destId="{1760069F-D346-4DF7-83BB-C3FB127CDD45}" srcOrd="3" destOrd="0" presId="urn:microsoft.com/office/officeart/2008/layout/HalfCircleOrganizationChart"/>
    <dgm:cxn modelId="{846C7564-225A-4DBA-83FB-058CD828FAF6}" type="presParOf" srcId="{0B67AFB6-C50E-45E8-B202-005EFDB4556A}" destId="{8FE23473-EDC8-4829-9778-55B63CA8EEA7}" srcOrd="1" destOrd="0" presId="urn:microsoft.com/office/officeart/2008/layout/HalfCircleOrganizationChart"/>
    <dgm:cxn modelId="{64E324D9-FCC5-4332-A75D-7FDB1D654342}" type="presParOf" srcId="{8FE23473-EDC8-4829-9778-55B63CA8EEA7}" destId="{A5408E60-A4C4-4939-AA53-C37459F0A128}" srcOrd="0" destOrd="0" presId="urn:microsoft.com/office/officeart/2008/layout/HalfCircleOrganizationChart"/>
    <dgm:cxn modelId="{E63064FD-A811-4BD9-8B01-030EB0C20316}" type="presParOf" srcId="{8FE23473-EDC8-4829-9778-55B63CA8EEA7}" destId="{E89FEE73-6FD4-48D3-B7CD-3A2144CC3087}" srcOrd="1" destOrd="0" presId="urn:microsoft.com/office/officeart/2008/layout/HalfCircleOrganizationChart"/>
    <dgm:cxn modelId="{E45F1509-7828-40AD-B8B0-EB0EF1722861}" type="presParOf" srcId="{E89FEE73-6FD4-48D3-B7CD-3A2144CC3087}" destId="{0AF3140B-7FAC-4C86-A521-649B04FCC846}" srcOrd="0" destOrd="0" presId="urn:microsoft.com/office/officeart/2008/layout/HalfCircleOrganizationChart"/>
    <dgm:cxn modelId="{50CB62FD-FABF-4331-8358-F30654DF8CB3}" type="presParOf" srcId="{0AF3140B-7FAC-4C86-A521-649B04FCC846}" destId="{084956EC-85FB-4CFD-83A4-FD8DB0D38C53}" srcOrd="0" destOrd="0" presId="urn:microsoft.com/office/officeart/2008/layout/HalfCircleOrganizationChart"/>
    <dgm:cxn modelId="{0F76B78A-8A69-43A0-82FB-13888C99A0A1}" type="presParOf" srcId="{0AF3140B-7FAC-4C86-A521-649B04FCC846}" destId="{B73A201D-46CD-4612-B730-9473AA9A8493}" srcOrd="1" destOrd="0" presId="urn:microsoft.com/office/officeart/2008/layout/HalfCircleOrganizationChart"/>
    <dgm:cxn modelId="{E674C8F7-4BE5-4652-B948-108C6D72C8AE}" type="presParOf" srcId="{0AF3140B-7FAC-4C86-A521-649B04FCC846}" destId="{0D562CEC-03B4-44EF-953D-287D30203FC0}" srcOrd="2" destOrd="0" presId="urn:microsoft.com/office/officeart/2008/layout/HalfCircleOrganizationChart"/>
    <dgm:cxn modelId="{8153EC85-2289-4F88-8453-801C16A2E4E0}" type="presParOf" srcId="{0AF3140B-7FAC-4C86-A521-649B04FCC846}" destId="{76781F0C-2FBF-48B1-853F-89EA9A3A7C01}" srcOrd="3" destOrd="0" presId="urn:microsoft.com/office/officeart/2008/layout/HalfCircleOrganizationChart"/>
    <dgm:cxn modelId="{07578BB7-2773-4F25-AA85-B26132AF97FC}" type="presParOf" srcId="{E89FEE73-6FD4-48D3-B7CD-3A2144CC3087}" destId="{28C763CA-4909-4071-B299-45396B74BB38}" srcOrd="1" destOrd="0" presId="urn:microsoft.com/office/officeart/2008/layout/HalfCircleOrganizationChart"/>
    <dgm:cxn modelId="{19C427C1-3621-442B-9FD4-1DF79B037D9B}" type="presParOf" srcId="{E89FEE73-6FD4-48D3-B7CD-3A2144CC3087}" destId="{995349B7-D59A-46C4-B626-AA0631DB8ECE}" srcOrd="2" destOrd="0" presId="urn:microsoft.com/office/officeart/2008/layout/HalfCircleOrganizationChart"/>
    <dgm:cxn modelId="{2098C662-A365-42A6-B025-5BAD64F55073}" type="presParOf" srcId="{0B67AFB6-C50E-45E8-B202-005EFDB4556A}" destId="{448ECB35-199A-4911-BCE9-7477D5AAA2C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423CBC-A524-4E6B-89C0-30EDC32EDE30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11177-841B-427E-977E-0129A9747099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2D51F-95DC-4A9F-BD68-45D9029BAE53}" type="par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8581-8D3E-4BE9-94E7-188CC5DF18BE}" type="sib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BB986-5326-4DDA-A6D1-06763D979D7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38 422,00</a:t>
          </a:r>
          <a:endParaRPr lang="ru-RU" sz="14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CA09C-1688-4151-A38A-656A547E751A}" type="par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8D649-9E80-4BE8-AA67-088E99133071}" type="sib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0CCB4-8197-4C3B-92F4-6EFCF6353780}" type="pres">
      <dgm:prSet presAssocID="{8F423CBC-A524-4E6B-89C0-30EDC32EDE3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67AFB6-C50E-45E8-B202-005EFDB4556A}" type="pres">
      <dgm:prSet presAssocID="{4C611177-841B-427E-977E-0129A9747099}" presName="hierRoot1" presStyleCnt="0">
        <dgm:presLayoutVars>
          <dgm:hierBranch val="init"/>
        </dgm:presLayoutVars>
      </dgm:prSet>
      <dgm:spPr/>
    </dgm:pt>
    <dgm:pt modelId="{F7BCB654-C90C-47CE-A340-1EC381ACAD1E}" type="pres">
      <dgm:prSet presAssocID="{4C611177-841B-427E-977E-0129A9747099}" presName="rootComposite1" presStyleCnt="0"/>
      <dgm:spPr/>
    </dgm:pt>
    <dgm:pt modelId="{2DFB3E26-A6A4-49F8-8978-E6DD70C0D8EE}" type="pres">
      <dgm:prSet presAssocID="{4C611177-841B-427E-977E-0129A9747099}" presName="rootText1" presStyleLbl="alignAcc1" presStyleIdx="0" presStyleCnt="0" custLinFactX="-77886" custLinFactNeighborX="-100000" custLinFactNeighborY="490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181DB-3003-4372-A4A0-CDB6A0FB4B54}" type="pres">
      <dgm:prSet presAssocID="{4C611177-841B-427E-977E-0129A9747099}" presName="topArc1" presStyleLbl="parChTrans1D1" presStyleIdx="0" presStyleCnt="4"/>
      <dgm:spPr/>
    </dgm:pt>
    <dgm:pt modelId="{08A23786-F8B8-4317-826E-E43B0BA3B5CD}" type="pres">
      <dgm:prSet presAssocID="{4C611177-841B-427E-977E-0129A9747099}" presName="bottomArc1" presStyleLbl="parChTrans1D1" presStyleIdx="1" presStyleCnt="4"/>
      <dgm:spPr/>
    </dgm:pt>
    <dgm:pt modelId="{1760069F-D346-4DF7-83BB-C3FB127CDD45}" type="pres">
      <dgm:prSet presAssocID="{4C611177-841B-427E-977E-0129A9747099}" presName="topConnNode1" presStyleLbl="node1" presStyleIdx="0" presStyleCnt="0"/>
      <dgm:spPr/>
      <dgm:t>
        <a:bodyPr/>
        <a:lstStyle/>
        <a:p>
          <a:endParaRPr lang="ru-RU"/>
        </a:p>
      </dgm:t>
    </dgm:pt>
    <dgm:pt modelId="{8FE23473-EDC8-4829-9778-55B63CA8EEA7}" type="pres">
      <dgm:prSet presAssocID="{4C611177-841B-427E-977E-0129A9747099}" presName="hierChild2" presStyleCnt="0"/>
      <dgm:spPr/>
    </dgm:pt>
    <dgm:pt modelId="{A5408E60-A4C4-4939-AA53-C37459F0A128}" type="pres">
      <dgm:prSet presAssocID="{331CA09C-1688-4151-A38A-656A547E751A}" presName="Name28" presStyleLbl="parChTrans1D2" presStyleIdx="0" presStyleCnt="1"/>
      <dgm:spPr/>
      <dgm:t>
        <a:bodyPr/>
        <a:lstStyle/>
        <a:p>
          <a:endParaRPr lang="ru-RU"/>
        </a:p>
      </dgm:t>
    </dgm:pt>
    <dgm:pt modelId="{E89FEE73-6FD4-48D3-B7CD-3A2144CC3087}" type="pres">
      <dgm:prSet presAssocID="{320BB986-5326-4DDA-A6D1-06763D979D7F}" presName="hierRoot2" presStyleCnt="0">
        <dgm:presLayoutVars>
          <dgm:hierBranch val="init"/>
        </dgm:presLayoutVars>
      </dgm:prSet>
      <dgm:spPr/>
    </dgm:pt>
    <dgm:pt modelId="{0AF3140B-7FAC-4C86-A521-649B04FCC846}" type="pres">
      <dgm:prSet presAssocID="{320BB986-5326-4DDA-A6D1-06763D979D7F}" presName="rootComposite2" presStyleCnt="0"/>
      <dgm:spPr/>
    </dgm:pt>
    <dgm:pt modelId="{084956EC-85FB-4CFD-83A4-FD8DB0D38C53}" type="pres">
      <dgm:prSet presAssocID="{320BB986-5326-4DDA-A6D1-06763D979D7F}" presName="rootText2" presStyleLbl="alignAcc1" presStyleIdx="0" presStyleCnt="0" custLinFactNeighborX="36123" custLinFactNeighborY="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A201D-46CD-4612-B730-9473AA9A8493}" type="pres">
      <dgm:prSet presAssocID="{320BB986-5326-4DDA-A6D1-06763D979D7F}" presName="topArc2" presStyleLbl="parChTrans1D1" presStyleIdx="2" presStyleCnt="4"/>
      <dgm:spPr/>
    </dgm:pt>
    <dgm:pt modelId="{0D562CEC-03B4-44EF-953D-287D30203FC0}" type="pres">
      <dgm:prSet presAssocID="{320BB986-5326-4DDA-A6D1-06763D979D7F}" presName="bottomArc2" presStyleLbl="parChTrans1D1" presStyleIdx="3" presStyleCnt="4"/>
      <dgm:spPr/>
    </dgm:pt>
    <dgm:pt modelId="{76781F0C-2FBF-48B1-853F-89EA9A3A7C01}" type="pres">
      <dgm:prSet presAssocID="{320BB986-5326-4DDA-A6D1-06763D979D7F}" presName="topConnNode2" presStyleLbl="node2" presStyleIdx="0" presStyleCnt="0"/>
      <dgm:spPr/>
      <dgm:t>
        <a:bodyPr/>
        <a:lstStyle/>
        <a:p>
          <a:endParaRPr lang="ru-RU"/>
        </a:p>
      </dgm:t>
    </dgm:pt>
    <dgm:pt modelId="{28C763CA-4909-4071-B299-45396B74BB38}" type="pres">
      <dgm:prSet presAssocID="{320BB986-5326-4DDA-A6D1-06763D979D7F}" presName="hierChild4" presStyleCnt="0"/>
      <dgm:spPr/>
    </dgm:pt>
    <dgm:pt modelId="{995349B7-D59A-46C4-B626-AA0631DB8ECE}" type="pres">
      <dgm:prSet presAssocID="{320BB986-5326-4DDA-A6D1-06763D979D7F}" presName="hierChild5" presStyleCnt="0"/>
      <dgm:spPr/>
    </dgm:pt>
    <dgm:pt modelId="{448ECB35-199A-4911-BCE9-7477D5AAA2C4}" type="pres">
      <dgm:prSet presAssocID="{4C611177-841B-427E-977E-0129A9747099}" presName="hierChild3" presStyleCnt="0"/>
      <dgm:spPr/>
    </dgm:pt>
  </dgm:ptLst>
  <dgm:cxnLst>
    <dgm:cxn modelId="{2253080A-6882-4556-9EDD-AC120BD10585}" type="presOf" srcId="{320BB986-5326-4DDA-A6D1-06763D979D7F}" destId="{76781F0C-2FBF-48B1-853F-89EA9A3A7C01}" srcOrd="1" destOrd="0" presId="urn:microsoft.com/office/officeart/2008/layout/HalfCircleOrganizationChart"/>
    <dgm:cxn modelId="{DE0C76E3-5CA6-4681-AD13-1B40145BC5C2}" type="presOf" srcId="{4C611177-841B-427E-977E-0129A9747099}" destId="{2DFB3E26-A6A4-49F8-8978-E6DD70C0D8EE}" srcOrd="0" destOrd="0" presId="urn:microsoft.com/office/officeart/2008/layout/HalfCircleOrganizationChart"/>
    <dgm:cxn modelId="{D7AE9B29-BCE6-4419-A80C-89AC74C55DB6}" srcId="{4C611177-841B-427E-977E-0129A9747099}" destId="{320BB986-5326-4DDA-A6D1-06763D979D7F}" srcOrd="0" destOrd="0" parTransId="{331CA09C-1688-4151-A38A-656A547E751A}" sibTransId="{96B8D649-9E80-4BE8-AA67-088E99133071}"/>
    <dgm:cxn modelId="{543FEF9D-A5DB-4478-99D5-4FF6641FBEDE}" type="presOf" srcId="{331CA09C-1688-4151-A38A-656A547E751A}" destId="{A5408E60-A4C4-4939-AA53-C37459F0A128}" srcOrd="0" destOrd="0" presId="urn:microsoft.com/office/officeart/2008/layout/HalfCircleOrganizationChart"/>
    <dgm:cxn modelId="{02E4A8D5-8847-49F8-AC3D-6BDB410E39B2}" type="presOf" srcId="{320BB986-5326-4DDA-A6D1-06763D979D7F}" destId="{084956EC-85FB-4CFD-83A4-FD8DB0D38C53}" srcOrd="0" destOrd="0" presId="urn:microsoft.com/office/officeart/2008/layout/HalfCircleOrganizationChart"/>
    <dgm:cxn modelId="{744BF7E4-9D1D-42BD-99AA-D8DE7488439B}" type="presOf" srcId="{4C611177-841B-427E-977E-0129A9747099}" destId="{1760069F-D346-4DF7-83BB-C3FB127CDD45}" srcOrd="1" destOrd="0" presId="urn:microsoft.com/office/officeart/2008/layout/HalfCircleOrganizationChart"/>
    <dgm:cxn modelId="{62FD2EA0-DF29-4C73-ACCE-7A5EB0F805B1}" srcId="{8F423CBC-A524-4E6B-89C0-30EDC32EDE30}" destId="{4C611177-841B-427E-977E-0129A9747099}" srcOrd="0" destOrd="0" parTransId="{44F2D51F-95DC-4A9F-BD68-45D9029BAE53}" sibTransId="{B68B8581-8D3E-4BE9-94E7-188CC5DF18BE}"/>
    <dgm:cxn modelId="{0B162CA4-F115-432F-83B3-11ACF2CD3567}" type="presOf" srcId="{8F423CBC-A524-4E6B-89C0-30EDC32EDE30}" destId="{BB50CCB4-8197-4C3B-92F4-6EFCF6353780}" srcOrd="0" destOrd="0" presId="urn:microsoft.com/office/officeart/2008/layout/HalfCircleOrganizationChart"/>
    <dgm:cxn modelId="{C412708D-2E32-4681-8AEB-FFE8FDC27016}" type="presParOf" srcId="{BB50CCB4-8197-4C3B-92F4-6EFCF6353780}" destId="{0B67AFB6-C50E-45E8-B202-005EFDB4556A}" srcOrd="0" destOrd="0" presId="urn:microsoft.com/office/officeart/2008/layout/HalfCircleOrganizationChart"/>
    <dgm:cxn modelId="{60B796F2-536A-4A1F-9817-0522CD729A03}" type="presParOf" srcId="{0B67AFB6-C50E-45E8-B202-005EFDB4556A}" destId="{F7BCB654-C90C-47CE-A340-1EC381ACAD1E}" srcOrd="0" destOrd="0" presId="urn:microsoft.com/office/officeart/2008/layout/HalfCircleOrganizationChart"/>
    <dgm:cxn modelId="{53F4A5D2-CEDA-4A49-BE81-CAEB37D68503}" type="presParOf" srcId="{F7BCB654-C90C-47CE-A340-1EC381ACAD1E}" destId="{2DFB3E26-A6A4-49F8-8978-E6DD70C0D8EE}" srcOrd="0" destOrd="0" presId="urn:microsoft.com/office/officeart/2008/layout/HalfCircleOrganizationChart"/>
    <dgm:cxn modelId="{F360DE9C-CD32-491A-A533-BF6BF95A8BAB}" type="presParOf" srcId="{F7BCB654-C90C-47CE-A340-1EC381ACAD1E}" destId="{9C4181DB-3003-4372-A4A0-CDB6A0FB4B54}" srcOrd="1" destOrd="0" presId="urn:microsoft.com/office/officeart/2008/layout/HalfCircleOrganizationChart"/>
    <dgm:cxn modelId="{2447FCAC-C77C-4F90-8A6A-5343F01E6784}" type="presParOf" srcId="{F7BCB654-C90C-47CE-A340-1EC381ACAD1E}" destId="{08A23786-F8B8-4317-826E-E43B0BA3B5CD}" srcOrd="2" destOrd="0" presId="urn:microsoft.com/office/officeart/2008/layout/HalfCircleOrganizationChart"/>
    <dgm:cxn modelId="{37B8A606-3B18-40A6-B863-311D3B0D32E2}" type="presParOf" srcId="{F7BCB654-C90C-47CE-A340-1EC381ACAD1E}" destId="{1760069F-D346-4DF7-83BB-C3FB127CDD45}" srcOrd="3" destOrd="0" presId="urn:microsoft.com/office/officeart/2008/layout/HalfCircleOrganizationChart"/>
    <dgm:cxn modelId="{846C7564-225A-4DBA-83FB-058CD828FAF6}" type="presParOf" srcId="{0B67AFB6-C50E-45E8-B202-005EFDB4556A}" destId="{8FE23473-EDC8-4829-9778-55B63CA8EEA7}" srcOrd="1" destOrd="0" presId="urn:microsoft.com/office/officeart/2008/layout/HalfCircleOrganizationChart"/>
    <dgm:cxn modelId="{64E324D9-FCC5-4332-A75D-7FDB1D654342}" type="presParOf" srcId="{8FE23473-EDC8-4829-9778-55B63CA8EEA7}" destId="{A5408E60-A4C4-4939-AA53-C37459F0A128}" srcOrd="0" destOrd="0" presId="urn:microsoft.com/office/officeart/2008/layout/HalfCircleOrganizationChart"/>
    <dgm:cxn modelId="{E63064FD-A811-4BD9-8B01-030EB0C20316}" type="presParOf" srcId="{8FE23473-EDC8-4829-9778-55B63CA8EEA7}" destId="{E89FEE73-6FD4-48D3-B7CD-3A2144CC3087}" srcOrd="1" destOrd="0" presId="urn:microsoft.com/office/officeart/2008/layout/HalfCircleOrganizationChart"/>
    <dgm:cxn modelId="{E45F1509-7828-40AD-B8B0-EB0EF1722861}" type="presParOf" srcId="{E89FEE73-6FD4-48D3-B7CD-3A2144CC3087}" destId="{0AF3140B-7FAC-4C86-A521-649B04FCC846}" srcOrd="0" destOrd="0" presId="urn:microsoft.com/office/officeart/2008/layout/HalfCircleOrganizationChart"/>
    <dgm:cxn modelId="{50CB62FD-FABF-4331-8358-F30654DF8CB3}" type="presParOf" srcId="{0AF3140B-7FAC-4C86-A521-649B04FCC846}" destId="{084956EC-85FB-4CFD-83A4-FD8DB0D38C53}" srcOrd="0" destOrd="0" presId="urn:microsoft.com/office/officeart/2008/layout/HalfCircleOrganizationChart"/>
    <dgm:cxn modelId="{0F76B78A-8A69-43A0-82FB-13888C99A0A1}" type="presParOf" srcId="{0AF3140B-7FAC-4C86-A521-649B04FCC846}" destId="{B73A201D-46CD-4612-B730-9473AA9A8493}" srcOrd="1" destOrd="0" presId="urn:microsoft.com/office/officeart/2008/layout/HalfCircleOrganizationChart"/>
    <dgm:cxn modelId="{E674C8F7-4BE5-4652-B948-108C6D72C8AE}" type="presParOf" srcId="{0AF3140B-7FAC-4C86-A521-649B04FCC846}" destId="{0D562CEC-03B4-44EF-953D-287D30203FC0}" srcOrd="2" destOrd="0" presId="urn:microsoft.com/office/officeart/2008/layout/HalfCircleOrganizationChart"/>
    <dgm:cxn modelId="{8153EC85-2289-4F88-8453-801C16A2E4E0}" type="presParOf" srcId="{0AF3140B-7FAC-4C86-A521-649B04FCC846}" destId="{76781F0C-2FBF-48B1-853F-89EA9A3A7C01}" srcOrd="3" destOrd="0" presId="urn:microsoft.com/office/officeart/2008/layout/HalfCircleOrganizationChart"/>
    <dgm:cxn modelId="{07578BB7-2773-4F25-AA85-B26132AF97FC}" type="presParOf" srcId="{E89FEE73-6FD4-48D3-B7CD-3A2144CC3087}" destId="{28C763CA-4909-4071-B299-45396B74BB38}" srcOrd="1" destOrd="0" presId="urn:microsoft.com/office/officeart/2008/layout/HalfCircleOrganizationChart"/>
    <dgm:cxn modelId="{19C427C1-3621-442B-9FD4-1DF79B037D9B}" type="presParOf" srcId="{E89FEE73-6FD4-48D3-B7CD-3A2144CC3087}" destId="{995349B7-D59A-46C4-B626-AA0631DB8ECE}" srcOrd="2" destOrd="0" presId="urn:microsoft.com/office/officeart/2008/layout/HalfCircleOrganizationChart"/>
    <dgm:cxn modelId="{2098C662-A365-42A6-B025-5BAD64F55073}" type="presParOf" srcId="{0B67AFB6-C50E-45E8-B202-005EFDB4556A}" destId="{448ECB35-199A-4911-BCE9-7477D5AAA2C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423CBC-A524-4E6B-89C0-30EDC32EDE30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11177-841B-427E-977E-0129A9747099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2D51F-95DC-4A9F-BD68-45D9029BAE53}" type="par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8581-8D3E-4BE9-94E7-188CC5DF18BE}" type="sib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3DB8F-361F-4B94-B828-1E05DDD936B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165 448,54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3D26D-5FFE-45BC-A48E-41BAB184FE40}" type="parTrans" cxnId="{2803C62E-A800-4F85-8DDF-98E07BB0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87C0F-CA8A-48C5-AF65-BFE768A16E60}" type="sibTrans" cxnId="{2803C62E-A800-4F85-8DDF-98E07BB0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BB986-5326-4DDA-A6D1-06763D979D7F}">
      <dgm:prSet phldrT="[Текст]"/>
      <dgm:spPr/>
      <dgm:t>
        <a:bodyPr/>
        <a:lstStyle/>
        <a:p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165 448,54</a:t>
          </a:r>
          <a:endParaRPr lang="ru-RU" b="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8D649-9E80-4BE8-AA67-088E99133071}" type="sib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CA09C-1688-4151-A38A-656A547E751A}" type="par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494AC-A5B2-4006-8ED7-D202FE7C6B11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165 448,54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3DCD5-740E-462F-AC9C-2A34C98F3975}" type="sibTrans" cxnId="{43E5A93A-AA09-41B4-B1DF-0FB3BA8F2B12}">
      <dgm:prSet/>
      <dgm:spPr/>
      <dgm:t>
        <a:bodyPr/>
        <a:lstStyle/>
        <a:p>
          <a:endParaRPr lang="ru-RU"/>
        </a:p>
      </dgm:t>
    </dgm:pt>
    <dgm:pt modelId="{13D78029-CB86-4734-9765-7D06F9B5E2A0}" type="parTrans" cxnId="{43E5A93A-AA09-41B4-B1DF-0FB3BA8F2B12}">
      <dgm:prSet/>
      <dgm:spPr/>
      <dgm:t>
        <a:bodyPr/>
        <a:lstStyle/>
        <a:p>
          <a:endParaRPr lang="ru-RU"/>
        </a:p>
      </dgm:t>
    </dgm:pt>
    <dgm:pt modelId="{BB50CCB4-8197-4C3B-92F4-6EFCF6353780}" type="pres">
      <dgm:prSet presAssocID="{8F423CBC-A524-4E6B-89C0-30EDC32EDE3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67AFB6-C50E-45E8-B202-005EFDB4556A}" type="pres">
      <dgm:prSet presAssocID="{4C611177-841B-427E-977E-0129A9747099}" presName="hierRoot1" presStyleCnt="0">
        <dgm:presLayoutVars>
          <dgm:hierBranch val="init"/>
        </dgm:presLayoutVars>
      </dgm:prSet>
      <dgm:spPr/>
    </dgm:pt>
    <dgm:pt modelId="{F7BCB654-C90C-47CE-A340-1EC381ACAD1E}" type="pres">
      <dgm:prSet presAssocID="{4C611177-841B-427E-977E-0129A9747099}" presName="rootComposite1" presStyleCnt="0"/>
      <dgm:spPr/>
    </dgm:pt>
    <dgm:pt modelId="{2DFB3E26-A6A4-49F8-8978-E6DD70C0D8EE}" type="pres">
      <dgm:prSet presAssocID="{4C611177-841B-427E-977E-0129A97470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181DB-3003-4372-A4A0-CDB6A0FB4B54}" type="pres">
      <dgm:prSet presAssocID="{4C611177-841B-427E-977E-0129A9747099}" presName="topArc1" presStyleLbl="parChTrans1D1" presStyleIdx="0" presStyleCnt="8"/>
      <dgm:spPr/>
    </dgm:pt>
    <dgm:pt modelId="{08A23786-F8B8-4317-826E-E43B0BA3B5CD}" type="pres">
      <dgm:prSet presAssocID="{4C611177-841B-427E-977E-0129A9747099}" presName="bottomArc1" presStyleLbl="parChTrans1D1" presStyleIdx="1" presStyleCnt="8"/>
      <dgm:spPr/>
    </dgm:pt>
    <dgm:pt modelId="{1760069F-D346-4DF7-83BB-C3FB127CDD45}" type="pres">
      <dgm:prSet presAssocID="{4C611177-841B-427E-977E-0129A9747099}" presName="topConnNode1" presStyleLbl="node1" presStyleIdx="0" presStyleCnt="0"/>
      <dgm:spPr/>
      <dgm:t>
        <a:bodyPr/>
        <a:lstStyle/>
        <a:p>
          <a:endParaRPr lang="ru-RU"/>
        </a:p>
      </dgm:t>
    </dgm:pt>
    <dgm:pt modelId="{8FE23473-EDC8-4829-9778-55B63CA8EEA7}" type="pres">
      <dgm:prSet presAssocID="{4C611177-841B-427E-977E-0129A9747099}" presName="hierChild2" presStyleCnt="0"/>
      <dgm:spPr/>
    </dgm:pt>
    <dgm:pt modelId="{2C726D88-976B-4EDA-A9AA-643006A2168A}" type="pres">
      <dgm:prSet presAssocID="{F613D26D-5FFE-45BC-A48E-41BAB184FE40}" presName="Name28" presStyleLbl="parChTrans1D2" presStyleIdx="0" presStyleCnt="3"/>
      <dgm:spPr/>
      <dgm:t>
        <a:bodyPr/>
        <a:lstStyle/>
        <a:p>
          <a:endParaRPr lang="ru-RU"/>
        </a:p>
      </dgm:t>
    </dgm:pt>
    <dgm:pt modelId="{A6BA154E-E4C7-4330-BAB4-0E7F0E606AF2}" type="pres">
      <dgm:prSet presAssocID="{4423DB8F-361F-4B94-B828-1E05DDD936BA}" presName="hierRoot2" presStyleCnt="0">
        <dgm:presLayoutVars>
          <dgm:hierBranch val="init"/>
        </dgm:presLayoutVars>
      </dgm:prSet>
      <dgm:spPr/>
    </dgm:pt>
    <dgm:pt modelId="{F7A0D9F4-07EB-4B49-A04F-DD0B8FF0C045}" type="pres">
      <dgm:prSet presAssocID="{4423DB8F-361F-4B94-B828-1E05DDD936BA}" presName="rootComposite2" presStyleCnt="0"/>
      <dgm:spPr/>
    </dgm:pt>
    <dgm:pt modelId="{60430E08-8739-4870-AF60-2F4744C5D323}" type="pres">
      <dgm:prSet presAssocID="{4423DB8F-361F-4B94-B828-1E05DDD936B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4D1F0-623F-4E6F-874D-4A39CC7FBBEA}" type="pres">
      <dgm:prSet presAssocID="{4423DB8F-361F-4B94-B828-1E05DDD936BA}" presName="topArc2" presStyleLbl="parChTrans1D1" presStyleIdx="2" presStyleCnt="8"/>
      <dgm:spPr/>
    </dgm:pt>
    <dgm:pt modelId="{66CB1685-7DB8-4BD2-BF93-B1C3B069D73E}" type="pres">
      <dgm:prSet presAssocID="{4423DB8F-361F-4B94-B828-1E05DDD936BA}" presName="bottomArc2" presStyleLbl="parChTrans1D1" presStyleIdx="3" presStyleCnt="8"/>
      <dgm:spPr/>
    </dgm:pt>
    <dgm:pt modelId="{9843149E-0FC2-490B-BED5-A9B583B784F1}" type="pres">
      <dgm:prSet presAssocID="{4423DB8F-361F-4B94-B828-1E05DDD936BA}" presName="topConnNode2" presStyleLbl="node2" presStyleIdx="0" presStyleCnt="0"/>
      <dgm:spPr/>
      <dgm:t>
        <a:bodyPr/>
        <a:lstStyle/>
        <a:p>
          <a:endParaRPr lang="ru-RU"/>
        </a:p>
      </dgm:t>
    </dgm:pt>
    <dgm:pt modelId="{28D7C3FE-F3B9-4A62-9F5D-CAE39EDAA9BC}" type="pres">
      <dgm:prSet presAssocID="{4423DB8F-361F-4B94-B828-1E05DDD936BA}" presName="hierChild4" presStyleCnt="0"/>
      <dgm:spPr/>
    </dgm:pt>
    <dgm:pt modelId="{85FBF274-8FC8-45B8-8ADC-1FC747606D51}" type="pres">
      <dgm:prSet presAssocID="{4423DB8F-361F-4B94-B828-1E05DDD936BA}" presName="hierChild5" presStyleCnt="0"/>
      <dgm:spPr/>
    </dgm:pt>
    <dgm:pt modelId="{A5408E60-A4C4-4939-AA53-C37459F0A128}" type="pres">
      <dgm:prSet presAssocID="{331CA09C-1688-4151-A38A-656A547E751A}" presName="Name28" presStyleLbl="parChTrans1D2" presStyleIdx="1" presStyleCnt="3"/>
      <dgm:spPr/>
      <dgm:t>
        <a:bodyPr/>
        <a:lstStyle/>
        <a:p>
          <a:endParaRPr lang="ru-RU"/>
        </a:p>
      </dgm:t>
    </dgm:pt>
    <dgm:pt modelId="{E89FEE73-6FD4-48D3-B7CD-3A2144CC3087}" type="pres">
      <dgm:prSet presAssocID="{320BB986-5326-4DDA-A6D1-06763D979D7F}" presName="hierRoot2" presStyleCnt="0">
        <dgm:presLayoutVars>
          <dgm:hierBranch val="init"/>
        </dgm:presLayoutVars>
      </dgm:prSet>
      <dgm:spPr/>
    </dgm:pt>
    <dgm:pt modelId="{0AF3140B-7FAC-4C86-A521-649B04FCC846}" type="pres">
      <dgm:prSet presAssocID="{320BB986-5326-4DDA-A6D1-06763D979D7F}" presName="rootComposite2" presStyleCnt="0"/>
      <dgm:spPr/>
    </dgm:pt>
    <dgm:pt modelId="{084956EC-85FB-4CFD-83A4-FD8DB0D38C53}" type="pres">
      <dgm:prSet presAssocID="{320BB986-5326-4DDA-A6D1-06763D979D7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A201D-46CD-4612-B730-9473AA9A8493}" type="pres">
      <dgm:prSet presAssocID="{320BB986-5326-4DDA-A6D1-06763D979D7F}" presName="topArc2" presStyleLbl="parChTrans1D1" presStyleIdx="4" presStyleCnt="8"/>
      <dgm:spPr/>
    </dgm:pt>
    <dgm:pt modelId="{0D562CEC-03B4-44EF-953D-287D30203FC0}" type="pres">
      <dgm:prSet presAssocID="{320BB986-5326-4DDA-A6D1-06763D979D7F}" presName="bottomArc2" presStyleLbl="parChTrans1D1" presStyleIdx="5" presStyleCnt="8"/>
      <dgm:spPr/>
    </dgm:pt>
    <dgm:pt modelId="{76781F0C-2FBF-48B1-853F-89EA9A3A7C01}" type="pres">
      <dgm:prSet presAssocID="{320BB986-5326-4DDA-A6D1-06763D979D7F}" presName="topConnNode2" presStyleLbl="node2" presStyleIdx="0" presStyleCnt="0"/>
      <dgm:spPr/>
      <dgm:t>
        <a:bodyPr/>
        <a:lstStyle/>
        <a:p>
          <a:endParaRPr lang="ru-RU"/>
        </a:p>
      </dgm:t>
    </dgm:pt>
    <dgm:pt modelId="{28C763CA-4909-4071-B299-45396B74BB38}" type="pres">
      <dgm:prSet presAssocID="{320BB986-5326-4DDA-A6D1-06763D979D7F}" presName="hierChild4" presStyleCnt="0"/>
      <dgm:spPr/>
    </dgm:pt>
    <dgm:pt modelId="{995349B7-D59A-46C4-B626-AA0631DB8ECE}" type="pres">
      <dgm:prSet presAssocID="{320BB986-5326-4DDA-A6D1-06763D979D7F}" presName="hierChild5" presStyleCnt="0"/>
      <dgm:spPr/>
    </dgm:pt>
    <dgm:pt modelId="{D226883C-F1A1-4327-8E94-8249D1B2A81F}" type="pres">
      <dgm:prSet presAssocID="{13D78029-CB86-4734-9765-7D06F9B5E2A0}" presName="Name28" presStyleLbl="parChTrans1D2" presStyleIdx="2" presStyleCnt="3"/>
      <dgm:spPr/>
      <dgm:t>
        <a:bodyPr/>
        <a:lstStyle/>
        <a:p>
          <a:endParaRPr lang="ru-RU"/>
        </a:p>
      </dgm:t>
    </dgm:pt>
    <dgm:pt modelId="{A4477A38-C63F-45A0-9961-471EA2BA6698}" type="pres">
      <dgm:prSet presAssocID="{6B5494AC-A5B2-4006-8ED7-D202FE7C6B11}" presName="hierRoot2" presStyleCnt="0">
        <dgm:presLayoutVars>
          <dgm:hierBranch val="init"/>
        </dgm:presLayoutVars>
      </dgm:prSet>
      <dgm:spPr/>
    </dgm:pt>
    <dgm:pt modelId="{6479F6D7-51B1-4183-A3EE-E09C256F546F}" type="pres">
      <dgm:prSet presAssocID="{6B5494AC-A5B2-4006-8ED7-D202FE7C6B11}" presName="rootComposite2" presStyleCnt="0"/>
      <dgm:spPr/>
    </dgm:pt>
    <dgm:pt modelId="{ED41D97D-264B-4219-98AC-B51AC7BF557A}" type="pres">
      <dgm:prSet presAssocID="{6B5494AC-A5B2-4006-8ED7-D202FE7C6B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B98CB2-AEE7-4191-B337-5F88831F2D93}" type="pres">
      <dgm:prSet presAssocID="{6B5494AC-A5B2-4006-8ED7-D202FE7C6B11}" presName="topArc2" presStyleLbl="parChTrans1D1" presStyleIdx="6" presStyleCnt="8"/>
      <dgm:spPr/>
    </dgm:pt>
    <dgm:pt modelId="{E04DA0BC-2003-450D-9B67-C02B6EA08D98}" type="pres">
      <dgm:prSet presAssocID="{6B5494AC-A5B2-4006-8ED7-D202FE7C6B11}" presName="bottomArc2" presStyleLbl="parChTrans1D1" presStyleIdx="7" presStyleCnt="8"/>
      <dgm:spPr/>
    </dgm:pt>
    <dgm:pt modelId="{58E1763C-23D1-4899-BAD9-CAD1CCB625E7}" type="pres">
      <dgm:prSet presAssocID="{6B5494AC-A5B2-4006-8ED7-D202FE7C6B11}" presName="topConnNode2" presStyleLbl="node2" presStyleIdx="0" presStyleCnt="0"/>
      <dgm:spPr/>
      <dgm:t>
        <a:bodyPr/>
        <a:lstStyle/>
        <a:p>
          <a:endParaRPr lang="ru-RU"/>
        </a:p>
      </dgm:t>
    </dgm:pt>
    <dgm:pt modelId="{64416C97-9607-4854-BC09-47202C8B12F5}" type="pres">
      <dgm:prSet presAssocID="{6B5494AC-A5B2-4006-8ED7-D202FE7C6B11}" presName="hierChild4" presStyleCnt="0"/>
      <dgm:spPr/>
    </dgm:pt>
    <dgm:pt modelId="{D99BBB25-201F-4FF8-8D97-FD0A18BE0ABC}" type="pres">
      <dgm:prSet presAssocID="{6B5494AC-A5B2-4006-8ED7-D202FE7C6B11}" presName="hierChild5" presStyleCnt="0"/>
      <dgm:spPr/>
    </dgm:pt>
    <dgm:pt modelId="{448ECB35-199A-4911-BCE9-7477D5AAA2C4}" type="pres">
      <dgm:prSet presAssocID="{4C611177-841B-427E-977E-0129A9747099}" presName="hierChild3" presStyleCnt="0"/>
      <dgm:spPr/>
    </dgm:pt>
  </dgm:ptLst>
  <dgm:cxnLst>
    <dgm:cxn modelId="{B9796D35-4CED-4A3D-9DC2-EFD36C5CD908}" type="presOf" srcId="{6B5494AC-A5B2-4006-8ED7-D202FE7C6B11}" destId="{58E1763C-23D1-4899-BAD9-CAD1CCB625E7}" srcOrd="1" destOrd="0" presId="urn:microsoft.com/office/officeart/2008/layout/HalfCircleOrganizationChart"/>
    <dgm:cxn modelId="{2C764249-752A-40D4-8959-58E1D8114C0A}" type="presOf" srcId="{4423DB8F-361F-4B94-B828-1E05DDD936BA}" destId="{9843149E-0FC2-490B-BED5-A9B583B784F1}" srcOrd="1" destOrd="0" presId="urn:microsoft.com/office/officeart/2008/layout/HalfCircleOrganizationChart"/>
    <dgm:cxn modelId="{0B162CA4-F115-432F-83B3-11ACF2CD3567}" type="presOf" srcId="{8F423CBC-A524-4E6B-89C0-30EDC32EDE30}" destId="{BB50CCB4-8197-4C3B-92F4-6EFCF6353780}" srcOrd="0" destOrd="0" presId="urn:microsoft.com/office/officeart/2008/layout/HalfCircleOrganizationChart"/>
    <dgm:cxn modelId="{2253080A-6882-4556-9EDD-AC120BD10585}" type="presOf" srcId="{320BB986-5326-4DDA-A6D1-06763D979D7F}" destId="{76781F0C-2FBF-48B1-853F-89EA9A3A7C01}" srcOrd="1" destOrd="0" presId="urn:microsoft.com/office/officeart/2008/layout/HalfCircleOrganizationChart"/>
    <dgm:cxn modelId="{C555DC4D-3F57-4DA6-B626-AC169D0DB3BE}" type="presOf" srcId="{6B5494AC-A5B2-4006-8ED7-D202FE7C6B11}" destId="{ED41D97D-264B-4219-98AC-B51AC7BF557A}" srcOrd="0" destOrd="0" presId="urn:microsoft.com/office/officeart/2008/layout/HalfCircleOrganizationChart"/>
    <dgm:cxn modelId="{5209C25D-5955-4E90-A396-BA360D066604}" type="presOf" srcId="{F613D26D-5FFE-45BC-A48E-41BAB184FE40}" destId="{2C726D88-976B-4EDA-A9AA-643006A2168A}" srcOrd="0" destOrd="0" presId="urn:microsoft.com/office/officeart/2008/layout/HalfCircleOrganizationChart"/>
    <dgm:cxn modelId="{744BF7E4-9D1D-42BD-99AA-D8DE7488439B}" type="presOf" srcId="{4C611177-841B-427E-977E-0129A9747099}" destId="{1760069F-D346-4DF7-83BB-C3FB127CDD45}" srcOrd="1" destOrd="0" presId="urn:microsoft.com/office/officeart/2008/layout/HalfCircleOrganizationChart"/>
    <dgm:cxn modelId="{543FEF9D-A5DB-4478-99D5-4FF6641FBEDE}" type="presOf" srcId="{331CA09C-1688-4151-A38A-656A547E751A}" destId="{A5408E60-A4C4-4939-AA53-C37459F0A128}" srcOrd="0" destOrd="0" presId="urn:microsoft.com/office/officeart/2008/layout/HalfCircleOrganizationChart"/>
    <dgm:cxn modelId="{1FB4A27C-4FA0-4A35-BE99-7ABC5090859B}" type="presOf" srcId="{4423DB8F-361F-4B94-B828-1E05DDD936BA}" destId="{60430E08-8739-4870-AF60-2F4744C5D323}" srcOrd="0" destOrd="0" presId="urn:microsoft.com/office/officeart/2008/layout/HalfCircleOrganizationChart"/>
    <dgm:cxn modelId="{D9486C05-A172-4119-BEAB-30D008C787EA}" type="presOf" srcId="{13D78029-CB86-4734-9765-7D06F9B5E2A0}" destId="{D226883C-F1A1-4327-8E94-8249D1B2A81F}" srcOrd="0" destOrd="0" presId="urn:microsoft.com/office/officeart/2008/layout/HalfCircleOrganizationChart"/>
    <dgm:cxn modelId="{02E4A8D5-8847-49F8-AC3D-6BDB410E39B2}" type="presOf" srcId="{320BB986-5326-4DDA-A6D1-06763D979D7F}" destId="{084956EC-85FB-4CFD-83A4-FD8DB0D38C53}" srcOrd="0" destOrd="0" presId="urn:microsoft.com/office/officeart/2008/layout/HalfCircleOrganizationChart"/>
    <dgm:cxn modelId="{DE0C76E3-5CA6-4681-AD13-1B40145BC5C2}" type="presOf" srcId="{4C611177-841B-427E-977E-0129A9747099}" destId="{2DFB3E26-A6A4-49F8-8978-E6DD70C0D8EE}" srcOrd="0" destOrd="0" presId="urn:microsoft.com/office/officeart/2008/layout/HalfCircleOrganizationChart"/>
    <dgm:cxn modelId="{D7AE9B29-BCE6-4419-A80C-89AC74C55DB6}" srcId="{4C611177-841B-427E-977E-0129A9747099}" destId="{320BB986-5326-4DDA-A6D1-06763D979D7F}" srcOrd="1" destOrd="0" parTransId="{331CA09C-1688-4151-A38A-656A547E751A}" sibTransId="{96B8D649-9E80-4BE8-AA67-088E99133071}"/>
    <dgm:cxn modelId="{2803C62E-A800-4F85-8DDF-98E07BB0979B}" srcId="{4C611177-841B-427E-977E-0129A9747099}" destId="{4423DB8F-361F-4B94-B828-1E05DDD936BA}" srcOrd="0" destOrd="0" parTransId="{F613D26D-5FFE-45BC-A48E-41BAB184FE40}" sibTransId="{BEA87C0F-CA8A-48C5-AF65-BFE768A16E60}"/>
    <dgm:cxn modelId="{62FD2EA0-DF29-4C73-ACCE-7A5EB0F805B1}" srcId="{8F423CBC-A524-4E6B-89C0-30EDC32EDE30}" destId="{4C611177-841B-427E-977E-0129A9747099}" srcOrd="0" destOrd="0" parTransId="{44F2D51F-95DC-4A9F-BD68-45D9029BAE53}" sibTransId="{B68B8581-8D3E-4BE9-94E7-188CC5DF18BE}"/>
    <dgm:cxn modelId="{43E5A93A-AA09-41B4-B1DF-0FB3BA8F2B12}" srcId="{4C611177-841B-427E-977E-0129A9747099}" destId="{6B5494AC-A5B2-4006-8ED7-D202FE7C6B11}" srcOrd="2" destOrd="0" parTransId="{13D78029-CB86-4734-9765-7D06F9B5E2A0}" sibTransId="{4293DCD5-740E-462F-AC9C-2A34C98F3975}"/>
    <dgm:cxn modelId="{C412708D-2E32-4681-8AEB-FFE8FDC27016}" type="presParOf" srcId="{BB50CCB4-8197-4C3B-92F4-6EFCF6353780}" destId="{0B67AFB6-C50E-45E8-B202-005EFDB4556A}" srcOrd="0" destOrd="0" presId="urn:microsoft.com/office/officeart/2008/layout/HalfCircleOrganizationChart"/>
    <dgm:cxn modelId="{60B796F2-536A-4A1F-9817-0522CD729A03}" type="presParOf" srcId="{0B67AFB6-C50E-45E8-B202-005EFDB4556A}" destId="{F7BCB654-C90C-47CE-A340-1EC381ACAD1E}" srcOrd="0" destOrd="0" presId="urn:microsoft.com/office/officeart/2008/layout/HalfCircleOrganizationChart"/>
    <dgm:cxn modelId="{53F4A5D2-CEDA-4A49-BE81-CAEB37D68503}" type="presParOf" srcId="{F7BCB654-C90C-47CE-A340-1EC381ACAD1E}" destId="{2DFB3E26-A6A4-49F8-8978-E6DD70C0D8EE}" srcOrd="0" destOrd="0" presId="urn:microsoft.com/office/officeart/2008/layout/HalfCircleOrganizationChart"/>
    <dgm:cxn modelId="{F360DE9C-CD32-491A-A533-BF6BF95A8BAB}" type="presParOf" srcId="{F7BCB654-C90C-47CE-A340-1EC381ACAD1E}" destId="{9C4181DB-3003-4372-A4A0-CDB6A0FB4B54}" srcOrd="1" destOrd="0" presId="urn:microsoft.com/office/officeart/2008/layout/HalfCircleOrganizationChart"/>
    <dgm:cxn modelId="{2447FCAC-C77C-4F90-8A6A-5343F01E6784}" type="presParOf" srcId="{F7BCB654-C90C-47CE-A340-1EC381ACAD1E}" destId="{08A23786-F8B8-4317-826E-E43B0BA3B5CD}" srcOrd="2" destOrd="0" presId="urn:microsoft.com/office/officeart/2008/layout/HalfCircleOrganizationChart"/>
    <dgm:cxn modelId="{37B8A606-3B18-40A6-B863-311D3B0D32E2}" type="presParOf" srcId="{F7BCB654-C90C-47CE-A340-1EC381ACAD1E}" destId="{1760069F-D346-4DF7-83BB-C3FB127CDD45}" srcOrd="3" destOrd="0" presId="urn:microsoft.com/office/officeart/2008/layout/HalfCircleOrganizationChart"/>
    <dgm:cxn modelId="{846C7564-225A-4DBA-83FB-058CD828FAF6}" type="presParOf" srcId="{0B67AFB6-C50E-45E8-B202-005EFDB4556A}" destId="{8FE23473-EDC8-4829-9778-55B63CA8EEA7}" srcOrd="1" destOrd="0" presId="urn:microsoft.com/office/officeart/2008/layout/HalfCircleOrganizationChart"/>
    <dgm:cxn modelId="{CFADC014-E4C6-481B-A80A-62B513323F2E}" type="presParOf" srcId="{8FE23473-EDC8-4829-9778-55B63CA8EEA7}" destId="{2C726D88-976B-4EDA-A9AA-643006A2168A}" srcOrd="0" destOrd="0" presId="urn:microsoft.com/office/officeart/2008/layout/HalfCircleOrganizationChart"/>
    <dgm:cxn modelId="{F8AD5FBF-B6D8-4EEE-AE40-B6EB2E4637D1}" type="presParOf" srcId="{8FE23473-EDC8-4829-9778-55B63CA8EEA7}" destId="{A6BA154E-E4C7-4330-BAB4-0E7F0E606AF2}" srcOrd="1" destOrd="0" presId="urn:microsoft.com/office/officeart/2008/layout/HalfCircleOrganizationChart"/>
    <dgm:cxn modelId="{26064923-5A83-4B29-9D0E-A04E89F7CD8D}" type="presParOf" srcId="{A6BA154E-E4C7-4330-BAB4-0E7F0E606AF2}" destId="{F7A0D9F4-07EB-4B49-A04F-DD0B8FF0C045}" srcOrd="0" destOrd="0" presId="urn:microsoft.com/office/officeart/2008/layout/HalfCircleOrganizationChart"/>
    <dgm:cxn modelId="{77930001-5C02-43F4-9A67-7C714D084BD2}" type="presParOf" srcId="{F7A0D9F4-07EB-4B49-A04F-DD0B8FF0C045}" destId="{60430E08-8739-4870-AF60-2F4744C5D323}" srcOrd="0" destOrd="0" presId="urn:microsoft.com/office/officeart/2008/layout/HalfCircleOrganizationChart"/>
    <dgm:cxn modelId="{419C74DD-DECC-4509-A792-D1BCA493C050}" type="presParOf" srcId="{F7A0D9F4-07EB-4B49-A04F-DD0B8FF0C045}" destId="{B2C4D1F0-623F-4E6F-874D-4A39CC7FBBEA}" srcOrd="1" destOrd="0" presId="urn:microsoft.com/office/officeart/2008/layout/HalfCircleOrganizationChart"/>
    <dgm:cxn modelId="{FF4A8086-6754-4714-BACB-34B3C1CBB193}" type="presParOf" srcId="{F7A0D9F4-07EB-4B49-A04F-DD0B8FF0C045}" destId="{66CB1685-7DB8-4BD2-BF93-B1C3B069D73E}" srcOrd="2" destOrd="0" presId="urn:microsoft.com/office/officeart/2008/layout/HalfCircleOrganizationChart"/>
    <dgm:cxn modelId="{23941BEC-F2CF-4F6B-9DD5-45B5A3643B9A}" type="presParOf" srcId="{F7A0D9F4-07EB-4B49-A04F-DD0B8FF0C045}" destId="{9843149E-0FC2-490B-BED5-A9B583B784F1}" srcOrd="3" destOrd="0" presId="urn:microsoft.com/office/officeart/2008/layout/HalfCircleOrganizationChart"/>
    <dgm:cxn modelId="{0FCB94E1-6BD6-4C2C-B854-48032FC2A5EB}" type="presParOf" srcId="{A6BA154E-E4C7-4330-BAB4-0E7F0E606AF2}" destId="{28D7C3FE-F3B9-4A62-9F5D-CAE39EDAA9BC}" srcOrd="1" destOrd="0" presId="urn:microsoft.com/office/officeart/2008/layout/HalfCircleOrganizationChart"/>
    <dgm:cxn modelId="{0F773759-1598-4618-B1FB-0BEBE8DE4D5C}" type="presParOf" srcId="{A6BA154E-E4C7-4330-BAB4-0E7F0E606AF2}" destId="{85FBF274-8FC8-45B8-8ADC-1FC747606D51}" srcOrd="2" destOrd="0" presId="urn:microsoft.com/office/officeart/2008/layout/HalfCircleOrganizationChart"/>
    <dgm:cxn modelId="{64E324D9-FCC5-4332-A75D-7FDB1D654342}" type="presParOf" srcId="{8FE23473-EDC8-4829-9778-55B63CA8EEA7}" destId="{A5408E60-A4C4-4939-AA53-C37459F0A128}" srcOrd="2" destOrd="0" presId="urn:microsoft.com/office/officeart/2008/layout/HalfCircleOrganizationChart"/>
    <dgm:cxn modelId="{E63064FD-A811-4BD9-8B01-030EB0C20316}" type="presParOf" srcId="{8FE23473-EDC8-4829-9778-55B63CA8EEA7}" destId="{E89FEE73-6FD4-48D3-B7CD-3A2144CC3087}" srcOrd="3" destOrd="0" presId="urn:microsoft.com/office/officeart/2008/layout/HalfCircleOrganizationChart"/>
    <dgm:cxn modelId="{E45F1509-7828-40AD-B8B0-EB0EF1722861}" type="presParOf" srcId="{E89FEE73-6FD4-48D3-B7CD-3A2144CC3087}" destId="{0AF3140B-7FAC-4C86-A521-649B04FCC846}" srcOrd="0" destOrd="0" presId="urn:microsoft.com/office/officeart/2008/layout/HalfCircleOrganizationChart"/>
    <dgm:cxn modelId="{50CB62FD-FABF-4331-8358-F30654DF8CB3}" type="presParOf" srcId="{0AF3140B-7FAC-4C86-A521-649B04FCC846}" destId="{084956EC-85FB-4CFD-83A4-FD8DB0D38C53}" srcOrd="0" destOrd="0" presId="urn:microsoft.com/office/officeart/2008/layout/HalfCircleOrganizationChart"/>
    <dgm:cxn modelId="{0F76B78A-8A69-43A0-82FB-13888C99A0A1}" type="presParOf" srcId="{0AF3140B-7FAC-4C86-A521-649B04FCC846}" destId="{B73A201D-46CD-4612-B730-9473AA9A8493}" srcOrd="1" destOrd="0" presId="urn:microsoft.com/office/officeart/2008/layout/HalfCircleOrganizationChart"/>
    <dgm:cxn modelId="{E674C8F7-4BE5-4652-B948-108C6D72C8AE}" type="presParOf" srcId="{0AF3140B-7FAC-4C86-A521-649B04FCC846}" destId="{0D562CEC-03B4-44EF-953D-287D30203FC0}" srcOrd="2" destOrd="0" presId="urn:microsoft.com/office/officeart/2008/layout/HalfCircleOrganizationChart"/>
    <dgm:cxn modelId="{8153EC85-2289-4F88-8453-801C16A2E4E0}" type="presParOf" srcId="{0AF3140B-7FAC-4C86-A521-649B04FCC846}" destId="{76781F0C-2FBF-48B1-853F-89EA9A3A7C01}" srcOrd="3" destOrd="0" presId="urn:microsoft.com/office/officeart/2008/layout/HalfCircleOrganizationChart"/>
    <dgm:cxn modelId="{07578BB7-2773-4F25-AA85-B26132AF97FC}" type="presParOf" srcId="{E89FEE73-6FD4-48D3-B7CD-3A2144CC3087}" destId="{28C763CA-4909-4071-B299-45396B74BB38}" srcOrd="1" destOrd="0" presId="urn:microsoft.com/office/officeart/2008/layout/HalfCircleOrganizationChart"/>
    <dgm:cxn modelId="{19C427C1-3621-442B-9FD4-1DF79B037D9B}" type="presParOf" srcId="{E89FEE73-6FD4-48D3-B7CD-3A2144CC3087}" destId="{995349B7-D59A-46C4-B626-AA0631DB8ECE}" srcOrd="2" destOrd="0" presId="urn:microsoft.com/office/officeart/2008/layout/HalfCircleOrganizationChart"/>
    <dgm:cxn modelId="{D6BD6B5F-B085-48C9-BD67-F87DB9F53A64}" type="presParOf" srcId="{8FE23473-EDC8-4829-9778-55B63CA8EEA7}" destId="{D226883C-F1A1-4327-8E94-8249D1B2A81F}" srcOrd="4" destOrd="0" presId="urn:microsoft.com/office/officeart/2008/layout/HalfCircleOrganizationChart"/>
    <dgm:cxn modelId="{DD4B558D-CD45-4A6F-B4EC-9812338A11FC}" type="presParOf" srcId="{8FE23473-EDC8-4829-9778-55B63CA8EEA7}" destId="{A4477A38-C63F-45A0-9961-471EA2BA6698}" srcOrd="5" destOrd="0" presId="urn:microsoft.com/office/officeart/2008/layout/HalfCircleOrganizationChart"/>
    <dgm:cxn modelId="{94CD2DE8-57D0-4A28-9E54-D77AA0EE8B7E}" type="presParOf" srcId="{A4477A38-C63F-45A0-9961-471EA2BA6698}" destId="{6479F6D7-51B1-4183-A3EE-E09C256F546F}" srcOrd="0" destOrd="0" presId="urn:microsoft.com/office/officeart/2008/layout/HalfCircleOrganizationChart"/>
    <dgm:cxn modelId="{8747C157-9183-4E62-99E4-87B1DE6FD72F}" type="presParOf" srcId="{6479F6D7-51B1-4183-A3EE-E09C256F546F}" destId="{ED41D97D-264B-4219-98AC-B51AC7BF557A}" srcOrd="0" destOrd="0" presId="urn:microsoft.com/office/officeart/2008/layout/HalfCircleOrganizationChart"/>
    <dgm:cxn modelId="{D6393D3C-19BE-43A0-A4E4-AD09E26069FC}" type="presParOf" srcId="{6479F6D7-51B1-4183-A3EE-E09C256F546F}" destId="{BAB98CB2-AEE7-4191-B337-5F88831F2D93}" srcOrd="1" destOrd="0" presId="urn:microsoft.com/office/officeart/2008/layout/HalfCircleOrganizationChart"/>
    <dgm:cxn modelId="{FD82DBCE-B599-4B09-9A47-5DF4121FAC3A}" type="presParOf" srcId="{6479F6D7-51B1-4183-A3EE-E09C256F546F}" destId="{E04DA0BC-2003-450D-9B67-C02B6EA08D98}" srcOrd="2" destOrd="0" presId="urn:microsoft.com/office/officeart/2008/layout/HalfCircleOrganizationChart"/>
    <dgm:cxn modelId="{D0D4B15E-0A61-45E2-9F23-4DCA59390B58}" type="presParOf" srcId="{6479F6D7-51B1-4183-A3EE-E09C256F546F}" destId="{58E1763C-23D1-4899-BAD9-CAD1CCB625E7}" srcOrd="3" destOrd="0" presId="urn:microsoft.com/office/officeart/2008/layout/HalfCircleOrganizationChart"/>
    <dgm:cxn modelId="{DF731CF7-FD66-42D8-AE1B-3BEF75F64989}" type="presParOf" srcId="{A4477A38-C63F-45A0-9961-471EA2BA6698}" destId="{64416C97-9607-4854-BC09-47202C8B12F5}" srcOrd="1" destOrd="0" presId="urn:microsoft.com/office/officeart/2008/layout/HalfCircleOrganizationChart"/>
    <dgm:cxn modelId="{D2F4E806-3313-4025-89CB-AFC285CD4EF8}" type="presParOf" srcId="{A4477A38-C63F-45A0-9961-471EA2BA6698}" destId="{D99BBB25-201F-4FF8-8D97-FD0A18BE0ABC}" srcOrd="2" destOrd="0" presId="urn:microsoft.com/office/officeart/2008/layout/HalfCircleOrganizationChart"/>
    <dgm:cxn modelId="{2098C662-A365-42A6-B025-5BAD64F55073}" type="presParOf" srcId="{0B67AFB6-C50E-45E8-B202-005EFDB4556A}" destId="{448ECB35-199A-4911-BCE9-7477D5AAA2C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423CBC-A524-4E6B-89C0-30EDC32EDE30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11177-841B-427E-977E-0129A9747099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2D51F-95DC-4A9F-BD68-45D9029BAE53}" type="par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8581-8D3E-4BE9-94E7-188CC5DF18BE}" type="sib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3DB8F-361F-4B94-B828-1E05DDD936B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3 156,20</a:t>
          </a:r>
          <a:endParaRPr lang="ru-RU" sz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3D26D-5FFE-45BC-A48E-41BAB184FE40}" type="parTrans" cxnId="{2803C62E-A800-4F85-8DDF-98E07BB0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87C0F-CA8A-48C5-AF65-BFE768A16E60}" type="sibTrans" cxnId="{2803C62E-A800-4F85-8DDF-98E07BB0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D2A6E-6758-4768-A0F6-B07154A3CCD7}">
      <dgm:prSet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3 156,20</a:t>
          </a:r>
          <a:endParaRPr lang="ru-RU" sz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A39ED-7E35-4850-878A-4981AF616242}" type="sibTrans" cxnId="{ACA21DD7-8AB2-4CFB-A91B-C1D1279D06DF}">
      <dgm:prSet/>
      <dgm:spPr/>
      <dgm:t>
        <a:bodyPr/>
        <a:lstStyle/>
        <a:p>
          <a:endParaRPr lang="ru-RU"/>
        </a:p>
      </dgm:t>
    </dgm:pt>
    <dgm:pt modelId="{3B195A2D-5C96-41A3-BFD9-8C11DEF8F7CA}" type="parTrans" cxnId="{ACA21DD7-8AB2-4CFB-A91B-C1D1279D06DF}">
      <dgm:prSet/>
      <dgm:spPr/>
      <dgm:t>
        <a:bodyPr/>
        <a:lstStyle/>
        <a:p>
          <a:endParaRPr lang="ru-RU"/>
        </a:p>
      </dgm:t>
    </dgm:pt>
    <dgm:pt modelId="{320BB986-5326-4DDA-A6D1-06763D979D7F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3 156,20</a:t>
          </a:r>
          <a:endParaRPr lang="ru-RU" sz="1200" b="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8D649-9E80-4BE8-AA67-088E99133071}" type="sib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CA09C-1688-4151-A38A-656A547E751A}" type="par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0CCB4-8197-4C3B-92F4-6EFCF6353780}" type="pres">
      <dgm:prSet presAssocID="{8F423CBC-A524-4E6B-89C0-30EDC32EDE3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67AFB6-C50E-45E8-B202-005EFDB4556A}" type="pres">
      <dgm:prSet presAssocID="{4C611177-841B-427E-977E-0129A9747099}" presName="hierRoot1" presStyleCnt="0">
        <dgm:presLayoutVars>
          <dgm:hierBranch val="init"/>
        </dgm:presLayoutVars>
      </dgm:prSet>
      <dgm:spPr/>
    </dgm:pt>
    <dgm:pt modelId="{F7BCB654-C90C-47CE-A340-1EC381ACAD1E}" type="pres">
      <dgm:prSet presAssocID="{4C611177-841B-427E-977E-0129A9747099}" presName="rootComposite1" presStyleCnt="0"/>
      <dgm:spPr/>
    </dgm:pt>
    <dgm:pt modelId="{2DFB3E26-A6A4-49F8-8978-E6DD70C0D8EE}" type="pres">
      <dgm:prSet presAssocID="{4C611177-841B-427E-977E-0129A97470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181DB-3003-4372-A4A0-CDB6A0FB4B54}" type="pres">
      <dgm:prSet presAssocID="{4C611177-841B-427E-977E-0129A9747099}" presName="topArc1" presStyleLbl="parChTrans1D1" presStyleIdx="0" presStyleCnt="8"/>
      <dgm:spPr/>
    </dgm:pt>
    <dgm:pt modelId="{08A23786-F8B8-4317-826E-E43B0BA3B5CD}" type="pres">
      <dgm:prSet presAssocID="{4C611177-841B-427E-977E-0129A9747099}" presName="bottomArc1" presStyleLbl="parChTrans1D1" presStyleIdx="1" presStyleCnt="8"/>
      <dgm:spPr/>
    </dgm:pt>
    <dgm:pt modelId="{1760069F-D346-4DF7-83BB-C3FB127CDD45}" type="pres">
      <dgm:prSet presAssocID="{4C611177-841B-427E-977E-0129A9747099}" presName="topConnNode1" presStyleLbl="node1" presStyleIdx="0" presStyleCnt="0"/>
      <dgm:spPr/>
      <dgm:t>
        <a:bodyPr/>
        <a:lstStyle/>
        <a:p>
          <a:endParaRPr lang="ru-RU"/>
        </a:p>
      </dgm:t>
    </dgm:pt>
    <dgm:pt modelId="{8FE23473-EDC8-4829-9778-55B63CA8EEA7}" type="pres">
      <dgm:prSet presAssocID="{4C611177-841B-427E-977E-0129A9747099}" presName="hierChild2" presStyleCnt="0"/>
      <dgm:spPr/>
    </dgm:pt>
    <dgm:pt modelId="{2C726D88-976B-4EDA-A9AA-643006A2168A}" type="pres">
      <dgm:prSet presAssocID="{F613D26D-5FFE-45BC-A48E-41BAB184FE40}" presName="Name28" presStyleLbl="parChTrans1D2" presStyleIdx="0" presStyleCnt="3"/>
      <dgm:spPr/>
      <dgm:t>
        <a:bodyPr/>
        <a:lstStyle/>
        <a:p>
          <a:endParaRPr lang="ru-RU"/>
        </a:p>
      </dgm:t>
    </dgm:pt>
    <dgm:pt modelId="{A6BA154E-E4C7-4330-BAB4-0E7F0E606AF2}" type="pres">
      <dgm:prSet presAssocID="{4423DB8F-361F-4B94-B828-1E05DDD936BA}" presName="hierRoot2" presStyleCnt="0">
        <dgm:presLayoutVars>
          <dgm:hierBranch val="init"/>
        </dgm:presLayoutVars>
      </dgm:prSet>
      <dgm:spPr/>
    </dgm:pt>
    <dgm:pt modelId="{F7A0D9F4-07EB-4B49-A04F-DD0B8FF0C045}" type="pres">
      <dgm:prSet presAssocID="{4423DB8F-361F-4B94-B828-1E05DDD936BA}" presName="rootComposite2" presStyleCnt="0"/>
      <dgm:spPr/>
    </dgm:pt>
    <dgm:pt modelId="{60430E08-8739-4870-AF60-2F4744C5D323}" type="pres">
      <dgm:prSet presAssocID="{4423DB8F-361F-4B94-B828-1E05DDD936B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4D1F0-623F-4E6F-874D-4A39CC7FBBEA}" type="pres">
      <dgm:prSet presAssocID="{4423DB8F-361F-4B94-B828-1E05DDD936BA}" presName="topArc2" presStyleLbl="parChTrans1D1" presStyleIdx="2" presStyleCnt="8"/>
      <dgm:spPr/>
    </dgm:pt>
    <dgm:pt modelId="{66CB1685-7DB8-4BD2-BF93-B1C3B069D73E}" type="pres">
      <dgm:prSet presAssocID="{4423DB8F-361F-4B94-B828-1E05DDD936BA}" presName="bottomArc2" presStyleLbl="parChTrans1D1" presStyleIdx="3" presStyleCnt="8"/>
      <dgm:spPr/>
    </dgm:pt>
    <dgm:pt modelId="{9843149E-0FC2-490B-BED5-A9B583B784F1}" type="pres">
      <dgm:prSet presAssocID="{4423DB8F-361F-4B94-B828-1E05DDD936BA}" presName="topConnNode2" presStyleLbl="node2" presStyleIdx="0" presStyleCnt="0"/>
      <dgm:spPr/>
      <dgm:t>
        <a:bodyPr/>
        <a:lstStyle/>
        <a:p>
          <a:endParaRPr lang="ru-RU"/>
        </a:p>
      </dgm:t>
    </dgm:pt>
    <dgm:pt modelId="{28D7C3FE-F3B9-4A62-9F5D-CAE39EDAA9BC}" type="pres">
      <dgm:prSet presAssocID="{4423DB8F-361F-4B94-B828-1E05DDD936BA}" presName="hierChild4" presStyleCnt="0"/>
      <dgm:spPr/>
    </dgm:pt>
    <dgm:pt modelId="{85FBF274-8FC8-45B8-8ADC-1FC747606D51}" type="pres">
      <dgm:prSet presAssocID="{4423DB8F-361F-4B94-B828-1E05DDD936BA}" presName="hierChild5" presStyleCnt="0"/>
      <dgm:spPr/>
    </dgm:pt>
    <dgm:pt modelId="{A5408E60-A4C4-4939-AA53-C37459F0A128}" type="pres">
      <dgm:prSet presAssocID="{331CA09C-1688-4151-A38A-656A547E751A}" presName="Name28" presStyleLbl="parChTrans1D2" presStyleIdx="1" presStyleCnt="3"/>
      <dgm:spPr/>
      <dgm:t>
        <a:bodyPr/>
        <a:lstStyle/>
        <a:p>
          <a:endParaRPr lang="ru-RU"/>
        </a:p>
      </dgm:t>
    </dgm:pt>
    <dgm:pt modelId="{E89FEE73-6FD4-48D3-B7CD-3A2144CC3087}" type="pres">
      <dgm:prSet presAssocID="{320BB986-5326-4DDA-A6D1-06763D979D7F}" presName="hierRoot2" presStyleCnt="0">
        <dgm:presLayoutVars>
          <dgm:hierBranch val="init"/>
        </dgm:presLayoutVars>
      </dgm:prSet>
      <dgm:spPr/>
    </dgm:pt>
    <dgm:pt modelId="{0AF3140B-7FAC-4C86-A521-649B04FCC846}" type="pres">
      <dgm:prSet presAssocID="{320BB986-5326-4DDA-A6D1-06763D979D7F}" presName="rootComposite2" presStyleCnt="0"/>
      <dgm:spPr/>
    </dgm:pt>
    <dgm:pt modelId="{084956EC-85FB-4CFD-83A4-FD8DB0D38C53}" type="pres">
      <dgm:prSet presAssocID="{320BB986-5326-4DDA-A6D1-06763D979D7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A201D-46CD-4612-B730-9473AA9A8493}" type="pres">
      <dgm:prSet presAssocID="{320BB986-5326-4DDA-A6D1-06763D979D7F}" presName="topArc2" presStyleLbl="parChTrans1D1" presStyleIdx="4" presStyleCnt="8"/>
      <dgm:spPr/>
    </dgm:pt>
    <dgm:pt modelId="{0D562CEC-03B4-44EF-953D-287D30203FC0}" type="pres">
      <dgm:prSet presAssocID="{320BB986-5326-4DDA-A6D1-06763D979D7F}" presName="bottomArc2" presStyleLbl="parChTrans1D1" presStyleIdx="5" presStyleCnt="8"/>
      <dgm:spPr/>
    </dgm:pt>
    <dgm:pt modelId="{76781F0C-2FBF-48B1-853F-89EA9A3A7C01}" type="pres">
      <dgm:prSet presAssocID="{320BB986-5326-4DDA-A6D1-06763D979D7F}" presName="topConnNode2" presStyleLbl="node2" presStyleIdx="0" presStyleCnt="0"/>
      <dgm:spPr/>
      <dgm:t>
        <a:bodyPr/>
        <a:lstStyle/>
        <a:p>
          <a:endParaRPr lang="ru-RU"/>
        </a:p>
      </dgm:t>
    </dgm:pt>
    <dgm:pt modelId="{28C763CA-4909-4071-B299-45396B74BB38}" type="pres">
      <dgm:prSet presAssocID="{320BB986-5326-4DDA-A6D1-06763D979D7F}" presName="hierChild4" presStyleCnt="0"/>
      <dgm:spPr/>
    </dgm:pt>
    <dgm:pt modelId="{995349B7-D59A-46C4-B626-AA0631DB8ECE}" type="pres">
      <dgm:prSet presAssocID="{320BB986-5326-4DDA-A6D1-06763D979D7F}" presName="hierChild5" presStyleCnt="0"/>
      <dgm:spPr/>
    </dgm:pt>
    <dgm:pt modelId="{B1CFF7ED-D34E-4D35-8377-B90A7D21EA7F}" type="pres">
      <dgm:prSet presAssocID="{3B195A2D-5C96-41A3-BFD9-8C11DEF8F7CA}" presName="Name28" presStyleLbl="parChTrans1D2" presStyleIdx="2" presStyleCnt="3"/>
      <dgm:spPr/>
      <dgm:t>
        <a:bodyPr/>
        <a:lstStyle/>
        <a:p>
          <a:endParaRPr lang="ru-RU"/>
        </a:p>
      </dgm:t>
    </dgm:pt>
    <dgm:pt modelId="{BB69EB17-D93F-47B8-BD05-8E67DB6532A5}" type="pres">
      <dgm:prSet presAssocID="{CBDD2A6E-6758-4768-A0F6-B07154A3CCD7}" presName="hierRoot2" presStyleCnt="0">
        <dgm:presLayoutVars>
          <dgm:hierBranch val="init"/>
        </dgm:presLayoutVars>
      </dgm:prSet>
      <dgm:spPr/>
    </dgm:pt>
    <dgm:pt modelId="{D5BE9061-4264-4FE9-82FF-179D6ECE07DC}" type="pres">
      <dgm:prSet presAssocID="{CBDD2A6E-6758-4768-A0F6-B07154A3CCD7}" presName="rootComposite2" presStyleCnt="0"/>
      <dgm:spPr/>
    </dgm:pt>
    <dgm:pt modelId="{AA647673-DC05-4929-8562-6B05F31F4194}" type="pres">
      <dgm:prSet presAssocID="{CBDD2A6E-6758-4768-A0F6-B07154A3CCD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9DCD7-2325-41DA-9674-7844B0F889A3}" type="pres">
      <dgm:prSet presAssocID="{CBDD2A6E-6758-4768-A0F6-B07154A3CCD7}" presName="topArc2" presStyleLbl="parChTrans1D1" presStyleIdx="6" presStyleCnt="8"/>
      <dgm:spPr/>
    </dgm:pt>
    <dgm:pt modelId="{4679AA97-B330-4EA1-92E0-A0077CFBF1DF}" type="pres">
      <dgm:prSet presAssocID="{CBDD2A6E-6758-4768-A0F6-B07154A3CCD7}" presName="bottomArc2" presStyleLbl="parChTrans1D1" presStyleIdx="7" presStyleCnt="8"/>
      <dgm:spPr/>
    </dgm:pt>
    <dgm:pt modelId="{A2CA54AE-CF67-42E9-B6ED-1606DB3D1A02}" type="pres">
      <dgm:prSet presAssocID="{CBDD2A6E-6758-4768-A0F6-B07154A3CCD7}" presName="topConnNode2" presStyleLbl="node2" presStyleIdx="0" presStyleCnt="0"/>
      <dgm:spPr/>
      <dgm:t>
        <a:bodyPr/>
        <a:lstStyle/>
        <a:p>
          <a:endParaRPr lang="ru-RU"/>
        </a:p>
      </dgm:t>
    </dgm:pt>
    <dgm:pt modelId="{D1C5F724-04CB-4882-9E6B-FE4A6B58BED2}" type="pres">
      <dgm:prSet presAssocID="{CBDD2A6E-6758-4768-A0F6-B07154A3CCD7}" presName="hierChild4" presStyleCnt="0"/>
      <dgm:spPr/>
    </dgm:pt>
    <dgm:pt modelId="{DB03D539-074E-449F-8D9A-926FA0DB0587}" type="pres">
      <dgm:prSet presAssocID="{CBDD2A6E-6758-4768-A0F6-B07154A3CCD7}" presName="hierChild5" presStyleCnt="0"/>
      <dgm:spPr/>
    </dgm:pt>
    <dgm:pt modelId="{448ECB35-199A-4911-BCE9-7477D5AAA2C4}" type="pres">
      <dgm:prSet presAssocID="{4C611177-841B-427E-977E-0129A9747099}" presName="hierChild3" presStyleCnt="0"/>
      <dgm:spPr/>
    </dgm:pt>
  </dgm:ptLst>
  <dgm:cxnLst>
    <dgm:cxn modelId="{02E4A8D5-8847-49F8-AC3D-6BDB410E39B2}" type="presOf" srcId="{320BB986-5326-4DDA-A6D1-06763D979D7F}" destId="{084956EC-85FB-4CFD-83A4-FD8DB0D38C53}" srcOrd="0" destOrd="0" presId="urn:microsoft.com/office/officeart/2008/layout/HalfCircleOrganizationChart"/>
    <dgm:cxn modelId="{0FEF364D-7963-4DA5-BD18-5C79183A9F6C}" type="presOf" srcId="{3B195A2D-5C96-41A3-BFD9-8C11DEF8F7CA}" destId="{B1CFF7ED-D34E-4D35-8377-B90A7D21EA7F}" srcOrd="0" destOrd="0" presId="urn:microsoft.com/office/officeart/2008/layout/HalfCircleOrganizationChart"/>
    <dgm:cxn modelId="{760BA86E-C87B-4CAB-B33E-BC6955407E42}" type="presOf" srcId="{CBDD2A6E-6758-4768-A0F6-B07154A3CCD7}" destId="{AA647673-DC05-4929-8562-6B05F31F4194}" srcOrd="0" destOrd="0" presId="urn:microsoft.com/office/officeart/2008/layout/HalfCircleOrganizationChart"/>
    <dgm:cxn modelId="{5209C25D-5955-4E90-A396-BA360D066604}" type="presOf" srcId="{F613D26D-5FFE-45BC-A48E-41BAB184FE40}" destId="{2C726D88-976B-4EDA-A9AA-643006A2168A}" srcOrd="0" destOrd="0" presId="urn:microsoft.com/office/officeart/2008/layout/HalfCircleOrganizationChart"/>
    <dgm:cxn modelId="{543FEF9D-A5DB-4478-99D5-4FF6641FBEDE}" type="presOf" srcId="{331CA09C-1688-4151-A38A-656A547E751A}" destId="{A5408E60-A4C4-4939-AA53-C37459F0A128}" srcOrd="0" destOrd="0" presId="urn:microsoft.com/office/officeart/2008/layout/HalfCircleOrganizationChart"/>
    <dgm:cxn modelId="{2253080A-6882-4556-9EDD-AC120BD10585}" type="presOf" srcId="{320BB986-5326-4DDA-A6D1-06763D979D7F}" destId="{76781F0C-2FBF-48B1-853F-89EA9A3A7C01}" srcOrd="1" destOrd="0" presId="urn:microsoft.com/office/officeart/2008/layout/HalfCircleOrganizationChart"/>
    <dgm:cxn modelId="{2803C62E-A800-4F85-8DDF-98E07BB0979B}" srcId="{4C611177-841B-427E-977E-0129A9747099}" destId="{4423DB8F-361F-4B94-B828-1E05DDD936BA}" srcOrd="0" destOrd="0" parTransId="{F613D26D-5FFE-45BC-A48E-41BAB184FE40}" sibTransId="{BEA87C0F-CA8A-48C5-AF65-BFE768A16E60}"/>
    <dgm:cxn modelId="{D7AE9B29-BCE6-4419-A80C-89AC74C55DB6}" srcId="{4C611177-841B-427E-977E-0129A9747099}" destId="{320BB986-5326-4DDA-A6D1-06763D979D7F}" srcOrd="1" destOrd="0" parTransId="{331CA09C-1688-4151-A38A-656A547E751A}" sibTransId="{96B8D649-9E80-4BE8-AA67-088E99133071}"/>
    <dgm:cxn modelId="{DE0C76E3-5CA6-4681-AD13-1B40145BC5C2}" type="presOf" srcId="{4C611177-841B-427E-977E-0129A9747099}" destId="{2DFB3E26-A6A4-49F8-8978-E6DD70C0D8EE}" srcOrd="0" destOrd="0" presId="urn:microsoft.com/office/officeart/2008/layout/HalfCircleOrganizationChart"/>
    <dgm:cxn modelId="{8299F37F-1630-4782-895C-C90A0EC2A878}" type="presOf" srcId="{CBDD2A6E-6758-4768-A0F6-B07154A3CCD7}" destId="{A2CA54AE-CF67-42E9-B6ED-1606DB3D1A02}" srcOrd="1" destOrd="0" presId="urn:microsoft.com/office/officeart/2008/layout/HalfCircleOrganizationChart"/>
    <dgm:cxn modelId="{744BF7E4-9D1D-42BD-99AA-D8DE7488439B}" type="presOf" srcId="{4C611177-841B-427E-977E-0129A9747099}" destId="{1760069F-D346-4DF7-83BB-C3FB127CDD45}" srcOrd="1" destOrd="0" presId="urn:microsoft.com/office/officeart/2008/layout/HalfCircleOrganizationChart"/>
    <dgm:cxn modelId="{1FB4A27C-4FA0-4A35-BE99-7ABC5090859B}" type="presOf" srcId="{4423DB8F-361F-4B94-B828-1E05DDD936BA}" destId="{60430E08-8739-4870-AF60-2F4744C5D323}" srcOrd="0" destOrd="0" presId="urn:microsoft.com/office/officeart/2008/layout/HalfCircleOrganizationChart"/>
    <dgm:cxn modelId="{62FD2EA0-DF29-4C73-ACCE-7A5EB0F805B1}" srcId="{8F423CBC-A524-4E6B-89C0-30EDC32EDE30}" destId="{4C611177-841B-427E-977E-0129A9747099}" srcOrd="0" destOrd="0" parTransId="{44F2D51F-95DC-4A9F-BD68-45D9029BAE53}" sibTransId="{B68B8581-8D3E-4BE9-94E7-188CC5DF18BE}"/>
    <dgm:cxn modelId="{0B162CA4-F115-432F-83B3-11ACF2CD3567}" type="presOf" srcId="{8F423CBC-A524-4E6B-89C0-30EDC32EDE30}" destId="{BB50CCB4-8197-4C3B-92F4-6EFCF6353780}" srcOrd="0" destOrd="0" presId="urn:microsoft.com/office/officeart/2008/layout/HalfCircleOrganizationChart"/>
    <dgm:cxn modelId="{2C764249-752A-40D4-8959-58E1D8114C0A}" type="presOf" srcId="{4423DB8F-361F-4B94-B828-1E05DDD936BA}" destId="{9843149E-0FC2-490B-BED5-A9B583B784F1}" srcOrd="1" destOrd="0" presId="urn:microsoft.com/office/officeart/2008/layout/HalfCircleOrganizationChart"/>
    <dgm:cxn modelId="{ACA21DD7-8AB2-4CFB-A91B-C1D1279D06DF}" srcId="{4C611177-841B-427E-977E-0129A9747099}" destId="{CBDD2A6E-6758-4768-A0F6-B07154A3CCD7}" srcOrd="2" destOrd="0" parTransId="{3B195A2D-5C96-41A3-BFD9-8C11DEF8F7CA}" sibTransId="{E5DA39ED-7E35-4850-878A-4981AF616242}"/>
    <dgm:cxn modelId="{C412708D-2E32-4681-8AEB-FFE8FDC27016}" type="presParOf" srcId="{BB50CCB4-8197-4C3B-92F4-6EFCF6353780}" destId="{0B67AFB6-C50E-45E8-B202-005EFDB4556A}" srcOrd="0" destOrd="0" presId="urn:microsoft.com/office/officeart/2008/layout/HalfCircleOrganizationChart"/>
    <dgm:cxn modelId="{60B796F2-536A-4A1F-9817-0522CD729A03}" type="presParOf" srcId="{0B67AFB6-C50E-45E8-B202-005EFDB4556A}" destId="{F7BCB654-C90C-47CE-A340-1EC381ACAD1E}" srcOrd="0" destOrd="0" presId="urn:microsoft.com/office/officeart/2008/layout/HalfCircleOrganizationChart"/>
    <dgm:cxn modelId="{53F4A5D2-CEDA-4A49-BE81-CAEB37D68503}" type="presParOf" srcId="{F7BCB654-C90C-47CE-A340-1EC381ACAD1E}" destId="{2DFB3E26-A6A4-49F8-8978-E6DD70C0D8EE}" srcOrd="0" destOrd="0" presId="urn:microsoft.com/office/officeart/2008/layout/HalfCircleOrganizationChart"/>
    <dgm:cxn modelId="{F360DE9C-CD32-491A-A533-BF6BF95A8BAB}" type="presParOf" srcId="{F7BCB654-C90C-47CE-A340-1EC381ACAD1E}" destId="{9C4181DB-3003-4372-A4A0-CDB6A0FB4B54}" srcOrd="1" destOrd="0" presId="urn:microsoft.com/office/officeart/2008/layout/HalfCircleOrganizationChart"/>
    <dgm:cxn modelId="{2447FCAC-C77C-4F90-8A6A-5343F01E6784}" type="presParOf" srcId="{F7BCB654-C90C-47CE-A340-1EC381ACAD1E}" destId="{08A23786-F8B8-4317-826E-E43B0BA3B5CD}" srcOrd="2" destOrd="0" presId="urn:microsoft.com/office/officeart/2008/layout/HalfCircleOrganizationChart"/>
    <dgm:cxn modelId="{37B8A606-3B18-40A6-B863-311D3B0D32E2}" type="presParOf" srcId="{F7BCB654-C90C-47CE-A340-1EC381ACAD1E}" destId="{1760069F-D346-4DF7-83BB-C3FB127CDD45}" srcOrd="3" destOrd="0" presId="urn:microsoft.com/office/officeart/2008/layout/HalfCircleOrganizationChart"/>
    <dgm:cxn modelId="{846C7564-225A-4DBA-83FB-058CD828FAF6}" type="presParOf" srcId="{0B67AFB6-C50E-45E8-B202-005EFDB4556A}" destId="{8FE23473-EDC8-4829-9778-55B63CA8EEA7}" srcOrd="1" destOrd="0" presId="urn:microsoft.com/office/officeart/2008/layout/HalfCircleOrganizationChart"/>
    <dgm:cxn modelId="{CFADC014-E4C6-481B-A80A-62B513323F2E}" type="presParOf" srcId="{8FE23473-EDC8-4829-9778-55B63CA8EEA7}" destId="{2C726D88-976B-4EDA-A9AA-643006A2168A}" srcOrd="0" destOrd="0" presId="urn:microsoft.com/office/officeart/2008/layout/HalfCircleOrganizationChart"/>
    <dgm:cxn modelId="{F8AD5FBF-B6D8-4EEE-AE40-B6EB2E4637D1}" type="presParOf" srcId="{8FE23473-EDC8-4829-9778-55B63CA8EEA7}" destId="{A6BA154E-E4C7-4330-BAB4-0E7F0E606AF2}" srcOrd="1" destOrd="0" presId="urn:microsoft.com/office/officeart/2008/layout/HalfCircleOrganizationChart"/>
    <dgm:cxn modelId="{26064923-5A83-4B29-9D0E-A04E89F7CD8D}" type="presParOf" srcId="{A6BA154E-E4C7-4330-BAB4-0E7F0E606AF2}" destId="{F7A0D9F4-07EB-4B49-A04F-DD0B8FF0C045}" srcOrd="0" destOrd="0" presId="urn:microsoft.com/office/officeart/2008/layout/HalfCircleOrganizationChart"/>
    <dgm:cxn modelId="{77930001-5C02-43F4-9A67-7C714D084BD2}" type="presParOf" srcId="{F7A0D9F4-07EB-4B49-A04F-DD0B8FF0C045}" destId="{60430E08-8739-4870-AF60-2F4744C5D323}" srcOrd="0" destOrd="0" presId="urn:microsoft.com/office/officeart/2008/layout/HalfCircleOrganizationChart"/>
    <dgm:cxn modelId="{419C74DD-DECC-4509-A792-D1BCA493C050}" type="presParOf" srcId="{F7A0D9F4-07EB-4B49-A04F-DD0B8FF0C045}" destId="{B2C4D1F0-623F-4E6F-874D-4A39CC7FBBEA}" srcOrd="1" destOrd="0" presId="urn:microsoft.com/office/officeart/2008/layout/HalfCircleOrganizationChart"/>
    <dgm:cxn modelId="{FF4A8086-6754-4714-BACB-34B3C1CBB193}" type="presParOf" srcId="{F7A0D9F4-07EB-4B49-A04F-DD0B8FF0C045}" destId="{66CB1685-7DB8-4BD2-BF93-B1C3B069D73E}" srcOrd="2" destOrd="0" presId="urn:microsoft.com/office/officeart/2008/layout/HalfCircleOrganizationChart"/>
    <dgm:cxn modelId="{23941BEC-F2CF-4F6B-9DD5-45B5A3643B9A}" type="presParOf" srcId="{F7A0D9F4-07EB-4B49-A04F-DD0B8FF0C045}" destId="{9843149E-0FC2-490B-BED5-A9B583B784F1}" srcOrd="3" destOrd="0" presId="urn:microsoft.com/office/officeart/2008/layout/HalfCircleOrganizationChart"/>
    <dgm:cxn modelId="{0FCB94E1-6BD6-4C2C-B854-48032FC2A5EB}" type="presParOf" srcId="{A6BA154E-E4C7-4330-BAB4-0E7F0E606AF2}" destId="{28D7C3FE-F3B9-4A62-9F5D-CAE39EDAA9BC}" srcOrd="1" destOrd="0" presId="urn:microsoft.com/office/officeart/2008/layout/HalfCircleOrganizationChart"/>
    <dgm:cxn modelId="{0F773759-1598-4618-B1FB-0BEBE8DE4D5C}" type="presParOf" srcId="{A6BA154E-E4C7-4330-BAB4-0E7F0E606AF2}" destId="{85FBF274-8FC8-45B8-8ADC-1FC747606D51}" srcOrd="2" destOrd="0" presId="urn:microsoft.com/office/officeart/2008/layout/HalfCircleOrganizationChart"/>
    <dgm:cxn modelId="{64E324D9-FCC5-4332-A75D-7FDB1D654342}" type="presParOf" srcId="{8FE23473-EDC8-4829-9778-55B63CA8EEA7}" destId="{A5408E60-A4C4-4939-AA53-C37459F0A128}" srcOrd="2" destOrd="0" presId="urn:microsoft.com/office/officeart/2008/layout/HalfCircleOrganizationChart"/>
    <dgm:cxn modelId="{E63064FD-A811-4BD9-8B01-030EB0C20316}" type="presParOf" srcId="{8FE23473-EDC8-4829-9778-55B63CA8EEA7}" destId="{E89FEE73-6FD4-48D3-B7CD-3A2144CC3087}" srcOrd="3" destOrd="0" presId="urn:microsoft.com/office/officeart/2008/layout/HalfCircleOrganizationChart"/>
    <dgm:cxn modelId="{E45F1509-7828-40AD-B8B0-EB0EF1722861}" type="presParOf" srcId="{E89FEE73-6FD4-48D3-B7CD-3A2144CC3087}" destId="{0AF3140B-7FAC-4C86-A521-649B04FCC846}" srcOrd="0" destOrd="0" presId="urn:microsoft.com/office/officeart/2008/layout/HalfCircleOrganizationChart"/>
    <dgm:cxn modelId="{50CB62FD-FABF-4331-8358-F30654DF8CB3}" type="presParOf" srcId="{0AF3140B-7FAC-4C86-A521-649B04FCC846}" destId="{084956EC-85FB-4CFD-83A4-FD8DB0D38C53}" srcOrd="0" destOrd="0" presId="urn:microsoft.com/office/officeart/2008/layout/HalfCircleOrganizationChart"/>
    <dgm:cxn modelId="{0F76B78A-8A69-43A0-82FB-13888C99A0A1}" type="presParOf" srcId="{0AF3140B-7FAC-4C86-A521-649B04FCC846}" destId="{B73A201D-46CD-4612-B730-9473AA9A8493}" srcOrd="1" destOrd="0" presId="urn:microsoft.com/office/officeart/2008/layout/HalfCircleOrganizationChart"/>
    <dgm:cxn modelId="{E674C8F7-4BE5-4652-B948-108C6D72C8AE}" type="presParOf" srcId="{0AF3140B-7FAC-4C86-A521-649B04FCC846}" destId="{0D562CEC-03B4-44EF-953D-287D30203FC0}" srcOrd="2" destOrd="0" presId="urn:microsoft.com/office/officeart/2008/layout/HalfCircleOrganizationChart"/>
    <dgm:cxn modelId="{8153EC85-2289-4F88-8453-801C16A2E4E0}" type="presParOf" srcId="{0AF3140B-7FAC-4C86-A521-649B04FCC846}" destId="{76781F0C-2FBF-48B1-853F-89EA9A3A7C01}" srcOrd="3" destOrd="0" presId="urn:microsoft.com/office/officeart/2008/layout/HalfCircleOrganizationChart"/>
    <dgm:cxn modelId="{07578BB7-2773-4F25-AA85-B26132AF97FC}" type="presParOf" srcId="{E89FEE73-6FD4-48D3-B7CD-3A2144CC3087}" destId="{28C763CA-4909-4071-B299-45396B74BB38}" srcOrd="1" destOrd="0" presId="urn:microsoft.com/office/officeart/2008/layout/HalfCircleOrganizationChart"/>
    <dgm:cxn modelId="{19C427C1-3621-442B-9FD4-1DF79B037D9B}" type="presParOf" srcId="{E89FEE73-6FD4-48D3-B7CD-3A2144CC3087}" destId="{995349B7-D59A-46C4-B626-AA0631DB8ECE}" srcOrd="2" destOrd="0" presId="urn:microsoft.com/office/officeart/2008/layout/HalfCircleOrganizationChart"/>
    <dgm:cxn modelId="{4FBEC2BD-4540-40D4-8854-107C8346E4A4}" type="presParOf" srcId="{8FE23473-EDC8-4829-9778-55B63CA8EEA7}" destId="{B1CFF7ED-D34E-4D35-8377-B90A7D21EA7F}" srcOrd="4" destOrd="0" presId="urn:microsoft.com/office/officeart/2008/layout/HalfCircleOrganizationChart"/>
    <dgm:cxn modelId="{1E70EF79-06ED-4E0E-834B-4C7763FCBFF8}" type="presParOf" srcId="{8FE23473-EDC8-4829-9778-55B63CA8EEA7}" destId="{BB69EB17-D93F-47B8-BD05-8E67DB6532A5}" srcOrd="5" destOrd="0" presId="urn:microsoft.com/office/officeart/2008/layout/HalfCircleOrganizationChart"/>
    <dgm:cxn modelId="{441C988F-1A6E-4115-9672-9AF4612A83C9}" type="presParOf" srcId="{BB69EB17-D93F-47B8-BD05-8E67DB6532A5}" destId="{D5BE9061-4264-4FE9-82FF-179D6ECE07DC}" srcOrd="0" destOrd="0" presId="urn:microsoft.com/office/officeart/2008/layout/HalfCircleOrganizationChart"/>
    <dgm:cxn modelId="{606051FA-74B8-4501-A7A8-868D3CC43320}" type="presParOf" srcId="{D5BE9061-4264-4FE9-82FF-179D6ECE07DC}" destId="{AA647673-DC05-4929-8562-6B05F31F4194}" srcOrd="0" destOrd="0" presId="urn:microsoft.com/office/officeart/2008/layout/HalfCircleOrganizationChart"/>
    <dgm:cxn modelId="{B4A30D95-977F-48D5-B601-C43BB2126918}" type="presParOf" srcId="{D5BE9061-4264-4FE9-82FF-179D6ECE07DC}" destId="{00F9DCD7-2325-41DA-9674-7844B0F889A3}" srcOrd="1" destOrd="0" presId="urn:microsoft.com/office/officeart/2008/layout/HalfCircleOrganizationChart"/>
    <dgm:cxn modelId="{21B6D6B6-A521-4AA1-879F-B1D8A84D0C69}" type="presParOf" srcId="{D5BE9061-4264-4FE9-82FF-179D6ECE07DC}" destId="{4679AA97-B330-4EA1-92E0-A0077CFBF1DF}" srcOrd="2" destOrd="0" presId="urn:microsoft.com/office/officeart/2008/layout/HalfCircleOrganizationChart"/>
    <dgm:cxn modelId="{AF16327E-4F10-4197-B37A-16609CA77F79}" type="presParOf" srcId="{D5BE9061-4264-4FE9-82FF-179D6ECE07DC}" destId="{A2CA54AE-CF67-42E9-B6ED-1606DB3D1A02}" srcOrd="3" destOrd="0" presId="urn:microsoft.com/office/officeart/2008/layout/HalfCircleOrganizationChart"/>
    <dgm:cxn modelId="{633E094D-7796-4441-AF80-36B630E63D93}" type="presParOf" srcId="{BB69EB17-D93F-47B8-BD05-8E67DB6532A5}" destId="{D1C5F724-04CB-4882-9E6B-FE4A6B58BED2}" srcOrd="1" destOrd="0" presId="urn:microsoft.com/office/officeart/2008/layout/HalfCircleOrganizationChart"/>
    <dgm:cxn modelId="{3612B716-3BEB-4F7D-A285-49E19F0A11DF}" type="presParOf" srcId="{BB69EB17-D93F-47B8-BD05-8E67DB6532A5}" destId="{DB03D539-074E-449F-8D9A-926FA0DB0587}" srcOrd="2" destOrd="0" presId="urn:microsoft.com/office/officeart/2008/layout/HalfCircleOrganizationChart"/>
    <dgm:cxn modelId="{2098C662-A365-42A6-B025-5BAD64F55073}" type="presParOf" srcId="{0B67AFB6-C50E-45E8-B202-005EFDB4556A}" destId="{448ECB35-199A-4911-BCE9-7477D5AAA2C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423CBC-A524-4E6B-89C0-30EDC32EDE30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11177-841B-427E-977E-0129A9747099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2D51F-95DC-4A9F-BD68-45D9029BAE53}" type="par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8581-8D3E-4BE9-94E7-188CC5DF18BE}" type="sib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3DB8F-361F-4B94-B828-1E05DDD936B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128 811,52</a:t>
          </a:r>
          <a:endParaRPr lang="ru-RU" sz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3D26D-5FFE-45BC-A48E-41BAB184FE40}" type="parTrans" cxnId="{2803C62E-A800-4F85-8DDF-98E07BB0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87C0F-CA8A-48C5-AF65-BFE768A16E60}" type="sibTrans" cxnId="{2803C62E-A800-4F85-8DDF-98E07BB0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067D1-5C48-4068-9C49-23AE12AAC48A}">
      <dgm:prSet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167 233,52</a:t>
          </a:r>
          <a:endParaRPr lang="ru-RU" sz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262DB-725A-4281-887A-C3CA83952856}" type="parTrans" cxnId="{8296010A-AB87-4701-84A5-04E8D52F8BFF}">
      <dgm:prSet/>
      <dgm:spPr/>
      <dgm:t>
        <a:bodyPr/>
        <a:lstStyle/>
        <a:p>
          <a:endParaRPr lang="ru-RU"/>
        </a:p>
      </dgm:t>
    </dgm:pt>
    <dgm:pt modelId="{68549026-0B0C-469A-94AC-01F35B19C848}" type="sibTrans" cxnId="{8296010A-AB87-4701-84A5-04E8D52F8BFF}">
      <dgm:prSet/>
      <dgm:spPr/>
      <dgm:t>
        <a:bodyPr/>
        <a:lstStyle/>
        <a:p>
          <a:endParaRPr lang="ru-RU"/>
        </a:p>
      </dgm:t>
    </dgm:pt>
    <dgm:pt modelId="{CE0CC19B-8405-4259-895A-AFE9E5FF7E8E}">
      <dgm:prSet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167 233,52</a:t>
          </a:r>
          <a:endParaRPr lang="ru-RU" sz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BF74B-D5C8-4435-936E-AEC231E009C2}" type="parTrans" cxnId="{7A4F36D0-C561-47D8-8C3C-CEE3790DDF46}">
      <dgm:prSet/>
      <dgm:spPr/>
      <dgm:t>
        <a:bodyPr/>
        <a:lstStyle/>
        <a:p>
          <a:endParaRPr lang="ru-RU"/>
        </a:p>
      </dgm:t>
    </dgm:pt>
    <dgm:pt modelId="{E599AD97-9674-4D89-BFC0-528FB296D4A5}" type="sibTrans" cxnId="{7A4F36D0-C561-47D8-8C3C-CEE3790DDF46}">
      <dgm:prSet/>
      <dgm:spPr/>
      <dgm:t>
        <a:bodyPr/>
        <a:lstStyle/>
        <a:p>
          <a:endParaRPr lang="ru-RU"/>
        </a:p>
      </dgm:t>
    </dgm:pt>
    <dgm:pt modelId="{BB50CCB4-8197-4C3B-92F4-6EFCF6353780}" type="pres">
      <dgm:prSet presAssocID="{8F423CBC-A524-4E6B-89C0-30EDC32EDE3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67AFB6-C50E-45E8-B202-005EFDB4556A}" type="pres">
      <dgm:prSet presAssocID="{4C611177-841B-427E-977E-0129A9747099}" presName="hierRoot1" presStyleCnt="0">
        <dgm:presLayoutVars>
          <dgm:hierBranch val="init"/>
        </dgm:presLayoutVars>
      </dgm:prSet>
      <dgm:spPr/>
    </dgm:pt>
    <dgm:pt modelId="{F7BCB654-C90C-47CE-A340-1EC381ACAD1E}" type="pres">
      <dgm:prSet presAssocID="{4C611177-841B-427E-977E-0129A9747099}" presName="rootComposite1" presStyleCnt="0"/>
      <dgm:spPr/>
    </dgm:pt>
    <dgm:pt modelId="{2DFB3E26-A6A4-49F8-8978-E6DD70C0D8EE}" type="pres">
      <dgm:prSet presAssocID="{4C611177-841B-427E-977E-0129A97470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181DB-3003-4372-A4A0-CDB6A0FB4B54}" type="pres">
      <dgm:prSet presAssocID="{4C611177-841B-427E-977E-0129A9747099}" presName="topArc1" presStyleLbl="parChTrans1D1" presStyleIdx="0" presStyleCnt="8"/>
      <dgm:spPr/>
    </dgm:pt>
    <dgm:pt modelId="{08A23786-F8B8-4317-826E-E43B0BA3B5CD}" type="pres">
      <dgm:prSet presAssocID="{4C611177-841B-427E-977E-0129A9747099}" presName="bottomArc1" presStyleLbl="parChTrans1D1" presStyleIdx="1" presStyleCnt="8"/>
      <dgm:spPr/>
    </dgm:pt>
    <dgm:pt modelId="{1760069F-D346-4DF7-83BB-C3FB127CDD45}" type="pres">
      <dgm:prSet presAssocID="{4C611177-841B-427E-977E-0129A9747099}" presName="topConnNode1" presStyleLbl="node1" presStyleIdx="0" presStyleCnt="0"/>
      <dgm:spPr/>
      <dgm:t>
        <a:bodyPr/>
        <a:lstStyle/>
        <a:p>
          <a:endParaRPr lang="ru-RU"/>
        </a:p>
      </dgm:t>
    </dgm:pt>
    <dgm:pt modelId="{8FE23473-EDC8-4829-9778-55B63CA8EEA7}" type="pres">
      <dgm:prSet presAssocID="{4C611177-841B-427E-977E-0129A9747099}" presName="hierChild2" presStyleCnt="0"/>
      <dgm:spPr/>
    </dgm:pt>
    <dgm:pt modelId="{2C726D88-976B-4EDA-A9AA-643006A2168A}" type="pres">
      <dgm:prSet presAssocID="{F613D26D-5FFE-45BC-A48E-41BAB184FE40}" presName="Name28" presStyleLbl="parChTrans1D2" presStyleIdx="0" presStyleCnt="3"/>
      <dgm:spPr/>
      <dgm:t>
        <a:bodyPr/>
        <a:lstStyle/>
        <a:p>
          <a:endParaRPr lang="ru-RU"/>
        </a:p>
      </dgm:t>
    </dgm:pt>
    <dgm:pt modelId="{A6BA154E-E4C7-4330-BAB4-0E7F0E606AF2}" type="pres">
      <dgm:prSet presAssocID="{4423DB8F-361F-4B94-B828-1E05DDD936BA}" presName="hierRoot2" presStyleCnt="0">
        <dgm:presLayoutVars>
          <dgm:hierBranch val="init"/>
        </dgm:presLayoutVars>
      </dgm:prSet>
      <dgm:spPr/>
    </dgm:pt>
    <dgm:pt modelId="{F7A0D9F4-07EB-4B49-A04F-DD0B8FF0C045}" type="pres">
      <dgm:prSet presAssocID="{4423DB8F-361F-4B94-B828-1E05DDD936BA}" presName="rootComposite2" presStyleCnt="0"/>
      <dgm:spPr/>
    </dgm:pt>
    <dgm:pt modelId="{60430E08-8739-4870-AF60-2F4744C5D323}" type="pres">
      <dgm:prSet presAssocID="{4423DB8F-361F-4B94-B828-1E05DDD936BA}" presName="rootText2" presStyleLbl="alignAcc1" presStyleIdx="0" presStyleCnt="0" custScaleX="149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4D1F0-623F-4E6F-874D-4A39CC7FBBEA}" type="pres">
      <dgm:prSet presAssocID="{4423DB8F-361F-4B94-B828-1E05DDD936BA}" presName="topArc2" presStyleLbl="parChTrans1D1" presStyleIdx="2" presStyleCnt="8"/>
      <dgm:spPr/>
    </dgm:pt>
    <dgm:pt modelId="{66CB1685-7DB8-4BD2-BF93-B1C3B069D73E}" type="pres">
      <dgm:prSet presAssocID="{4423DB8F-361F-4B94-B828-1E05DDD936BA}" presName="bottomArc2" presStyleLbl="parChTrans1D1" presStyleIdx="3" presStyleCnt="8"/>
      <dgm:spPr/>
    </dgm:pt>
    <dgm:pt modelId="{9843149E-0FC2-490B-BED5-A9B583B784F1}" type="pres">
      <dgm:prSet presAssocID="{4423DB8F-361F-4B94-B828-1E05DDD936BA}" presName="topConnNode2" presStyleLbl="node2" presStyleIdx="0" presStyleCnt="0"/>
      <dgm:spPr/>
      <dgm:t>
        <a:bodyPr/>
        <a:lstStyle/>
        <a:p>
          <a:endParaRPr lang="ru-RU"/>
        </a:p>
      </dgm:t>
    </dgm:pt>
    <dgm:pt modelId="{28D7C3FE-F3B9-4A62-9F5D-CAE39EDAA9BC}" type="pres">
      <dgm:prSet presAssocID="{4423DB8F-361F-4B94-B828-1E05DDD936BA}" presName="hierChild4" presStyleCnt="0"/>
      <dgm:spPr/>
    </dgm:pt>
    <dgm:pt modelId="{85FBF274-8FC8-45B8-8ADC-1FC747606D51}" type="pres">
      <dgm:prSet presAssocID="{4423DB8F-361F-4B94-B828-1E05DDD936BA}" presName="hierChild5" presStyleCnt="0"/>
      <dgm:spPr/>
    </dgm:pt>
    <dgm:pt modelId="{D1FE3377-9AB3-42B6-9C11-114C575D54E8}" type="pres">
      <dgm:prSet presAssocID="{057262DB-725A-4281-887A-C3CA83952856}" presName="Name28" presStyleLbl="parChTrans1D2" presStyleIdx="1" presStyleCnt="3"/>
      <dgm:spPr/>
      <dgm:t>
        <a:bodyPr/>
        <a:lstStyle/>
        <a:p>
          <a:endParaRPr lang="ru-RU"/>
        </a:p>
      </dgm:t>
    </dgm:pt>
    <dgm:pt modelId="{C4B65786-F123-4F57-BF13-FFE698C27821}" type="pres">
      <dgm:prSet presAssocID="{06A067D1-5C48-4068-9C49-23AE12AAC48A}" presName="hierRoot2" presStyleCnt="0">
        <dgm:presLayoutVars>
          <dgm:hierBranch val="init"/>
        </dgm:presLayoutVars>
      </dgm:prSet>
      <dgm:spPr/>
    </dgm:pt>
    <dgm:pt modelId="{8C489DAB-198A-415F-9DEA-C74C1A6F5521}" type="pres">
      <dgm:prSet presAssocID="{06A067D1-5C48-4068-9C49-23AE12AAC48A}" presName="rootComposite2" presStyleCnt="0"/>
      <dgm:spPr/>
    </dgm:pt>
    <dgm:pt modelId="{0D5C2B29-C5D4-4796-B4F1-00B58686CCCD}" type="pres">
      <dgm:prSet presAssocID="{06A067D1-5C48-4068-9C49-23AE12AAC48A}" presName="rootText2" presStyleLbl="alignAcc1" presStyleIdx="0" presStyleCnt="0" custScaleX="161480" custScaleY="114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CADD6-D7BB-4CDB-B9C4-9248822DB9A4}" type="pres">
      <dgm:prSet presAssocID="{06A067D1-5C48-4068-9C49-23AE12AAC48A}" presName="topArc2" presStyleLbl="parChTrans1D1" presStyleIdx="4" presStyleCnt="8"/>
      <dgm:spPr/>
    </dgm:pt>
    <dgm:pt modelId="{47DD5F25-0E48-41EA-A8E4-894AFEF356CE}" type="pres">
      <dgm:prSet presAssocID="{06A067D1-5C48-4068-9C49-23AE12AAC48A}" presName="bottomArc2" presStyleLbl="parChTrans1D1" presStyleIdx="5" presStyleCnt="8"/>
      <dgm:spPr/>
    </dgm:pt>
    <dgm:pt modelId="{1EA97455-977E-4129-AE0E-54E5E41A9495}" type="pres">
      <dgm:prSet presAssocID="{06A067D1-5C48-4068-9C49-23AE12AAC48A}" presName="topConnNode2" presStyleLbl="node2" presStyleIdx="0" presStyleCnt="0"/>
      <dgm:spPr/>
      <dgm:t>
        <a:bodyPr/>
        <a:lstStyle/>
        <a:p>
          <a:endParaRPr lang="ru-RU"/>
        </a:p>
      </dgm:t>
    </dgm:pt>
    <dgm:pt modelId="{2DF92801-AD89-453D-B5D7-0BDABCC4D780}" type="pres">
      <dgm:prSet presAssocID="{06A067D1-5C48-4068-9C49-23AE12AAC48A}" presName="hierChild4" presStyleCnt="0"/>
      <dgm:spPr/>
    </dgm:pt>
    <dgm:pt modelId="{771C3D79-B23A-42EF-8FBF-615F51BBFD18}" type="pres">
      <dgm:prSet presAssocID="{06A067D1-5C48-4068-9C49-23AE12AAC48A}" presName="hierChild5" presStyleCnt="0"/>
      <dgm:spPr/>
    </dgm:pt>
    <dgm:pt modelId="{CFD2038D-9447-4137-A1C1-3E8321271214}" type="pres">
      <dgm:prSet presAssocID="{398BF74B-D5C8-4435-936E-AEC231E009C2}" presName="Name28" presStyleLbl="parChTrans1D2" presStyleIdx="2" presStyleCnt="3"/>
      <dgm:spPr/>
      <dgm:t>
        <a:bodyPr/>
        <a:lstStyle/>
        <a:p>
          <a:endParaRPr lang="ru-RU"/>
        </a:p>
      </dgm:t>
    </dgm:pt>
    <dgm:pt modelId="{69E40004-921B-49F0-85B6-B5F274FF8A90}" type="pres">
      <dgm:prSet presAssocID="{CE0CC19B-8405-4259-895A-AFE9E5FF7E8E}" presName="hierRoot2" presStyleCnt="0">
        <dgm:presLayoutVars>
          <dgm:hierBranch val="init"/>
        </dgm:presLayoutVars>
      </dgm:prSet>
      <dgm:spPr/>
    </dgm:pt>
    <dgm:pt modelId="{C487D869-6DAE-447B-85E7-23F1508D6D9A}" type="pres">
      <dgm:prSet presAssocID="{CE0CC19B-8405-4259-895A-AFE9E5FF7E8E}" presName="rootComposite2" presStyleCnt="0"/>
      <dgm:spPr/>
    </dgm:pt>
    <dgm:pt modelId="{EE7000E1-45F2-44DD-9B8B-46B961619C11}" type="pres">
      <dgm:prSet presAssocID="{CE0CC19B-8405-4259-895A-AFE9E5FF7E8E}" presName="rootText2" presStyleLbl="alignAcc1" presStyleIdx="0" presStyleCnt="0" custScaleX="134652" custScaleY="108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B168F-9002-406E-8BC3-1CCC796C3BE1}" type="pres">
      <dgm:prSet presAssocID="{CE0CC19B-8405-4259-895A-AFE9E5FF7E8E}" presName="topArc2" presStyleLbl="parChTrans1D1" presStyleIdx="6" presStyleCnt="8"/>
      <dgm:spPr/>
    </dgm:pt>
    <dgm:pt modelId="{4FDD1D62-649F-4458-94CF-4C413D6C61EC}" type="pres">
      <dgm:prSet presAssocID="{CE0CC19B-8405-4259-895A-AFE9E5FF7E8E}" presName="bottomArc2" presStyleLbl="parChTrans1D1" presStyleIdx="7" presStyleCnt="8"/>
      <dgm:spPr/>
    </dgm:pt>
    <dgm:pt modelId="{669D5E82-9B68-451C-BFB9-00CC18293777}" type="pres">
      <dgm:prSet presAssocID="{CE0CC19B-8405-4259-895A-AFE9E5FF7E8E}" presName="topConnNode2" presStyleLbl="node2" presStyleIdx="0" presStyleCnt="0"/>
      <dgm:spPr/>
      <dgm:t>
        <a:bodyPr/>
        <a:lstStyle/>
        <a:p>
          <a:endParaRPr lang="ru-RU"/>
        </a:p>
      </dgm:t>
    </dgm:pt>
    <dgm:pt modelId="{E80E761E-B8D8-4336-BB70-4D66C005DB37}" type="pres">
      <dgm:prSet presAssocID="{CE0CC19B-8405-4259-895A-AFE9E5FF7E8E}" presName="hierChild4" presStyleCnt="0"/>
      <dgm:spPr/>
    </dgm:pt>
    <dgm:pt modelId="{2255DC03-1017-4910-A367-63163B51A6F2}" type="pres">
      <dgm:prSet presAssocID="{CE0CC19B-8405-4259-895A-AFE9E5FF7E8E}" presName="hierChild5" presStyleCnt="0"/>
      <dgm:spPr/>
    </dgm:pt>
    <dgm:pt modelId="{448ECB35-199A-4911-BCE9-7477D5AAA2C4}" type="pres">
      <dgm:prSet presAssocID="{4C611177-841B-427E-977E-0129A9747099}" presName="hierChild3" presStyleCnt="0"/>
      <dgm:spPr/>
    </dgm:pt>
  </dgm:ptLst>
  <dgm:cxnLst>
    <dgm:cxn modelId="{F2A13568-CAF9-418A-A623-BC06F8F515AB}" type="presOf" srcId="{398BF74B-D5C8-4435-936E-AEC231E009C2}" destId="{CFD2038D-9447-4137-A1C1-3E8321271214}" srcOrd="0" destOrd="0" presId="urn:microsoft.com/office/officeart/2008/layout/HalfCircleOrganizationChart"/>
    <dgm:cxn modelId="{D6BB4B89-6D3B-4CAE-ABBB-4E8F2E3C3E3D}" type="presOf" srcId="{06A067D1-5C48-4068-9C49-23AE12AAC48A}" destId="{0D5C2B29-C5D4-4796-B4F1-00B58686CCCD}" srcOrd="0" destOrd="0" presId="urn:microsoft.com/office/officeart/2008/layout/HalfCircleOrganizationChart"/>
    <dgm:cxn modelId="{23F84A9D-9401-4143-B8DD-8FC0EC8AEC22}" type="presOf" srcId="{CE0CC19B-8405-4259-895A-AFE9E5FF7E8E}" destId="{EE7000E1-45F2-44DD-9B8B-46B961619C11}" srcOrd="0" destOrd="0" presId="urn:microsoft.com/office/officeart/2008/layout/HalfCircleOrganizationChart"/>
    <dgm:cxn modelId="{5209C25D-5955-4E90-A396-BA360D066604}" type="presOf" srcId="{F613D26D-5FFE-45BC-A48E-41BAB184FE40}" destId="{2C726D88-976B-4EDA-A9AA-643006A2168A}" srcOrd="0" destOrd="0" presId="urn:microsoft.com/office/officeart/2008/layout/HalfCircleOrganizationChart"/>
    <dgm:cxn modelId="{8296010A-AB87-4701-84A5-04E8D52F8BFF}" srcId="{4C611177-841B-427E-977E-0129A9747099}" destId="{06A067D1-5C48-4068-9C49-23AE12AAC48A}" srcOrd="1" destOrd="0" parTransId="{057262DB-725A-4281-887A-C3CA83952856}" sibTransId="{68549026-0B0C-469A-94AC-01F35B19C848}"/>
    <dgm:cxn modelId="{2803C62E-A800-4F85-8DDF-98E07BB0979B}" srcId="{4C611177-841B-427E-977E-0129A9747099}" destId="{4423DB8F-361F-4B94-B828-1E05DDD936BA}" srcOrd="0" destOrd="0" parTransId="{F613D26D-5FFE-45BC-A48E-41BAB184FE40}" sibTransId="{BEA87C0F-CA8A-48C5-AF65-BFE768A16E60}"/>
    <dgm:cxn modelId="{DE0C76E3-5CA6-4681-AD13-1B40145BC5C2}" type="presOf" srcId="{4C611177-841B-427E-977E-0129A9747099}" destId="{2DFB3E26-A6A4-49F8-8978-E6DD70C0D8EE}" srcOrd="0" destOrd="0" presId="urn:microsoft.com/office/officeart/2008/layout/HalfCircleOrganizationChart"/>
    <dgm:cxn modelId="{7A4F36D0-C561-47D8-8C3C-CEE3790DDF46}" srcId="{4C611177-841B-427E-977E-0129A9747099}" destId="{CE0CC19B-8405-4259-895A-AFE9E5FF7E8E}" srcOrd="2" destOrd="0" parTransId="{398BF74B-D5C8-4435-936E-AEC231E009C2}" sibTransId="{E599AD97-9674-4D89-BFC0-528FB296D4A5}"/>
    <dgm:cxn modelId="{4D406A82-3EF9-4358-BE02-06D176564650}" type="presOf" srcId="{06A067D1-5C48-4068-9C49-23AE12AAC48A}" destId="{1EA97455-977E-4129-AE0E-54E5E41A9495}" srcOrd="1" destOrd="0" presId="urn:microsoft.com/office/officeart/2008/layout/HalfCircleOrganizationChart"/>
    <dgm:cxn modelId="{744BF7E4-9D1D-42BD-99AA-D8DE7488439B}" type="presOf" srcId="{4C611177-841B-427E-977E-0129A9747099}" destId="{1760069F-D346-4DF7-83BB-C3FB127CDD45}" srcOrd="1" destOrd="0" presId="urn:microsoft.com/office/officeart/2008/layout/HalfCircleOrganizationChart"/>
    <dgm:cxn modelId="{17300B59-8B25-4CC3-85E2-88A3AABD33DF}" type="presOf" srcId="{057262DB-725A-4281-887A-C3CA83952856}" destId="{D1FE3377-9AB3-42B6-9C11-114C575D54E8}" srcOrd="0" destOrd="0" presId="urn:microsoft.com/office/officeart/2008/layout/HalfCircleOrganizationChart"/>
    <dgm:cxn modelId="{1FB4A27C-4FA0-4A35-BE99-7ABC5090859B}" type="presOf" srcId="{4423DB8F-361F-4B94-B828-1E05DDD936BA}" destId="{60430E08-8739-4870-AF60-2F4744C5D323}" srcOrd="0" destOrd="0" presId="urn:microsoft.com/office/officeart/2008/layout/HalfCircleOrganizationChart"/>
    <dgm:cxn modelId="{62FD2EA0-DF29-4C73-ACCE-7A5EB0F805B1}" srcId="{8F423CBC-A524-4E6B-89C0-30EDC32EDE30}" destId="{4C611177-841B-427E-977E-0129A9747099}" srcOrd="0" destOrd="0" parTransId="{44F2D51F-95DC-4A9F-BD68-45D9029BAE53}" sibTransId="{B68B8581-8D3E-4BE9-94E7-188CC5DF18BE}"/>
    <dgm:cxn modelId="{0B162CA4-F115-432F-83B3-11ACF2CD3567}" type="presOf" srcId="{8F423CBC-A524-4E6B-89C0-30EDC32EDE30}" destId="{BB50CCB4-8197-4C3B-92F4-6EFCF6353780}" srcOrd="0" destOrd="0" presId="urn:microsoft.com/office/officeart/2008/layout/HalfCircleOrganizationChart"/>
    <dgm:cxn modelId="{2C764249-752A-40D4-8959-58E1D8114C0A}" type="presOf" srcId="{4423DB8F-361F-4B94-B828-1E05DDD936BA}" destId="{9843149E-0FC2-490B-BED5-A9B583B784F1}" srcOrd="1" destOrd="0" presId="urn:microsoft.com/office/officeart/2008/layout/HalfCircleOrganizationChart"/>
    <dgm:cxn modelId="{94720702-E03F-4A17-ADE8-36E0D7BAE854}" type="presOf" srcId="{CE0CC19B-8405-4259-895A-AFE9E5FF7E8E}" destId="{669D5E82-9B68-451C-BFB9-00CC18293777}" srcOrd="1" destOrd="0" presId="urn:microsoft.com/office/officeart/2008/layout/HalfCircleOrganizationChart"/>
    <dgm:cxn modelId="{C412708D-2E32-4681-8AEB-FFE8FDC27016}" type="presParOf" srcId="{BB50CCB4-8197-4C3B-92F4-6EFCF6353780}" destId="{0B67AFB6-C50E-45E8-B202-005EFDB4556A}" srcOrd="0" destOrd="0" presId="urn:microsoft.com/office/officeart/2008/layout/HalfCircleOrganizationChart"/>
    <dgm:cxn modelId="{60B796F2-536A-4A1F-9817-0522CD729A03}" type="presParOf" srcId="{0B67AFB6-C50E-45E8-B202-005EFDB4556A}" destId="{F7BCB654-C90C-47CE-A340-1EC381ACAD1E}" srcOrd="0" destOrd="0" presId="urn:microsoft.com/office/officeart/2008/layout/HalfCircleOrganizationChart"/>
    <dgm:cxn modelId="{53F4A5D2-CEDA-4A49-BE81-CAEB37D68503}" type="presParOf" srcId="{F7BCB654-C90C-47CE-A340-1EC381ACAD1E}" destId="{2DFB3E26-A6A4-49F8-8978-E6DD70C0D8EE}" srcOrd="0" destOrd="0" presId="urn:microsoft.com/office/officeart/2008/layout/HalfCircleOrganizationChart"/>
    <dgm:cxn modelId="{F360DE9C-CD32-491A-A533-BF6BF95A8BAB}" type="presParOf" srcId="{F7BCB654-C90C-47CE-A340-1EC381ACAD1E}" destId="{9C4181DB-3003-4372-A4A0-CDB6A0FB4B54}" srcOrd="1" destOrd="0" presId="urn:microsoft.com/office/officeart/2008/layout/HalfCircleOrganizationChart"/>
    <dgm:cxn modelId="{2447FCAC-C77C-4F90-8A6A-5343F01E6784}" type="presParOf" srcId="{F7BCB654-C90C-47CE-A340-1EC381ACAD1E}" destId="{08A23786-F8B8-4317-826E-E43B0BA3B5CD}" srcOrd="2" destOrd="0" presId="urn:microsoft.com/office/officeart/2008/layout/HalfCircleOrganizationChart"/>
    <dgm:cxn modelId="{37B8A606-3B18-40A6-B863-311D3B0D32E2}" type="presParOf" srcId="{F7BCB654-C90C-47CE-A340-1EC381ACAD1E}" destId="{1760069F-D346-4DF7-83BB-C3FB127CDD45}" srcOrd="3" destOrd="0" presId="urn:microsoft.com/office/officeart/2008/layout/HalfCircleOrganizationChart"/>
    <dgm:cxn modelId="{846C7564-225A-4DBA-83FB-058CD828FAF6}" type="presParOf" srcId="{0B67AFB6-C50E-45E8-B202-005EFDB4556A}" destId="{8FE23473-EDC8-4829-9778-55B63CA8EEA7}" srcOrd="1" destOrd="0" presId="urn:microsoft.com/office/officeart/2008/layout/HalfCircleOrganizationChart"/>
    <dgm:cxn modelId="{CFADC014-E4C6-481B-A80A-62B513323F2E}" type="presParOf" srcId="{8FE23473-EDC8-4829-9778-55B63CA8EEA7}" destId="{2C726D88-976B-4EDA-A9AA-643006A2168A}" srcOrd="0" destOrd="0" presId="urn:microsoft.com/office/officeart/2008/layout/HalfCircleOrganizationChart"/>
    <dgm:cxn modelId="{F8AD5FBF-B6D8-4EEE-AE40-B6EB2E4637D1}" type="presParOf" srcId="{8FE23473-EDC8-4829-9778-55B63CA8EEA7}" destId="{A6BA154E-E4C7-4330-BAB4-0E7F0E606AF2}" srcOrd="1" destOrd="0" presId="urn:microsoft.com/office/officeart/2008/layout/HalfCircleOrganizationChart"/>
    <dgm:cxn modelId="{26064923-5A83-4B29-9D0E-A04E89F7CD8D}" type="presParOf" srcId="{A6BA154E-E4C7-4330-BAB4-0E7F0E606AF2}" destId="{F7A0D9F4-07EB-4B49-A04F-DD0B8FF0C045}" srcOrd="0" destOrd="0" presId="urn:microsoft.com/office/officeart/2008/layout/HalfCircleOrganizationChart"/>
    <dgm:cxn modelId="{77930001-5C02-43F4-9A67-7C714D084BD2}" type="presParOf" srcId="{F7A0D9F4-07EB-4B49-A04F-DD0B8FF0C045}" destId="{60430E08-8739-4870-AF60-2F4744C5D323}" srcOrd="0" destOrd="0" presId="urn:microsoft.com/office/officeart/2008/layout/HalfCircleOrganizationChart"/>
    <dgm:cxn modelId="{419C74DD-DECC-4509-A792-D1BCA493C050}" type="presParOf" srcId="{F7A0D9F4-07EB-4B49-A04F-DD0B8FF0C045}" destId="{B2C4D1F0-623F-4E6F-874D-4A39CC7FBBEA}" srcOrd="1" destOrd="0" presId="urn:microsoft.com/office/officeart/2008/layout/HalfCircleOrganizationChart"/>
    <dgm:cxn modelId="{FF4A8086-6754-4714-BACB-34B3C1CBB193}" type="presParOf" srcId="{F7A0D9F4-07EB-4B49-A04F-DD0B8FF0C045}" destId="{66CB1685-7DB8-4BD2-BF93-B1C3B069D73E}" srcOrd="2" destOrd="0" presId="urn:microsoft.com/office/officeart/2008/layout/HalfCircleOrganizationChart"/>
    <dgm:cxn modelId="{23941BEC-F2CF-4F6B-9DD5-45B5A3643B9A}" type="presParOf" srcId="{F7A0D9F4-07EB-4B49-A04F-DD0B8FF0C045}" destId="{9843149E-0FC2-490B-BED5-A9B583B784F1}" srcOrd="3" destOrd="0" presId="urn:microsoft.com/office/officeart/2008/layout/HalfCircleOrganizationChart"/>
    <dgm:cxn modelId="{0FCB94E1-6BD6-4C2C-B854-48032FC2A5EB}" type="presParOf" srcId="{A6BA154E-E4C7-4330-BAB4-0E7F0E606AF2}" destId="{28D7C3FE-F3B9-4A62-9F5D-CAE39EDAA9BC}" srcOrd="1" destOrd="0" presId="urn:microsoft.com/office/officeart/2008/layout/HalfCircleOrganizationChart"/>
    <dgm:cxn modelId="{0F773759-1598-4618-B1FB-0BEBE8DE4D5C}" type="presParOf" srcId="{A6BA154E-E4C7-4330-BAB4-0E7F0E606AF2}" destId="{85FBF274-8FC8-45B8-8ADC-1FC747606D51}" srcOrd="2" destOrd="0" presId="urn:microsoft.com/office/officeart/2008/layout/HalfCircleOrganizationChart"/>
    <dgm:cxn modelId="{D7EF52B4-AEDA-4A66-9A0A-B84B381311C5}" type="presParOf" srcId="{8FE23473-EDC8-4829-9778-55B63CA8EEA7}" destId="{D1FE3377-9AB3-42B6-9C11-114C575D54E8}" srcOrd="2" destOrd="0" presId="urn:microsoft.com/office/officeart/2008/layout/HalfCircleOrganizationChart"/>
    <dgm:cxn modelId="{59D3A0D7-FFD8-43D0-977B-02AD7646A3CD}" type="presParOf" srcId="{8FE23473-EDC8-4829-9778-55B63CA8EEA7}" destId="{C4B65786-F123-4F57-BF13-FFE698C27821}" srcOrd="3" destOrd="0" presId="urn:microsoft.com/office/officeart/2008/layout/HalfCircleOrganizationChart"/>
    <dgm:cxn modelId="{3FB87DBC-FCA3-4C38-9DAA-7C351A7AE1B4}" type="presParOf" srcId="{C4B65786-F123-4F57-BF13-FFE698C27821}" destId="{8C489DAB-198A-415F-9DEA-C74C1A6F5521}" srcOrd="0" destOrd="0" presId="urn:microsoft.com/office/officeart/2008/layout/HalfCircleOrganizationChart"/>
    <dgm:cxn modelId="{84A81A3F-C36E-4FA3-8F63-1F22686B34D9}" type="presParOf" srcId="{8C489DAB-198A-415F-9DEA-C74C1A6F5521}" destId="{0D5C2B29-C5D4-4796-B4F1-00B58686CCCD}" srcOrd="0" destOrd="0" presId="urn:microsoft.com/office/officeart/2008/layout/HalfCircleOrganizationChart"/>
    <dgm:cxn modelId="{A0C73E15-2A41-4852-8177-7236D13060EA}" type="presParOf" srcId="{8C489DAB-198A-415F-9DEA-C74C1A6F5521}" destId="{855CADD6-D7BB-4CDB-B9C4-9248822DB9A4}" srcOrd="1" destOrd="0" presId="urn:microsoft.com/office/officeart/2008/layout/HalfCircleOrganizationChart"/>
    <dgm:cxn modelId="{48EE7DB9-7613-4FFF-9D18-81886D4914E2}" type="presParOf" srcId="{8C489DAB-198A-415F-9DEA-C74C1A6F5521}" destId="{47DD5F25-0E48-41EA-A8E4-894AFEF356CE}" srcOrd="2" destOrd="0" presId="urn:microsoft.com/office/officeart/2008/layout/HalfCircleOrganizationChart"/>
    <dgm:cxn modelId="{B84D9485-015A-422A-AA84-423AC1D5FA06}" type="presParOf" srcId="{8C489DAB-198A-415F-9DEA-C74C1A6F5521}" destId="{1EA97455-977E-4129-AE0E-54E5E41A9495}" srcOrd="3" destOrd="0" presId="urn:microsoft.com/office/officeart/2008/layout/HalfCircleOrganizationChart"/>
    <dgm:cxn modelId="{04DB7083-AFC6-4208-ADF9-07BA02268012}" type="presParOf" srcId="{C4B65786-F123-4F57-BF13-FFE698C27821}" destId="{2DF92801-AD89-453D-B5D7-0BDABCC4D780}" srcOrd="1" destOrd="0" presId="urn:microsoft.com/office/officeart/2008/layout/HalfCircleOrganizationChart"/>
    <dgm:cxn modelId="{139432D4-CE1B-4FF5-A40E-44134F5EB0A7}" type="presParOf" srcId="{C4B65786-F123-4F57-BF13-FFE698C27821}" destId="{771C3D79-B23A-42EF-8FBF-615F51BBFD18}" srcOrd="2" destOrd="0" presId="urn:microsoft.com/office/officeart/2008/layout/HalfCircleOrganizationChart"/>
    <dgm:cxn modelId="{7D240E58-AB31-41A6-A8D9-C3D4E2EDD124}" type="presParOf" srcId="{8FE23473-EDC8-4829-9778-55B63CA8EEA7}" destId="{CFD2038D-9447-4137-A1C1-3E8321271214}" srcOrd="4" destOrd="0" presId="urn:microsoft.com/office/officeart/2008/layout/HalfCircleOrganizationChart"/>
    <dgm:cxn modelId="{15FBF015-500C-4214-8AA8-963D60DB0728}" type="presParOf" srcId="{8FE23473-EDC8-4829-9778-55B63CA8EEA7}" destId="{69E40004-921B-49F0-85B6-B5F274FF8A90}" srcOrd="5" destOrd="0" presId="urn:microsoft.com/office/officeart/2008/layout/HalfCircleOrganizationChart"/>
    <dgm:cxn modelId="{892D6D88-CF74-4791-BEE8-880411033363}" type="presParOf" srcId="{69E40004-921B-49F0-85B6-B5F274FF8A90}" destId="{C487D869-6DAE-447B-85E7-23F1508D6D9A}" srcOrd="0" destOrd="0" presId="urn:microsoft.com/office/officeart/2008/layout/HalfCircleOrganizationChart"/>
    <dgm:cxn modelId="{93F38284-0750-4E02-BEB6-558FB11F31F3}" type="presParOf" srcId="{C487D869-6DAE-447B-85E7-23F1508D6D9A}" destId="{EE7000E1-45F2-44DD-9B8B-46B961619C11}" srcOrd="0" destOrd="0" presId="urn:microsoft.com/office/officeart/2008/layout/HalfCircleOrganizationChart"/>
    <dgm:cxn modelId="{806691E3-9EC5-4BAF-B83D-21281D61333B}" type="presParOf" srcId="{C487D869-6DAE-447B-85E7-23F1508D6D9A}" destId="{E2DB168F-9002-406E-8BC3-1CCC796C3BE1}" srcOrd="1" destOrd="0" presId="urn:microsoft.com/office/officeart/2008/layout/HalfCircleOrganizationChart"/>
    <dgm:cxn modelId="{60E2C761-DB41-4078-9905-C0A1783A48A5}" type="presParOf" srcId="{C487D869-6DAE-447B-85E7-23F1508D6D9A}" destId="{4FDD1D62-649F-4458-94CF-4C413D6C61EC}" srcOrd="2" destOrd="0" presId="urn:microsoft.com/office/officeart/2008/layout/HalfCircleOrganizationChart"/>
    <dgm:cxn modelId="{70C0BDEF-F54C-4261-BF2F-9302F39EA892}" type="presParOf" srcId="{C487D869-6DAE-447B-85E7-23F1508D6D9A}" destId="{669D5E82-9B68-451C-BFB9-00CC18293777}" srcOrd="3" destOrd="0" presId="urn:microsoft.com/office/officeart/2008/layout/HalfCircleOrganizationChart"/>
    <dgm:cxn modelId="{4E76B26E-D542-421E-9DC9-CF208C566D2A}" type="presParOf" srcId="{69E40004-921B-49F0-85B6-B5F274FF8A90}" destId="{E80E761E-B8D8-4336-BB70-4D66C005DB37}" srcOrd="1" destOrd="0" presId="urn:microsoft.com/office/officeart/2008/layout/HalfCircleOrganizationChart"/>
    <dgm:cxn modelId="{7EB36C48-4304-4BE1-8F21-873D661BD37A}" type="presParOf" srcId="{69E40004-921B-49F0-85B6-B5F274FF8A90}" destId="{2255DC03-1017-4910-A367-63163B51A6F2}" srcOrd="2" destOrd="0" presId="urn:microsoft.com/office/officeart/2008/layout/HalfCircleOrganizationChart"/>
    <dgm:cxn modelId="{2098C662-A365-42A6-B025-5BAD64F55073}" type="presParOf" srcId="{0B67AFB6-C50E-45E8-B202-005EFDB4556A}" destId="{448ECB35-199A-4911-BCE9-7477D5AAA2C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423CBC-A524-4E6B-89C0-30EDC32EDE30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611177-841B-427E-977E-0129A9747099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2D51F-95DC-4A9F-BD68-45D9029BAE53}" type="par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8581-8D3E-4BE9-94E7-188CC5DF18BE}" type="sibTrans" cxnId="{62FD2EA0-DF29-4C73-ACCE-7A5EB0F80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3DB8F-361F-4B94-B828-1E05DDD936B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265,03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3D26D-5FFE-45BC-A48E-41BAB184FE40}" type="parTrans" cxnId="{2803C62E-A800-4F85-8DDF-98E07BB0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87C0F-CA8A-48C5-AF65-BFE768A16E60}" type="sibTrans" cxnId="{2803C62E-A800-4F85-8DDF-98E07BB097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12E54-44C5-4B4B-A792-1C550E919322}">
      <dgm:prSet custT="1"/>
      <dgm:spPr/>
      <dgm:t>
        <a:bodyPr/>
        <a:lstStyle/>
        <a:p>
          <a:r>
            <a:rPr lang="ru-RU" sz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265,03</a:t>
          </a:r>
          <a:endParaRPr lang="ru-RU" sz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4E40F-3323-4679-AAB1-88E1F73C09FC}" type="sibTrans" cxnId="{A4513719-80D0-43B6-9117-7C981755E9EF}">
      <dgm:prSet/>
      <dgm:spPr/>
      <dgm:t>
        <a:bodyPr/>
        <a:lstStyle/>
        <a:p>
          <a:endParaRPr lang="ru-RU"/>
        </a:p>
      </dgm:t>
    </dgm:pt>
    <dgm:pt modelId="{7FA82EBE-AB17-473B-8801-DCFA368D2B99}" type="parTrans" cxnId="{A4513719-80D0-43B6-9117-7C981755E9EF}">
      <dgm:prSet/>
      <dgm:spPr/>
      <dgm:t>
        <a:bodyPr/>
        <a:lstStyle/>
        <a:p>
          <a:endParaRPr lang="ru-RU"/>
        </a:p>
      </dgm:t>
    </dgm:pt>
    <dgm:pt modelId="{320BB986-5326-4DDA-A6D1-06763D979D7F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265,03</a:t>
          </a:r>
          <a:endParaRPr lang="ru-RU" sz="1200" b="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8D649-9E80-4BE8-AA67-088E99133071}" type="sib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CA09C-1688-4151-A38A-656A547E751A}" type="parTrans" cxnId="{D7AE9B29-BCE6-4419-A80C-89AC74C5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0CCB4-8197-4C3B-92F4-6EFCF6353780}" type="pres">
      <dgm:prSet presAssocID="{8F423CBC-A524-4E6B-89C0-30EDC32EDE3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67AFB6-C50E-45E8-B202-005EFDB4556A}" type="pres">
      <dgm:prSet presAssocID="{4C611177-841B-427E-977E-0129A9747099}" presName="hierRoot1" presStyleCnt="0">
        <dgm:presLayoutVars>
          <dgm:hierBranch val="init"/>
        </dgm:presLayoutVars>
      </dgm:prSet>
      <dgm:spPr/>
    </dgm:pt>
    <dgm:pt modelId="{F7BCB654-C90C-47CE-A340-1EC381ACAD1E}" type="pres">
      <dgm:prSet presAssocID="{4C611177-841B-427E-977E-0129A9747099}" presName="rootComposite1" presStyleCnt="0"/>
      <dgm:spPr/>
    </dgm:pt>
    <dgm:pt modelId="{2DFB3E26-A6A4-49F8-8978-E6DD70C0D8EE}" type="pres">
      <dgm:prSet presAssocID="{4C611177-841B-427E-977E-0129A97470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181DB-3003-4372-A4A0-CDB6A0FB4B54}" type="pres">
      <dgm:prSet presAssocID="{4C611177-841B-427E-977E-0129A9747099}" presName="topArc1" presStyleLbl="parChTrans1D1" presStyleIdx="0" presStyleCnt="8"/>
      <dgm:spPr/>
    </dgm:pt>
    <dgm:pt modelId="{08A23786-F8B8-4317-826E-E43B0BA3B5CD}" type="pres">
      <dgm:prSet presAssocID="{4C611177-841B-427E-977E-0129A9747099}" presName="bottomArc1" presStyleLbl="parChTrans1D1" presStyleIdx="1" presStyleCnt="8"/>
      <dgm:spPr/>
    </dgm:pt>
    <dgm:pt modelId="{1760069F-D346-4DF7-83BB-C3FB127CDD45}" type="pres">
      <dgm:prSet presAssocID="{4C611177-841B-427E-977E-0129A9747099}" presName="topConnNode1" presStyleLbl="node1" presStyleIdx="0" presStyleCnt="0"/>
      <dgm:spPr/>
      <dgm:t>
        <a:bodyPr/>
        <a:lstStyle/>
        <a:p>
          <a:endParaRPr lang="ru-RU"/>
        </a:p>
      </dgm:t>
    </dgm:pt>
    <dgm:pt modelId="{8FE23473-EDC8-4829-9778-55B63CA8EEA7}" type="pres">
      <dgm:prSet presAssocID="{4C611177-841B-427E-977E-0129A9747099}" presName="hierChild2" presStyleCnt="0"/>
      <dgm:spPr/>
    </dgm:pt>
    <dgm:pt modelId="{2C726D88-976B-4EDA-A9AA-643006A2168A}" type="pres">
      <dgm:prSet presAssocID="{F613D26D-5FFE-45BC-A48E-41BAB184FE40}" presName="Name28" presStyleLbl="parChTrans1D2" presStyleIdx="0" presStyleCnt="3"/>
      <dgm:spPr/>
      <dgm:t>
        <a:bodyPr/>
        <a:lstStyle/>
        <a:p>
          <a:endParaRPr lang="ru-RU"/>
        </a:p>
      </dgm:t>
    </dgm:pt>
    <dgm:pt modelId="{A6BA154E-E4C7-4330-BAB4-0E7F0E606AF2}" type="pres">
      <dgm:prSet presAssocID="{4423DB8F-361F-4B94-B828-1E05DDD936BA}" presName="hierRoot2" presStyleCnt="0">
        <dgm:presLayoutVars>
          <dgm:hierBranch val="init"/>
        </dgm:presLayoutVars>
      </dgm:prSet>
      <dgm:spPr/>
    </dgm:pt>
    <dgm:pt modelId="{F7A0D9F4-07EB-4B49-A04F-DD0B8FF0C045}" type="pres">
      <dgm:prSet presAssocID="{4423DB8F-361F-4B94-B828-1E05DDD936BA}" presName="rootComposite2" presStyleCnt="0"/>
      <dgm:spPr/>
    </dgm:pt>
    <dgm:pt modelId="{60430E08-8739-4870-AF60-2F4744C5D323}" type="pres">
      <dgm:prSet presAssocID="{4423DB8F-361F-4B94-B828-1E05DDD936B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4D1F0-623F-4E6F-874D-4A39CC7FBBEA}" type="pres">
      <dgm:prSet presAssocID="{4423DB8F-361F-4B94-B828-1E05DDD936BA}" presName="topArc2" presStyleLbl="parChTrans1D1" presStyleIdx="2" presStyleCnt="8"/>
      <dgm:spPr/>
    </dgm:pt>
    <dgm:pt modelId="{66CB1685-7DB8-4BD2-BF93-B1C3B069D73E}" type="pres">
      <dgm:prSet presAssocID="{4423DB8F-361F-4B94-B828-1E05DDD936BA}" presName="bottomArc2" presStyleLbl="parChTrans1D1" presStyleIdx="3" presStyleCnt="8"/>
      <dgm:spPr/>
    </dgm:pt>
    <dgm:pt modelId="{9843149E-0FC2-490B-BED5-A9B583B784F1}" type="pres">
      <dgm:prSet presAssocID="{4423DB8F-361F-4B94-B828-1E05DDD936BA}" presName="topConnNode2" presStyleLbl="node2" presStyleIdx="0" presStyleCnt="0"/>
      <dgm:spPr/>
      <dgm:t>
        <a:bodyPr/>
        <a:lstStyle/>
        <a:p>
          <a:endParaRPr lang="ru-RU"/>
        </a:p>
      </dgm:t>
    </dgm:pt>
    <dgm:pt modelId="{28D7C3FE-F3B9-4A62-9F5D-CAE39EDAA9BC}" type="pres">
      <dgm:prSet presAssocID="{4423DB8F-361F-4B94-B828-1E05DDD936BA}" presName="hierChild4" presStyleCnt="0"/>
      <dgm:spPr/>
    </dgm:pt>
    <dgm:pt modelId="{85FBF274-8FC8-45B8-8ADC-1FC747606D51}" type="pres">
      <dgm:prSet presAssocID="{4423DB8F-361F-4B94-B828-1E05DDD936BA}" presName="hierChild5" presStyleCnt="0"/>
      <dgm:spPr/>
    </dgm:pt>
    <dgm:pt modelId="{A5408E60-A4C4-4939-AA53-C37459F0A128}" type="pres">
      <dgm:prSet presAssocID="{331CA09C-1688-4151-A38A-656A547E751A}" presName="Name28" presStyleLbl="parChTrans1D2" presStyleIdx="1" presStyleCnt="3"/>
      <dgm:spPr/>
      <dgm:t>
        <a:bodyPr/>
        <a:lstStyle/>
        <a:p>
          <a:endParaRPr lang="ru-RU"/>
        </a:p>
      </dgm:t>
    </dgm:pt>
    <dgm:pt modelId="{E89FEE73-6FD4-48D3-B7CD-3A2144CC3087}" type="pres">
      <dgm:prSet presAssocID="{320BB986-5326-4DDA-A6D1-06763D979D7F}" presName="hierRoot2" presStyleCnt="0">
        <dgm:presLayoutVars>
          <dgm:hierBranch val="init"/>
        </dgm:presLayoutVars>
      </dgm:prSet>
      <dgm:spPr/>
    </dgm:pt>
    <dgm:pt modelId="{0AF3140B-7FAC-4C86-A521-649B04FCC846}" type="pres">
      <dgm:prSet presAssocID="{320BB986-5326-4DDA-A6D1-06763D979D7F}" presName="rootComposite2" presStyleCnt="0"/>
      <dgm:spPr/>
    </dgm:pt>
    <dgm:pt modelId="{084956EC-85FB-4CFD-83A4-FD8DB0D38C53}" type="pres">
      <dgm:prSet presAssocID="{320BB986-5326-4DDA-A6D1-06763D979D7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A201D-46CD-4612-B730-9473AA9A8493}" type="pres">
      <dgm:prSet presAssocID="{320BB986-5326-4DDA-A6D1-06763D979D7F}" presName="topArc2" presStyleLbl="parChTrans1D1" presStyleIdx="4" presStyleCnt="8"/>
      <dgm:spPr/>
    </dgm:pt>
    <dgm:pt modelId="{0D562CEC-03B4-44EF-953D-287D30203FC0}" type="pres">
      <dgm:prSet presAssocID="{320BB986-5326-4DDA-A6D1-06763D979D7F}" presName="bottomArc2" presStyleLbl="parChTrans1D1" presStyleIdx="5" presStyleCnt="8"/>
      <dgm:spPr/>
    </dgm:pt>
    <dgm:pt modelId="{76781F0C-2FBF-48B1-853F-89EA9A3A7C01}" type="pres">
      <dgm:prSet presAssocID="{320BB986-5326-4DDA-A6D1-06763D979D7F}" presName="topConnNode2" presStyleLbl="node2" presStyleIdx="0" presStyleCnt="0"/>
      <dgm:spPr/>
      <dgm:t>
        <a:bodyPr/>
        <a:lstStyle/>
        <a:p>
          <a:endParaRPr lang="ru-RU"/>
        </a:p>
      </dgm:t>
    </dgm:pt>
    <dgm:pt modelId="{28C763CA-4909-4071-B299-45396B74BB38}" type="pres">
      <dgm:prSet presAssocID="{320BB986-5326-4DDA-A6D1-06763D979D7F}" presName="hierChild4" presStyleCnt="0"/>
      <dgm:spPr/>
    </dgm:pt>
    <dgm:pt modelId="{995349B7-D59A-46C4-B626-AA0631DB8ECE}" type="pres">
      <dgm:prSet presAssocID="{320BB986-5326-4DDA-A6D1-06763D979D7F}" presName="hierChild5" presStyleCnt="0"/>
      <dgm:spPr/>
    </dgm:pt>
    <dgm:pt modelId="{313F23A9-623A-4774-918D-6B9A7F7F3EAC}" type="pres">
      <dgm:prSet presAssocID="{7FA82EBE-AB17-473B-8801-DCFA368D2B99}" presName="Name28" presStyleLbl="parChTrans1D2" presStyleIdx="2" presStyleCnt="3"/>
      <dgm:spPr/>
      <dgm:t>
        <a:bodyPr/>
        <a:lstStyle/>
        <a:p>
          <a:endParaRPr lang="ru-RU"/>
        </a:p>
      </dgm:t>
    </dgm:pt>
    <dgm:pt modelId="{9231BB0F-3C67-46E1-8BBD-6B66F94B8693}" type="pres">
      <dgm:prSet presAssocID="{FD412E54-44C5-4B4B-A792-1C550E919322}" presName="hierRoot2" presStyleCnt="0">
        <dgm:presLayoutVars>
          <dgm:hierBranch val="init"/>
        </dgm:presLayoutVars>
      </dgm:prSet>
      <dgm:spPr/>
    </dgm:pt>
    <dgm:pt modelId="{6F22FA29-6523-4CD7-AE6F-F22E8D56EE62}" type="pres">
      <dgm:prSet presAssocID="{FD412E54-44C5-4B4B-A792-1C550E919322}" presName="rootComposite2" presStyleCnt="0"/>
      <dgm:spPr/>
    </dgm:pt>
    <dgm:pt modelId="{4D65942F-9404-4B29-8241-DCF0A9195C22}" type="pres">
      <dgm:prSet presAssocID="{FD412E54-44C5-4B4B-A792-1C550E91932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E9FEA7-E600-4B4A-AAAF-7E14391AF401}" type="pres">
      <dgm:prSet presAssocID="{FD412E54-44C5-4B4B-A792-1C550E919322}" presName="topArc2" presStyleLbl="parChTrans1D1" presStyleIdx="6" presStyleCnt="8"/>
      <dgm:spPr/>
    </dgm:pt>
    <dgm:pt modelId="{514E7809-298F-46E6-8068-C469C078F4CE}" type="pres">
      <dgm:prSet presAssocID="{FD412E54-44C5-4B4B-A792-1C550E919322}" presName="bottomArc2" presStyleLbl="parChTrans1D1" presStyleIdx="7" presStyleCnt="8"/>
      <dgm:spPr/>
    </dgm:pt>
    <dgm:pt modelId="{0F62EB77-96A6-4E85-9E88-9DCD38028F5E}" type="pres">
      <dgm:prSet presAssocID="{FD412E54-44C5-4B4B-A792-1C550E919322}" presName="topConnNode2" presStyleLbl="node2" presStyleIdx="0" presStyleCnt="0"/>
      <dgm:spPr/>
      <dgm:t>
        <a:bodyPr/>
        <a:lstStyle/>
        <a:p>
          <a:endParaRPr lang="ru-RU"/>
        </a:p>
      </dgm:t>
    </dgm:pt>
    <dgm:pt modelId="{0DE996F2-8E9B-4B23-85B8-4040FF2D3C84}" type="pres">
      <dgm:prSet presAssocID="{FD412E54-44C5-4B4B-A792-1C550E919322}" presName="hierChild4" presStyleCnt="0"/>
      <dgm:spPr/>
    </dgm:pt>
    <dgm:pt modelId="{4532929A-7C14-430A-96F8-9E6056A8A3B7}" type="pres">
      <dgm:prSet presAssocID="{FD412E54-44C5-4B4B-A792-1C550E919322}" presName="hierChild5" presStyleCnt="0"/>
      <dgm:spPr/>
    </dgm:pt>
    <dgm:pt modelId="{448ECB35-199A-4911-BCE9-7477D5AAA2C4}" type="pres">
      <dgm:prSet presAssocID="{4C611177-841B-427E-977E-0129A9747099}" presName="hierChild3" presStyleCnt="0"/>
      <dgm:spPr/>
    </dgm:pt>
  </dgm:ptLst>
  <dgm:cxnLst>
    <dgm:cxn modelId="{97C6780A-1EDD-4988-A207-3416490FF61D}" type="presOf" srcId="{FD412E54-44C5-4B4B-A792-1C550E919322}" destId="{0F62EB77-96A6-4E85-9E88-9DCD38028F5E}" srcOrd="1" destOrd="0" presId="urn:microsoft.com/office/officeart/2008/layout/HalfCircleOrganizationChart"/>
    <dgm:cxn modelId="{2C764249-752A-40D4-8959-58E1D8114C0A}" type="presOf" srcId="{4423DB8F-361F-4B94-B828-1E05DDD936BA}" destId="{9843149E-0FC2-490B-BED5-A9B583B784F1}" srcOrd="1" destOrd="0" presId="urn:microsoft.com/office/officeart/2008/layout/HalfCircleOrganizationChart"/>
    <dgm:cxn modelId="{0B162CA4-F115-432F-83B3-11ACF2CD3567}" type="presOf" srcId="{8F423CBC-A524-4E6B-89C0-30EDC32EDE30}" destId="{BB50CCB4-8197-4C3B-92F4-6EFCF6353780}" srcOrd="0" destOrd="0" presId="urn:microsoft.com/office/officeart/2008/layout/HalfCircleOrganizationChart"/>
    <dgm:cxn modelId="{0411DF33-6E44-4C7A-B996-3A1D5953D923}" type="presOf" srcId="{7FA82EBE-AB17-473B-8801-DCFA368D2B99}" destId="{313F23A9-623A-4774-918D-6B9A7F7F3EAC}" srcOrd="0" destOrd="0" presId="urn:microsoft.com/office/officeart/2008/layout/HalfCircleOrganizationChart"/>
    <dgm:cxn modelId="{2253080A-6882-4556-9EDD-AC120BD10585}" type="presOf" srcId="{320BB986-5326-4DDA-A6D1-06763D979D7F}" destId="{76781F0C-2FBF-48B1-853F-89EA9A3A7C01}" srcOrd="1" destOrd="0" presId="urn:microsoft.com/office/officeart/2008/layout/HalfCircleOrganizationChart"/>
    <dgm:cxn modelId="{5209C25D-5955-4E90-A396-BA360D066604}" type="presOf" srcId="{F613D26D-5FFE-45BC-A48E-41BAB184FE40}" destId="{2C726D88-976B-4EDA-A9AA-643006A2168A}" srcOrd="0" destOrd="0" presId="urn:microsoft.com/office/officeart/2008/layout/HalfCircleOrganizationChart"/>
    <dgm:cxn modelId="{744BF7E4-9D1D-42BD-99AA-D8DE7488439B}" type="presOf" srcId="{4C611177-841B-427E-977E-0129A9747099}" destId="{1760069F-D346-4DF7-83BB-C3FB127CDD45}" srcOrd="1" destOrd="0" presId="urn:microsoft.com/office/officeart/2008/layout/HalfCircleOrganizationChart"/>
    <dgm:cxn modelId="{543FEF9D-A5DB-4478-99D5-4FF6641FBEDE}" type="presOf" srcId="{331CA09C-1688-4151-A38A-656A547E751A}" destId="{A5408E60-A4C4-4939-AA53-C37459F0A128}" srcOrd="0" destOrd="0" presId="urn:microsoft.com/office/officeart/2008/layout/HalfCircleOrganizationChart"/>
    <dgm:cxn modelId="{1FB4A27C-4FA0-4A35-BE99-7ABC5090859B}" type="presOf" srcId="{4423DB8F-361F-4B94-B828-1E05DDD936BA}" destId="{60430E08-8739-4870-AF60-2F4744C5D323}" srcOrd="0" destOrd="0" presId="urn:microsoft.com/office/officeart/2008/layout/HalfCircleOrganizationChart"/>
    <dgm:cxn modelId="{A4513719-80D0-43B6-9117-7C981755E9EF}" srcId="{4C611177-841B-427E-977E-0129A9747099}" destId="{FD412E54-44C5-4B4B-A792-1C550E919322}" srcOrd="2" destOrd="0" parTransId="{7FA82EBE-AB17-473B-8801-DCFA368D2B99}" sibTransId="{CE04E40F-3323-4679-AAB1-88E1F73C09FC}"/>
    <dgm:cxn modelId="{02E4A8D5-8847-49F8-AC3D-6BDB410E39B2}" type="presOf" srcId="{320BB986-5326-4DDA-A6D1-06763D979D7F}" destId="{084956EC-85FB-4CFD-83A4-FD8DB0D38C53}" srcOrd="0" destOrd="0" presId="urn:microsoft.com/office/officeart/2008/layout/HalfCircleOrganizationChart"/>
    <dgm:cxn modelId="{DE0C76E3-5CA6-4681-AD13-1B40145BC5C2}" type="presOf" srcId="{4C611177-841B-427E-977E-0129A9747099}" destId="{2DFB3E26-A6A4-49F8-8978-E6DD70C0D8EE}" srcOrd="0" destOrd="0" presId="urn:microsoft.com/office/officeart/2008/layout/HalfCircleOrganizationChart"/>
    <dgm:cxn modelId="{D7AE9B29-BCE6-4419-A80C-89AC74C55DB6}" srcId="{4C611177-841B-427E-977E-0129A9747099}" destId="{320BB986-5326-4DDA-A6D1-06763D979D7F}" srcOrd="1" destOrd="0" parTransId="{331CA09C-1688-4151-A38A-656A547E751A}" sibTransId="{96B8D649-9E80-4BE8-AA67-088E99133071}"/>
    <dgm:cxn modelId="{2803C62E-A800-4F85-8DDF-98E07BB0979B}" srcId="{4C611177-841B-427E-977E-0129A9747099}" destId="{4423DB8F-361F-4B94-B828-1E05DDD936BA}" srcOrd="0" destOrd="0" parTransId="{F613D26D-5FFE-45BC-A48E-41BAB184FE40}" sibTransId="{BEA87C0F-CA8A-48C5-AF65-BFE768A16E60}"/>
    <dgm:cxn modelId="{62FD2EA0-DF29-4C73-ACCE-7A5EB0F805B1}" srcId="{8F423CBC-A524-4E6B-89C0-30EDC32EDE30}" destId="{4C611177-841B-427E-977E-0129A9747099}" srcOrd="0" destOrd="0" parTransId="{44F2D51F-95DC-4A9F-BD68-45D9029BAE53}" sibTransId="{B68B8581-8D3E-4BE9-94E7-188CC5DF18BE}"/>
    <dgm:cxn modelId="{604B1735-32F5-4176-A572-13CF7EB62B58}" type="presOf" srcId="{FD412E54-44C5-4B4B-A792-1C550E919322}" destId="{4D65942F-9404-4B29-8241-DCF0A9195C22}" srcOrd="0" destOrd="0" presId="urn:microsoft.com/office/officeart/2008/layout/HalfCircleOrganizationChart"/>
    <dgm:cxn modelId="{C412708D-2E32-4681-8AEB-FFE8FDC27016}" type="presParOf" srcId="{BB50CCB4-8197-4C3B-92F4-6EFCF6353780}" destId="{0B67AFB6-C50E-45E8-B202-005EFDB4556A}" srcOrd="0" destOrd="0" presId="urn:microsoft.com/office/officeart/2008/layout/HalfCircleOrganizationChart"/>
    <dgm:cxn modelId="{60B796F2-536A-4A1F-9817-0522CD729A03}" type="presParOf" srcId="{0B67AFB6-C50E-45E8-B202-005EFDB4556A}" destId="{F7BCB654-C90C-47CE-A340-1EC381ACAD1E}" srcOrd="0" destOrd="0" presId="urn:microsoft.com/office/officeart/2008/layout/HalfCircleOrganizationChart"/>
    <dgm:cxn modelId="{53F4A5D2-CEDA-4A49-BE81-CAEB37D68503}" type="presParOf" srcId="{F7BCB654-C90C-47CE-A340-1EC381ACAD1E}" destId="{2DFB3E26-A6A4-49F8-8978-E6DD70C0D8EE}" srcOrd="0" destOrd="0" presId="urn:microsoft.com/office/officeart/2008/layout/HalfCircleOrganizationChart"/>
    <dgm:cxn modelId="{F360DE9C-CD32-491A-A533-BF6BF95A8BAB}" type="presParOf" srcId="{F7BCB654-C90C-47CE-A340-1EC381ACAD1E}" destId="{9C4181DB-3003-4372-A4A0-CDB6A0FB4B54}" srcOrd="1" destOrd="0" presId="urn:microsoft.com/office/officeart/2008/layout/HalfCircleOrganizationChart"/>
    <dgm:cxn modelId="{2447FCAC-C77C-4F90-8A6A-5343F01E6784}" type="presParOf" srcId="{F7BCB654-C90C-47CE-A340-1EC381ACAD1E}" destId="{08A23786-F8B8-4317-826E-E43B0BA3B5CD}" srcOrd="2" destOrd="0" presId="urn:microsoft.com/office/officeart/2008/layout/HalfCircleOrganizationChart"/>
    <dgm:cxn modelId="{37B8A606-3B18-40A6-B863-311D3B0D32E2}" type="presParOf" srcId="{F7BCB654-C90C-47CE-A340-1EC381ACAD1E}" destId="{1760069F-D346-4DF7-83BB-C3FB127CDD45}" srcOrd="3" destOrd="0" presId="urn:microsoft.com/office/officeart/2008/layout/HalfCircleOrganizationChart"/>
    <dgm:cxn modelId="{846C7564-225A-4DBA-83FB-058CD828FAF6}" type="presParOf" srcId="{0B67AFB6-C50E-45E8-B202-005EFDB4556A}" destId="{8FE23473-EDC8-4829-9778-55B63CA8EEA7}" srcOrd="1" destOrd="0" presId="urn:microsoft.com/office/officeart/2008/layout/HalfCircleOrganizationChart"/>
    <dgm:cxn modelId="{CFADC014-E4C6-481B-A80A-62B513323F2E}" type="presParOf" srcId="{8FE23473-EDC8-4829-9778-55B63CA8EEA7}" destId="{2C726D88-976B-4EDA-A9AA-643006A2168A}" srcOrd="0" destOrd="0" presId="urn:microsoft.com/office/officeart/2008/layout/HalfCircleOrganizationChart"/>
    <dgm:cxn modelId="{F8AD5FBF-B6D8-4EEE-AE40-B6EB2E4637D1}" type="presParOf" srcId="{8FE23473-EDC8-4829-9778-55B63CA8EEA7}" destId="{A6BA154E-E4C7-4330-BAB4-0E7F0E606AF2}" srcOrd="1" destOrd="0" presId="urn:microsoft.com/office/officeart/2008/layout/HalfCircleOrganizationChart"/>
    <dgm:cxn modelId="{26064923-5A83-4B29-9D0E-A04E89F7CD8D}" type="presParOf" srcId="{A6BA154E-E4C7-4330-BAB4-0E7F0E606AF2}" destId="{F7A0D9F4-07EB-4B49-A04F-DD0B8FF0C045}" srcOrd="0" destOrd="0" presId="urn:microsoft.com/office/officeart/2008/layout/HalfCircleOrganizationChart"/>
    <dgm:cxn modelId="{77930001-5C02-43F4-9A67-7C714D084BD2}" type="presParOf" srcId="{F7A0D9F4-07EB-4B49-A04F-DD0B8FF0C045}" destId="{60430E08-8739-4870-AF60-2F4744C5D323}" srcOrd="0" destOrd="0" presId="urn:microsoft.com/office/officeart/2008/layout/HalfCircleOrganizationChart"/>
    <dgm:cxn modelId="{419C74DD-DECC-4509-A792-D1BCA493C050}" type="presParOf" srcId="{F7A0D9F4-07EB-4B49-A04F-DD0B8FF0C045}" destId="{B2C4D1F0-623F-4E6F-874D-4A39CC7FBBEA}" srcOrd="1" destOrd="0" presId="urn:microsoft.com/office/officeart/2008/layout/HalfCircleOrganizationChart"/>
    <dgm:cxn modelId="{FF4A8086-6754-4714-BACB-34B3C1CBB193}" type="presParOf" srcId="{F7A0D9F4-07EB-4B49-A04F-DD0B8FF0C045}" destId="{66CB1685-7DB8-4BD2-BF93-B1C3B069D73E}" srcOrd="2" destOrd="0" presId="urn:microsoft.com/office/officeart/2008/layout/HalfCircleOrganizationChart"/>
    <dgm:cxn modelId="{23941BEC-F2CF-4F6B-9DD5-45B5A3643B9A}" type="presParOf" srcId="{F7A0D9F4-07EB-4B49-A04F-DD0B8FF0C045}" destId="{9843149E-0FC2-490B-BED5-A9B583B784F1}" srcOrd="3" destOrd="0" presId="urn:microsoft.com/office/officeart/2008/layout/HalfCircleOrganizationChart"/>
    <dgm:cxn modelId="{0FCB94E1-6BD6-4C2C-B854-48032FC2A5EB}" type="presParOf" srcId="{A6BA154E-E4C7-4330-BAB4-0E7F0E606AF2}" destId="{28D7C3FE-F3B9-4A62-9F5D-CAE39EDAA9BC}" srcOrd="1" destOrd="0" presId="urn:microsoft.com/office/officeart/2008/layout/HalfCircleOrganizationChart"/>
    <dgm:cxn modelId="{0F773759-1598-4618-B1FB-0BEBE8DE4D5C}" type="presParOf" srcId="{A6BA154E-E4C7-4330-BAB4-0E7F0E606AF2}" destId="{85FBF274-8FC8-45B8-8ADC-1FC747606D51}" srcOrd="2" destOrd="0" presId="urn:microsoft.com/office/officeart/2008/layout/HalfCircleOrganizationChart"/>
    <dgm:cxn modelId="{64E324D9-FCC5-4332-A75D-7FDB1D654342}" type="presParOf" srcId="{8FE23473-EDC8-4829-9778-55B63CA8EEA7}" destId="{A5408E60-A4C4-4939-AA53-C37459F0A128}" srcOrd="2" destOrd="0" presId="urn:microsoft.com/office/officeart/2008/layout/HalfCircleOrganizationChart"/>
    <dgm:cxn modelId="{E63064FD-A811-4BD9-8B01-030EB0C20316}" type="presParOf" srcId="{8FE23473-EDC8-4829-9778-55B63CA8EEA7}" destId="{E89FEE73-6FD4-48D3-B7CD-3A2144CC3087}" srcOrd="3" destOrd="0" presId="urn:microsoft.com/office/officeart/2008/layout/HalfCircleOrganizationChart"/>
    <dgm:cxn modelId="{E45F1509-7828-40AD-B8B0-EB0EF1722861}" type="presParOf" srcId="{E89FEE73-6FD4-48D3-B7CD-3A2144CC3087}" destId="{0AF3140B-7FAC-4C86-A521-649B04FCC846}" srcOrd="0" destOrd="0" presId="urn:microsoft.com/office/officeart/2008/layout/HalfCircleOrganizationChart"/>
    <dgm:cxn modelId="{50CB62FD-FABF-4331-8358-F30654DF8CB3}" type="presParOf" srcId="{0AF3140B-7FAC-4C86-A521-649B04FCC846}" destId="{084956EC-85FB-4CFD-83A4-FD8DB0D38C53}" srcOrd="0" destOrd="0" presId="urn:microsoft.com/office/officeart/2008/layout/HalfCircleOrganizationChart"/>
    <dgm:cxn modelId="{0F76B78A-8A69-43A0-82FB-13888C99A0A1}" type="presParOf" srcId="{0AF3140B-7FAC-4C86-A521-649B04FCC846}" destId="{B73A201D-46CD-4612-B730-9473AA9A8493}" srcOrd="1" destOrd="0" presId="urn:microsoft.com/office/officeart/2008/layout/HalfCircleOrganizationChart"/>
    <dgm:cxn modelId="{E674C8F7-4BE5-4652-B948-108C6D72C8AE}" type="presParOf" srcId="{0AF3140B-7FAC-4C86-A521-649B04FCC846}" destId="{0D562CEC-03B4-44EF-953D-287D30203FC0}" srcOrd="2" destOrd="0" presId="urn:microsoft.com/office/officeart/2008/layout/HalfCircleOrganizationChart"/>
    <dgm:cxn modelId="{8153EC85-2289-4F88-8453-801C16A2E4E0}" type="presParOf" srcId="{0AF3140B-7FAC-4C86-A521-649B04FCC846}" destId="{76781F0C-2FBF-48B1-853F-89EA9A3A7C01}" srcOrd="3" destOrd="0" presId="urn:microsoft.com/office/officeart/2008/layout/HalfCircleOrganizationChart"/>
    <dgm:cxn modelId="{07578BB7-2773-4F25-AA85-B26132AF97FC}" type="presParOf" srcId="{E89FEE73-6FD4-48D3-B7CD-3A2144CC3087}" destId="{28C763CA-4909-4071-B299-45396B74BB38}" srcOrd="1" destOrd="0" presId="urn:microsoft.com/office/officeart/2008/layout/HalfCircleOrganizationChart"/>
    <dgm:cxn modelId="{19C427C1-3621-442B-9FD4-1DF79B037D9B}" type="presParOf" srcId="{E89FEE73-6FD4-48D3-B7CD-3A2144CC3087}" destId="{995349B7-D59A-46C4-B626-AA0631DB8ECE}" srcOrd="2" destOrd="0" presId="urn:microsoft.com/office/officeart/2008/layout/HalfCircleOrganizationChart"/>
    <dgm:cxn modelId="{90E8B03C-4785-45C2-9501-B1E1536E3C36}" type="presParOf" srcId="{8FE23473-EDC8-4829-9778-55B63CA8EEA7}" destId="{313F23A9-623A-4774-918D-6B9A7F7F3EAC}" srcOrd="4" destOrd="0" presId="urn:microsoft.com/office/officeart/2008/layout/HalfCircleOrganizationChart"/>
    <dgm:cxn modelId="{9223EB1B-1C23-4756-BB91-16AA76DDF393}" type="presParOf" srcId="{8FE23473-EDC8-4829-9778-55B63CA8EEA7}" destId="{9231BB0F-3C67-46E1-8BBD-6B66F94B8693}" srcOrd="5" destOrd="0" presId="urn:microsoft.com/office/officeart/2008/layout/HalfCircleOrganizationChart"/>
    <dgm:cxn modelId="{5D35BE67-E47F-49E8-AB1F-73C0491D30E7}" type="presParOf" srcId="{9231BB0F-3C67-46E1-8BBD-6B66F94B8693}" destId="{6F22FA29-6523-4CD7-AE6F-F22E8D56EE62}" srcOrd="0" destOrd="0" presId="urn:microsoft.com/office/officeart/2008/layout/HalfCircleOrganizationChart"/>
    <dgm:cxn modelId="{D36F933B-D1A8-4CA2-A514-C6C98961221B}" type="presParOf" srcId="{6F22FA29-6523-4CD7-AE6F-F22E8D56EE62}" destId="{4D65942F-9404-4B29-8241-DCF0A9195C22}" srcOrd="0" destOrd="0" presId="urn:microsoft.com/office/officeart/2008/layout/HalfCircleOrganizationChart"/>
    <dgm:cxn modelId="{949B43F3-82D7-47F1-8435-42E1A722DC27}" type="presParOf" srcId="{6F22FA29-6523-4CD7-AE6F-F22E8D56EE62}" destId="{B0E9FEA7-E600-4B4A-AAAF-7E14391AF401}" srcOrd="1" destOrd="0" presId="urn:microsoft.com/office/officeart/2008/layout/HalfCircleOrganizationChart"/>
    <dgm:cxn modelId="{79D12EDD-FB80-4F61-B790-F27DA355C7B8}" type="presParOf" srcId="{6F22FA29-6523-4CD7-AE6F-F22E8D56EE62}" destId="{514E7809-298F-46E6-8068-C469C078F4CE}" srcOrd="2" destOrd="0" presId="urn:microsoft.com/office/officeart/2008/layout/HalfCircleOrganizationChart"/>
    <dgm:cxn modelId="{9E87F223-81E9-407C-AC61-8CB9229F6B9B}" type="presParOf" srcId="{6F22FA29-6523-4CD7-AE6F-F22E8D56EE62}" destId="{0F62EB77-96A6-4E85-9E88-9DCD38028F5E}" srcOrd="3" destOrd="0" presId="urn:microsoft.com/office/officeart/2008/layout/HalfCircleOrganizationChart"/>
    <dgm:cxn modelId="{3EB6C15B-A3C1-468F-A335-AEB03B779543}" type="presParOf" srcId="{9231BB0F-3C67-46E1-8BBD-6B66F94B8693}" destId="{0DE996F2-8E9B-4B23-85B8-4040FF2D3C84}" srcOrd="1" destOrd="0" presId="urn:microsoft.com/office/officeart/2008/layout/HalfCircleOrganizationChart"/>
    <dgm:cxn modelId="{E2A0EA6B-4097-4883-991A-0ED790FB8BA9}" type="presParOf" srcId="{9231BB0F-3C67-46E1-8BBD-6B66F94B8693}" destId="{4532929A-7C14-430A-96F8-9E6056A8A3B7}" srcOrd="2" destOrd="0" presId="urn:microsoft.com/office/officeart/2008/layout/HalfCircleOrganizationChart"/>
    <dgm:cxn modelId="{2098C662-A365-42A6-B025-5BAD64F55073}" type="presParOf" srcId="{0B67AFB6-C50E-45E8-B202-005EFDB4556A}" destId="{448ECB35-199A-4911-BCE9-7477D5AAA2C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65AD1-CDD8-427C-AF8C-BE65E187CAAD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965BF-4899-4DC7-885D-5E82EA621C6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79000">
              <a:schemeClr val="accent4">
                <a:lumMod val="60000"/>
                <a:lumOff val="40000"/>
                <a:alpha val="98000"/>
              </a:schemeClr>
            </a:gs>
          </a:gsLst>
          <a:lin ang="16200000" scaled="1"/>
          <a:tileRect/>
        </a:gradFill>
        <a:ln>
          <a:solidFill>
            <a:schemeClr val="tx1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marL="0" indent="0"/>
          <a:r>
            <a:rPr lang="ru-RU" sz="20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2000" b="1" u="sng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CF18E-ABC1-48EC-AB7C-185CEF0D8653}" type="parTrans" cxnId="{AC15C7DE-3889-4789-824B-D427B8FBBBA4}">
      <dgm:prSet/>
      <dgm:spPr/>
      <dgm:t>
        <a:bodyPr/>
        <a:lstStyle/>
        <a:p>
          <a:endParaRPr lang="ru-RU"/>
        </a:p>
      </dgm:t>
    </dgm:pt>
    <dgm:pt modelId="{AB700074-C63C-4627-B497-9F124A1083D6}" type="sibTrans" cxnId="{AC15C7DE-3889-4789-824B-D427B8FBBBA4}">
      <dgm:prSet/>
      <dgm:spPr/>
      <dgm:t>
        <a:bodyPr/>
        <a:lstStyle/>
        <a:p>
          <a:endParaRPr lang="ru-RU"/>
        </a:p>
      </dgm:t>
    </dgm:pt>
    <dgm:pt modelId="{812FA062-B714-4139-B9CE-C0F6062BA832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79000">
              <a:schemeClr val="accent4">
                <a:lumMod val="60000"/>
                <a:lumOff val="40000"/>
                <a:alpha val="98000"/>
              </a:schemeClr>
            </a:gs>
          </a:gsLst>
          <a:lin ang="16200000" scaled="1"/>
          <a:tileRect/>
        </a:gradFill>
        <a:ln>
          <a:solidFill>
            <a:schemeClr val="tx1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6 167 651,40</a:t>
          </a:r>
        </a:p>
      </dgm:t>
    </dgm:pt>
    <dgm:pt modelId="{B5B5C6E3-CC91-46FC-8649-50121E6FA214}" type="parTrans" cxnId="{CA3DA9E4-080C-4479-8354-472D873C4743}">
      <dgm:prSet/>
      <dgm:spPr/>
      <dgm:t>
        <a:bodyPr/>
        <a:lstStyle/>
        <a:p>
          <a:endParaRPr lang="ru-RU"/>
        </a:p>
      </dgm:t>
    </dgm:pt>
    <dgm:pt modelId="{35B8FB63-7410-4C48-8E64-D4E4C5B42F68}" type="sibTrans" cxnId="{CA3DA9E4-080C-4479-8354-472D873C4743}">
      <dgm:prSet/>
      <dgm:spPr/>
      <dgm:t>
        <a:bodyPr/>
        <a:lstStyle/>
        <a:p>
          <a:endParaRPr lang="ru-RU"/>
        </a:p>
      </dgm:t>
    </dgm:pt>
    <dgm:pt modelId="{F6C8E60B-43DD-431E-B975-E0AA9763220F}" type="pres">
      <dgm:prSet presAssocID="{D2C65AD1-CDD8-427C-AF8C-BE65E187CAA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B561BE-0781-423E-B2F0-1A2C9CC7A997}" type="pres">
      <dgm:prSet presAssocID="{FD2965BF-4899-4DC7-885D-5E82EA621C69}" presName="composite" presStyleCnt="0"/>
      <dgm:spPr/>
    </dgm:pt>
    <dgm:pt modelId="{18951772-9CEF-4CDA-8544-D2D726F9E2C8}" type="pres">
      <dgm:prSet presAssocID="{FD2965BF-4899-4DC7-885D-5E82EA621C69}" presName="bentUpArrow1" presStyleLbl="alignImgPlace1" presStyleIdx="0" presStyleCnt="1" custAng="16200000" custLinFactX="8697" custLinFactNeighborX="100000" custLinFactNeighborY="-548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93406882-5F0B-470A-9220-E7378A283B44}" type="pres">
      <dgm:prSet presAssocID="{FD2965BF-4899-4DC7-885D-5E82EA621C69}" presName="ParentText" presStyleLbl="node1" presStyleIdx="0" presStyleCnt="2" custLinFactY="35491" custLinFactNeighborX="4892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EFBBD-DB3D-478B-8C3E-D5668E00E6B1}" type="pres">
      <dgm:prSet presAssocID="{FD2965BF-4899-4DC7-885D-5E82EA621C69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A3ABB-4B97-42D3-A919-C04F7AB3E798}" type="pres">
      <dgm:prSet presAssocID="{AB700074-C63C-4627-B497-9F124A1083D6}" presName="sibTrans" presStyleCnt="0"/>
      <dgm:spPr/>
    </dgm:pt>
    <dgm:pt modelId="{2184113A-7A16-4C9C-86F0-1CAF522355AE}" type="pres">
      <dgm:prSet presAssocID="{812FA062-B714-4139-B9CE-C0F6062BA832}" presName="composite" presStyleCnt="0"/>
      <dgm:spPr/>
    </dgm:pt>
    <dgm:pt modelId="{1566F7B2-9509-4B6D-9371-BBC258AECA4B}" type="pres">
      <dgm:prSet presAssocID="{812FA062-B714-4139-B9CE-C0F6062BA832}" presName="ParentText" presStyleLbl="node1" presStyleIdx="1" presStyleCnt="2" custScaleX="161132" custScaleY="108586" custLinFactY="-25066" custLinFactNeighborX="-1153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5C7DE-3889-4789-824B-D427B8FBBBA4}" srcId="{D2C65AD1-CDD8-427C-AF8C-BE65E187CAAD}" destId="{FD2965BF-4899-4DC7-885D-5E82EA621C69}" srcOrd="0" destOrd="0" parTransId="{D91CF18E-ABC1-48EC-AB7C-185CEF0D8653}" sibTransId="{AB700074-C63C-4627-B497-9F124A1083D6}"/>
    <dgm:cxn modelId="{B3A0C97E-16AB-4531-B12A-B257A89E7CDE}" type="presOf" srcId="{812FA062-B714-4139-B9CE-C0F6062BA832}" destId="{1566F7B2-9509-4B6D-9371-BBC258AECA4B}" srcOrd="0" destOrd="0" presId="urn:microsoft.com/office/officeart/2005/8/layout/StepDownProcess"/>
    <dgm:cxn modelId="{010EAA8A-0B1A-48BE-89D3-77F4249AAD2D}" type="presOf" srcId="{FD2965BF-4899-4DC7-885D-5E82EA621C69}" destId="{93406882-5F0B-470A-9220-E7378A283B44}" srcOrd="0" destOrd="0" presId="urn:microsoft.com/office/officeart/2005/8/layout/StepDownProcess"/>
    <dgm:cxn modelId="{CA3DA9E4-080C-4479-8354-472D873C4743}" srcId="{D2C65AD1-CDD8-427C-AF8C-BE65E187CAAD}" destId="{812FA062-B714-4139-B9CE-C0F6062BA832}" srcOrd="1" destOrd="0" parTransId="{B5B5C6E3-CC91-46FC-8649-50121E6FA214}" sibTransId="{35B8FB63-7410-4C48-8E64-D4E4C5B42F68}"/>
    <dgm:cxn modelId="{19F20519-E8BE-4702-933E-52D03A538E27}" type="presOf" srcId="{D2C65AD1-CDD8-427C-AF8C-BE65E187CAAD}" destId="{F6C8E60B-43DD-431E-B975-E0AA9763220F}" srcOrd="0" destOrd="0" presId="urn:microsoft.com/office/officeart/2005/8/layout/StepDownProcess"/>
    <dgm:cxn modelId="{91D51AD6-95D5-44AA-A021-F81A6FAFF42E}" type="presParOf" srcId="{F6C8E60B-43DD-431E-B975-E0AA9763220F}" destId="{7DB561BE-0781-423E-B2F0-1A2C9CC7A997}" srcOrd="0" destOrd="0" presId="urn:microsoft.com/office/officeart/2005/8/layout/StepDownProcess"/>
    <dgm:cxn modelId="{F8F93301-B2C1-4882-B9FC-7AE60EAF059C}" type="presParOf" srcId="{7DB561BE-0781-423E-B2F0-1A2C9CC7A997}" destId="{18951772-9CEF-4CDA-8544-D2D726F9E2C8}" srcOrd="0" destOrd="0" presId="urn:microsoft.com/office/officeart/2005/8/layout/StepDownProcess"/>
    <dgm:cxn modelId="{E917B67E-8F3C-4A44-A43E-5A230DB54563}" type="presParOf" srcId="{7DB561BE-0781-423E-B2F0-1A2C9CC7A997}" destId="{93406882-5F0B-470A-9220-E7378A283B44}" srcOrd="1" destOrd="0" presId="urn:microsoft.com/office/officeart/2005/8/layout/StepDownProcess"/>
    <dgm:cxn modelId="{CFCE1936-AE66-4AAB-B8E4-5A978B06D7D6}" type="presParOf" srcId="{7DB561BE-0781-423E-B2F0-1A2C9CC7A997}" destId="{045EFBBD-DB3D-478B-8C3E-D5668E00E6B1}" srcOrd="2" destOrd="0" presId="urn:microsoft.com/office/officeart/2005/8/layout/StepDownProcess"/>
    <dgm:cxn modelId="{2C1C1830-B303-4E31-8594-899D87370E02}" type="presParOf" srcId="{F6C8E60B-43DD-431E-B975-E0AA9763220F}" destId="{8A2A3ABB-4B97-42D3-A919-C04F7AB3E798}" srcOrd="1" destOrd="0" presId="urn:microsoft.com/office/officeart/2005/8/layout/StepDownProcess"/>
    <dgm:cxn modelId="{0C6E011E-20BC-4B01-B126-6E4FF471103F}" type="presParOf" srcId="{F6C8E60B-43DD-431E-B975-E0AA9763220F}" destId="{2184113A-7A16-4C9C-86F0-1CAF522355AE}" srcOrd="2" destOrd="0" presId="urn:microsoft.com/office/officeart/2005/8/layout/StepDownProcess"/>
    <dgm:cxn modelId="{EF996BDD-15D7-4C80-97B4-9AB49E8760A5}" type="presParOf" srcId="{2184113A-7A16-4C9C-86F0-1CAF522355AE}" destId="{1566F7B2-9509-4B6D-9371-BBC258AECA4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ABAF9-1833-4C4C-B416-AAB05EA4A8E8}" type="doc">
      <dgm:prSet loTypeId="urn:microsoft.com/office/officeart/2005/8/layout/cycle4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D569BD-24B0-4308-AC0C-E79ED174517C}">
      <dgm:prSet phldrT="[Текст]" custT="1"/>
      <dgm:spPr/>
      <dgm:t>
        <a:bodyPr lIns="36000"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Питание в садах (местный бюджет)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5FFBB-BA36-490F-BFD0-68726C8F08AC}" type="parTrans" cxnId="{57D8B214-3984-4724-8A65-8E2FC415910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DF27A-CD81-4222-9BEE-498B74D5290D}" type="sibTrans" cxnId="{57D8B214-3984-4724-8A65-8E2FC415910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8A61F-805D-4F3A-A583-BD0747A0866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2 736,32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883D0-8FDA-454E-B57C-898963D3BF9D}" type="parTrans" cxnId="{222C33EC-73DE-4C4B-8C68-1C9DB8E221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27F55-B8EF-40C4-A392-679931471A7D}" type="sibTrans" cxnId="{222C33EC-73DE-4C4B-8C68-1C9DB8E221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3258E-4052-409B-A6FF-568248319C31}">
      <dgm:prSet phldrT="[Текст]" custT="1"/>
      <dgm:spPr/>
      <dgm:t>
        <a:bodyPr lIns="108000" rIns="36000"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Питание в школах (местный бюджет)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9411F-A306-41F1-8196-61746E06AA2F}" type="parTrans" cxnId="{2E664C2B-98BC-4563-A8F4-0CC44242857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89D6D-6FFF-4564-A135-9ADAB57E612D}" type="sibTrans" cxnId="{2E664C2B-98BC-4563-A8F4-0CC44242857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A0CA3-42E9-4184-9EE4-DDE93BFFB113}">
      <dgm:prSet phldrT="[Текст]" phldr="1" custT="1"/>
      <dgm:spPr/>
      <dgm:t>
        <a:bodyPr/>
        <a:lstStyle/>
        <a:p>
          <a:endParaRPr lang="ru-RU" sz="14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5F93C-22FA-4A20-845F-849271FDF9B8}" type="parTrans" cxnId="{1CF51C5E-9D17-42A5-AAC5-010673C9DD2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59A8B-8982-40E7-8886-C6A768BB0947}" type="sibTrans" cxnId="{1CF51C5E-9D17-42A5-AAC5-010673C9DD2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12D22-FBF7-4B9F-9F98-6F660B86B381}">
      <dgm:prSet phldrT="[Текст]" custT="1"/>
      <dgm:spPr/>
      <dgm:t>
        <a:bodyPr rIns="0"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участников СВО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60FBD-4EBE-4417-8934-CD2D14DC03A3}" type="parTrans" cxnId="{808CED3B-E786-406D-AB62-CB443C2B51F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9DE25-5DBE-47E3-B29B-AE36DFD7ED23}" type="sibTrans" cxnId="{808CED3B-E786-406D-AB62-CB443C2B51F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E1078-5EF0-4CFB-838B-20EE43E0246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2 736,32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C047F-DD48-46CE-9568-21CE12F961FB}" type="parTrans" cxnId="{BCBAE3BC-4F76-4534-A2CD-7BD34488C7F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6B811-66B1-43D3-B74C-7EA24CAA64D8}" type="sibTrans" cxnId="{BCBAE3BC-4F76-4534-A2CD-7BD34488C7F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9CAF5-C0E1-4678-AC5F-2BEE88565FC6}">
      <dgm:prSet phldrT="[Текст]" custT="1"/>
      <dgm:spPr/>
      <dgm:t>
        <a:bodyPr lIns="0"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Льготное питание в начальных классах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B5A4E-7D9B-4E71-BB8D-81E7B39FE5A8}" type="parTrans" cxnId="{5B9492C0-3EA6-443D-B43B-01AC1781DD8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589DE-79A1-40B8-831F-3CD146EA902D}" type="sibTrans" cxnId="{5B9492C0-3EA6-443D-B43B-01AC1781DD8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2DFBE-6D81-4383-AD44-A2366F5B87DD}">
      <dgm:prSet phldrT="[Текст]" phldr="1" custT="1"/>
      <dgm:spPr/>
      <dgm:t>
        <a:bodyPr/>
        <a:lstStyle/>
        <a:p>
          <a:endParaRPr lang="ru-RU" sz="14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7321-036F-4EE6-BF0A-AB9D930296FC}" type="parTrans" cxnId="{25329AF8-65A0-4924-A49F-0BCF1895C7D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5F4F5-DDC8-44FE-BBC7-F263670D80ED}" type="sibTrans" cxnId="{25329AF8-65A0-4924-A49F-0BCF1895C7D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9798F-B833-4364-8213-2D3982EE326D}" type="pres">
      <dgm:prSet presAssocID="{7CAABAF9-1833-4C4C-B416-AAB05EA4A8E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C8AF1-1D4C-4502-BF31-C81CDEF28BB0}" type="pres">
      <dgm:prSet presAssocID="{7CAABAF9-1833-4C4C-B416-AAB05EA4A8E8}" presName="children" presStyleCnt="0"/>
      <dgm:spPr/>
    </dgm:pt>
    <dgm:pt modelId="{0601BC39-9E2A-45A7-8284-923B366709B3}" type="pres">
      <dgm:prSet presAssocID="{7CAABAF9-1833-4C4C-B416-AAB05EA4A8E8}" presName="child1group" presStyleCnt="0"/>
      <dgm:spPr/>
    </dgm:pt>
    <dgm:pt modelId="{E9FC9554-BED3-4AB5-AC3E-B15B58AC40BD}" type="pres">
      <dgm:prSet presAssocID="{7CAABAF9-1833-4C4C-B416-AAB05EA4A8E8}" presName="child1" presStyleLbl="bgAcc1" presStyleIdx="0" presStyleCnt="4"/>
      <dgm:spPr/>
      <dgm:t>
        <a:bodyPr/>
        <a:lstStyle/>
        <a:p>
          <a:endParaRPr lang="ru-RU"/>
        </a:p>
      </dgm:t>
    </dgm:pt>
    <dgm:pt modelId="{87A8FDAB-30F5-4866-BC2D-9AD5CD5D6DD6}" type="pres">
      <dgm:prSet presAssocID="{7CAABAF9-1833-4C4C-B416-AAB05EA4A8E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848E9-6AB2-417F-B490-AB8F8443A619}" type="pres">
      <dgm:prSet presAssocID="{7CAABAF9-1833-4C4C-B416-AAB05EA4A8E8}" presName="child2group" presStyleCnt="0"/>
      <dgm:spPr/>
    </dgm:pt>
    <dgm:pt modelId="{C6D7CA01-DF1B-4490-A333-B7C3666D1AF5}" type="pres">
      <dgm:prSet presAssocID="{7CAABAF9-1833-4C4C-B416-AAB05EA4A8E8}" presName="child2" presStyleLbl="bgAcc1" presStyleIdx="1" presStyleCnt="4"/>
      <dgm:spPr/>
      <dgm:t>
        <a:bodyPr/>
        <a:lstStyle/>
        <a:p>
          <a:endParaRPr lang="ru-RU"/>
        </a:p>
      </dgm:t>
    </dgm:pt>
    <dgm:pt modelId="{769AC545-FD43-4F96-8976-9A177EF525E6}" type="pres">
      <dgm:prSet presAssocID="{7CAABAF9-1833-4C4C-B416-AAB05EA4A8E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36C68-4933-4A7D-945B-20D0569FE73E}" type="pres">
      <dgm:prSet presAssocID="{7CAABAF9-1833-4C4C-B416-AAB05EA4A8E8}" presName="child3group" presStyleCnt="0"/>
      <dgm:spPr/>
    </dgm:pt>
    <dgm:pt modelId="{26773863-8273-4580-AFC7-9A982B9DDBDB}" type="pres">
      <dgm:prSet presAssocID="{7CAABAF9-1833-4C4C-B416-AAB05EA4A8E8}" presName="child3" presStyleLbl="bgAcc1" presStyleIdx="2" presStyleCnt="4"/>
      <dgm:spPr/>
      <dgm:t>
        <a:bodyPr/>
        <a:lstStyle/>
        <a:p>
          <a:endParaRPr lang="ru-RU"/>
        </a:p>
      </dgm:t>
    </dgm:pt>
    <dgm:pt modelId="{49C02173-4486-481E-BFA9-D8A67FEF7802}" type="pres">
      <dgm:prSet presAssocID="{7CAABAF9-1833-4C4C-B416-AAB05EA4A8E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AB89C-2DF2-4239-B614-76861E9A5B4E}" type="pres">
      <dgm:prSet presAssocID="{7CAABAF9-1833-4C4C-B416-AAB05EA4A8E8}" presName="child4group" presStyleCnt="0"/>
      <dgm:spPr/>
    </dgm:pt>
    <dgm:pt modelId="{F20214EF-85BF-4E45-8665-4EB696AFB131}" type="pres">
      <dgm:prSet presAssocID="{7CAABAF9-1833-4C4C-B416-AAB05EA4A8E8}" presName="child4" presStyleLbl="bgAcc1" presStyleIdx="3" presStyleCnt="4"/>
      <dgm:spPr/>
      <dgm:t>
        <a:bodyPr/>
        <a:lstStyle/>
        <a:p>
          <a:endParaRPr lang="ru-RU"/>
        </a:p>
      </dgm:t>
    </dgm:pt>
    <dgm:pt modelId="{A148C2DE-1DAC-4513-A068-4C606B7CFF90}" type="pres">
      <dgm:prSet presAssocID="{7CAABAF9-1833-4C4C-B416-AAB05EA4A8E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FE656-9683-4A42-B8B7-02D7A78F9287}" type="pres">
      <dgm:prSet presAssocID="{7CAABAF9-1833-4C4C-B416-AAB05EA4A8E8}" presName="childPlaceholder" presStyleCnt="0"/>
      <dgm:spPr/>
    </dgm:pt>
    <dgm:pt modelId="{B6B2D2E4-6D7F-449E-AF1C-C31481CA0781}" type="pres">
      <dgm:prSet presAssocID="{7CAABAF9-1833-4C4C-B416-AAB05EA4A8E8}" presName="circle" presStyleCnt="0"/>
      <dgm:spPr/>
    </dgm:pt>
    <dgm:pt modelId="{77BC5631-8970-4BC8-9A6B-50EA3B280536}" type="pres">
      <dgm:prSet presAssocID="{7CAABAF9-1833-4C4C-B416-AAB05EA4A8E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2E24A-BDDE-4F25-A58B-A08E3318B397}" type="pres">
      <dgm:prSet presAssocID="{7CAABAF9-1833-4C4C-B416-AAB05EA4A8E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0FB1C-900B-433B-8658-2831D848C5D5}" type="pres">
      <dgm:prSet presAssocID="{7CAABAF9-1833-4C4C-B416-AAB05EA4A8E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A6780-C34E-44F5-B319-B8A6654A123A}" type="pres">
      <dgm:prSet presAssocID="{7CAABAF9-1833-4C4C-B416-AAB05EA4A8E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0B04D-6356-45FD-8645-901A36583C04}" type="pres">
      <dgm:prSet presAssocID="{7CAABAF9-1833-4C4C-B416-AAB05EA4A8E8}" presName="quadrantPlaceholder" presStyleCnt="0"/>
      <dgm:spPr/>
    </dgm:pt>
    <dgm:pt modelId="{A7F6335B-00DC-49BB-BBE3-81726A65B208}" type="pres">
      <dgm:prSet presAssocID="{7CAABAF9-1833-4C4C-B416-AAB05EA4A8E8}" presName="center1" presStyleLbl="fgShp" presStyleIdx="0" presStyleCnt="2"/>
      <dgm:spPr/>
    </dgm:pt>
    <dgm:pt modelId="{85C8905B-ECC3-4DFF-A64C-FC79E136B11D}" type="pres">
      <dgm:prSet presAssocID="{7CAABAF9-1833-4C4C-B416-AAB05EA4A8E8}" presName="center2" presStyleLbl="fgShp" presStyleIdx="1" presStyleCnt="2"/>
      <dgm:spPr/>
    </dgm:pt>
  </dgm:ptLst>
  <dgm:cxnLst>
    <dgm:cxn modelId="{6C9798B4-A480-4221-8E61-9EB13E72E87D}" type="presOf" srcId="{52D569BD-24B0-4308-AC0C-E79ED174517C}" destId="{77BC5631-8970-4BC8-9A6B-50EA3B280536}" srcOrd="0" destOrd="0" presId="urn:microsoft.com/office/officeart/2005/8/layout/cycle4"/>
    <dgm:cxn modelId="{57D8B214-3984-4724-8A65-8E2FC415910C}" srcId="{7CAABAF9-1833-4C4C-B416-AAB05EA4A8E8}" destId="{52D569BD-24B0-4308-AC0C-E79ED174517C}" srcOrd="0" destOrd="0" parTransId="{F685FFBB-BA36-490F-BFD0-68726C8F08AC}" sibTransId="{297DF27A-CD81-4222-9BEE-498B74D5290D}"/>
    <dgm:cxn modelId="{ABF93000-B070-458B-911E-89EBA6ABAFBD}" type="presOf" srcId="{8C92DFBE-6D81-4383-AD44-A2366F5B87DD}" destId="{A148C2DE-1DAC-4513-A068-4C606B7CFF90}" srcOrd="1" destOrd="0" presId="urn:microsoft.com/office/officeart/2005/8/layout/cycle4"/>
    <dgm:cxn modelId="{BCBAE3BC-4F76-4534-A2CD-7BD34488C7F9}" srcId="{49512D22-FBF7-4B9F-9F98-6F660B86B381}" destId="{BE0E1078-5EF0-4CFB-838B-20EE43E02468}" srcOrd="0" destOrd="0" parTransId="{932C047F-DD48-46CE-9568-21CE12F961FB}" sibTransId="{6DB6B811-66B1-43D3-B74C-7EA24CAA64D8}"/>
    <dgm:cxn modelId="{675C9777-5B86-4680-BFEA-F17D3C2DDC72}" type="presOf" srcId="{FE58A61F-805D-4F3A-A583-BD0747A0866A}" destId="{E9FC9554-BED3-4AB5-AC3E-B15B58AC40BD}" srcOrd="0" destOrd="0" presId="urn:microsoft.com/office/officeart/2005/8/layout/cycle4"/>
    <dgm:cxn modelId="{25329AF8-65A0-4924-A49F-0BCF1895C7D1}" srcId="{08B9CAF5-C0E1-4678-AC5F-2BEE88565FC6}" destId="{8C92DFBE-6D81-4383-AD44-A2366F5B87DD}" srcOrd="0" destOrd="0" parTransId="{43A07321-036F-4EE6-BF0A-AB9D930296FC}" sibTransId="{1835F4F5-DDC8-44FE-BBC7-F263670D80ED}"/>
    <dgm:cxn modelId="{2E664C2B-98BC-4563-A8F4-0CC44242857C}" srcId="{7CAABAF9-1833-4C4C-B416-AAB05EA4A8E8}" destId="{4603258E-4052-409B-A6FF-568248319C31}" srcOrd="1" destOrd="0" parTransId="{F869411F-A306-41F1-8196-61746E06AA2F}" sibTransId="{00B89D6D-6FFF-4564-A135-9ADAB57E612D}"/>
    <dgm:cxn modelId="{F9D24BF6-278C-4F54-AED0-7899D84F8366}" type="presOf" srcId="{8C92DFBE-6D81-4383-AD44-A2366F5B87DD}" destId="{F20214EF-85BF-4E45-8665-4EB696AFB131}" srcOrd="0" destOrd="0" presId="urn:microsoft.com/office/officeart/2005/8/layout/cycle4"/>
    <dgm:cxn modelId="{3EDB3631-97F7-4E08-9752-7F531DEC986F}" type="presOf" srcId="{4603258E-4052-409B-A6FF-568248319C31}" destId="{F7D2E24A-BDDE-4F25-A58B-A08E3318B397}" srcOrd="0" destOrd="0" presId="urn:microsoft.com/office/officeart/2005/8/layout/cycle4"/>
    <dgm:cxn modelId="{1CF51C5E-9D17-42A5-AAC5-010673C9DD23}" srcId="{4603258E-4052-409B-A6FF-568248319C31}" destId="{302A0CA3-42E9-4184-9EE4-DDE93BFFB113}" srcOrd="0" destOrd="0" parTransId="{4AD5F93C-22FA-4A20-845F-849271FDF9B8}" sibTransId="{96459A8B-8982-40E7-8886-C6A768BB0947}"/>
    <dgm:cxn modelId="{B8D4C609-017B-4128-92D3-725B6CF60A7E}" type="presOf" srcId="{08B9CAF5-C0E1-4678-AC5F-2BEE88565FC6}" destId="{C3AA6780-C34E-44F5-B319-B8A6654A123A}" srcOrd="0" destOrd="0" presId="urn:microsoft.com/office/officeart/2005/8/layout/cycle4"/>
    <dgm:cxn modelId="{85FD4701-7935-4413-9F7A-B877B6D505C0}" type="presOf" srcId="{7CAABAF9-1833-4C4C-B416-AAB05EA4A8E8}" destId="{3A79798F-B833-4364-8213-2D3982EE326D}" srcOrd="0" destOrd="0" presId="urn:microsoft.com/office/officeart/2005/8/layout/cycle4"/>
    <dgm:cxn modelId="{5B9492C0-3EA6-443D-B43B-01AC1781DD82}" srcId="{7CAABAF9-1833-4C4C-B416-AAB05EA4A8E8}" destId="{08B9CAF5-C0E1-4678-AC5F-2BEE88565FC6}" srcOrd="3" destOrd="0" parTransId="{C2DB5A4E-7D9B-4E71-BB8D-81E7B39FE5A8}" sibTransId="{FAD589DE-79A1-40B8-831F-3CD146EA902D}"/>
    <dgm:cxn modelId="{808CED3B-E786-406D-AB62-CB443C2B51F8}" srcId="{7CAABAF9-1833-4C4C-B416-AAB05EA4A8E8}" destId="{49512D22-FBF7-4B9F-9F98-6F660B86B381}" srcOrd="2" destOrd="0" parTransId="{32F60FBD-4EBE-4417-8934-CD2D14DC03A3}" sibTransId="{5949DE25-5DBE-47E3-B29B-AE36DFD7ED23}"/>
    <dgm:cxn modelId="{D2B5A5EF-D166-4339-98FF-6B083D2EC41A}" type="presOf" srcId="{BE0E1078-5EF0-4CFB-838B-20EE43E02468}" destId="{26773863-8273-4580-AFC7-9A982B9DDBDB}" srcOrd="0" destOrd="0" presId="urn:microsoft.com/office/officeart/2005/8/layout/cycle4"/>
    <dgm:cxn modelId="{CC30BD2D-7DF8-457E-8839-0F559C16DB83}" type="presOf" srcId="{302A0CA3-42E9-4184-9EE4-DDE93BFFB113}" destId="{769AC545-FD43-4F96-8976-9A177EF525E6}" srcOrd="1" destOrd="0" presId="urn:microsoft.com/office/officeart/2005/8/layout/cycle4"/>
    <dgm:cxn modelId="{B0DC97B0-65B3-45DD-A3F7-47E902BE11EB}" type="presOf" srcId="{BE0E1078-5EF0-4CFB-838B-20EE43E02468}" destId="{49C02173-4486-481E-BFA9-D8A67FEF7802}" srcOrd="1" destOrd="0" presId="urn:microsoft.com/office/officeart/2005/8/layout/cycle4"/>
    <dgm:cxn modelId="{2DEC0469-2CAE-4B27-815D-004A3740BD19}" type="presOf" srcId="{49512D22-FBF7-4B9F-9F98-6F660B86B381}" destId="{8B10FB1C-900B-433B-8658-2831D848C5D5}" srcOrd="0" destOrd="0" presId="urn:microsoft.com/office/officeart/2005/8/layout/cycle4"/>
    <dgm:cxn modelId="{18BD4ADF-DCC8-4384-AEFD-AEEA8E805FEB}" type="presOf" srcId="{302A0CA3-42E9-4184-9EE4-DDE93BFFB113}" destId="{C6D7CA01-DF1B-4490-A333-B7C3666D1AF5}" srcOrd="0" destOrd="0" presId="urn:microsoft.com/office/officeart/2005/8/layout/cycle4"/>
    <dgm:cxn modelId="{222C33EC-73DE-4C4B-8C68-1C9DB8E22117}" srcId="{52D569BD-24B0-4308-AC0C-E79ED174517C}" destId="{FE58A61F-805D-4F3A-A583-BD0747A0866A}" srcOrd="0" destOrd="0" parTransId="{1CE883D0-8FDA-454E-B57C-898963D3BF9D}" sibTransId="{8D227F55-B8EF-40C4-A392-679931471A7D}"/>
    <dgm:cxn modelId="{1A9DC2B2-9C5A-4AD5-9F25-8E145A039356}" type="presOf" srcId="{FE58A61F-805D-4F3A-A583-BD0747A0866A}" destId="{87A8FDAB-30F5-4866-BC2D-9AD5CD5D6DD6}" srcOrd="1" destOrd="0" presId="urn:microsoft.com/office/officeart/2005/8/layout/cycle4"/>
    <dgm:cxn modelId="{57D473A8-328C-4A50-A029-1413EC32505F}" type="presParOf" srcId="{3A79798F-B833-4364-8213-2D3982EE326D}" destId="{34BC8AF1-1D4C-4502-BF31-C81CDEF28BB0}" srcOrd="0" destOrd="0" presId="urn:microsoft.com/office/officeart/2005/8/layout/cycle4"/>
    <dgm:cxn modelId="{F02DC3A7-1F07-401E-8642-0BA47FA87747}" type="presParOf" srcId="{34BC8AF1-1D4C-4502-BF31-C81CDEF28BB0}" destId="{0601BC39-9E2A-45A7-8284-923B366709B3}" srcOrd="0" destOrd="0" presId="urn:microsoft.com/office/officeart/2005/8/layout/cycle4"/>
    <dgm:cxn modelId="{5BCD6C2F-1090-4D68-AD35-2A9112F07576}" type="presParOf" srcId="{0601BC39-9E2A-45A7-8284-923B366709B3}" destId="{E9FC9554-BED3-4AB5-AC3E-B15B58AC40BD}" srcOrd="0" destOrd="0" presId="urn:microsoft.com/office/officeart/2005/8/layout/cycle4"/>
    <dgm:cxn modelId="{05A9F904-9A58-4E17-8EA1-47A830857589}" type="presParOf" srcId="{0601BC39-9E2A-45A7-8284-923B366709B3}" destId="{87A8FDAB-30F5-4866-BC2D-9AD5CD5D6DD6}" srcOrd="1" destOrd="0" presId="urn:microsoft.com/office/officeart/2005/8/layout/cycle4"/>
    <dgm:cxn modelId="{1B108D12-6C79-4AB8-82FF-3BB4A49BA0AD}" type="presParOf" srcId="{34BC8AF1-1D4C-4502-BF31-C81CDEF28BB0}" destId="{538848E9-6AB2-417F-B490-AB8F8443A619}" srcOrd="1" destOrd="0" presId="urn:microsoft.com/office/officeart/2005/8/layout/cycle4"/>
    <dgm:cxn modelId="{29B48931-0153-4942-AE1F-8001B4206AD3}" type="presParOf" srcId="{538848E9-6AB2-417F-B490-AB8F8443A619}" destId="{C6D7CA01-DF1B-4490-A333-B7C3666D1AF5}" srcOrd="0" destOrd="0" presId="urn:microsoft.com/office/officeart/2005/8/layout/cycle4"/>
    <dgm:cxn modelId="{B06A97A6-4500-4580-AFA2-7B3A237377B7}" type="presParOf" srcId="{538848E9-6AB2-417F-B490-AB8F8443A619}" destId="{769AC545-FD43-4F96-8976-9A177EF525E6}" srcOrd="1" destOrd="0" presId="urn:microsoft.com/office/officeart/2005/8/layout/cycle4"/>
    <dgm:cxn modelId="{85DD816E-9F78-4447-863C-C7CF0B1576AB}" type="presParOf" srcId="{34BC8AF1-1D4C-4502-BF31-C81CDEF28BB0}" destId="{08B36C68-4933-4A7D-945B-20D0569FE73E}" srcOrd="2" destOrd="0" presId="urn:microsoft.com/office/officeart/2005/8/layout/cycle4"/>
    <dgm:cxn modelId="{B7C502A1-AF6D-4032-9775-7156F4E1B492}" type="presParOf" srcId="{08B36C68-4933-4A7D-945B-20D0569FE73E}" destId="{26773863-8273-4580-AFC7-9A982B9DDBDB}" srcOrd="0" destOrd="0" presId="urn:microsoft.com/office/officeart/2005/8/layout/cycle4"/>
    <dgm:cxn modelId="{35A6444C-7B31-4408-BCD8-407256757E86}" type="presParOf" srcId="{08B36C68-4933-4A7D-945B-20D0569FE73E}" destId="{49C02173-4486-481E-BFA9-D8A67FEF7802}" srcOrd="1" destOrd="0" presId="urn:microsoft.com/office/officeart/2005/8/layout/cycle4"/>
    <dgm:cxn modelId="{A18415BD-D20B-42EB-B03E-22D1B4546912}" type="presParOf" srcId="{34BC8AF1-1D4C-4502-BF31-C81CDEF28BB0}" destId="{8B4AB89C-2DF2-4239-B614-76861E9A5B4E}" srcOrd="3" destOrd="0" presId="urn:microsoft.com/office/officeart/2005/8/layout/cycle4"/>
    <dgm:cxn modelId="{0A4D0AC2-7376-4A99-8B3E-6C998476E9C9}" type="presParOf" srcId="{8B4AB89C-2DF2-4239-B614-76861E9A5B4E}" destId="{F20214EF-85BF-4E45-8665-4EB696AFB131}" srcOrd="0" destOrd="0" presId="urn:microsoft.com/office/officeart/2005/8/layout/cycle4"/>
    <dgm:cxn modelId="{E1DCC333-3A1E-4E5D-8469-150754B6BB3D}" type="presParOf" srcId="{8B4AB89C-2DF2-4239-B614-76861E9A5B4E}" destId="{A148C2DE-1DAC-4513-A068-4C606B7CFF90}" srcOrd="1" destOrd="0" presId="urn:microsoft.com/office/officeart/2005/8/layout/cycle4"/>
    <dgm:cxn modelId="{568FAB07-ED8A-4B40-8D1D-67D617E24364}" type="presParOf" srcId="{34BC8AF1-1D4C-4502-BF31-C81CDEF28BB0}" destId="{4E7FE656-9683-4A42-B8B7-02D7A78F9287}" srcOrd="4" destOrd="0" presId="urn:microsoft.com/office/officeart/2005/8/layout/cycle4"/>
    <dgm:cxn modelId="{AFB22B40-A4F5-438C-82BF-1FAB6B59751B}" type="presParOf" srcId="{3A79798F-B833-4364-8213-2D3982EE326D}" destId="{B6B2D2E4-6D7F-449E-AF1C-C31481CA0781}" srcOrd="1" destOrd="0" presId="urn:microsoft.com/office/officeart/2005/8/layout/cycle4"/>
    <dgm:cxn modelId="{43113B2F-1EE9-4818-A016-649436D74098}" type="presParOf" srcId="{B6B2D2E4-6D7F-449E-AF1C-C31481CA0781}" destId="{77BC5631-8970-4BC8-9A6B-50EA3B280536}" srcOrd="0" destOrd="0" presId="urn:microsoft.com/office/officeart/2005/8/layout/cycle4"/>
    <dgm:cxn modelId="{401E3EFC-1167-4ECF-9480-9355B1E92FD2}" type="presParOf" srcId="{B6B2D2E4-6D7F-449E-AF1C-C31481CA0781}" destId="{F7D2E24A-BDDE-4F25-A58B-A08E3318B397}" srcOrd="1" destOrd="0" presId="urn:microsoft.com/office/officeart/2005/8/layout/cycle4"/>
    <dgm:cxn modelId="{3D935172-1B08-4C7C-8193-6986721FA7F0}" type="presParOf" srcId="{B6B2D2E4-6D7F-449E-AF1C-C31481CA0781}" destId="{8B10FB1C-900B-433B-8658-2831D848C5D5}" srcOrd="2" destOrd="0" presId="urn:microsoft.com/office/officeart/2005/8/layout/cycle4"/>
    <dgm:cxn modelId="{9C308D47-A3F6-4AB4-A769-049ABDB11113}" type="presParOf" srcId="{B6B2D2E4-6D7F-449E-AF1C-C31481CA0781}" destId="{C3AA6780-C34E-44F5-B319-B8A6654A123A}" srcOrd="3" destOrd="0" presId="urn:microsoft.com/office/officeart/2005/8/layout/cycle4"/>
    <dgm:cxn modelId="{D9317E01-7C72-49A4-B7D0-F0877B294C90}" type="presParOf" srcId="{B6B2D2E4-6D7F-449E-AF1C-C31481CA0781}" destId="{FA30B04D-6356-45FD-8645-901A36583C04}" srcOrd="4" destOrd="0" presId="urn:microsoft.com/office/officeart/2005/8/layout/cycle4"/>
    <dgm:cxn modelId="{11B55733-07BA-482A-91E3-FAE6C7C498D9}" type="presParOf" srcId="{3A79798F-B833-4364-8213-2D3982EE326D}" destId="{A7F6335B-00DC-49BB-BBE3-81726A65B208}" srcOrd="2" destOrd="0" presId="urn:microsoft.com/office/officeart/2005/8/layout/cycle4"/>
    <dgm:cxn modelId="{53032BBC-93C4-4C23-B8DB-4662B268E174}" type="presParOf" srcId="{3A79798F-B833-4364-8213-2D3982EE326D}" destId="{85C8905B-ECC3-4DFF-A64C-FC79E136B1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3492A-B827-482C-B669-88C87957D721}" type="doc">
      <dgm:prSet loTypeId="urn:microsoft.com/office/officeart/2008/layout/PictureStrips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B23E9C-C854-47D5-937A-37AB789207E0}">
      <dgm:prSet phldrT="[Текст]" custT="1"/>
      <dgm:spPr/>
      <dgm:t>
        <a:bodyPr lIns="108000"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дошкольных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439FFD-8223-4CEC-943C-DCDE981BD5E4}" type="parTrans" cxnId="{C9AE8400-8784-4507-9362-84F9E432F2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19632-1522-4B32-8862-B314293F916D}" type="sibTrans" cxnId="{C9AE8400-8784-4507-9362-84F9E432F2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646C7-E640-4022-B9D4-3D74549E40A7}">
      <dgm:prSet phldrT="[Текст]" custT="1"/>
      <dgm:spPr/>
      <dgm:t>
        <a:bodyPr lIns="108000" rIns="0"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F3FCA-EA79-4960-9294-B718C876C20B}" type="parTrans" cxnId="{8AD0F973-AE2A-4EF9-AB79-FAF025E2A5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4B80C-D9C9-4A53-93F5-322224FA0EC6}" type="sibTrans" cxnId="{8AD0F973-AE2A-4EF9-AB79-FAF025E2A5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7F7CC-4984-4265-B35A-CEF268B52614}">
      <dgm:prSet phldrT="[Текст]" custT="1"/>
      <dgm:spPr/>
      <dgm:t>
        <a:bodyPr lIns="72000"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дополнительного образования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4B88C-FA88-4270-9BBA-31C5C5C85556}" type="parTrans" cxnId="{6A30ACE1-70A3-4CA7-B789-7D4C07A5B23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CA0CF-4865-4D84-BA44-A96D725C39F2}" type="sibTrans" cxnId="{6A30ACE1-70A3-4CA7-B789-7D4C07A5B23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406D1-D9AF-4C23-B392-1BE286338BAC}" type="pres">
      <dgm:prSet presAssocID="{FE33492A-B827-482C-B669-88C87957D7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D45DE-DC74-45A9-88E9-1EA3770FE2CA}" type="pres">
      <dgm:prSet presAssocID="{3FB23E9C-C854-47D5-937A-37AB789207E0}" presName="composite" presStyleCnt="0"/>
      <dgm:spPr/>
    </dgm:pt>
    <dgm:pt modelId="{71C85485-D7CD-44C8-A275-AD6EBDA21A33}" type="pres">
      <dgm:prSet presAssocID="{3FB23E9C-C854-47D5-937A-37AB789207E0}" presName="rect1" presStyleLbl="trAlignAcc1" presStyleIdx="0" presStyleCnt="3" custScaleX="9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6571-9F5D-4674-A321-E0C066DC5444}" type="pres">
      <dgm:prSet presAssocID="{3FB23E9C-C854-47D5-937A-37AB789207E0}" presName="rect2" presStyleLbl="fgImgPlace1" presStyleIdx="0" presStyleCnt="3" custLinFactNeighborX="-16123" custLinFactNeighborY="-1598"/>
      <dgm:spPr/>
    </dgm:pt>
    <dgm:pt modelId="{0D39E80A-ADC1-4494-A98B-D4F133D8A679}" type="pres">
      <dgm:prSet presAssocID="{76E19632-1522-4B32-8862-B314293F916D}" presName="sibTrans" presStyleCnt="0"/>
      <dgm:spPr/>
    </dgm:pt>
    <dgm:pt modelId="{BA46E923-9958-407B-8876-DB12452A3F51}" type="pres">
      <dgm:prSet presAssocID="{A13646C7-E640-4022-B9D4-3D74549E40A7}" presName="composite" presStyleCnt="0"/>
      <dgm:spPr/>
    </dgm:pt>
    <dgm:pt modelId="{DDBE21DB-6C72-495E-8DE7-B2273ABA99C1}" type="pres">
      <dgm:prSet presAssocID="{A13646C7-E640-4022-B9D4-3D74549E40A7}" presName="rect1" presStyleLbl="trAlignAcc1" presStyleIdx="1" presStyleCnt="3" custScaleX="9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29EC6-3A4D-4020-BF98-3869CFF81353}" type="pres">
      <dgm:prSet presAssocID="{A13646C7-E640-4022-B9D4-3D74549E40A7}" presName="rect2" presStyleLbl="fgImgPlace1" presStyleIdx="1" presStyleCnt="3" custLinFactNeighborX="-19340" custLinFactNeighborY="2778"/>
      <dgm:spPr/>
    </dgm:pt>
    <dgm:pt modelId="{CA09BAD2-9D74-4133-A056-1F9B56D02893}" type="pres">
      <dgm:prSet presAssocID="{C414B80C-D9C9-4A53-93F5-322224FA0EC6}" presName="sibTrans" presStyleCnt="0"/>
      <dgm:spPr/>
    </dgm:pt>
    <dgm:pt modelId="{539BF4D8-8DFF-49A2-B68D-EC93CD70FB3E}" type="pres">
      <dgm:prSet presAssocID="{1397F7CC-4984-4265-B35A-CEF268B52614}" presName="composite" presStyleCnt="0"/>
      <dgm:spPr/>
    </dgm:pt>
    <dgm:pt modelId="{4800DACA-364A-4D0F-A46E-748908F3CBB2}" type="pres">
      <dgm:prSet presAssocID="{1397F7CC-4984-4265-B35A-CEF268B52614}" presName="rect1" presStyleLbl="trAlignAcc1" presStyleIdx="2" presStyleCnt="3" custScaleX="9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29AB3-E7EC-4567-B5AF-F76F25B5AF30}" type="pres">
      <dgm:prSet presAssocID="{1397F7CC-4984-4265-B35A-CEF268B52614}" presName="rect2" presStyleLbl="fgImgPlace1" presStyleIdx="2" presStyleCnt="3" custLinFactNeighborX="-13394" custLinFactNeighborY="-5412"/>
      <dgm:spPr/>
    </dgm:pt>
  </dgm:ptLst>
  <dgm:cxnLst>
    <dgm:cxn modelId="{F7FA67F2-9744-4B2D-82A4-A89E4E1C5693}" type="presOf" srcId="{A13646C7-E640-4022-B9D4-3D74549E40A7}" destId="{DDBE21DB-6C72-495E-8DE7-B2273ABA99C1}" srcOrd="0" destOrd="0" presId="urn:microsoft.com/office/officeart/2008/layout/PictureStrips"/>
    <dgm:cxn modelId="{BF466FE7-552D-4083-A5B2-4D5FC5D1B022}" type="presOf" srcId="{3FB23E9C-C854-47D5-937A-37AB789207E0}" destId="{71C85485-D7CD-44C8-A275-AD6EBDA21A33}" srcOrd="0" destOrd="0" presId="urn:microsoft.com/office/officeart/2008/layout/PictureStrips"/>
    <dgm:cxn modelId="{C9AE8400-8784-4507-9362-84F9E432F20D}" srcId="{FE33492A-B827-482C-B669-88C87957D721}" destId="{3FB23E9C-C854-47D5-937A-37AB789207E0}" srcOrd="0" destOrd="0" parTransId="{CE439FFD-8223-4CEC-943C-DCDE981BD5E4}" sibTransId="{76E19632-1522-4B32-8862-B314293F916D}"/>
    <dgm:cxn modelId="{3959D0F7-135E-4B9F-83C6-A93C639A43C1}" type="presOf" srcId="{1397F7CC-4984-4265-B35A-CEF268B52614}" destId="{4800DACA-364A-4D0F-A46E-748908F3CBB2}" srcOrd="0" destOrd="0" presId="urn:microsoft.com/office/officeart/2008/layout/PictureStrips"/>
    <dgm:cxn modelId="{8AD0F973-AE2A-4EF9-AB79-FAF025E2A574}" srcId="{FE33492A-B827-482C-B669-88C87957D721}" destId="{A13646C7-E640-4022-B9D4-3D74549E40A7}" srcOrd="1" destOrd="0" parTransId="{9EAF3FCA-EA79-4960-9294-B718C876C20B}" sibTransId="{C414B80C-D9C9-4A53-93F5-322224FA0EC6}"/>
    <dgm:cxn modelId="{A89B2109-947F-4367-ACC9-E38B54C7765C}" type="presOf" srcId="{FE33492A-B827-482C-B669-88C87957D721}" destId="{132406D1-D9AF-4C23-B392-1BE286338BAC}" srcOrd="0" destOrd="0" presId="urn:microsoft.com/office/officeart/2008/layout/PictureStrips"/>
    <dgm:cxn modelId="{6A30ACE1-70A3-4CA7-B789-7D4C07A5B23A}" srcId="{FE33492A-B827-482C-B669-88C87957D721}" destId="{1397F7CC-4984-4265-B35A-CEF268B52614}" srcOrd="2" destOrd="0" parTransId="{1804B88C-FA88-4270-9BBA-31C5C5C85556}" sibTransId="{F2DCA0CF-4865-4D84-BA44-A96D725C39F2}"/>
    <dgm:cxn modelId="{49815732-7C2B-4280-B169-461D00B51289}" type="presParOf" srcId="{132406D1-D9AF-4C23-B392-1BE286338BAC}" destId="{3EED45DE-DC74-45A9-88E9-1EA3770FE2CA}" srcOrd="0" destOrd="0" presId="urn:microsoft.com/office/officeart/2008/layout/PictureStrips"/>
    <dgm:cxn modelId="{782033AE-A15C-47CA-9AD2-753B8FCF91B6}" type="presParOf" srcId="{3EED45DE-DC74-45A9-88E9-1EA3770FE2CA}" destId="{71C85485-D7CD-44C8-A275-AD6EBDA21A33}" srcOrd="0" destOrd="0" presId="urn:microsoft.com/office/officeart/2008/layout/PictureStrips"/>
    <dgm:cxn modelId="{6778E1AB-3B59-4407-8B00-474D5823FA20}" type="presParOf" srcId="{3EED45DE-DC74-45A9-88E9-1EA3770FE2CA}" destId="{D34B6571-9F5D-4674-A321-E0C066DC5444}" srcOrd="1" destOrd="0" presId="urn:microsoft.com/office/officeart/2008/layout/PictureStrips"/>
    <dgm:cxn modelId="{347CF3B0-9171-490A-9D5A-9F0B0FFE8A7C}" type="presParOf" srcId="{132406D1-D9AF-4C23-B392-1BE286338BAC}" destId="{0D39E80A-ADC1-4494-A98B-D4F133D8A679}" srcOrd="1" destOrd="0" presId="urn:microsoft.com/office/officeart/2008/layout/PictureStrips"/>
    <dgm:cxn modelId="{A623D449-EE4C-4A7C-8AC2-AD39ED4EFBB3}" type="presParOf" srcId="{132406D1-D9AF-4C23-B392-1BE286338BAC}" destId="{BA46E923-9958-407B-8876-DB12452A3F51}" srcOrd="2" destOrd="0" presId="urn:microsoft.com/office/officeart/2008/layout/PictureStrips"/>
    <dgm:cxn modelId="{99479E9E-1390-4702-A30F-4EBFFB6D6A89}" type="presParOf" srcId="{BA46E923-9958-407B-8876-DB12452A3F51}" destId="{DDBE21DB-6C72-495E-8DE7-B2273ABA99C1}" srcOrd="0" destOrd="0" presId="urn:microsoft.com/office/officeart/2008/layout/PictureStrips"/>
    <dgm:cxn modelId="{2203E448-4E37-489F-9BFF-F5BE11AEDE1B}" type="presParOf" srcId="{BA46E923-9958-407B-8876-DB12452A3F51}" destId="{A6929EC6-3A4D-4020-BF98-3869CFF81353}" srcOrd="1" destOrd="0" presId="urn:microsoft.com/office/officeart/2008/layout/PictureStrips"/>
    <dgm:cxn modelId="{70AE2EB5-6BA1-43FB-94D3-8C9C45A86EE9}" type="presParOf" srcId="{132406D1-D9AF-4C23-B392-1BE286338BAC}" destId="{CA09BAD2-9D74-4133-A056-1F9B56D02893}" srcOrd="3" destOrd="0" presId="urn:microsoft.com/office/officeart/2008/layout/PictureStrips"/>
    <dgm:cxn modelId="{3F8DA0DD-86A2-4C40-A7F4-FE40F07E8763}" type="presParOf" srcId="{132406D1-D9AF-4C23-B392-1BE286338BAC}" destId="{539BF4D8-8DFF-49A2-B68D-EC93CD70FB3E}" srcOrd="4" destOrd="0" presId="urn:microsoft.com/office/officeart/2008/layout/PictureStrips"/>
    <dgm:cxn modelId="{F9AB0646-3AE2-4874-A5C4-5D14F7D963A6}" type="presParOf" srcId="{539BF4D8-8DFF-49A2-B68D-EC93CD70FB3E}" destId="{4800DACA-364A-4D0F-A46E-748908F3CBB2}" srcOrd="0" destOrd="0" presId="urn:microsoft.com/office/officeart/2008/layout/PictureStrips"/>
    <dgm:cxn modelId="{6BFC43E4-9C85-43C0-B610-406269A9B247}" type="presParOf" srcId="{539BF4D8-8DFF-49A2-B68D-EC93CD70FB3E}" destId="{2E229AB3-E7EC-4567-B5AF-F76F25B5AF3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EADEF-8A5E-486D-9C22-59446B66B137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E82655-4984-4973-8C3A-98FF6E567938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 КУЛЬТУРЫ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DB658-71FA-431B-9DD4-3EACF376F62C}" type="parTrans" cxnId="{C1C594DD-5ECB-45AE-9A15-7BF4B1EACE0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8E4B4-9ABA-4EE2-B577-A379166AB802}" type="sibTrans" cxnId="{C1C594DD-5ECB-45AE-9A15-7BF4B1EACE0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16CE6-6480-4083-BD82-50F4834C3B0B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БИБЛИОТЕКИ</a:t>
          </a:r>
        </a:p>
      </dgm:t>
    </dgm:pt>
    <dgm:pt modelId="{F441F308-FA37-41B4-A3B8-E68D73C34E96}" type="parTrans" cxnId="{8A07F461-7483-417C-B461-2E4D0EFBA37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83B9B-8474-4EA9-B9D0-1A01006CF35E}" type="sibTrans" cxnId="{8A07F461-7483-417C-B461-2E4D0EFBA37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C9C25-C012-4409-B2AD-9BA5BF999B38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МУЗЕИ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C9CD9-572F-412D-813A-DFC05BD57B6C}" type="parTrans" cxnId="{F9BB0444-9058-4CE1-AC28-3C441BCF0EF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41194-A742-4639-9D8C-1A3ADBAD1EDB}" type="sibTrans" cxnId="{F9BB0444-9058-4CE1-AC28-3C441BCF0EF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B7A79-39EA-4B24-984E-423224373121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МЕТОДИЧЕСКИЙ ЦЕНТР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983C2-ED5D-4656-8B0E-65BF86BD3089}" type="parTrans" cxnId="{934FD967-C53C-4C8E-8237-06B8CC862C1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46BEE-A19F-47FD-A2F2-F414C5F48C7E}" type="sibTrans" cxnId="{934FD967-C53C-4C8E-8237-06B8CC862C1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881A3-D5FD-48FA-AC9F-298C7DAF66E3}" type="pres">
      <dgm:prSet presAssocID="{3EFEADEF-8A5E-486D-9C22-59446B66B1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D720D-CE5A-4479-9C63-6750D39AA924}" type="pres">
      <dgm:prSet presAssocID="{63E82655-4984-4973-8C3A-98FF6E567938}" presName="parentLin" presStyleCnt="0"/>
      <dgm:spPr/>
      <dgm:t>
        <a:bodyPr/>
        <a:lstStyle/>
        <a:p>
          <a:endParaRPr lang="ru-RU"/>
        </a:p>
      </dgm:t>
    </dgm:pt>
    <dgm:pt modelId="{835A4E81-9988-40CF-86A8-49DC09C36114}" type="pres">
      <dgm:prSet presAssocID="{63E82655-4984-4973-8C3A-98FF6E5679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8D0FABB-95C6-4387-866A-D4E72517B42E}" type="pres">
      <dgm:prSet presAssocID="{63E82655-4984-4973-8C3A-98FF6E567938}" presName="parentText" presStyleLbl="node1" presStyleIdx="0" presStyleCnt="4" custScaleX="111532" custLinFactNeighborX="4796" custLinFactNeighborY="-59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B7039-376C-4982-BD08-089EC9C08A48}" type="pres">
      <dgm:prSet presAssocID="{63E82655-4984-4973-8C3A-98FF6E567938}" presName="negativeSpace" presStyleCnt="0"/>
      <dgm:spPr/>
      <dgm:t>
        <a:bodyPr/>
        <a:lstStyle/>
        <a:p>
          <a:endParaRPr lang="ru-RU"/>
        </a:p>
      </dgm:t>
    </dgm:pt>
    <dgm:pt modelId="{B7ECC561-6508-4DBD-A731-3996820B1894}" type="pres">
      <dgm:prSet presAssocID="{63E82655-4984-4973-8C3A-98FF6E567938}" presName="childText" presStyleLbl="conFgAcc1" presStyleIdx="0" presStyleCnt="4" custLinFactY="-66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A6BC6-A7D0-4CC4-8879-D5C3FB4A9FC9}" type="pres">
      <dgm:prSet presAssocID="{1468E4B4-9ABA-4EE2-B577-A379166AB802}" presName="spaceBetweenRectangles" presStyleCnt="0"/>
      <dgm:spPr/>
      <dgm:t>
        <a:bodyPr/>
        <a:lstStyle/>
        <a:p>
          <a:endParaRPr lang="ru-RU"/>
        </a:p>
      </dgm:t>
    </dgm:pt>
    <dgm:pt modelId="{F382AD30-914D-4E9C-AA58-EE9C57B61083}" type="pres">
      <dgm:prSet presAssocID="{16A16CE6-6480-4083-BD82-50F4834C3B0B}" presName="parentLin" presStyleCnt="0"/>
      <dgm:spPr/>
      <dgm:t>
        <a:bodyPr/>
        <a:lstStyle/>
        <a:p>
          <a:endParaRPr lang="ru-RU"/>
        </a:p>
      </dgm:t>
    </dgm:pt>
    <dgm:pt modelId="{1E278FC8-66E2-494F-8E84-C0F063F5F948}" type="pres">
      <dgm:prSet presAssocID="{16A16CE6-6480-4083-BD82-50F4834C3B0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E0140C-620B-4BDB-9F16-30720DF7E629}" type="pres">
      <dgm:prSet presAssocID="{16A16CE6-6480-4083-BD82-50F4834C3B0B}" presName="parentText" presStyleLbl="node1" presStyleIdx="1" presStyleCnt="4" custScaleX="111532" custLinFactNeighborX="-957" custLinFactNeighborY="-30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D93B5-86D2-40C5-B490-88D607C10830}" type="pres">
      <dgm:prSet presAssocID="{16A16CE6-6480-4083-BD82-50F4834C3B0B}" presName="negativeSpace" presStyleCnt="0"/>
      <dgm:spPr/>
      <dgm:t>
        <a:bodyPr/>
        <a:lstStyle/>
        <a:p>
          <a:endParaRPr lang="ru-RU"/>
        </a:p>
      </dgm:t>
    </dgm:pt>
    <dgm:pt modelId="{C460005D-7D64-450C-A41E-9E4886F8AC86}" type="pres">
      <dgm:prSet presAssocID="{16A16CE6-6480-4083-BD82-50F4834C3B0B}" presName="childText" presStyleLbl="conFgAcc1" presStyleIdx="1" presStyleCnt="4" custLinFactY="-385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23C0B-559C-44D0-8E2F-AB30F8364BF5}" type="pres">
      <dgm:prSet presAssocID="{3D583B9B-8474-4EA9-B9D0-1A01006CF35E}" presName="spaceBetweenRectangles" presStyleCnt="0"/>
      <dgm:spPr/>
      <dgm:t>
        <a:bodyPr/>
        <a:lstStyle/>
        <a:p>
          <a:endParaRPr lang="ru-RU"/>
        </a:p>
      </dgm:t>
    </dgm:pt>
    <dgm:pt modelId="{8491C191-CAF5-4050-AF58-CA1643332456}" type="pres">
      <dgm:prSet presAssocID="{A2DC9C25-C012-4409-B2AD-9BA5BF999B38}" presName="parentLin" presStyleCnt="0"/>
      <dgm:spPr/>
      <dgm:t>
        <a:bodyPr/>
        <a:lstStyle/>
        <a:p>
          <a:endParaRPr lang="ru-RU"/>
        </a:p>
      </dgm:t>
    </dgm:pt>
    <dgm:pt modelId="{898952AC-EA04-44C7-A65C-1A890C27B54A}" type="pres">
      <dgm:prSet presAssocID="{A2DC9C25-C012-4409-B2AD-9BA5BF999B3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9FA3671-659D-49CB-AA64-32BD988E5474}" type="pres">
      <dgm:prSet presAssocID="{A2DC9C25-C012-4409-B2AD-9BA5BF999B38}" presName="parentText" presStyleLbl="node1" presStyleIdx="2" presStyleCnt="4" custScaleX="111532" custLinFactNeighborX="7215" custLinFactNeighborY="-55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67B2-0C54-4F92-84A0-48BAC71E336A}" type="pres">
      <dgm:prSet presAssocID="{A2DC9C25-C012-4409-B2AD-9BA5BF999B38}" presName="negativeSpace" presStyleCnt="0"/>
      <dgm:spPr/>
      <dgm:t>
        <a:bodyPr/>
        <a:lstStyle/>
        <a:p>
          <a:endParaRPr lang="ru-RU"/>
        </a:p>
      </dgm:t>
    </dgm:pt>
    <dgm:pt modelId="{EFCA8D67-E87F-498D-A431-93329E501223}" type="pres">
      <dgm:prSet presAssocID="{A2DC9C25-C012-4409-B2AD-9BA5BF999B38}" presName="childText" presStyleLbl="conFgAcc1" presStyleIdx="2" presStyleCnt="4" custLinFactY="-663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01873-4E92-413F-A202-1F8031D49145}" type="pres">
      <dgm:prSet presAssocID="{3E741194-A742-4639-9D8C-1A3ADBAD1EDB}" presName="spaceBetweenRectangles" presStyleCnt="0"/>
      <dgm:spPr/>
      <dgm:t>
        <a:bodyPr/>
        <a:lstStyle/>
        <a:p>
          <a:endParaRPr lang="ru-RU"/>
        </a:p>
      </dgm:t>
    </dgm:pt>
    <dgm:pt modelId="{77672E06-7138-4433-A52D-C110CD29276A}" type="pres">
      <dgm:prSet presAssocID="{F14B7A79-39EA-4B24-984E-423224373121}" presName="parentLin" presStyleCnt="0"/>
      <dgm:spPr/>
      <dgm:t>
        <a:bodyPr/>
        <a:lstStyle/>
        <a:p>
          <a:endParaRPr lang="ru-RU"/>
        </a:p>
      </dgm:t>
    </dgm:pt>
    <dgm:pt modelId="{F9889175-8AB3-4A82-97E7-53FBC78A3A50}" type="pres">
      <dgm:prSet presAssocID="{F14B7A79-39EA-4B24-984E-42322437312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7137209-B92F-48CF-8197-B329B2936283}" type="pres">
      <dgm:prSet presAssocID="{F14B7A79-39EA-4B24-984E-423224373121}" presName="parentText" presStyleLbl="node1" presStyleIdx="3" presStyleCnt="4" custScaleX="111532" custLinFactNeighborX="7215" custLinFactNeighborY="-77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E568C-E66B-45B1-81CA-2A745112DE46}" type="pres">
      <dgm:prSet presAssocID="{F14B7A79-39EA-4B24-984E-423224373121}" presName="negativeSpace" presStyleCnt="0"/>
      <dgm:spPr/>
      <dgm:t>
        <a:bodyPr/>
        <a:lstStyle/>
        <a:p>
          <a:endParaRPr lang="ru-RU"/>
        </a:p>
      </dgm:t>
    </dgm:pt>
    <dgm:pt modelId="{B4AB1DD4-75B9-4128-8C27-A82FBCC28BBC}" type="pres">
      <dgm:prSet presAssocID="{F14B7A79-39EA-4B24-984E-423224373121}" presName="childText" presStyleLbl="conFgAcc1" presStyleIdx="3" presStyleCnt="4" custLinFactY="-889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FD967-C53C-4C8E-8237-06B8CC862C16}" srcId="{3EFEADEF-8A5E-486D-9C22-59446B66B137}" destId="{F14B7A79-39EA-4B24-984E-423224373121}" srcOrd="3" destOrd="0" parTransId="{DFF983C2-ED5D-4656-8B0E-65BF86BD3089}" sibTransId="{DC746BEE-A19F-47FD-A2F2-F414C5F48C7E}"/>
    <dgm:cxn modelId="{F0E7A155-AB35-44A0-A8D7-22DF136A926D}" type="presOf" srcId="{A2DC9C25-C012-4409-B2AD-9BA5BF999B38}" destId="{898952AC-EA04-44C7-A65C-1A890C27B54A}" srcOrd="0" destOrd="0" presId="urn:microsoft.com/office/officeart/2005/8/layout/list1"/>
    <dgm:cxn modelId="{F9BB0444-9058-4CE1-AC28-3C441BCF0EFF}" srcId="{3EFEADEF-8A5E-486D-9C22-59446B66B137}" destId="{A2DC9C25-C012-4409-B2AD-9BA5BF999B38}" srcOrd="2" destOrd="0" parTransId="{988C9CD9-572F-412D-813A-DFC05BD57B6C}" sibTransId="{3E741194-A742-4639-9D8C-1A3ADBAD1EDB}"/>
    <dgm:cxn modelId="{F8CCAEA2-93C3-40D0-9ABB-B70AB096D955}" type="presOf" srcId="{F14B7A79-39EA-4B24-984E-423224373121}" destId="{B7137209-B92F-48CF-8197-B329B2936283}" srcOrd="1" destOrd="0" presId="urn:microsoft.com/office/officeart/2005/8/layout/list1"/>
    <dgm:cxn modelId="{6AB5CC52-15BD-4600-8F7F-B8D5ACD2851E}" type="presOf" srcId="{16A16CE6-6480-4083-BD82-50F4834C3B0B}" destId="{1E278FC8-66E2-494F-8E84-C0F063F5F948}" srcOrd="0" destOrd="0" presId="urn:microsoft.com/office/officeart/2005/8/layout/list1"/>
    <dgm:cxn modelId="{C1C594DD-5ECB-45AE-9A15-7BF4B1EACE01}" srcId="{3EFEADEF-8A5E-486D-9C22-59446B66B137}" destId="{63E82655-4984-4973-8C3A-98FF6E567938}" srcOrd="0" destOrd="0" parTransId="{32FDB658-71FA-431B-9DD4-3EACF376F62C}" sibTransId="{1468E4B4-9ABA-4EE2-B577-A379166AB802}"/>
    <dgm:cxn modelId="{0024505B-7095-4988-8854-9B0C7F6783AA}" type="presOf" srcId="{3EFEADEF-8A5E-486D-9C22-59446B66B137}" destId="{20E881A3-D5FD-48FA-AC9F-298C7DAF66E3}" srcOrd="0" destOrd="0" presId="urn:microsoft.com/office/officeart/2005/8/layout/list1"/>
    <dgm:cxn modelId="{9BDDC1DA-A8E1-4B1D-B7EE-5A2BFCF72A9B}" type="presOf" srcId="{16A16CE6-6480-4083-BD82-50F4834C3B0B}" destId="{C0E0140C-620B-4BDB-9F16-30720DF7E629}" srcOrd="1" destOrd="0" presId="urn:microsoft.com/office/officeart/2005/8/layout/list1"/>
    <dgm:cxn modelId="{2702284C-D445-47B1-BF71-5452E3FA5B7E}" type="presOf" srcId="{63E82655-4984-4973-8C3A-98FF6E567938}" destId="{835A4E81-9988-40CF-86A8-49DC09C36114}" srcOrd="0" destOrd="0" presId="urn:microsoft.com/office/officeart/2005/8/layout/list1"/>
    <dgm:cxn modelId="{8A07F461-7483-417C-B461-2E4D0EFBA377}" srcId="{3EFEADEF-8A5E-486D-9C22-59446B66B137}" destId="{16A16CE6-6480-4083-BD82-50F4834C3B0B}" srcOrd="1" destOrd="0" parTransId="{F441F308-FA37-41B4-A3B8-E68D73C34E96}" sibTransId="{3D583B9B-8474-4EA9-B9D0-1A01006CF35E}"/>
    <dgm:cxn modelId="{2B905ED1-FD95-496B-9D37-EB3ADA43D86E}" type="presOf" srcId="{63E82655-4984-4973-8C3A-98FF6E567938}" destId="{F8D0FABB-95C6-4387-866A-D4E72517B42E}" srcOrd="1" destOrd="0" presId="urn:microsoft.com/office/officeart/2005/8/layout/list1"/>
    <dgm:cxn modelId="{06FE5107-0B62-45FF-819F-DD73E1125D33}" type="presOf" srcId="{A2DC9C25-C012-4409-B2AD-9BA5BF999B38}" destId="{69FA3671-659D-49CB-AA64-32BD988E5474}" srcOrd="1" destOrd="0" presId="urn:microsoft.com/office/officeart/2005/8/layout/list1"/>
    <dgm:cxn modelId="{E5830F59-D78A-4B6D-A730-EC890192DCCC}" type="presOf" srcId="{F14B7A79-39EA-4B24-984E-423224373121}" destId="{F9889175-8AB3-4A82-97E7-53FBC78A3A50}" srcOrd="0" destOrd="0" presId="urn:microsoft.com/office/officeart/2005/8/layout/list1"/>
    <dgm:cxn modelId="{D942457F-56F1-435D-BA1D-FEF1556EC9A8}" type="presParOf" srcId="{20E881A3-D5FD-48FA-AC9F-298C7DAF66E3}" destId="{A0CD720D-CE5A-4479-9C63-6750D39AA924}" srcOrd="0" destOrd="0" presId="urn:microsoft.com/office/officeart/2005/8/layout/list1"/>
    <dgm:cxn modelId="{8F8DFED0-5E6A-409F-82CA-71F306028ECD}" type="presParOf" srcId="{A0CD720D-CE5A-4479-9C63-6750D39AA924}" destId="{835A4E81-9988-40CF-86A8-49DC09C36114}" srcOrd="0" destOrd="0" presId="urn:microsoft.com/office/officeart/2005/8/layout/list1"/>
    <dgm:cxn modelId="{DF60FB5D-7B47-4F7F-A94E-6E44FA8746A6}" type="presParOf" srcId="{A0CD720D-CE5A-4479-9C63-6750D39AA924}" destId="{F8D0FABB-95C6-4387-866A-D4E72517B42E}" srcOrd="1" destOrd="0" presId="urn:microsoft.com/office/officeart/2005/8/layout/list1"/>
    <dgm:cxn modelId="{242EC972-7F22-43C0-8BDE-B5C6EF1935D9}" type="presParOf" srcId="{20E881A3-D5FD-48FA-AC9F-298C7DAF66E3}" destId="{49EB7039-376C-4982-BD08-089EC9C08A48}" srcOrd="1" destOrd="0" presId="urn:microsoft.com/office/officeart/2005/8/layout/list1"/>
    <dgm:cxn modelId="{A014B26F-786F-408E-8DCA-A281D52E5D8B}" type="presParOf" srcId="{20E881A3-D5FD-48FA-AC9F-298C7DAF66E3}" destId="{B7ECC561-6508-4DBD-A731-3996820B1894}" srcOrd="2" destOrd="0" presId="urn:microsoft.com/office/officeart/2005/8/layout/list1"/>
    <dgm:cxn modelId="{845BE6B3-76A1-42B3-B5BE-823A0BC79973}" type="presParOf" srcId="{20E881A3-D5FD-48FA-AC9F-298C7DAF66E3}" destId="{713A6BC6-A7D0-4CC4-8879-D5C3FB4A9FC9}" srcOrd="3" destOrd="0" presId="urn:microsoft.com/office/officeart/2005/8/layout/list1"/>
    <dgm:cxn modelId="{DAE502C2-6770-4803-8C19-4A8CE619B42F}" type="presParOf" srcId="{20E881A3-D5FD-48FA-AC9F-298C7DAF66E3}" destId="{F382AD30-914D-4E9C-AA58-EE9C57B61083}" srcOrd="4" destOrd="0" presId="urn:microsoft.com/office/officeart/2005/8/layout/list1"/>
    <dgm:cxn modelId="{DB51FC8A-2918-4307-A4CA-81B0E8E25DC2}" type="presParOf" srcId="{F382AD30-914D-4E9C-AA58-EE9C57B61083}" destId="{1E278FC8-66E2-494F-8E84-C0F063F5F948}" srcOrd="0" destOrd="0" presId="urn:microsoft.com/office/officeart/2005/8/layout/list1"/>
    <dgm:cxn modelId="{6A1D81FD-D681-49F3-98F6-AC3673950E92}" type="presParOf" srcId="{F382AD30-914D-4E9C-AA58-EE9C57B61083}" destId="{C0E0140C-620B-4BDB-9F16-30720DF7E629}" srcOrd="1" destOrd="0" presId="urn:microsoft.com/office/officeart/2005/8/layout/list1"/>
    <dgm:cxn modelId="{E52A05C3-FA49-4FA2-B1A0-5890195ACD01}" type="presParOf" srcId="{20E881A3-D5FD-48FA-AC9F-298C7DAF66E3}" destId="{4DFD93B5-86D2-40C5-B490-88D607C10830}" srcOrd="5" destOrd="0" presId="urn:microsoft.com/office/officeart/2005/8/layout/list1"/>
    <dgm:cxn modelId="{1233D564-1E2A-4856-8ED0-82830BC74A34}" type="presParOf" srcId="{20E881A3-D5FD-48FA-AC9F-298C7DAF66E3}" destId="{C460005D-7D64-450C-A41E-9E4886F8AC86}" srcOrd="6" destOrd="0" presId="urn:microsoft.com/office/officeart/2005/8/layout/list1"/>
    <dgm:cxn modelId="{BD3CBFBF-A9AD-4207-B2C9-24B24049120B}" type="presParOf" srcId="{20E881A3-D5FD-48FA-AC9F-298C7DAF66E3}" destId="{D5523C0B-559C-44D0-8E2F-AB30F8364BF5}" srcOrd="7" destOrd="0" presId="urn:microsoft.com/office/officeart/2005/8/layout/list1"/>
    <dgm:cxn modelId="{9E98BFE0-42DD-40FB-816A-51161B3502C2}" type="presParOf" srcId="{20E881A3-D5FD-48FA-AC9F-298C7DAF66E3}" destId="{8491C191-CAF5-4050-AF58-CA1643332456}" srcOrd="8" destOrd="0" presId="urn:microsoft.com/office/officeart/2005/8/layout/list1"/>
    <dgm:cxn modelId="{3B9FB79C-9CFC-465E-A0B8-09CFE573C7A9}" type="presParOf" srcId="{8491C191-CAF5-4050-AF58-CA1643332456}" destId="{898952AC-EA04-44C7-A65C-1A890C27B54A}" srcOrd="0" destOrd="0" presId="urn:microsoft.com/office/officeart/2005/8/layout/list1"/>
    <dgm:cxn modelId="{7258749F-F38D-4C67-871D-A3F5C20B9834}" type="presParOf" srcId="{8491C191-CAF5-4050-AF58-CA1643332456}" destId="{69FA3671-659D-49CB-AA64-32BD988E5474}" srcOrd="1" destOrd="0" presId="urn:microsoft.com/office/officeart/2005/8/layout/list1"/>
    <dgm:cxn modelId="{06EE3E1D-006E-4305-BBD2-992235DAA4E5}" type="presParOf" srcId="{20E881A3-D5FD-48FA-AC9F-298C7DAF66E3}" destId="{3CE367B2-0C54-4F92-84A0-48BAC71E336A}" srcOrd="9" destOrd="0" presId="urn:microsoft.com/office/officeart/2005/8/layout/list1"/>
    <dgm:cxn modelId="{B8598B53-C068-420C-80DD-9505AC114920}" type="presParOf" srcId="{20E881A3-D5FD-48FA-AC9F-298C7DAF66E3}" destId="{EFCA8D67-E87F-498D-A431-93329E501223}" srcOrd="10" destOrd="0" presId="urn:microsoft.com/office/officeart/2005/8/layout/list1"/>
    <dgm:cxn modelId="{C0D784D9-21CD-4BE3-966F-FB4D64E9D75E}" type="presParOf" srcId="{20E881A3-D5FD-48FA-AC9F-298C7DAF66E3}" destId="{03301873-4E92-413F-A202-1F8031D49145}" srcOrd="11" destOrd="0" presId="urn:microsoft.com/office/officeart/2005/8/layout/list1"/>
    <dgm:cxn modelId="{996C1827-61A7-4C71-BA7F-BE4968A0475F}" type="presParOf" srcId="{20E881A3-D5FD-48FA-AC9F-298C7DAF66E3}" destId="{77672E06-7138-4433-A52D-C110CD29276A}" srcOrd="12" destOrd="0" presId="urn:microsoft.com/office/officeart/2005/8/layout/list1"/>
    <dgm:cxn modelId="{BE2C4AFD-2D27-4EBC-9651-864EE760B915}" type="presParOf" srcId="{77672E06-7138-4433-A52D-C110CD29276A}" destId="{F9889175-8AB3-4A82-97E7-53FBC78A3A50}" srcOrd="0" destOrd="0" presId="urn:microsoft.com/office/officeart/2005/8/layout/list1"/>
    <dgm:cxn modelId="{0E123E25-B467-4E8D-B024-8E58C358277A}" type="presParOf" srcId="{77672E06-7138-4433-A52D-C110CD29276A}" destId="{B7137209-B92F-48CF-8197-B329B2936283}" srcOrd="1" destOrd="0" presId="urn:microsoft.com/office/officeart/2005/8/layout/list1"/>
    <dgm:cxn modelId="{213E75EA-1E88-4337-8AEB-3F510702C56D}" type="presParOf" srcId="{20E881A3-D5FD-48FA-AC9F-298C7DAF66E3}" destId="{1AFE568C-E66B-45B1-81CA-2A745112DE46}" srcOrd="13" destOrd="0" presId="urn:microsoft.com/office/officeart/2005/8/layout/list1"/>
    <dgm:cxn modelId="{DE8A23A1-DCBF-4E86-9140-939AAB099803}" type="presParOf" srcId="{20E881A3-D5FD-48FA-AC9F-298C7DAF66E3}" destId="{B4AB1DD4-75B9-4128-8C27-A82FBCC28B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E2F076-BB02-40B9-B3B2-C6CE06C80D17}" type="doc">
      <dgm:prSet loTypeId="urn:microsoft.com/office/officeart/2005/8/layout/pList2" loCatId="list" qsTypeId="urn:microsoft.com/office/officeart/2005/8/quickstyle/3d1" qsCatId="3D" csTypeId="urn:microsoft.com/office/officeart/2005/8/colors/colorful4" csCatId="colorful" phldr="1"/>
      <dgm:spPr/>
    </dgm:pt>
    <dgm:pt modelId="{3716152D-92FE-482F-8381-9F3ECA4C760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Спартакиада инвалидов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Фестиваль художественного творчества инвалидов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Фестиваль художественного творчества детей с ограниченными возможностями здоровья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CD006-40B0-4371-BC99-9953DDFFF1D3}" type="parTrans" cxnId="{3D7437B4-1F2E-4866-B70D-BA0B8C804B56}">
      <dgm:prSet/>
      <dgm:spPr/>
      <dgm:t>
        <a:bodyPr/>
        <a:lstStyle/>
        <a:p>
          <a:endParaRPr lang="ru-RU"/>
        </a:p>
      </dgm:t>
    </dgm:pt>
    <dgm:pt modelId="{1664F6A5-2ED8-48C5-A587-B66963C57DD4}" type="sibTrans" cxnId="{3D7437B4-1F2E-4866-B70D-BA0B8C804B56}">
      <dgm:prSet/>
      <dgm:spPr/>
      <dgm:t>
        <a:bodyPr/>
        <a:lstStyle/>
        <a:p>
          <a:endParaRPr lang="ru-RU"/>
        </a:p>
      </dgm:t>
    </dgm:pt>
    <dgm:pt modelId="{0BA213C1-B089-4CB5-8B29-A837D2FE52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Празднование 81й годовщины              Победы в ВОВ</a:t>
          </a:r>
          <a:r>
            <a:rPr lang="en-US" sz="18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b="1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День округа</a:t>
          </a:r>
          <a:r>
            <a:rPr lang="en-US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Мероприятия, проводимые в домах культуры для населения</a:t>
          </a:r>
          <a:r>
            <a:rPr lang="en-US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ru-RU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DF218C-A35E-42D3-9946-6A8C666E9557}" type="parTrans" cxnId="{83BB156A-B33B-4626-AB23-8EA29F0BE58A}">
      <dgm:prSet/>
      <dgm:spPr/>
      <dgm:t>
        <a:bodyPr/>
        <a:lstStyle/>
        <a:p>
          <a:endParaRPr lang="ru-RU"/>
        </a:p>
      </dgm:t>
    </dgm:pt>
    <dgm:pt modelId="{3252090B-1793-454E-A3E3-6CD884FFFC13}" type="sibTrans" cxnId="{83BB156A-B33B-4626-AB23-8EA29F0BE58A}">
      <dgm:prSet/>
      <dgm:spPr/>
      <dgm:t>
        <a:bodyPr/>
        <a:lstStyle/>
        <a:p>
          <a:endParaRPr lang="ru-RU"/>
        </a:p>
      </dgm:t>
    </dgm:pt>
    <dgm:pt modelId="{4FC29F49-C636-422C-B38C-B3E09EA0E87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физкультурно-оздоровительных и спортивно-массовых мероприятий в округе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Участие сборных команд округа в региональных, всероссийских и международных соревнованиях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206E2-66C2-4FEF-970A-539343C71AD3}" type="parTrans" cxnId="{73AE868E-D52C-4496-836A-9A959C02B8EA}">
      <dgm:prSet/>
      <dgm:spPr/>
      <dgm:t>
        <a:bodyPr/>
        <a:lstStyle/>
        <a:p>
          <a:endParaRPr lang="ru-RU"/>
        </a:p>
      </dgm:t>
    </dgm:pt>
    <dgm:pt modelId="{91B6F1A3-3182-495E-94DF-240A34F64560}" type="sibTrans" cxnId="{73AE868E-D52C-4496-836A-9A959C02B8EA}">
      <dgm:prSet/>
      <dgm:spPr/>
      <dgm:t>
        <a:bodyPr/>
        <a:lstStyle/>
        <a:p>
          <a:endParaRPr lang="ru-RU"/>
        </a:p>
      </dgm:t>
    </dgm:pt>
    <dgm:pt modelId="{5D355226-2B26-4B4E-A96F-C8561EC625FC}" type="pres">
      <dgm:prSet presAssocID="{A3E2F076-BB02-40B9-B3B2-C6CE06C80D17}" presName="Name0" presStyleCnt="0">
        <dgm:presLayoutVars>
          <dgm:dir/>
          <dgm:resizeHandles val="exact"/>
        </dgm:presLayoutVars>
      </dgm:prSet>
      <dgm:spPr/>
    </dgm:pt>
    <dgm:pt modelId="{37F4928F-2E0F-44F5-9612-2728A3C1031C}" type="pres">
      <dgm:prSet presAssocID="{A3E2F076-BB02-40B9-B3B2-C6CE06C80D17}" presName="bkgdShp" presStyleLbl="alignAccFollowNode1" presStyleIdx="0" presStyleCnt="1" custLinFactNeighborX="1519" custLinFactNeighborY="1043"/>
      <dgm:spPr/>
    </dgm:pt>
    <dgm:pt modelId="{BE1ECD9B-696B-4AC1-B699-DBDDAE3F5384}" type="pres">
      <dgm:prSet presAssocID="{A3E2F076-BB02-40B9-B3B2-C6CE06C80D17}" presName="linComp" presStyleCnt="0"/>
      <dgm:spPr/>
    </dgm:pt>
    <dgm:pt modelId="{CA9D2920-A236-4AE8-959D-E101200A3285}" type="pres">
      <dgm:prSet presAssocID="{3716152D-92FE-482F-8381-9F3ECA4C7609}" presName="compNode" presStyleCnt="0"/>
      <dgm:spPr/>
    </dgm:pt>
    <dgm:pt modelId="{314C9B7D-AF5E-429F-AEBB-248FA32974CE}" type="pres">
      <dgm:prSet presAssocID="{3716152D-92FE-482F-8381-9F3ECA4C7609}" presName="node" presStyleLbl="node1" presStyleIdx="0" presStyleCnt="3" custLinFactNeighborX="1135" custLinFactNeighborY="1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49049-B134-4B11-BBF2-F2FFF77C0970}" type="pres">
      <dgm:prSet presAssocID="{3716152D-92FE-482F-8381-9F3ECA4C7609}" presName="invisiNode" presStyleLbl="node1" presStyleIdx="0" presStyleCnt="3"/>
      <dgm:spPr/>
    </dgm:pt>
    <dgm:pt modelId="{17BA15CD-DEE0-4E04-87DD-34E53BE962AC}" type="pres">
      <dgm:prSet presAssocID="{3716152D-92FE-482F-8381-9F3ECA4C7609}" presName="imagNode" presStyleLbl="fgImgPlace1" presStyleIdx="0" presStyleCnt="3"/>
      <dgm:spPr/>
    </dgm:pt>
    <dgm:pt modelId="{70207203-0878-471D-9974-EFF7EBFC7FA5}" type="pres">
      <dgm:prSet presAssocID="{1664F6A5-2ED8-48C5-A587-B66963C57D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1C3353-7E26-4447-BD76-F7936AE7EAD0}" type="pres">
      <dgm:prSet presAssocID="{0BA213C1-B089-4CB5-8B29-A837D2FE5274}" presName="compNode" presStyleCnt="0"/>
      <dgm:spPr/>
    </dgm:pt>
    <dgm:pt modelId="{F5FBA5D7-D6AD-4BBA-8EA3-D75A976DE297}" type="pres">
      <dgm:prSet presAssocID="{0BA213C1-B089-4CB5-8B29-A837D2FE5274}" presName="node" presStyleLbl="node1" presStyleIdx="1" presStyleCnt="3" custScaleY="90090" custLinFactNeighborX="-230" custLinFactNeighborY="-5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50127-8F98-40E6-B327-A89A9C6FBCC2}" type="pres">
      <dgm:prSet presAssocID="{0BA213C1-B089-4CB5-8B29-A837D2FE5274}" presName="invisiNode" presStyleLbl="node1" presStyleIdx="1" presStyleCnt="3"/>
      <dgm:spPr/>
    </dgm:pt>
    <dgm:pt modelId="{0B649781-DBC3-4576-A564-B55A8FB40082}" type="pres">
      <dgm:prSet presAssocID="{0BA213C1-B089-4CB5-8B29-A837D2FE5274}" presName="imagNode" presStyleLbl="fgImgPlace1" presStyleIdx="1" presStyleCnt="3"/>
      <dgm:spPr/>
    </dgm:pt>
    <dgm:pt modelId="{BCB78954-5C99-427F-9EEA-13D4E85F5979}" type="pres">
      <dgm:prSet presAssocID="{3252090B-1793-454E-A3E3-6CD884FFFC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EF2FFB-A7C7-4784-AF4B-C6EBD24DF932}" type="pres">
      <dgm:prSet presAssocID="{4FC29F49-C636-422C-B38C-B3E09EA0E871}" presName="compNode" presStyleCnt="0"/>
      <dgm:spPr/>
    </dgm:pt>
    <dgm:pt modelId="{52CFBFB2-2D98-4C9C-8AD0-6C5C835DB287}" type="pres">
      <dgm:prSet presAssocID="{4FC29F49-C636-422C-B38C-B3E09EA0E8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BD93F-5713-489A-9FE0-F95CB6DC1448}" type="pres">
      <dgm:prSet presAssocID="{4FC29F49-C636-422C-B38C-B3E09EA0E871}" presName="invisiNode" presStyleLbl="node1" presStyleIdx="2" presStyleCnt="3"/>
      <dgm:spPr/>
    </dgm:pt>
    <dgm:pt modelId="{9CEA42CA-417F-4758-B9D0-F893C478D683}" type="pres">
      <dgm:prSet presAssocID="{4FC29F49-C636-422C-B38C-B3E09EA0E871}" presName="imagNode" presStyleLbl="fgImgPlace1" presStyleIdx="2" presStyleCnt="3"/>
      <dgm:spPr/>
    </dgm:pt>
  </dgm:ptLst>
  <dgm:cxnLst>
    <dgm:cxn modelId="{F03BF2D8-9A7A-40BB-8F8F-EF0638BAEA43}" type="presOf" srcId="{3252090B-1793-454E-A3E3-6CD884FFFC13}" destId="{BCB78954-5C99-427F-9EEA-13D4E85F5979}" srcOrd="0" destOrd="0" presId="urn:microsoft.com/office/officeart/2005/8/layout/pList2"/>
    <dgm:cxn modelId="{73AE868E-D52C-4496-836A-9A959C02B8EA}" srcId="{A3E2F076-BB02-40B9-B3B2-C6CE06C80D17}" destId="{4FC29F49-C636-422C-B38C-B3E09EA0E871}" srcOrd="2" destOrd="0" parTransId="{1CC206E2-66C2-4FEF-970A-539343C71AD3}" sibTransId="{91B6F1A3-3182-495E-94DF-240A34F64560}"/>
    <dgm:cxn modelId="{3D7437B4-1F2E-4866-B70D-BA0B8C804B56}" srcId="{A3E2F076-BB02-40B9-B3B2-C6CE06C80D17}" destId="{3716152D-92FE-482F-8381-9F3ECA4C7609}" srcOrd="0" destOrd="0" parTransId="{C7CCD006-40B0-4371-BC99-9953DDFFF1D3}" sibTransId="{1664F6A5-2ED8-48C5-A587-B66963C57DD4}"/>
    <dgm:cxn modelId="{83BB156A-B33B-4626-AB23-8EA29F0BE58A}" srcId="{A3E2F076-BB02-40B9-B3B2-C6CE06C80D17}" destId="{0BA213C1-B089-4CB5-8B29-A837D2FE5274}" srcOrd="1" destOrd="0" parTransId="{6CDF218C-A35E-42D3-9946-6A8C666E9557}" sibTransId="{3252090B-1793-454E-A3E3-6CD884FFFC13}"/>
    <dgm:cxn modelId="{236BE966-9A80-40E3-95A8-CB54E58F058B}" type="presOf" srcId="{4FC29F49-C636-422C-B38C-B3E09EA0E871}" destId="{52CFBFB2-2D98-4C9C-8AD0-6C5C835DB287}" srcOrd="0" destOrd="0" presId="urn:microsoft.com/office/officeart/2005/8/layout/pList2"/>
    <dgm:cxn modelId="{0D839729-E697-416F-8213-1B916804287A}" type="presOf" srcId="{3716152D-92FE-482F-8381-9F3ECA4C7609}" destId="{314C9B7D-AF5E-429F-AEBB-248FA32974CE}" srcOrd="0" destOrd="0" presId="urn:microsoft.com/office/officeart/2005/8/layout/pList2"/>
    <dgm:cxn modelId="{EB667C3F-90E1-41BA-A5BD-0D208117C14E}" type="presOf" srcId="{0BA213C1-B089-4CB5-8B29-A837D2FE5274}" destId="{F5FBA5D7-D6AD-4BBA-8EA3-D75A976DE297}" srcOrd="0" destOrd="0" presId="urn:microsoft.com/office/officeart/2005/8/layout/pList2"/>
    <dgm:cxn modelId="{283B274F-2E25-4076-9ED5-1B98C554E395}" type="presOf" srcId="{A3E2F076-BB02-40B9-B3B2-C6CE06C80D17}" destId="{5D355226-2B26-4B4E-A96F-C8561EC625FC}" srcOrd="0" destOrd="0" presId="urn:microsoft.com/office/officeart/2005/8/layout/pList2"/>
    <dgm:cxn modelId="{C9EA9A09-8222-4513-B47D-99BF42A90292}" type="presOf" srcId="{1664F6A5-2ED8-48C5-A587-B66963C57DD4}" destId="{70207203-0878-471D-9974-EFF7EBFC7FA5}" srcOrd="0" destOrd="0" presId="urn:microsoft.com/office/officeart/2005/8/layout/pList2"/>
    <dgm:cxn modelId="{362115FA-B10E-4131-A204-A82082006CB3}" type="presParOf" srcId="{5D355226-2B26-4B4E-A96F-C8561EC625FC}" destId="{37F4928F-2E0F-44F5-9612-2728A3C1031C}" srcOrd="0" destOrd="0" presId="urn:microsoft.com/office/officeart/2005/8/layout/pList2"/>
    <dgm:cxn modelId="{65D6CD28-804C-4FCD-A41E-A38653D7D49E}" type="presParOf" srcId="{5D355226-2B26-4B4E-A96F-C8561EC625FC}" destId="{BE1ECD9B-696B-4AC1-B699-DBDDAE3F5384}" srcOrd="1" destOrd="0" presId="urn:microsoft.com/office/officeart/2005/8/layout/pList2"/>
    <dgm:cxn modelId="{185C2B5A-2EEA-40BA-ADB7-5D7E6A00EEC7}" type="presParOf" srcId="{BE1ECD9B-696B-4AC1-B699-DBDDAE3F5384}" destId="{CA9D2920-A236-4AE8-959D-E101200A3285}" srcOrd="0" destOrd="0" presId="urn:microsoft.com/office/officeart/2005/8/layout/pList2"/>
    <dgm:cxn modelId="{43752AF8-B8C0-400B-9220-B30CD8A78546}" type="presParOf" srcId="{CA9D2920-A236-4AE8-959D-E101200A3285}" destId="{314C9B7D-AF5E-429F-AEBB-248FA32974CE}" srcOrd="0" destOrd="0" presId="urn:microsoft.com/office/officeart/2005/8/layout/pList2"/>
    <dgm:cxn modelId="{B990A909-D76A-4927-A024-15E04119EC40}" type="presParOf" srcId="{CA9D2920-A236-4AE8-959D-E101200A3285}" destId="{9C549049-B134-4B11-BBF2-F2FFF77C0970}" srcOrd="1" destOrd="0" presId="urn:microsoft.com/office/officeart/2005/8/layout/pList2"/>
    <dgm:cxn modelId="{F90AC733-5EA6-49CE-A7CE-BEE29FA924D0}" type="presParOf" srcId="{CA9D2920-A236-4AE8-959D-E101200A3285}" destId="{17BA15CD-DEE0-4E04-87DD-34E53BE962AC}" srcOrd="2" destOrd="0" presId="urn:microsoft.com/office/officeart/2005/8/layout/pList2"/>
    <dgm:cxn modelId="{27D61D96-FD37-464B-9962-76198CE9AFB9}" type="presParOf" srcId="{BE1ECD9B-696B-4AC1-B699-DBDDAE3F5384}" destId="{70207203-0878-471D-9974-EFF7EBFC7FA5}" srcOrd="1" destOrd="0" presId="urn:microsoft.com/office/officeart/2005/8/layout/pList2"/>
    <dgm:cxn modelId="{1017157F-D983-4D7B-A505-4122B6A2BDC5}" type="presParOf" srcId="{BE1ECD9B-696B-4AC1-B699-DBDDAE3F5384}" destId="{131C3353-7E26-4447-BD76-F7936AE7EAD0}" srcOrd="2" destOrd="0" presId="urn:microsoft.com/office/officeart/2005/8/layout/pList2"/>
    <dgm:cxn modelId="{27EDC463-C91F-4D40-A7FB-73AC733DD182}" type="presParOf" srcId="{131C3353-7E26-4447-BD76-F7936AE7EAD0}" destId="{F5FBA5D7-D6AD-4BBA-8EA3-D75A976DE297}" srcOrd="0" destOrd="0" presId="urn:microsoft.com/office/officeart/2005/8/layout/pList2"/>
    <dgm:cxn modelId="{0E23312D-4A9E-499A-BD27-82BEB84CED8F}" type="presParOf" srcId="{131C3353-7E26-4447-BD76-F7936AE7EAD0}" destId="{EDD50127-8F98-40E6-B327-A89A9C6FBCC2}" srcOrd="1" destOrd="0" presId="urn:microsoft.com/office/officeart/2005/8/layout/pList2"/>
    <dgm:cxn modelId="{EAF5F0DA-B328-4D39-98A8-4F748456CDFA}" type="presParOf" srcId="{131C3353-7E26-4447-BD76-F7936AE7EAD0}" destId="{0B649781-DBC3-4576-A564-B55A8FB40082}" srcOrd="2" destOrd="0" presId="urn:microsoft.com/office/officeart/2005/8/layout/pList2"/>
    <dgm:cxn modelId="{5EC3E75E-1398-4FAB-AF9F-3139C5FC22D5}" type="presParOf" srcId="{BE1ECD9B-696B-4AC1-B699-DBDDAE3F5384}" destId="{BCB78954-5C99-427F-9EEA-13D4E85F5979}" srcOrd="3" destOrd="0" presId="urn:microsoft.com/office/officeart/2005/8/layout/pList2"/>
    <dgm:cxn modelId="{2A24DF16-6E55-4699-B842-BE29AE3FEABC}" type="presParOf" srcId="{BE1ECD9B-696B-4AC1-B699-DBDDAE3F5384}" destId="{F5EF2FFB-A7C7-4784-AF4B-C6EBD24DF932}" srcOrd="4" destOrd="0" presId="urn:microsoft.com/office/officeart/2005/8/layout/pList2"/>
    <dgm:cxn modelId="{F15389C7-C0E5-47E0-8EE7-DA658D639E5C}" type="presParOf" srcId="{F5EF2FFB-A7C7-4784-AF4B-C6EBD24DF932}" destId="{52CFBFB2-2D98-4C9C-8AD0-6C5C835DB287}" srcOrd="0" destOrd="0" presId="urn:microsoft.com/office/officeart/2005/8/layout/pList2"/>
    <dgm:cxn modelId="{7035545E-7AB9-4F49-B995-F6476B31E7E0}" type="presParOf" srcId="{F5EF2FFB-A7C7-4784-AF4B-C6EBD24DF932}" destId="{E3DBD93F-5713-489A-9FE0-F95CB6DC1448}" srcOrd="1" destOrd="0" presId="urn:microsoft.com/office/officeart/2005/8/layout/pList2"/>
    <dgm:cxn modelId="{6E023694-387C-4CAC-8172-FF70E2334F8C}" type="presParOf" srcId="{F5EF2FFB-A7C7-4784-AF4B-C6EBD24DF932}" destId="{9CEA42CA-417F-4758-B9D0-F893C478D68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7DBC02-57A3-44DD-9DAC-7EE9F617CBF6}" type="doc">
      <dgm:prSet loTypeId="urn:microsoft.com/office/officeart/2008/layout/IncreasingCircleProcess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72A895-E503-42EF-9B0D-26725EB51DBD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BB821-E241-4DFF-9C96-F4D4ED2DEF5E}" type="parTrans" cxnId="{EB9BD259-A078-4A8F-BB1B-7311D16B1982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349AD-297E-44B4-A563-A536EB7E1D50}" type="sibTrans" cxnId="{EB9BD259-A078-4A8F-BB1B-7311D16B1982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252BF-63A6-46E0-9EE6-7F4E1B6C7FC4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178 191,90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191DC-A8B7-4A90-99B7-7D082D837CBA}" type="parTrans" cxnId="{B8F41ABF-2EBB-4CA7-8A61-4603FF781FE4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F8E33-881B-40E3-B6FB-ECA14E3ADC57}" type="sibTrans" cxnId="{B8F41ABF-2EBB-4CA7-8A61-4603FF781FE4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F7B2B-CFF1-4DD4-9390-C8F993C9A47E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AABF8-1237-4C8E-9261-F82BE577D5F4}" type="parTrans" cxnId="{59B8ECD8-45F6-4D65-8C46-FF5984A8FFBD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16BD5-B299-42D7-B88C-36E64FC8FE68}" type="sibTrans" cxnId="{59B8ECD8-45F6-4D65-8C46-FF5984A8FFBD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7006A-9673-4CE5-9DFF-A12FF28B7582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г.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18525-A77F-4CCD-A94D-FC84DE1CD278}" type="parTrans" cxnId="{06C56F24-2AFF-4B1D-B08C-550BD32A1276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D1261-EFE9-4A68-B0E4-F64CC3557B1F}" type="sibTrans" cxnId="{06C56F24-2AFF-4B1D-B08C-550BD32A1276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8C637-1121-4B23-9514-4A52BBE02927}">
      <dgm:prSet phldrT="[Текст]" custT="1"/>
      <dgm:spPr/>
      <dgm:t>
        <a:bodyPr/>
        <a:lstStyle/>
        <a:p>
          <a:pPr algn="l"/>
          <a:r>
            <a:rPr lang="ru-RU" sz="24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165 251,55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428BA-E7BA-47F1-854B-AE96AF9BA804}" type="parTrans" cxnId="{89DA44E6-64F9-4116-8E2F-A11321F8A65A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4AABC-186F-4863-BFED-AF3E6335E5D2}" type="sibTrans" cxnId="{89DA44E6-64F9-4116-8E2F-A11321F8A65A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6E97E-66E9-43A8-9298-F38CCF2019B5}">
      <dgm:prSet custT="1"/>
      <dgm:spPr/>
      <dgm:t>
        <a:bodyPr/>
        <a:lstStyle/>
        <a:p>
          <a:pPr algn="l"/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42824-EAC1-4502-8C2A-727FD7C8F61B}" type="parTrans" cxnId="{EA29C264-2902-439D-9FA8-3F522D834C6B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593EB0-07BC-43E1-B594-9EC9909675D0}" type="sibTrans" cxnId="{EA29C264-2902-439D-9FA8-3F522D834C6B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7E66F-D202-42E7-BE29-3D696EE3217F}">
      <dgm:prSet phldrT="[Текст]" custT="1"/>
      <dgm:spPr/>
      <dgm:t>
        <a:bodyPr/>
        <a:lstStyle/>
        <a:p>
          <a:pPr algn="l"/>
          <a:r>
            <a:rPr lang="ru-RU" sz="24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279 653,49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AFE70-027E-451E-8E8E-83EADF20BD99}" type="sibTrans" cxnId="{CD589812-B82B-4048-848E-843FCABC6FF5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ECCFD-89A5-4C5C-AC8F-437A448F1A18}" type="parTrans" cxnId="{CD589812-B82B-4048-848E-843FCABC6FF5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EA55C-9CE7-4348-9D8D-9DA7C0690DE2}" type="pres">
      <dgm:prSet presAssocID="{157DBC02-57A3-44DD-9DAC-7EE9F617CBF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276CE4-BECC-4466-BBDF-4CA04AB0316A}" type="pres">
      <dgm:prSet presAssocID="{7E72A895-E503-42EF-9B0D-26725EB51DBD}" presName="composite" presStyleCnt="0"/>
      <dgm:spPr/>
    </dgm:pt>
    <dgm:pt modelId="{0C1C27D5-233D-45FD-8714-7527DB3402AC}" type="pres">
      <dgm:prSet presAssocID="{7E72A895-E503-42EF-9B0D-26725EB51DBD}" presName="BackAccent" presStyleLbl="bgShp" presStyleIdx="0" presStyleCnt="3"/>
      <dgm:spPr/>
    </dgm:pt>
    <dgm:pt modelId="{4C462A21-CAF2-4953-9D28-EDDA543A1094}" type="pres">
      <dgm:prSet presAssocID="{7E72A895-E503-42EF-9B0D-26725EB51DBD}" presName="Accent" presStyleLbl="alignNode1" presStyleIdx="0" presStyleCnt="3"/>
      <dgm:spPr/>
    </dgm:pt>
    <dgm:pt modelId="{0EB0A7C9-4C2D-4971-850A-1C167581DA9E}" type="pres">
      <dgm:prSet presAssocID="{7E72A895-E503-42EF-9B0D-26725EB51DBD}" presName="Child" presStyleLbl="revTx" presStyleIdx="0" presStyleCnt="6" custScaleX="182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7545A-7735-48C8-9F5A-01106B20E655}" type="pres">
      <dgm:prSet presAssocID="{7E72A895-E503-42EF-9B0D-26725EB51DB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E0259-330D-4628-9886-A6CEFCD4C8AD}" type="pres">
      <dgm:prSet presAssocID="{3DB349AD-297E-44B4-A563-A536EB7E1D50}" presName="sibTrans" presStyleCnt="0"/>
      <dgm:spPr/>
    </dgm:pt>
    <dgm:pt modelId="{FFD758E8-E2FF-4561-AE0E-AF7896572AB4}" type="pres">
      <dgm:prSet presAssocID="{351F7B2B-CFF1-4DD4-9390-C8F993C9A47E}" presName="composite" presStyleCnt="0"/>
      <dgm:spPr/>
    </dgm:pt>
    <dgm:pt modelId="{B54321E9-B7F1-4CF8-A9FC-53A61A012D27}" type="pres">
      <dgm:prSet presAssocID="{351F7B2B-CFF1-4DD4-9390-C8F993C9A47E}" presName="BackAccent" presStyleLbl="bgShp" presStyleIdx="1" presStyleCnt="3"/>
      <dgm:spPr/>
    </dgm:pt>
    <dgm:pt modelId="{B80CB5D5-0F58-4AFC-A7C0-A0A20BB5B40C}" type="pres">
      <dgm:prSet presAssocID="{351F7B2B-CFF1-4DD4-9390-C8F993C9A47E}" presName="Accent" presStyleLbl="alignNode1" presStyleIdx="1" presStyleCnt="3"/>
      <dgm:spPr/>
    </dgm:pt>
    <dgm:pt modelId="{750B4BE5-52F9-41DB-AE0E-BF9113812A4A}" type="pres">
      <dgm:prSet presAssocID="{351F7B2B-CFF1-4DD4-9390-C8F993C9A47E}" presName="Child" presStyleLbl="revTx" presStyleIdx="2" presStyleCnt="6" custScaleX="181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33137-B966-43D5-A50F-DB537EF4C7DC}" type="pres">
      <dgm:prSet presAssocID="{351F7B2B-CFF1-4DD4-9390-C8F993C9A47E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AC8FF-AE9B-4B6E-9492-3A4E4E97AB83}" type="pres">
      <dgm:prSet presAssocID="{87B16BD5-B299-42D7-B88C-36E64FC8FE68}" presName="sibTrans" presStyleCnt="0"/>
      <dgm:spPr/>
    </dgm:pt>
    <dgm:pt modelId="{4E6552D1-BECB-4079-ACDF-81034117C71F}" type="pres">
      <dgm:prSet presAssocID="{4B07006A-9673-4CE5-9DFF-A12FF28B7582}" presName="composite" presStyleCnt="0"/>
      <dgm:spPr/>
    </dgm:pt>
    <dgm:pt modelId="{FD24C48F-AB11-4DA2-BBA3-3E0FC07FC1B2}" type="pres">
      <dgm:prSet presAssocID="{4B07006A-9673-4CE5-9DFF-A12FF28B7582}" presName="BackAccent" presStyleLbl="bgShp" presStyleIdx="2" presStyleCnt="3"/>
      <dgm:spPr/>
    </dgm:pt>
    <dgm:pt modelId="{26BD248C-BE7E-43BB-8A1E-A3622B9A3389}" type="pres">
      <dgm:prSet presAssocID="{4B07006A-9673-4CE5-9DFF-A12FF28B7582}" presName="Accent" presStyleLbl="alignNode1" presStyleIdx="2" presStyleCnt="3"/>
      <dgm:spPr/>
    </dgm:pt>
    <dgm:pt modelId="{F22E58AC-ED5E-45DB-ACCA-71A59E7111E6}" type="pres">
      <dgm:prSet presAssocID="{4B07006A-9673-4CE5-9DFF-A12FF28B7582}" presName="Child" presStyleLbl="revTx" presStyleIdx="4" presStyleCnt="6" custScaleX="206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DF896-8ADA-4234-8278-C044F1556447}" type="pres">
      <dgm:prSet presAssocID="{4B07006A-9673-4CE5-9DFF-A12FF28B7582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9C264-2902-439D-9FA8-3F522D834C6B}" srcId="{7E72A895-E503-42EF-9B0D-26725EB51DBD}" destId="{81D6E97E-66E9-43A8-9298-F38CCF2019B5}" srcOrd="1" destOrd="0" parTransId="{E5B42824-EAC1-4502-8C2A-727FD7C8F61B}" sibTransId="{77593EB0-07BC-43E1-B594-9EC9909675D0}"/>
    <dgm:cxn modelId="{59B8ECD8-45F6-4D65-8C46-FF5984A8FFBD}" srcId="{157DBC02-57A3-44DD-9DAC-7EE9F617CBF6}" destId="{351F7B2B-CFF1-4DD4-9390-C8F993C9A47E}" srcOrd="1" destOrd="0" parTransId="{340AABF8-1237-4C8E-9261-F82BE577D5F4}" sibTransId="{87B16BD5-B299-42D7-B88C-36E64FC8FE68}"/>
    <dgm:cxn modelId="{A7BED2EB-9F44-4302-B314-1CBE6C023917}" type="presOf" srcId="{7E72A895-E503-42EF-9B0D-26725EB51DBD}" destId="{2AF7545A-7735-48C8-9F5A-01106B20E655}" srcOrd="0" destOrd="0" presId="urn:microsoft.com/office/officeart/2008/layout/IncreasingCircleProcess"/>
    <dgm:cxn modelId="{70AB0963-4843-406C-8A84-18DB18FA4A75}" type="presOf" srcId="{2DF252BF-63A6-46E0-9EE6-7F4E1B6C7FC4}" destId="{0EB0A7C9-4C2D-4971-850A-1C167581DA9E}" srcOrd="0" destOrd="0" presId="urn:microsoft.com/office/officeart/2008/layout/IncreasingCircleProcess"/>
    <dgm:cxn modelId="{B8F41ABF-2EBB-4CA7-8A61-4603FF781FE4}" srcId="{7E72A895-E503-42EF-9B0D-26725EB51DBD}" destId="{2DF252BF-63A6-46E0-9EE6-7F4E1B6C7FC4}" srcOrd="0" destOrd="0" parTransId="{7D0191DC-A8B7-4A90-99B7-7D082D837CBA}" sibTransId="{1E2F8E33-881B-40E3-B6FB-ECA14E3ADC57}"/>
    <dgm:cxn modelId="{BB291B7A-BA3A-469A-AB8D-4E0E3B6196A7}" type="presOf" srcId="{B587E66F-D202-42E7-BE29-3D696EE3217F}" destId="{750B4BE5-52F9-41DB-AE0E-BF9113812A4A}" srcOrd="0" destOrd="0" presId="urn:microsoft.com/office/officeart/2008/layout/IncreasingCircleProcess"/>
    <dgm:cxn modelId="{A10D89DD-DD16-49FE-AC9A-D925E69F0E9A}" type="presOf" srcId="{4B07006A-9673-4CE5-9DFF-A12FF28B7582}" destId="{968DF896-8ADA-4234-8278-C044F1556447}" srcOrd="0" destOrd="0" presId="urn:microsoft.com/office/officeart/2008/layout/IncreasingCircleProcess"/>
    <dgm:cxn modelId="{CD589812-B82B-4048-848E-843FCABC6FF5}" srcId="{351F7B2B-CFF1-4DD4-9390-C8F993C9A47E}" destId="{B587E66F-D202-42E7-BE29-3D696EE3217F}" srcOrd="0" destOrd="0" parTransId="{A28ECCFD-89A5-4C5C-AC8F-437A448F1A18}" sibTransId="{C2AAFE70-027E-451E-8E8E-83EADF20BD99}"/>
    <dgm:cxn modelId="{06C56F24-2AFF-4B1D-B08C-550BD32A1276}" srcId="{157DBC02-57A3-44DD-9DAC-7EE9F617CBF6}" destId="{4B07006A-9673-4CE5-9DFF-A12FF28B7582}" srcOrd="2" destOrd="0" parTransId="{BAD18525-A77F-4CCD-A94D-FC84DE1CD278}" sibTransId="{EFFD1261-EFE9-4A68-B0E4-F64CC3557B1F}"/>
    <dgm:cxn modelId="{488A29CA-31AC-4D10-841E-E48B2B4F35ED}" type="presOf" srcId="{FEA8C637-1121-4B23-9514-4A52BBE02927}" destId="{F22E58AC-ED5E-45DB-ACCA-71A59E7111E6}" srcOrd="0" destOrd="0" presId="urn:microsoft.com/office/officeart/2008/layout/IncreasingCircleProcess"/>
    <dgm:cxn modelId="{5DBCFFF7-2AC4-4410-A49F-C60E8E1AF1EF}" type="presOf" srcId="{351F7B2B-CFF1-4DD4-9390-C8F993C9A47E}" destId="{98233137-B966-43D5-A50F-DB537EF4C7DC}" srcOrd="0" destOrd="0" presId="urn:microsoft.com/office/officeart/2008/layout/IncreasingCircleProcess"/>
    <dgm:cxn modelId="{EB9BD259-A078-4A8F-BB1B-7311D16B1982}" srcId="{157DBC02-57A3-44DD-9DAC-7EE9F617CBF6}" destId="{7E72A895-E503-42EF-9B0D-26725EB51DBD}" srcOrd="0" destOrd="0" parTransId="{164BB821-E241-4DFF-9C96-F4D4ED2DEF5E}" sibTransId="{3DB349AD-297E-44B4-A563-A536EB7E1D50}"/>
    <dgm:cxn modelId="{2E6892DA-36A6-4529-87DC-AB39A18F85FC}" type="presOf" srcId="{81D6E97E-66E9-43A8-9298-F38CCF2019B5}" destId="{0EB0A7C9-4C2D-4971-850A-1C167581DA9E}" srcOrd="0" destOrd="1" presId="urn:microsoft.com/office/officeart/2008/layout/IncreasingCircleProcess"/>
    <dgm:cxn modelId="{89DA44E6-64F9-4116-8E2F-A11321F8A65A}" srcId="{4B07006A-9673-4CE5-9DFF-A12FF28B7582}" destId="{FEA8C637-1121-4B23-9514-4A52BBE02927}" srcOrd="0" destOrd="0" parTransId="{3F4428BA-E7BA-47F1-854B-AE96AF9BA804}" sibTransId="{0514AABC-186F-4863-BFED-AF3E6335E5D2}"/>
    <dgm:cxn modelId="{8F70A764-BF6C-4914-B4C5-C1468A5857B1}" type="presOf" srcId="{157DBC02-57A3-44DD-9DAC-7EE9F617CBF6}" destId="{D91EA55C-9CE7-4348-9D8D-9DA7C0690DE2}" srcOrd="0" destOrd="0" presId="urn:microsoft.com/office/officeart/2008/layout/IncreasingCircleProcess"/>
    <dgm:cxn modelId="{7AE3ADEC-B375-4CCF-9C3C-B5E9B8C4C5C4}" type="presParOf" srcId="{D91EA55C-9CE7-4348-9D8D-9DA7C0690DE2}" destId="{DB276CE4-BECC-4466-BBDF-4CA04AB0316A}" srcOrd="0" destOrd="0" presId="urn:microsoft.com/office/officeart/2008/layout/IncreasingCircleProcess"/>
    <dgm:cxn modelId="{490109CA-6041-4F04-8491-C3F44A376056}" type="presParOf" srcId="{DB276CE4-BECC-4466-BBDF-4CA04AB0316A}" destId="{0C1C27D5-233D-45FD-8714-7527DB3402AC}" srcOrd="0" destOrd="0" presId="urn:microsoft.com/office/officeart/2008/layout/IncreasingCircleProcess"/>
    <dgm:cxn modelId="{AB8122FD-3E19-4C5E-8190-24DC584AD18A}" type="presParOf" srcId="{DB276CE4-BECC-4466-BBDF-4CA04AB0316A}" destId="{4C462A21-CAF2-4953-9D28-EDDA543A1094}" srcOrd="1" destOrd="0" presId="urn:microsoft.com/office/officeart/2008/layout/IncreasingCircleProcess"/>
    <dgm:cxn modelId="{6C3C756A-D609-41F1-837F-099ABC0F49B3}" type="presParOf" srcId="{DB276CE4-BECC-4466-BBDF-4CA04AB0316A}" destId="{0EB0A7C9-4C2D-4971-850A-1C167581DA9E}" srcOrd="2" destOrd="0" presId="urn:microsoft.com/office/officeart/2008/layout/IncreasingCircleProcess"/>
    <dgm:cxn modelId="{70957D17-B67F-465B-8198-12E755970E3C}" type="presParOf" srcId="{DB276CE4-BECC-4466-BBDF-4CA04AB0316A}" destId="{2AF7545A-7735-48C8-9F5A-01106B20E655}" srcOrd="3" destOrd="0" presId="urn:microsoft.com/office/officeart/2008/layout/IncreasingCircleProcess"/>
    <dgm:cxn modelId="{26C999C2-C2C8-455D-B76D-F668944A52F0}" type="presParOf" srcId="{D91EA55C-9CE7-4348-9D8D-9DA7C0690DE2}" destId="{CD3E0259-330D-4628-9886-A6CEFCD4C8AD}" srcOrd="1" destOrd="0" presId="urn:microsoft.com/office/officeart/2008/layout/IncreasingCircleProcess"/>
    <dgm:cxn modelId="{7713C700-5458-42BC-8B4F-B00170415316}" type="presParOf" srcId="{D91EA55C-9CE7-4348-9D8D-9DA7C0690DE2}" destId="{FFD758E8-E2FF-4561-AE0E-AF7896572AB4}" srcOrd="2" destOrd="0" presId="urn:microsoft.com/office/officeart/2008/layout/IncreasingCircleProcess"/>
    <dgm:cxn modelId="{EBA4F777-82B5-4068-9F69-37F0731F76F7}" type="presParOf" srcId="{FFD758E8-E2FF-4561-AE0E-AF7896572AB4}" destId="{B54321E9-B7F1-4CF8-A9FC-53A61A012D27}" srcOrd="0" destOrd="0" presId="urn:microsoft.com/office/officeart/2008/layout/IncreasingCircleProcess"/>
    <dgm:cxn modelId="{5DF4428D-FCD8-4109-8A45-A1D7854CD43C}" type="presParOf" srcId="{FFD758E8-E2FF-4561-AE0E-AF7896572AB4}" destId="{B80CB5D5-0F58-4AFC-A7C0-A0A20BB5B40C}" srcOrd="1" destOrd="0" presId="urn:microsoft.com/office/officeart/2008/layout/IncreasingCircleProcess"/>
    <dgm:cxn modelId="{F5B2945E-501B-48B6-B24D-7CD698F12775}" type="presParOf" srcId="{FFD758E8-E2FF-4561-AE0E-AF7896572AB4}" destId="{750B4BE5-52F9-41DB-AE0E-BF9113812A4A}" srcOrd="2" destOrd="0" presId="urn:microsoft.com/office/officeart/2008/layout/IncreasingCircleProcess"/>
    <dgm:cxn modelId="{3E4243E0-0AEF-43F5-80C1-75060688B64C}" type="presParOf" srcId="{FFD758E8-E2FF-4561-AE0E-AF7896572AB4}" destId="{98233137-B966-43D5-A50F-DB537EF4C7DC}" srcOrd="3" destOrd="0" presId="urn:microsoft.com/office/officeart/2008/layout/IncreasingCircleProcess"/>
    <dgm:cxn modelId="{ECBD97FD-EA6F-4EFA-B0E1-4D25524B9221}" type="presParOf" srcId="{D91EA55C-9CE7-4348-9D8D-9DA7C0690DE2}" destId="{8E5AC8FF-AE9B-4B6E-9492-3A4E4E97AB83}" srcOrd="3" destOrd="0" presId="urn:microsoft.com/office/officeart/2008/layout/IncreasingCircleProcess"/>
    <dgm:cxn modelId="{D53D8847-55CD-40ED-B2A3-60734C4CC736}" type="presParOf" srcId="{D91EA55C-9CE7-4348-9D8D-9DA7C0690DE2}" destId="{4E6552D1-BECB-4079-ACDF-81034117C71F}" srcOrd="4" destOrd="0" presId="urn:microsoft.com/office/officeart/2008/layout/IncreasingCircleProcess"/>
    <dgm:cxn modelId="{406AA1E7-723C-4D20-884D-18003413DEF5}" type="presParOf" srcId="{4E6552D1-BECB-4079-ACDF-81034117C71F}" destId="{FD24C48F-AB11-4DA2-BBA3-3E0FC07FC1B2}" srcOrd="0" destOrd="0" presId="urn:microsoft.com/office/officeart/2008/layout/IncreasingCircleProcess"/>
    <dgm:cxn modelId="{67EA4008-3155-481F-B97C-C41CFBEA0CD6}" type="presParOf" srcId="{4E6552D1-BECB-4079-ACDF-81034117C71F}" destId="{26BD248C-BE7E-43BB-8A1E-A3622B9A3389}" srcOrd="1" destOrd="0" presId="urn:microsoft.com/office/officeart/2008/layout/IncreasingCircleProcess"/>
    <dgm:cxn modelId="{420DEDD7-25AD-4AFE-85C6-A103FC6D01EC}" type="presParOf" srcId="{4E6552D1-BECB-4079-ACDF-81034117C71F}" destId="{F22E58AC-ED5E-45DB-ACCA-71A59E7111E6}" srcOrd="2" destOrd="0" presId="urn:microsoft.com/office/officeart/2008/layout/IncreasingCircleProcess"/>
    <dgm:cxn modelId="{F89F200B-5A99-4823-AA4E-00CFC908E715}" type="presParOf" srcId="{4E6552D1-BECB-4079-ACDF-81034117C71F}" destId="{968DF896-8ADA-4234-8278-C044F155644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F53629-4244-4949-A99E-49CB9994D642}" type="doc">
      <dgm:prSet loTypeId="urn:microsoft.com/office/officeart/2009/layout/CircleArrowProcess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93AF7A-ED2B-4BAB-9887-4B7B0D8CCA01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2015-2025 </a:t>
          </a:r>
          <a:r>
            <a:rPr lang="ru-RU" sz="105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гг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3CAD4-833F-4CB1-B43D-65024E2F8518}" type="parTrans" cxnId="{11F7D0F3-F340-4FCA-963F-848A0BCF4E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1E802-9E36-45E2-A13A-96370DE5D670}" type="sibTrans" cxnId="{11F7D0F3-F340-4FCA-963F-848A0BCF4E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60C7E-5748-450E-AFC8-5F189546009E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объектов: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A6F89-C04C-49A0-867B-81F9ABB7AE48}" type="parTrans" cxnId="{11922484-7409-4408-BAF3-FCB6AC251FE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67035-A2CB-4E0C-8DA7-ABEDC21ECFDB}" type="sibTrans" cxnId="{11922484-7409-4408-BAF3-FCB6AC251FE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B65CE-0B80-4894-B28E-89D7E67A39EB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4,8 </a:t>
          </a:r>
        </a:p>
        <a:p>
          <a:pPr>
            <a:spcAft>
              <a:spcPts val="0"/>
            </a:spcAft>
          </a:pPr>
          <a:r>
            <a:rPr lang="ru-RU" sz="2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 рублей</a:t>
          </a:r>
        </a:p>
      </dgm:t>
    </dgm:pt>
    <dgm:pt modelId="{FC56C3B5-95C7-4202-AE47-6CF52A48996C}" type="parTrans" cxnId="{2E9AE170-AB0A-4F3A-9D88-CDE4E7E7FB8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A9E6F-1032-4E84-AAD3-F3ED8D217C5A}" type="sibTrans" cxnId="{2E9AE170-AB0A-4F3A-9D88-CDE4E7E7FB8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AE574-BBC4-4342-A99B-E09B50268295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43698-758A-47A6-89D8-8B0F5EC9BF71}" type="parTrans" cxnId="{DA841081-B6E1-4EEC-802F-F7398BED506D}">
      <dgm:prSet/>
      <dgm:spPr/>
      <dgm:t>
        <a:bodyPr/>
        <a:lstStyle/>
        <a:p>
          <a:endParaRPr lang="ru-RU"/>
        </a:p>
      </dgm:t>
    </dgm:pt>
    <dgm:pt modelId="{023B5445-B413-4E00-BCF4-61C3D663B922}" type="sibTrans" cxnId="{DA841081-B6E1-4EEC-802F-F7398BED506D}">
      <dgm:prSet/>
      <dgm:spPr/>
      <dgm:t>
        <a:bodyPr/>
        <a:lstStyle/>
        <a:p>
          <a:endParaRPr lang="ru-RU"/>
        </a:p>
      </dgm:t>
    </dgm:pt>
    <dgm:pt modelId="{888D1F2E-BA4D-4F5D-9E32-E34FD136F4E2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детских садов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1AF8A-F294-44AD-8ADA-EA31158699CB}" type="parTrans" cxnId="{B03396BB-15FC-43C4-AC2C-3650D1A17CFC}">
      <dgm:prSet/>
      <dgm:spPr/>
      <dgm:t>
        <a:bodyPr/>
        <a:lstStyle/>
        <a:p>
          <a:endParaRPr lang="ru-RU"/>
        </a:p>
      </dgm:t>
    </dgm:pt>
    <dgm:pt modelId="{C632D988-7DBD-4C08-98D1-36088C5BFB7C}" type="sibTrans" cxnId="{B03396BB-15FC-43C4-AC2C-3650D1A17CFC}">
      <dgm:prSet/>
      <dgm:spPr/>
      <dgm:t>
        <a:bodyPr/>
        <a:lstStyle/>
        <a:p>
          <a:endParaRPr lang="ru-RU"/>
        </a:p>
      </dgm:t>
    </dgm:pt>
    <dgm:pt modelId="{DEED7302-771F-400D-9C4F-B1C03764C000}" type="pres">
      <dgm:prSet presAssocID="{CCF53629-4244-4949-A99E-49CB9994D64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4CD3CF-7102-4F6C-894B-E4FE9570B17C}" type="pres">
      <dgm:prSet presAssocID="{6793AF7A-ED2B-4BAB-9887-4B7B0D8CCA01}" presName="Accent1" presStyleCnt="0"/>
      <dgm:spPr/>
    </dgm:pt>
    <dgm:pt modelId="{1884905B-F884-44C8-9BE0-6E412E6954B7}" type="pres">
      <dgm:prSet presAssocID="{6793AF7A-ED2B-4BAB-9887-4B7B0D8CCA01}" presName="Accent" presStyleLbl="node1" presStyleIdx="0" presStyleCnt="5"/>
      <dgm:spPr/>
    </dgm:pt>
    <dgm:pt modelId="{B0452E15-AD32-4881-BCA8-9A0FE2038B87}" type="pres">
      <dgm:prSet presAssocID="{6793AF7A-ED2B-4BAB-9887-4B7B0D8CCA01}" presName="Parent1" presStyleLbl="revTx" presStyleIdx="0" presStyleCnt="5" custScaleX="204591" custScaleY="139658" custLinFactNeighborX="-9151" custLinFactNeighborY="-40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4916-AFC7-45CC-A22E-4078A28736A7}" type="pres">
      <dgm:prSet presAssocID="{B4960C7E-5748-450E-AFC8-5F189546009E}" presName="Accent2" presStyleCnt="0"/>
      <dgm:spPr/>
    </dgm:pt>
    <dgm:pt modelId="{73D1CCFE-F38F-4767-B398-CDCE5F27D9F6}" type="pres">
      <dgm:prSet presAssocID="{B4960C7E-5748-450E-AFC8-5F189546009E}" presName="Accent" presStyleLbl="node1" presStyleIdx="1" presStyleCnt="5"/>
      <dgm:spPr/>
    </dgm:pt>
    <dgm:pt modelId="{3C048849-6BD9-40A5-BE82-09896F2A93EF}" type="pres">
      <dgm:prSet presAssocID="{B4960C7E-5748-450E-AFC8-5F189546009E}" presName="Parent2" presStyleLbl="revTx" presStyleIdx="1" presStyleCnt="5" custScaleX="147462" custScaleY="144882" custLinFactNeighborX="-12830" custLinFactNeighborY="-164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20C9-74B8-45B1-B8F9-156437453B2D}" type="pres">
      <dgm:prSet presAssocID="{675AE574-BBC4-4342-A99B-E09B50268295}" presName="Accent3" presStyleCnt="0"/>
      <dgm:spPr/>
    </dgm:pt>
    <dgm:pt modelId="{D3D427A3-3E9A-453E-B4F4-C804BA127E2E}" type="pres">
      <dgm:prSet presAssocID="{675AE574-BBC4-4342-A99B-E09B50268295}" presName="Accent" presStyleLbl="node1" presStyleIdx="2" presStyleCnt="5"/>
      <dgm:spPr/>
    </dgm:pt>
    <dgm:pt modelId="{DAE54D87-EE69-4EEB-B4FF-AA3EF98C33DC}" type="pres">
      <dgm:prSet presAssocID="{675AE574-BBC4-4342-A99B-E09B50268295}" presName="Parent3" presStyleLbl="revTx" presStyleIdx="2" presStyleCnt="5" custScaleX="137175" custScaleY="131021" custLinFactNeighborX="40588" custLinFactNeighborY="-58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F6BEF-38DE-4522-8258-1C823D46BE6D}" type="pres">
      <dgm:prSet presAssocID="{888D1F2E-BA4D-4F5D-9E32-E34FD136F4E2}" presName="Accent4" presStyleCnt="0"/>
      <dgm:spPr/>
    </dgm:pt>
    <dgm:pt modelId="{3466FFD2-E94E-4EEC-88B7-718ABA6FCAAB}" type="pres">
      <dgm:prSet presAssocID="{888D1F2E-BA4D-4F5D-9E32-E34FD136F4E2}" presName="Accent" presStyleLbl="node1" presStyleIdx="3" presStyleCnt="5"/>
      <dgm:spPr/>
    </dgm:pt>
    <dgm:pt modelId="{AD3AE562-E764-49CE-B826-3968BE2AE7E8}" type="pres">
      <dgm:prSet presAssocID="{888D1F2E-BA4D-4F5D-9E32-E34FD136F4E2}" presName="Parent4" presStyleLbl="revTx" presStyleIdx="3" presStyleCnt="5" custScaleX="103755" custScaleY="199664" custLinFactNeighborX="-47795" custLinFactNeighborY="-429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0D604-B8D0-4943-B8C4-506C922A6D34}" type="pres">
      <dgm:prSet presAssocID="{897B65CE-0B80-4894-B28E-89D7E67A39EB}" presName="Accent5" presStyleCnt="0"/>
      <dgm:spPr/>
    </dgm:pt>
    <dgm:pt modelId="{EE4DAC61-9C21-44AC-A92F-3F1F990E261C}" type="pres">
      <dgm:prSet presAssocID="{897B65CE-0B80-4894-B28E-89D7E67A39EB}" presName="Accent" presStyleLbl="node1" presStyleIdx="4" presStyleCnt="5"/>
      <dgm:spPr/>
    </dgm:pt>
    <dgm:pt modelId="{BC65EAD4-0D00-428A-B898-5CD68DA1FFA8}" type="pres">
      <dgm:prSet presAssocID="{897B65CE-0B80-4894-B28E-89D7E67A39EB}" presName="Parent5" presStyleLbl="revTx" presStyleIdx="4" presStyleCnt="5" custScaleX="201397" custScaleY="159103" custLinFactNeighborX="-21670" custLinFactNeighborY="244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396BB-15FC-43C4-AC2C-3650D1A17CFC}" srcId="{CCF53629-4244-4949-A99E-49CB9994D642}" destId="{888D1F2E-BA4D-4F5D-9E32-E34FD136F4E2}" srcOrd="3" destOrd="0" parTransId="{1971AF8A-F294-44AD-8ADA-EA31158699CB}" sibTransId="{C632D988-7DBD-4C08-98D1-36088C5BFB7C}"/>
    <dgm:cxn modelId="{C6A5AC24-1AB3-4A84-959D-A407A1E91577}" type="presOf" srcId="{CCF53629-4244-4949-A99E-49CB9994D642}" destId="{DEED7302-771F-400D-9C4F-B1C03764C000}" srcOrd="0" destOrd="0" presId="urn:microsoft.com/office/officeart/2009/layout/CircleArrowProcess"/>
    <dgm:cxn modelId="{5C16233A-2927-4E18-B68D-ACD5B8489ED3}" type="presOf" srcId="{B4960C7E-5748-450E-AFC8-5F189546009E}" destId="{3C048849-6BD9-40A5-BE82-09896F2A93EF}" srcOrd="0" destOrd="0" presId="urn:microsoft.com/office/officeart/2009/layout/CircleArrowProcess"/>
    <dgm:cxn modelId="{8C309C44-27C0-488A-9976-1FFA15D59BFC}" type="presOf" srcId="{888D1F2E-BA4D-4F5D-9E32-E34FD136F4E2}" destId="{AD3AE562-E764-49CE-B826-3968BE2AE7E8}" srcOrd="0" destOrd="0" presId="urn:microsoft.com/office/officeart/2009/layout/CircleArrowProcess"/>
    <dgm:cxn modelId="{58926005-4BC8-4633-A723-5AF69B6D7A9A}" type="presOf" srcId="{6793AF7A-ED2B-4BAB-9887-4B7B0D8CCA01}" destId="{B0452E15-AD32-4881-BCA8-9A0FE2038B87}" srcOrd="0" destOrd="0" presId="urn:microsoft.com/office/officeart/2009/layout/CircleArrowProcess"/>
    <dgm:cxn modelId="{2E9AE170-AB0A-4F3A-9D88-CDE4E7E7FB82}" srcId="{CCF53629-4244-4949-A99E-49CB9994D642}" destId="{897B65CE-0B80-4894-B28E-89D7E67A39EB}" srcOrd="4" destOrd="0" parTransId="{FC56C3B5-95C7-4202-AE47-6CF52A48996C}" sibTransId="{29DA9E6F-1032-4E84-AAD3-F3ED8D217C5A}"/>
    <dgm:cxn modelId="{0058D334-7A4C-4EB8-A21D-BE2177ECCC66}" type="presOf" srcId="{675AE574-BBC4-4342-A99B-E09B50268295}" destId="{DAE54D87-EE69-4EEB-B4FF-AA3EF98C33DC}" srcOrd="0" destOrd="0" presId="urn:microsoft.com/office/officeart/2009/layout/CircleArrowProcess"/>
    <dgm:cxn modelId="{11922484-7409-4408-BAF3-FCB6AC251FED}" srcId="{CCF53629-4244-4949-A99E-49CB9994D642}" destId="{B4960C7E-5748-450E-AFC8-5F189546009E}" srcOrd="1" destOrd="0" parTransId="{639A6F89-C04C-49A0-867B-81F9ABB7AE48}" sibTransId="{36367035-A2CB-4E0C-8DA7-ABEDC21ECFDB}"/>
    <dgm:cxn modelId="{4C1B5970-7101-415E-97C9-A99306D4A2C8}" type="presOf" srcId="{897B65CE-0B80-4894-B28E-89D7E67A39EB}" destId="{BC65EAD4-0D00-428A-B898-5CD68DA1FFA8}" srcOrd="0" destOrd="0" presId="urn:microsoft.com/office/officeart/2009/layout/CircleArrowProcess"/>
    <dgm:cxn modelId="{11F7D0F3-F340-4FCA-963F-848A0BCF4E47}" srcId="{CCF53629-4244-4949-A99E-49CB9994D642}" destId="{6793AF7A-ED2B-4BAB-9887-4B7B0D8CCA01}" srcOrd="0" destOrd="0" parTransId="{4813CAD4-833F-4CB1-B43D-65024E2F8518}" sibTransId="{DA71E802-9E36-45E2-A13A-96370DE5D670}"/>
    <dgm:cxn modelId="{DA841081-B6E1-4EEC-802F-F7398BED506D}" srcId="{CCF53629-4244-4949-A99E-49CB9994D642}" destId="{675AE574-BBC4-4342-A99B-E09B50268295}" srcOrd="2" destOrd="0" parTransId="{46343698-758A-47A6-89D8-8B0F5EC9BF71}" sibTransId="{023B5445-B413-4E00-BCF4-61C3D663B922}"/>
    <dgm:cxn modelId="{B8F3E54C-BF54-4CE4-8F29-FBFD8E5971FA}" type="presParOf" srcId="{DEED7302-771F-400D-9C4F-B1C03764C000}" destId="{854CD3CF-7102-4F6C-894B-E4FE9570B17C}" srcOrd="0" destOrd="0" presId="urn:microsoft.com/office/officeart/2009/layout/CircleArrowProcess"/>
    <dgm:cxn modelId="{1692A76C-CB3D-4780-824E-131E3A2DFC31}" type="presParOf" srcId="{854CD3CF-7102-4F6C-894B-E4FE9570B17C}" destId="{1884905B-F884-44C8-9BE0-6E412E6954B7}" srcOrd="0" destOrd="0" presId="urn:microsoft.com/office/officeart/2009/layout/CircleArrowProcess"/>
    <dgm:cxn modelId="{A612FA9A-7BE2-4854-BB8D-3A7B366CB94B}" type="presParOf" srcId="{DEED7302-771F-400D-9C4F-B1C03764C000}" destId="{B0452E15-AD32-4881-BCA8-9A0FE2038B87}" srcOrd="1" destOrd="0" presId="urn:microsoft.com/office/officeart/2009/layout/CircleArrowProcess"/>
    <dgm:cxn modelId="{296FA930-A915-425D-B02C-F69B69F84771}" type="presParOf" srcId="{DEED7302-771F-400D-9C4F-B1C03764C000}" destId="{9E144916-AFC7-45CC-A22E-4078A28736A7}" srcOrd="2" destOrd="0" presId="urn:microsoft.com/office/officeart/2009/layout/CircleArrowProcess"/>
    <dgm:cxn modelId="{803CECC6-2B11-4F8F-B86B-5E202C94DA42}" type="presParOf" srcId="{9E144916-AFC7-45CC-A22E-4078A28736A7}" destId="{73D1CCFE-F38F-4767-B398-CDCE5F27D9F6}" srcOrd="0" destOrd="0" presId="urn:microsoft.com/office/officeart/2009/layout/CircleArrowProcess"/>
    <dgm:cxn modelId="{0646CC8F-A561-4F95-B1DF-8CF604BD628D}" type="presParOf" srcId="{DEED7302-771F-400D-9C4F-B1C03764C000}" destId="{3C048849-6BD9-40A5-BE82-09896F2A93EF}" srcOrd="3" destOrd="0" presId="urn:microsoft.com/office/officeart/2009/layout/CircleArrowProcess"/>
    <dgm:cxn modelId="{5286E671-17EC-4B23-9683-29F5D1315035}" type="presParOf" srcId="{DEED7302-771F-400D-9C4F-B1C03764C000}" destId="{11A420C9-74B8-45B1-B8F9-156437453B2D}" srcOrd="4" destOrd="0" presId="urn:microsoft.com/office/officeart/2009/layout/CircleArrowProcess"/>
    <dgm:cxn modelId="{ED773E04-88B0-4AB5-AE78-DDA39159F082}" type="presParOf" srcId="{11A420C9-74B8-45B1-B8F9-156437453B2D}" destId="{D3D427A3-3E9A-453E-B4F4-C804BA127E2E}" srcOrd="0" destOrd="0" presId="urn:microsoft.com/office/officeart/2009/layout/CircleArrowProcess"/>
    <dgm:cxn modelId="{CD64BF08-9BA6-42AF-9AA5-889E4FE3B25F}" type="presParOf" srcId="{DEED7302-771F-400D-9C4F-B1C03764C000}" destId="{DAE54D87-EE69-4EEB-B4FF-AA3EF98C33DC}" srcOrd="5" destOrd="0" presId="urn:microsoft.com/office/officeart/2009/layout/CircleArrowProcess"/>
    <dgm:cxn modelId="{D63A603F-7097-4201-8D96-493FFF237D63}" type="presParOf" srcId="{DEED7302-771F-400D-9C4F-B1C03764C000}" destId="{EF4F6BEF-38DE-4522-8258-1C823D46BE6D}" srcOrd="6" destOrd="0" presId="urn:microsoft.com/office/officeart/2009/layout/CircleArrowProcess"/>
    <dgm:cxn modelId="{1DBB7A0F-8656-40BF-8536-B5BAF919F515}" type="presParOf" srcId="{EF4F6BEF-38DE-4522-8258-1C823D46BE6D}" destId="{3466FFD2-E94E-4EEC-88B7-718ABA6FCAAB}" srcOrd="0" destOrd="0" presId="urn:microsoft.com/office/officeart/2009/layout/CircleArrowProcess"/>
    <dgm:cxn modelId="{1AD39403-8201-4F9E-AEC2-B6F1487D8D39}" type="presParOf" srcId="{DEED7302-771F-400D-9C4F-B1C03764C000}" destId="{AD3AE562-E764-49CE-B826-3968BE2AE7E8}" srcOrd="7" destOrd="0" presId="urn:microsoft.com/office/officeart/2009/layout/CircleArrowProcess"/>
    <dgm:cxn modelId="{DAA36574-5727-49EF-A36F-9792E1E9B033}" type="presParOf" srcId="{DEED7302-771F-400D-9C4F-B1C03764C000}" destId="{DD30D604-B8D0-4943-B8C4-506C922A6D34}" srcOrd="8" destOrd="0" presId="urn:microsoft.com/office/officeart/2009/layout/CircleArrowProcess"/>
    <dgm:cxn modelId="{46FD5EEE-FBF8-46D9-AE02-E0F08E6ADF83}" type="presParOf" srcId="{DD30D604-B8D0-4943-B8C4-506C922A6D34}" destId="{EE4DAC61-9C21-44AC-A92F-3F1F990E261C}" srcOrd="0" destOrd="0" presId="urn:microsoft.com/office/officeart/2009/layout/CircleArrowProcess"/>
    <dgm:cxn modelId="{E1BE3B06-A9EA-4466-8E88-289C6E5C14AA}" type="presParOf" srcId="{DEED7302-771F-400D-9C4F-B1C03764C000}" destId="{BC65EAD4-0D00-428A-B898-5CD68DA1FFA8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BFA42E-CA96-486E-A634-ED0C5E2FB241}" type="doc">
      <dgm:prSet loTypeId="urn:microsoft.com/office/officeart/2005/8/layout/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FA6097-7FD9-4134-856F-F4001DDDE6F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</a:t>
          </a:r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BD10321-31C4-456A-960A-B485FB6C06D2}" type="parTrans" cxnId="{1C8F041B-CBE2-4EC8-A31F-0A54EA5B24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C88BC-4381-47B0-940D-5D50196DC0D9}" type="sibTrans" cxnId="{1C8F041B-CBE2-4EC8-A31F-0A54EA5B24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AC529-F3D4-415E-8E42-4EFD0E7BDBEA}">
      <dgm:prSet phldrT="[Текст]" custT="1"/>
      <dgm:spPr/>
      <dgm:t>
        <a:bodyPr lIns="0" rIns="0"/>
        <a:lstStyle/>
        <a:p>
          <a:pPr marL="179388" indent="0">
            <a:spcAft>
              <a:spcPts val="0"/>
            </a:spcAft>
            <a:tabLst>
              <a:tab pos="179388" algn="l"/>
            </a:tabLst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 </a:t>
          </a:r>
        </a:p>
        <a:p>
          <a:pPr marL="179388" indent="0">
            <a:spcAft>
              <a:spcPts val="0"/>
            </a:spcAft>
            <a:tabLst>
              <a:tab pos="179388" algn="l"/>
            </a:tabLst>
          </a:pPr>
          <a:r>
            <a:rPr lang="ru-RU" sz="1600" b="1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160 036,83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DFFC6-7B3F-412E-BBB6-879764B0715C}" type="parTrans" cxnId="{7AF9FAB3-8480-46F5-865D-39F59B4A37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1FCAA-2AD7-4F62-9F50-4807960D484D}" type="sibTrans" cxnId="{7AF9FAB3-8480-46F5-865D-39F59B4A37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126E8-C8ED-4573-9E47-83AD9CEC9FE4}">
      <dgm:prSet phldrT="[Текст]" custT="1"/>
      <dgm:spPr/>
      <dgm:t>
        <a:bodyPr lIns="0" rIns="0"/>
        <a:lstStyle/>
        <a:p>
          <a:pPr marL="179388" indent="0">
            <a:tabLst>
              <a:tab pos="179388" algn="l"/>
            </a:tabLst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бюджет</a:t>
          </a:r>
        </a:p>
        <a:p>
          <a:pPr marL="179388" indent="0">
            <a:tabLst>
              <a:tab pos="179388" algn="l"/>
            </a:tabLst>
          </a:pPr>
          <a:r>
            <a:rPr lang="ru-RU" sz="1600" b="1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118 275,00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F2D11-C5D3-43A5-BA6C-F33E87673D80}" type="parTrans" cxnId="{B3F55E87-3862-4B05-9FEA-76F659696B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FDD39-4DC4-4ACD-8E8D-2CF99C0149C6}" type="sibTrans" cxnId="{B3F55E87-3862-4B05-9FEA-76F659696B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6C745-0FDE-4190-968E-13C884963F1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0F411-CFF3-43C4-9BDC-02345DDD149D}" type="parTrans" cxnId="{005AD49D-1D4A-4AA5-BFE0-94B72E3749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32CD3-B45C-4599-867D-882D0A90C0CF}" type="sibTrans" cxnId="{005AD49D-1D4A-4AA5-BFE0-94B72E3749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9FE61-D64C-4F18-AD6C-EEE206F49D21}">
      <dgm:prSet phldrT="[Текст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</a:t>
          </a:r>
        </a:p>
        <a:p>
          <a:pPr marL="0" indent="0">
            <a:spcAft>
              <a:spcPts val="0"/>
            </a:spcAft>
          </a:pPr>
          <a:r>
            <a:rPr lang="ru-RU" sz="1600" b="1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158 658,70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A57C5-5E9B-4C62-B7A0-986BF0CEB343}" type="parTrans" cxnId="{0DAD17B0-C103-4221-A779-279D0174AA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AD8AA-07D9-4044-A3E4-1598F5527013}" type="sibTrans" cxnId="{0DAD17B0-C103-4221-A779-279D0174AAE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6B7B8-AC90-4AB0-877A-1E2851B6F635}">
      <dgm:prSet phldrT="[Текст]" custT="1"/>
      <dgm:spPr/>
      <dgm:t>
        <a:bodyPr lIns="0" rIns="0"/>
        <a:lstStyle/>
        <a:p>
          <a:pPr marL="179388" indent="0">
            <a:tabLst>
              <a:tab pos="179388" algn="l"/>
            </a:tabLst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</a:p>
        <a:p>
          <a:pPr marL="179388" indent="0">
            <a:tabLst>
              <a:tab pos="179388" algn="l"/>
            </a:tabLst>
          </a:pPr>
          <a:r>
            <a:rPr lang="ru-RU" sz="1600" b="1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1 341,65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98A61-AF9D-4E32-A26F-5CD435ED8211}" type="parTrans" cxnId="{7406FADC-E2A3-4C15-A5C0-627D0C6E89A1}">
      <dgm:prSet/>
      <dgm:spPr/>
      <dgm:t>
        <a:bodyPr/>
        <a:lstStyle/>
        <a:p>
          <a:endParaRPr lang="ru-RU"/>
        </a:p>
      </dgm:t>
    </dgm:pt>
    <dgm:pt modelId="{80902020-CCB4-49E7-8DDC-ECC2E07E8E68}" type="sibTrans" cxnId="{7406FADC-E2A3-4C15-A5C0-627D0C6E89A1}">
      <dgm:prSet/>
      <dgm:spPr/>
      <dgm:t>
        <a:bodyPr/>
        <a:lstStyle/>
        <a:p>
          <a:endParaRPr lang="ru-RU"/>
        </a:p>
      </dgm:t>
    </dgm:pt>
    <dgm:pt modelId="{40CB61B0-01B6-4AC3-B7AD-ACCE02B859C4}">
      <dgm:prSet phldrT="[Текст]" custT="1"/>
      <dgm:spPr/>
      <dgm:t>
        <a:bodyPr/>
        <a:lstStyle/>
        <a:p>
          <a:pPr marL="0" indent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бюджет</a:t>
          </a:r>
        </a:p>
        <a:p>
          <a:pPr marL="0" indent="0"/>
          <a:r>
            <a:rPr lang="ru-RU" sz="1600" b="1" u="none" strike="noStrike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6 382,69</a:t>
          </a: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A5C6F-7A87-4B2B-B133-0EA72AB41AAE}" type="parTrans" cxnId="{9724FFF9-563F-43BC-B768-D2141380EE3D}">
      <dgm:prSet/>
      <dgm:spPr/>
      <dgm:t>
        <a:bodyPr/>
        <a:lstStyle/>
        <a:p>
          <a:endParaRPr lang="ru-RU"/>
        </a:p>
      </dgm:t>
    </dgm:pt>
    <dgm:pt modelId="{D467811B-DCA8-4657-89C0-FB26E2D1649A}" type="sibTrans" cxnId="{9724FFF9-563F-43BC-B768-D2141380EE3D}">
      <dgm:prSet/>
      <dgm:spPr/>
      <dgm:t>
        <a:bodyPr/>
        <a:lstStyle/>
        <a:p>
          <a:endParaRPr lang="ru-RU"/>
        </a:p>
      </dgm:t>
    </dgm:pt>
    <dgm:pt modelId="{280D922D-1653-4680-8F1D-7E3586ED7B1B}">
      <dgm:prSet phldrT="[Текст]" custT="1"/>
      <dgm:spPr/>
      <dgm:t>
        <a:bodyPr/>
        <a:lstStyle/>
        <a:p>
          <a:pPr marL="0" indent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</a:p>
        <a:p>
          <a:pPr marL="0" indent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210,16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2E141-A146-4A7D-9E69-5AC93B73A83B}" type="parTrans" cxnId="{4D897906-34A5-43A6-8C9C-7BA98679A76D}">
      <dgm:prSet/>
      <dgm:spPr/>
      <dgm:t>
        <a:bodyPr/>
        <a:lstStyle/>
        <a:p>
          <a:endParaRPr lang="ru-RU"/>
        </a:p>
      </dgm:t>
    </dgm:pt>
    <dgm:pt modelId="{86E09FB8-F154-409A-9172-DFD60377E15C}" type="sibTrans" cxnId="{4D897906-34A5-43A6-8C9C-7BA98679A76D}">
      <dgm:prSet/>
      <dgm:spPr/>
      <dgm:t>
        <a:bodyPr/>
        <a:lstStyle/>
        <a:p>
          <a:endParaRPr lang="ru-RU"/>
        </a:p>
      </dgm:t>
    </dgm:pt>
    <dgm:pt modelId="{DAB58C41-73C8-490E-9253-C29E5AF8FE6E}" type="pres">
      <dgm:prSet presAssocID="{2CBFA42E-CA96-486E-A634-ED0C5E2FB2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B3ADD-8D42-48AA-A8D8-60D49F07BE7D}" type="pres">
      <dgm:prSet presAssocID="{5856C745-0FDE-4190-968E-13C884963F18}" presName="boxAndChildren" presStyleCnt="0"/>
      <dgm:spPr/>
    </dgm:pt>
    <dgm:pt modelId="{90D134AB-0A42-47AE-B8DA-8BFD31705895}" type="pres">
      <dgm:prSet presAssocID="{5856C745-0FDE-4190-968E-13C884963F18}" presName="parentTextBox" presStyleLbl="node1" presStyleIdx="0" presStyleCnt="2"/>
      <dgm:spPr/>
      <dgm:t>
        <a:bodyPr/>
        <a:lstStyle/>
        <a:p>
          <a:endParaRPr lang="ru-RU"/>
        </a:p>
      </dgm:t>
    </dgm:pt>
    <dgm:pt modelId="{F310F26F-D77B-41DC-8B90-8AEF5C4249BB}" type="pres">
      <dgm:prSet presAssocID="{5856C745-0FDE-4190-968E-13C884963F18}" presName="entireBox" presStyleLbl="node1" presStyleIdx="0" presStyleCnt="2" custScaleY="45014" custLinFactNeighborX="1354" custLinFactNeighborY="-3618"/>
      <dgm:spPr/>
      <dgm:t>
        <a:bodyPr/>
        <a:lstStyle/>
        <a:p>
          <a:endParaRPr lang="ru-RU"/>
        </a:p>
      </dgm:t>
    </dgm:pt>
    <dgm:pt modelId="{FF60CC6A-BD3E-46CD-BD88-DE251D5B4653}" type="pres">
      <dgm:prSet presAssocID="{5856C745-0FDE-4190-968E-13C884963F18}" presName="descendantBox" presStyleCnt="0"/>
      <dgm:spPr/>
    </dgm:pt>
    <dgm:pt modelId="{58063C08-5C5E-4AF2-8720-E6F929E374C1}" type="pres">
      <dgm:prSet presAssocID="{7689FE61-D64C-4F18-AD6C-EEE206F49D21}" presName="childTextBox" presStyleLbl="fgAccFollowNode1" presStyleIdx="0" presStyleCnt="6" custLinFactNeighborX="-1225" custLinFactNeighborY="4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A8892-FDC5-420B-97A9-CC1EE5AB4A38}" type="pres">
      <dgm:prSet presAssocID="{40CB61B0-01B6-4AC3-B7AD-ACCE02B859C4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A99EC-055A-430E-8658-AFC6BAD96A3C}" type="pres">
      <dgm:prSet presAssocID="{280D922D-1653-4680-8F1D-7E3586ED7B1B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0581-1ADD-4AB0-8EC4-432DB094ECDE}" type="pres">
      <dgm:prSet presAssocID="{BDDC88BC-4381-47B0-940D-5D50196DC0D9}" presName="sp" presStyleCnt="0"/>
      <dgm:spPr/>
    </dgm:pt>
    <dgm:pt modelId="{0ECB812C-86BA-4FE2-87BA-6E25162E1811}" type="pres">
      <dgm:prSet presAssocID="{E7FA6097-7FD9-4134-856F-F4001DDDE6F1}" presName="arrowAndChildren" presStyleCnt="0"/>
      <dgm:spPr/>
    </dgm:pt>
    <dgm:pt modelId="{05418B4E-8C0C-40D9-91B1-67AAD5CCA29D}" type="pres">
      <dgm:prSet presAssocID="{E7FA6097-7FD9-4134-856F-F4001DDDE6F1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283BED8B-FEA6-4885-8116-3ACD6BCADF53}" type="pres">
      <dgm:prSet presAssocID="{E7FA6097-7FD9-4134-856F-F4001DDDE6F1}" presName="arrow" presStyleLbl="node1" presStyleIdx="1" presStyleCnt="2" custScaleY="70881" custLinFactNeighborX="951" custLinFactNeighborY="-1514"/>
      <dgm:spPr/>
      <dgm:t>
        <a:bodyPr/>
        <a:lstStyle/>
        <a:p>
          <a:endParaRPr lang="ru-RU"/>
        </a:p>
      </dgm:t>
    </dgm:pt>
    <dgm:pt modelId="{E603A4D6-DF04-44A7-81DB-DF876B073F0A}" type="pres">
      <dgm:prSet presAssocID="{E7FA6097-7FD9-4134-856F-F4001DDDE6F1}" presName="descendantArrow" presStyleCnt="0"/>
      <dgm:spPr/>
    </dgm:pt>
    <dgm:pt modelId="{CB05BA40-86F0-41FD-81F6-DC321FA3BF1A}" type="pres">
      <dgm:prSet presAssocID="{6E8AC529-F3D4-415E-8E42-4EFD0E7BDBE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C1873-532F-492E-A0FE-815E4A67727C}" type="pres">
      <dgm:prSet presAssocID="{82E126E8-C8ED-4573-9E47-83AD9CEC9FE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374B7-AE58-49A3-97D7-1BD2CDEF2A8A}" type="pres">
      <dgm:prSet presAssocID="{4486B7B8-AC90-4AB0-877A-1E2851B6F63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9FAB3-8480-46F5-865D-39F59B4A3780}" srcId="{E7FA6097-7FD9-4134-856F-F4001DDDE6F1}" destId="{6E8AC529-F3D4-415E-8E42-4EFD0E7BDBEA}" srcOrd="0" destOrd="0" parTransId="{57FDFFC6-7B3F-412E-BBB6-879764B0715C}" sibTransId="{2F21FCAA-2AD7-4F62-9F50-4807960D484D}"/>
    <dgm:cxn modelId="{11C12C11-3A36-43B4-A983-A2082F1C741B}" type="presOf" srcId="{40CB61B0-01B6-4AC3-B7AD-ACCE02B859C4}" destId="{EE2A8892-FDC5-420B-97A9-CC1EE5AB4A38}" srcOrd="0" destOrd="0" presId="urn:microsoft.com/office/officeart/2005/8/layout/process4"/>
    <dgm:cxn modelId="{005AD49D-1D4A-4AA5-BFE0-94B72E374986}" srcId="{2CBFA42E-CA96-486E-A634-ED0C5E2FB241}" destId="{5856C745-0FDE-4190-968E-13C884963F18}" srcOrd="1" destOrd="0" parTransId="{92E0F411-CFF3-43C4-9BDC-02345DDD149D}" sibTransId="{98032CD3-B45C-4599-867D-882D0A90C0CF}"/>
    <dgm:cxn modelId="{9724FFF9-563F-43BC-B768-D2141380EE3D}" srcId="{5856C745-0FDE-4190-968E-13C884963F18}" destId="{40CB61B0-01B6-4AC3-B7AD-ACCE02B859C4}" srcOrd="1" destOrd="0" parTransId="{182A5C6F-7A87-4B2B-B133-0EA72AB41AAE}" sibTransId="{D467811B-DCA8-4657-89C0-FB26E2D1649A}"/>
    <dgm:cxn modelId="{B3F55E87-3862-4B05-9FEA-76F659696B47}" srcId="{E7FA6097-7FD9-4134-856F-F4001DDDE6F1}" destId="{82E126E8-C8ED-4573-9E47-83AD9CEC9FE4}" srcOrd="1" destOrd="0" parTransId="{BC7F2D11-C5D3-43A5-BA6C-F33E87673D80}" sibTransId="{F73FDD39-4DC4-4ACD-8E8D-2CF99C0149C6}"/>
    <dgm:cxn modelId="{35C8F073-E431-4982-9AC4-4141931BB9A1}" type="presOf" srcId="{E7FA6097-7FD9-4134-856F-F4001DDDE6F1}" destId="{05418B4E-8C0C-40D9-91B1-67AAD5CCA29D}" srcOrd="0" destOrd="0" presId="urn:microsoft.com/office/officeart/2005/8/layout/process4"/>
    <dgm:cxn modelId="{85BDD3E8-BBB0-4ABE-B2F9-158D987E9CF5}" type="presOf" srcId="{280D922D-1653-4680-8F1D-7E3586ED7B1B}" destId="{965A99EC-055A-430E-8658-AFC6BAD96A3C}" srcOrd="0" destOrd="0" presId="urn:microsoft.com/office/officeart/2005/8/layout/process4"/>
    <dgm:cxn modelId="{FB6529C8-307D-4BFE-8FCE-4F29F4019155}" type="presOf" srcId="{2CBFA42E-CA96-486E-A634-ED0C5E2FB241}" destId="{DAB58C41-73C8-490E-9253-C29E5AF8FE6E}" srcOrd="0" destOrd="0" presId="urn:microsoft.com/office/officeart/2005/8/layout/process4"/>
    <dgm:cxn modelId="{332F7F14-068A-4E6E-84C5-51E178ABA9AC}" type="presOf" srcId="{82E126E8-C8ED-4573-9E47-83AD9CEC9FE4}" destId="{BB0C1873-532F-492E-A0FE-815E4A67727C}" srcOrd="0" destOrd="0" presId="urn:microsoft.com/office/officeart/2005/8/layout/process4"/>
    <dgm:cxn modelId="{7406FADC-E2A3-4C15-A5C0-627D0C6E89A1}" srcId="{E7FA6097-7FD9-4134-856F-F4001DDDE6F1}" destId="{4486B7B8-AC90-4AB0-877A-1E2851B6F635}" srcOrd="2" destOrd="0" parTransId="{19098A61-AF9D-4E32-A26F-5CD435ED8211}" sibTransId="{80902020-CCB4-49E7-8DDC-ECC2E07E8E68}"/>
    <dgm:cxn modelId="{8798C9FB-40A4-4133-91FF-C86FC38E4749}" type="presOf" srcId="{5856C745-0FDE-4190-968E-13C884963F18}" destId="{F310F26F-D77B-41DC-8B90-8AEF5C4249BB}" srcOrd="1" destOrd="0" presId="urn:microsoft.com/office/officeart/2005/8/layout/process4"/>
    <dgm:cxn modelId="{1C8F041B-CBE2-4EC8-A31F-0A54EA5B2498}" srcId="{2CBFA42E-CA96-486E-A634-ED0C5E2FB241}" destId="{E7FA6097-7FD9-4134-856F-F4001DDDE6F1}" srcOrd="0" destOrd="0" parTransId="{6BD10321-31C4-456A-960A-B485FB6C06D2}" sibTransId="{BDDC88BC-4381-47B0-940D-5D50196DC0D9}"/>
    <dgm:cxn modelId="{23F704BC-BCAC-43A2-8672-779EBDFCE8E4}" type="presOf" srcId="{6E8AC529-F3D4-415E-8E42-4EFD0E7BDBEA}" destId="{CB05BA40-86F0-41FD-81F6-DC321FA3BF1A}" srcOrd="0" destOrd="0" presId="urn:microsoft.com/office/officeart/2005/8/layout/process4"/>
    <dgm:cxn modelId="{0DAD17B0-C103-4221-A779-279D0174AAE8}" srcId="{5856C745-0FDE-4190-968E-13C884963F18}" destId="{7689FE61-D64C-4F18-AD6C-EEE206F49D21}" srcOrd="0" destOrd="0" parTransId="{17BA57C5-5E9B-4C62-B7A0-986BF0CEB343}" sibTransId="{74CAD8AA-07D9-4044-A3E4-1598F5527013}"/>
    <dgm:cxn modelId="{F7CF1FD2-2423-4C07-B7B6-5720C4AD7C5D}" type="presOf" srcId="{E7FA6097-7FD9-4134-856F-F4001DDDE6F1}" destId="{283BED8B-FEA6-4885-8116-3ACD6BCADF53}" srcOrd="1" destOrd="0" presId="urn:microsoft.com/office/officeart/2005/8/layout/process4"/>
    <dgm:cxn modelId="{C891BC65-7BB1-4336-B3F5-FE03AEAD6B32}" type="presOf" srcId="{7689FE61-D64C-4F18-AD6C-EEE206F49D21}" destId="{58063C08-5C5E-4AF2-8720-E6F929E374C1}" srcOrd="0" destOrd="0" presId="urn:microsoft.com/office/officeart/2005/8/layout/process4"/>
    <dgm:cxn modelId="{6CFC13EA-DB6C-44AD-B75B-1D3476838392}" type="presOf" srcId="{4486B7B8-AC90-4AB0-877A-1E2851B6F635}" destId="{1C9374B7-AE58-49A3-97D7-1BD2CDEF2A8A}" srcOrd="0" destOrd="0" presId="urn:microsoft.com/office/officeart/2005/8/layout/process4"/>
    <dgm:cxn modelId="{4D897906-34A5-43A6-8C9C-7BA98679A76D}" srcId="{5856C745-0FDE-4190-968E-13C884963F18}" destId="{280D922D-1653-4680-8F1D-7E3586ED7B1B}" srcOrd="2" destOrd="0" parTransId="{0022E141-A146-4A7D-9E69-5AC93B73A83B}" sibTransId="{86E09FB8-F154-409A-9172-DFD60377E15C}"/>
    <dgm:cxn modelId="{ACB94223-3FBD-4634-B756-DBD523666030}" type="presOf" srcId="{5856C745-0FDE-4190-968E-13C884963F18}" destId="{90D134AB-0A42-47AE-B8DA-8BFD31705895}" srcOrd="0" destOrd="0" presId="urn:microsoft.com/office/officeart/2005/8/layout/process4"/>
    <dgm:cxn modelId="{5686B6A4-E703-4845-AAD2-B4C84940E67E}" type="presParOf" srcId="{DAB58C41-73C8-490E-9253-C29E5AF8FE6E}" destId="{20AB3ADD-8D42-48AA-A8D8-60D49F07BE7D}" srcOrd="0" destOrd="0" presId="urn:microsoft.com/office/officeart/2005/8/layout/process4"/>
    <dgm:cxn modelId="{437C9C5A-CB9A-4619-8D20-754D76AE7E28}" type="presParOf" srcId="{20AB3ADD-8D42-48AA-A8D8-60D49F07BE7D}" destId="{90D134AB-0A42-47AE-B8DA-8BFD31705895}" srcOrd="0" destOrd="0" presId="urn:microsoft.com/office/officeart/2005/8/layout/process4"/>
    <dgm:cxn modelId="{16ECB4CC-FEC0-488A-B76B-5DC4D07565B8}" type="presParOf" srcId="{20AB3ADD-8D42-48AA-A8D8-60D49F07BE7D}" destId="{F310F26F-D77B-41DC-8B90-8AEF5C4249BB}" srcOrd="1" destOrd="0" presId="urn:microsoft.com/office/officeart/2005/8/layout/process4"/>
    <dgm:cxn modelId="{827F8B9B-C092-4A8F-A898-32808C01345A}" type="presParOf" srcId="{20AB3ADD-8D42-48AA-A8D8-60D49F07BE7D}" destId="{FF60CC6A-BD3E-46CD-BD88-DE251D5B4653}" srcOrd="2" destOrd="0" presId="urn:microsoft.com/office/officeart/2005/8/layout/process4"/>
    <dgm:cxn modelId="{E458D759-6DAA-4913-9E2E-70ECFD5AF122}" type="presParOf" srcId="{FF60CC6A-BD3E-46CD-BD88-DE251D5B4653}" destId="{58063C08-5C5E-4AF2-8720-E6F929E374C1}" srcOrd="0" destOrd="0" presId="urn:microsoft.com/office/officeart/2005/8/layout/process4"/>
    <dgm:cxn modelId="{F9C16C8D-944F-4C57-BE19-25135EDCDB0A}" type="presParOf" srcId="{FF60CC6A-BD3E-46CD-BD88-DE251D5B4653}" destId="{EE2A8892-FDC5-420B-97A9-CC1EE5AB4A38}" srcOrd="1" destOrd="0" presId="urn:microsoft.com/office/officeart/2005/8/layout/process4"/>
    <dgm:cxn modelId="{FAAB4EC2-8991-4881-B68E-06C0182F4E67}" type="presParOf" srcId="{FF60CC6A-BD3E-46CD-BD88-DE251D5B4653}" destId="{965A99EC-055A-430E-8658-AFC6BAD96A3C}" srcOrd="2" destOrd="0" presId="urn:microsoft.com/office/officeart/2005/8/layout/process4"/>
    <dgm:cxn modelId="{9706561E-8C3A-4704-BFEB-72BB1AF3846E}" type="presParOf" srcId="{DAB58C41-73C8-490E-9253-C29E5AF8FE6E}" destId="{6B7F0581-1ADD-4AB0-8EC4-432DB094ECDE}" srcOrd="1" destOrd="0" presId="urn:microsoft.com/office/officeart/2005/8/layout/process4"/>
    <dgm:cxn modelId="{49A320C6-C70D-4005-9F8D-CC4A6BFD6051}" type="presParOf" srcId="{DAB58C41-73C8-490E-9253-C29E5AF8FE6E}" destId="{0ECB812C-86BA-4FE2-87BA-6E25162E1811}" srcOrd="2" destOrd="0" presId="urn:microsoft.com/office/officeart/2005/8/layout/process4"/>
    <dgm:cxn modelId="{7EE36C82-6969-4BAB-98CC-6295CD26ACD9}" type="presParOf" srcId="{0ECB812C-86BA-4FE2-87BA-6E25162E1811}" destId="{05418B4E-8C0C-40D9-91B1-67AAD5CCA29D}" srcOrd="0" destOrd="0" presId="urn:microsoft.com/office/officeart/2005/8/layout/process4"/>
    <dgm:cxn modelId="{FA1630E5-E2C1-4238-BAA7-17940BAF7A58}" type="presParOf" srcId="{0ECB812C-86BA-4FE2-87BA-6E25162E1811}" destId="{283BED8B-FEA6-4885-8116-3ACD6BCADF53}" srcOrd="1" destOrd="0" presId="urn:microsoft.com/office/officeart/2005/8/layout/process4"/>
    <dgm:cxn modelId="{C2251DD5-E678-4E03-AA50-72399D0C78EE}" type="presParOf" srcId="{0ECB812C-86BA-4FE2-87BA-6E25162E1811}" destId="{E603A4D6-DF04-44A7-81DB-DF876B073F0A}" srcOrd="2" destOrd="0" presId="urn:microsoft.com/office/officeart/2005/8/layout/process4"/>
    <dgm:cxn modelId="{40A356E5-8DF4-4B82-A4AE-7EFF7C91A818}" type="presParOf" srcId="{E603A4D6-DF04-44A7-81DB-DF876B073F0A}" destId="{CB05BA40-86F0-41FD-81F6-DC321FA3BF1A}" srcOrd="0" destOrd="0" presId="urn:microsoft.com/office/officeart/2005/8/layout/process4"/>
    <dgm:cxn modelId="{4A90015D-CFC7-4D81-8964-3B4DA8FF3A98}" type="presParOf" srcId="{E603A4D6-DF04-44A7-81DB-DF876B073F0A}" destId="{BB0C1873-532F-492E-A0FE-815E4A67727C}" srcOrd="1" destOrd="0" presId="urn:microsoft.com/office/officeart/2005/8/layout/process4"/>
    <dgm:cxn modelId="{E43A6D1A-FA11-46CD-A401-7D3218541351}" type="presParOf" srcId="{E603A4D6-DF04-44A7-81DB-DF876B073F0A}" destId="{1C9374B7-AE58-49A3-97D7-1BD2CDEF2A8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51772-9CEF-4CDA-8544-D2D726F9E2C8}">
      <dsp:nvSpPr>
        <dsp:cNvPr id="0" name=""/>
        <dsp:cNvSpPr/>
      </dsp:nvSpPr>
      <dsp:spPr>
        <a:xfrm rot="5400000">
          <a:off x="329599" y="608709"/>
          <a:ext cx="568548" cy="6472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406882-5F0B-470A-9220-E7378A283B44}">
      <dsp:nvSpPr>
        <dsp:cNvPr id="0" name=""/>
        <dsp:cNvSpPr/>
      </dsp:nvSpPr>
      <dsp:spPr>
        <a:xfrm>
          <a:off x="138583" y="187325"/>
          <a:ext cx="1135045" cy="559520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63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0"/>
                <a:lumOff val="100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ln w="3175">
          <a:solidFill>
            <a:schemeClr val="accent5">
              <a:lumMod val="75000"/>
              <a:alpha val="59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1600" b="1" u="sng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901" y="214643"/>
        <a:ext cx="1080409" cy="504884"/>
      </dsp:txXfrm>
    </dsp:sp>
    <dsp:sp modelId="{045EFBBD-DB3D-478B-8C3E-D5668E00E6B1}">
      <dsp:nvSpPr>
        <dsp:cNvPr id="0" name=""/>
        <dsp:cNvSpPr/>
      </dsp:nvSpPr>
      <dsp:spPr>
        <a:xfrm>
          <a:off x="1047121" y="101882"/>
          <a:ext cx="696103" cy="5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BB300-3928-4FF2-8271-F614B0273A4E}">
      <dsp:nvSpPr>
        <dsp:cNvPr id="0" name=""/>
        <dsp:cNvSpPr/>
      </dsp:nvSpPr>
      <dsp:spPr>
        <a:xfrm rot="5400000">
          <a:off x="1241309" y="1439504"/>
          <a:ext cx="568548" cy="6472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66F7B2-9509-4B6D-9371-BBC258AECA4B}">
      <dsp:nvSpPr>
        <dsp:cNvPr id="0" name=""/>
        <dsp:cNvSpPr/>
      </dsp:nvSpPr>
      <dsp:spPr>
        <a:xfrm>
          <a:off x="755269" y="822494"/>
          <a:ext cx="1644462" cy="669939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63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0"/>
                <a:lumOff val="100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ln w="3175">
          <a:solidFill>
            <a:schemeClr val="accent5">
              <a:lumMod val="75000"/>
              <a:alpha val="59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5 587 007,45</a:t>
          </a:r>
        </a:p>
      </dsp:txBody>
      <dsp:txXfrm>
        <a:off x="787979" y="855204"/>
        <a:ext cx="1579042" cy="604519"/>
      </dsp:txXfrm>
    </dsp:sp>
    <dsp:sp modelId="{F47704B4-7D85-41EA-9506-826BAC28B1FC}">
      <dsp:nvSpPr>
        <dsp:cNvPr id="0" name=""/>
        <dsp:cNvSpPr/>
      </dsp:nvSpPr>
      <dsp:spPr>
        <a:xfrm>
          <a:off x="2138074" y="854446"/>
          <a:ext cx="696103" cy="5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7DD31-B369-4039-8CDF-0AE4CC16BA2F}">
      <dsp:nvSpPr>
        <dsp:cNvPr id="0" name=""/>
        <dsp:cNvSpPr/>
      </dsp:nvSpPr>
      <dsp:spPr>
        <a:xfrm rot="5400000">
          <a:off x="1989456" y="2168837"/>
          <a:ext cx="568548" cy="6472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CE732B-7808-4387-9C21-BC40844AC3CB}">
      <dsp:nvSpPr>
        <dsp:cNvPr id="0" name=""/>
        <dsp:cNvSpPr/>
      </dsp:nvSpPr>
      <dsp:spPr>
        <a:xfrm>
          <a:off x="1648107" y="1624727"/>
          <a:ext cx="1219298" cy="598872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63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0"/>
                <a:lumOff val="100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ln w="3175">
          <a:solidFill>
            <a:schemeClr val="accent5">
              <a:lumMod val="75000"/>
              <a:alpha val="59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2028 год</a:t>
          </a:r>
          <a:endParaRPr lang="ru-RU" sz="1600" b="1" u="sng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7347" y="1653967"/>
        <a:ext cx="1160818" cy="540392"/>
      </dsp:txXfrm>
    </dsp:sp>
    <dsp:sp modelId="{9CBBCC24-A02B-45BB-9C3B-896DEB0ECE37}">
      <dsp:nvSpPr>
        <dsp:cNvPr id="0" name=""/>
        <dsp:cNvSpPr/>
      </dsp:nvSpPr>
      <dsp:spPr>
        <a:xfrm>
          <a:off x="2761737" y="1571475"/>
          <a:ext cx="696103" cy="54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F49FD-635F-422F-A53E-9722F8CB064A}">
      <dsp:nvSpPr>
        <dsp:cNvPr id="0" name=""/>
        <dsp:cNvSpPr/>
      </dsp:nvSpPr>
      <dsp:spPr>
        <a:xfrm>
          <a:off x="2509141" y="2353343"/>
          <a:ext cx="1489363" cy="669939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63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0"/>
                <a:lumOff val="100000"/>
                <a:alpha val="36000"/>
              </a:schemeClr>
            </a:gs>
          </a:gsLst>
          <a:path path="rect">
            <a:fillToRect l="100000" t="100000"/>
          </a:path>
          <a:tileRect r="-100000" b="-100000"/>
        </a:gradFill>
        <a:ln w="3175">
          <a:solidFill>
            <a:schemeClr val="accent5">
              <a:lumMod val="75000"/>
              <a:alpha val="59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5 302 163,81</a:t>
          </a:r>
          <a:endParaRPr lang="ru-RU" sz="19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1851" y="2386053"/>
        <a:ext cx="1423943" cy="6045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08E60-A4C4-4939-AA53-C37459F0A128}">
      <dsp:nvSpPr>
        <dsp:cNvPr id="0" name=""/>
        <dsp:cNvSpPr/>
      </dsp:nvSpPr>
      <dsp:spPr>
        <a:xfrm>
          <a:off x="1199573" y="581069"/>
          <a:ext cx="1124202" cy="91440"/>
        </a:xfrm>
        <a:custGeom>
          <a:avLst/>
          <a:gdLst/>
          <a:ahLst/>
          <a:cxnLst/>
          <a:rect l="0" t="0" r="0" b="0"/>
          <a:pathLst>
            <a:path>
              <a:moveTo>
                <a:pt x="1124202" y="45720"/>
              </a:moveTo>
              <a:lnTo>
                <a:pt x="0" y="45720"/>
              </a:lnTo>
              <a:lnTo>
                <a:pt x="0" y="988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81DB-3003-4372-A4A0-CDB6A0FB4B54}">
      <dsp:nvSpPr>
        <dsp:cNvPr id="0" name=""/>
        <dsp:cNvSpPr/>
      </dsp:nvSpPr>
      <dsp:spPr>
        <a:xfrm>
          <a:off x="2056716" y="92671"/>
          <a:ext cx="534118" cy="53411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23786-F8B8-4317-826E-E43B0BA3B5CD}">
      <dsp:nvSpPr>
        <dsp:cNvPr id="0" name=""/>
        <dsp:cNvSpPr/>
      </dsp:nvSpPr>
      <dsp:spPr>
        <a:xfrm>
          <a:off x="2056716" y="92671"/>
          <a:ext cx="534118" cy="53411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3E26-A6A4-49F8-8978-E6DD70C0D8EE}">
      <dsp:nvSpPr>
        <dsp:cNvPr id="0" name=""/>
        <dsp:cNvSpPr/>
      </dsp:nvSpPr>
      <dsp:spPr>
        <a:xfrm>
          <a:off x="1789657" y="188812"/>
          <a:ext cx="1068237" cy="341835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657" y="188812"/>
        <a:ext cx="1068237" cy="341835"/>
      </dsp:txXfrm>
    </dsp:sp>
    <dsp:sp modelId="{B73A201D-46CD-4612-B730-9473AA9A8493}">
      <dsp:nvSpPr>
        <dsp:cNvPr id="0" name=""/>
        <dsp:cNvSpPr/>
      </dsp:nvSpPr>
      <dsp:spPr>
        <a:xfrm>
          <a:off x="932514" y="679941"/>
          <a:ext cx="534118" cy="53411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62CEC-03B4-44EF-953D-287D30203FC0}">
      <dsp:nvSpPr>
        <dsp:cNvPr id="0" name=""/>
        <dsp:cNvSpPr/>
      </dsp:nvSpPr>
      <dsp:spPr>
        <a:xfrm>
          <a:off x="932514" y="679941"/>
          <a:ext cx="534118" cy="53411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956EC-85FB-4CFD-83A4-FD8DB0D38C53}">
      <dsp:nvSpPr>
        <dsp:cNvPr id="0" name=""/>
        <dsp:cNvSpPr/>
      </dsp:nvSpPr>
      <dsp:spPr>
        <a:xfrm>
          <a:off x="665455" y="776083"/>
          <a:ext cx="1068237" cy="341835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1 426,80</a:t>
          </a:r>
          <a:endParaRPr lang="ru-RU" sz="14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455" y="776083"/>
        <a:ext cx="1068237" cy="3418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08E60-A4C4-4939-AA53-C37459F0A128}">
      <dsp:nvSpPr>
        <dsp:cNvPr id="0" name=""/>
        <dsp:cNvSpPr/>
      </dsp:nvSpPr>
      <dsp:spPr>
        <a:xfrm>
          <a:off x="544624" y="670648"/>
          <a:ext cx="1105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05623" y="45720"/>
              </a:lnTo>
              <a:lnTo>
                <a:pt x="1105623" y="1058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81DB-3003-4372-A4A0-CDB6A0FB4B54}">
      <dsp:nvSpPr>
        <dsp:cNvPr id="0" name=""/>
        <dsp:cNvSpPr/>
      </dsp:nvSpPr>
      <dsp:spPr>
        <a:xfrm>
          <a:off x="272312" y="171743"/>
          <a:ext cx="544624" cy="544624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23786-F8B8-4317-826E-E43B0BA3B5CD}">
      <dsp:nvSpPr>
        <dsp:cNvPr id="0" name=""/>
        <dsp:cNvSpPr/>
      </dsp:nvSpPr>
      <dsp:spPr>
        <a:xfrm>
          <a:off x="272312" y="171743"/>
          <a:ext cx="544624" cy="544624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3E26-A6A4-49F8-8978-E6DD70C0D8EE}">
      <dsp:nvSpPr>
        <dsp:cNvPr id="0" name=""/>
        <dsp:cNvSpPr/>
      </dsp:nvSpPr>
      <dsp:spPr>
        <a:xfrm>
          <a:off x="0" y="269776"/>
          <a:ext cx="1089249" cy="348559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9776"/>
        <a:ext cx="1089249" cy="348559"/>
      </dsp:txXfrm>
    </dsp:sp>
    <dsp:sp modelId="{B73A201D-46CD-4612-B730-9473AA9A8493}">
      <dsp:nvSpPr>
        <dsp:cNvPr id="0" name=""/>
        <dsp:cNvSpPr/>
      </dsp:nvSpPr>
      <dsp:spPr>
        <a:xfrm>
          <a:off x="1377936" y="776543"/>
          <a:ext cx="544624" cy="544624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62CEC-03B4-44EF-953D-287D30203FC0}">
      <dsp:nvSpPr>
        <dsp:cNvPr id="0" name=""/>
        <dsp:cNvSpPr/>
      </dsp:nvSpPr>
      <dsp:spPr>
        <a:xfrm>
          <a:off x="1377936" y="776543"/>
          <a:ext cx="544624" cy="544624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956EC-85FB-4CFD-83A4-FD8DB0D38C53}">
      <dsp:nvSpPr>
        <dsp:cNvPr id="0" name=""/>
        <dsp:cNvSpPr/>
      </dsp:nvSpPr>
      <dsp:spPr>
        <a:xfrm>
          <a:off x="1105623" y="874576"/>
          <a:ext cx="1089249" cy="348559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38 422,00</a:t>
          </a:r>
          <a:endParaRPr lang="ru-RU" sz="14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5623" y="874576"/>
        <a:ext cx="1089249" cy="3485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6883C-F1A1-4327-8E94-8249D1B2A81F}">
      <dsp:nvSpPr>
        <dsp:cNvPr id="0" name=""/>
        <dsp:cNvSpPr/>
      </dsp:nvSpPr>
      <dsp:spPr>
        <a:xfrm>
          <a:off x="1261025" y="490010"/>
          <a:ext cx="892184" cy="15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0"/>
              </a:lnTo>
              <a:lnTo>
                <a:pt x="892184" y="77420"/>
              </a:lnTo>
              <a:lnTo>
                <a:pt x="892184" y="154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08E60-A4C4-4939-AA53-C37459F0A128}">
      <dsp:nvSpPr>
        <dsp:cNvPr id="0" name=""/>
        <dsp:cNvSpPr/>
      </dsp:nvSpPr>
      <dsp:spPr>
        <a:xfrm>
          <a:off x="1215305" y="490010"/>
          <a:ext cx="91440" cy="154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26D88-976B-4EDA-A9AA-643006A2168A}">
      <dsp:nvSpPr>
        <dsp:cNvPr id="0" name=""/>
        <dsp:cNvSpPr/>
      </dsp:nvSpPr>
      <dsp:spPr>
        <a:xfrm>
          <a:off x="368840" y="490010"/>
          <a:ext cx="892184" cy="154841"/>
        </a:xfrm>
        <a:custGeom>
          <a:avLst/>
          <a:gdLst/>
          <a:ahLst/>
          <a:cxnLst/>
          <a:rect l="0" t="0" r="0" b="0"/>
          <a:pathLst>
            <a:path>
              <a:moveTo>
                <a:pt x="892184" y="0"/>
              </a:moveTo>
              <a:lnTo>
                <a:pt x="892184" y="77420"/>
              </a:lnTo>
              <a:lnTo>
                <a:pt x="0" y="77420"/>
              </a:lnTo>
              <a:lnTo>
                <a:pt x="0" y="154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81DB-3003-4372-A4A0-CDB6A0FB4B54}">
      <dsp:nvSpPr>
        <dsp:cNvPr id="0" name=""/>
        <dsp:cNvSpPr/>
      </dsp:nvSpPr>
      <dsp:spPr>
        <a:xfrm>
          <a:off x="1076689" y="121339"/>
          <a:ext cx="368671" cy="36867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23786-F8B8-4317-826E-E43B0BA3B5CD}">
      <dsp:nvSpPr>
        <dsp:cNvPr id="0" name=""/>
        <dsp:cNvSpPr/>
      </dsp:nvSpPr>
      <dsp:spPr>
        <a:xfrm>
          <a:off x="1076689" y="121339"/>
          <a:ext cx="368671" cy="36867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3E26-A6A4-49F8-8978-E6DD70C0D8EE}">
      <dsp:nvSpPr>
        <dsp:cNvPr id="0" name=""/>
        <dsp:cNvSpPr/>
      </dsp:nvSpPr>
      <dsp:spPr>
        <a:xfrm>
          <a:off x="892354" y="187699"/>
          <a:ext cx="737342" cy="235949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354" y="187699"/>
        <a:ext cx="737342" cy="235949"/>
      </dsp:txXfrm>
    </dsp:sp>
    <dsp:sp modelId="{B2C4D1F0-623F-4E6F-874D-4A39CC7FBBEA}">
      <dsp:nvSpPr>
        <dsp:cNvPr id="0" name=""/>
        <dsp:cNvSpPr/>
      </dsp:nvSpPr>
      <dsp:spPr>
        <a:xfrm>
          <a:off x="184505" y="644852"/>
          <a:ext cx="368671" cy="36867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B1685-7DB8-4BD2-BF93-B1C3B069D73E}">
      <dsp:nvSpPr>
        <dsp:cNvPr id="0" name=""/>
        <dsp:cNvSpPr/>
      </dsp:nvSpPr>
      <dsp:spPr>
        <a:xfrm>
          <a:off x="184505" y="644852"/>
          <a:ext cx="368671" cy="36867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30E08-8739-4870-AF60-2F4744C5D323}">
      <dsp:nvSpPr>
        <dsp:cNvPr id="0" name=""/>
        <dsp:cNvSpPr/>
      </dsp:nvSpPr>
      <dsp:spPr>
        <a:xfrm>
          <a:off x="169" y="711213"/>
          <a:ext cx="737342" cy="235949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165 448,54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" y="711213"/>
        <a:ext cx="737342" cy="235949"/>
      </dsp:txXfrm>
    </dsp:sp>
    <dsp:sp modelId="{B73A201D-46CD-4612-B730-9473AA9A8493}">
      <dsp:nvSpPr>
        <dsp:cNvPr id="0" name=""/>
        <dsp:cNvSpPr/>
      </dsp:nvSpPr>
      <dsp:spPr>
        <a:xfrm>
          <a:off x="1076689" y="644852"/>
          <a:ext cx="368671" cy="36867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62CEC-03B4-44EF-953D-287D30203FC0}">
      <dsp:nvSpPr>
        <dsp:cNvPr id="0" name=""/>
        <dsp:cNvSpPr/>
      </dsp:nvSpPr>
      <dsp:spPr>
        <a:xfrm>
          <a:off x="1076689" y="644852"/>
          <a:ext cx="368671" cy="36867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956EC-85FB-4CFD-83A4-FD8DB0D38C53}">
      <dsp:nvSpPr>
        <dsp:cNvPr id="0" name=""/>
        <dsp:cNvSpPr/>
      </dsp:nvSpPr>
      <dsp:spPr>
        <a:xfrm>
          <a:off x="892354" y="711213"/>
          <a:ext cx="737342" cy="235949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165 448,54</a:t>
          </a:r>
          <a:endParaRPr lang="ru-RU" sz="1200" b="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354" y="711213"/>
        <a:ext cx="737342" cy="235949"/>
      </dsp:txXfrm>
    </dsp:sp>
    <dsp:sp modelId="{BAB98CB2-AEE7-4191-B337-5F88831F2D93}">
      <dsp:nvSpPr>
        <dsp:cNvPr id="0" name=""/>
        <dsp:cNvSpPr/>
      </dsp:nvSpPr>
      <dsp:spPr>
        <a:xfrm>
          <a:off x="1968874" y="644852"/>
          <a:ext cx="368671" cy="36867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DA0BC-2003-450D-9B67-C02B6EA08D98}">
      <dsp:nvSpPr>
        <dsp:cNvPr id="0" name=""/>
        <dsp:cNvSpPr/>
      </dsp:nvSpPr>
      <dsp:spPr>
        <a:xfrm>
          <a:off x="1968874" y="644852"/>
          <a:ext cx="368671" cy="36867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1D97D-264B-4219-98AC-B51AC7BF557A}">
      <dsp:nvSpPr>
        <dsp:cNvPr id="0" name=""/>
        <dsp:cNvSpPr/>
      </dsp:nvSpPr>
      <dsp:spPr>
        <a:xfrm>
          <a:off x="1784538" y="711213"/>
          <a:ext cx="737342" cy="235949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165 448,54</a:t>
          </a:r>
          <a:endParaRPr lang="ru-RU" sz="1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4538" y="711213"/>
        <a:ext cx="737342" cy="2359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FF7ED-D34E-4D35-8377-B90A7D21EA7F}">
      <dsp:nvSpPr>
        <dsp:cNvPr id="0" name=""/>
        <dsp:cNvSpPr/>
      </dsp:nvSpPr>
      <dsp:spPr>
        <a:xfrm>
          <a:off x="1284684" y="543613"/>
          <a:ext cx="908923" cy="157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73"/>
              </a:lnTo>
              <a:lnTo>
                <a:pt x="908923" y="78873"/>
              </a:lnTo>
              <a:lnTo>
                <a:pt x="908923" y="1577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08E60-A4C4-4939-AA53-C37459F0A128}">
      <dsp:nvSpPr>
        <dsp:cNvPr id="0" name=""/>
        <dsp:cNvSpPr/>
      </dsp:nvSpPr>
      <dsp:spPr>
        <a:xfrm>
          <a:off x="1238964" y="543613"/>
          <a:ext cx="91440" cy="1577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7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26D88-976B-4EDA-A9AA-643006A2168A}">
      <dsp:nvSpPr>
        <dsp:cNvPr id="0" name=""/>
        <dsp:cNvSpPr/>
      </dsp:nvSpPr>
      <dsp:spPr>
        <a:xfrm>
          <a:off x="375760" y="543613"/>
          <a:ext cx="908923" cy="157747"/>
        </a:xfrm>
        <a:custGeom>
          <a:avLst/>
          <a:gdLst/>
          <a:ahLst/>
          <a:cxnLst/>
          <a:rect l="0" t="0" r="0" b="0"/>
          <a:pathLst>
            <a:path>
              <a:moveTo>
                <a:pt x="908923" y="0"/>
              </a:moveTo>
              <a:lnTo>
                <a:pt x="908923" y="78873"/>
              </a:lnTo>
              <a:lnTo>
                <a:pt x="0" y="78873"/>
              </a:lnTo>
              <a:lnTo>
                <a:pt x="0" y="1577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81DB-3003-4372-A4A0-CDB6A0FB4B54}">
      <dsp:nvSpPr>
        <dsp:cNvPr id="0" name=""/>
        <dsp:cNvSpPr/>
      </dsp:nvSpPr>
      <dsp:spPr>
        <a:xfrm>
          <a:off x="1096890" y="168025"/>
          <a:ext cx="375588" cy="37558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23786-F8B8-4317-826E-E43B0BA3B5CD}">
      <dsp:nvSpPr>
        <dsp:cNvPr id="0" name=""/>
        <dsp:cNvSpPr/>
      </dsp:nvSpPr>
      <dsp:spPr>
        <a:xfrm>
          <a:off x="1096890" y="168025"/>
          <a:ext cx="375588" cy="37558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3E26-A6A4-49F8-8978-E6DD70C0D8EE}">
      <dsp:nvSpPr>
        <dsp:cNvPr id="0" name=""/>
        <dsp:cNvSpPr/>
      </dsp:nvSpPr>
      <dsp:spPr>
        <a:xfrm>
          <a:off x="909096" y="235631"/>
          <a:ext cx="751176" cy="240376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096" y="235631"/>
        <a:ext cx="751176" cy="240376"/>
      </dsp:txXfrm>
    </dsp:sp>
    <dsp:sp modelId="{B2C4D1F0-623F-4E6F-874D-4A39CC7FBBEA}">
      <dsp:nvSpPr>
        <dsp:cNvPr id="0" name=""/>
        <dsp:cNvSpPr/>
      </dsp:nvSpPr>
      <dsp:spPr>
        <a:xfrm>
          <a:off x="187966" y="701361"/>
          <a:ext cx="375588" cy="37558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B1685-7DB8-4BD2-BF93-B1C3B069D73E}">
      <dsp:nvSpPr>
        <dsp:cNvPr id="0" name=""/>
        <dsp:cNvSpPr/>
      </dsp:nvSpPr>
      <dsp:spPr>
        <a:xfrm>
          <a:off x="187966" y="701361"/>
          <a:ext cx="375588" cy="37558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30E08-8739-4870-AF60-2F4744C5D323}">
      <dsp:nvSpPr>
        <dsp:cNvPr id="0" name=""/>
        <dsp:cNvSpPr/>
      </dsp:nvSpPr>
      <dsp:spPr>
        <a:xfrm>
          <a:off x="172" y="768966"/>
          <a:ext cx="751176" cy="240376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3 156,20</a:t>
          </a:r>
          <a:endParaRPr lang="ru-RU" sz="1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" y="768966"/>
        <a:ext cx="751176" cy="240376"/>
      </dsp:txXfrm>
    </dsp:sp>
    <dsp:sp modelId="{B73A201D-46CD-4612-B730-9473AA9A8493}">
      <dsp:nvSpPr>
        <dsp:cNvPr id="0" name=""/>
        <dsp:cNvSpPr/>
      </dsp:nvSpPr>
      <dsp:spPr>
        <a:xfrm>
          <a:off x="1096890" y="701361"/>
          <a:ext cx="375588" cy="37558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62CEC-03B4-44EF-953D-287D30203FC0}">
      <dsp:nvSpPr>
        <dsp:cNvPr id="0" name=""/>
        <dsp:cNvSpPr/>
      </dsp:nvSpPr>
      <dsp:spPr>
        <a:xfrm>
          <a:off x="1096890" y="701361"/>
          <a:ext cx="375588" cy="37558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956EC-85FB-4CFD-83A4-FD8DB0D38C53}">
      <dsp:nvSpPr>
        <dsp:cNvPr id="0" name=""/>
        <dsp:cNvSpPr/>
      </dsp:nvSpPr>
      <dsp:spPr>
        <a:xfrm>
          <a:off x="909096" y="768966"/>
          <a:ext cx="751176" cy="240376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3 156,20</a:t>
          </a:r>
          <a:endParaRPr lang="ru-RU" sz="1200" b="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096" y="768966"/>
        <a:ext cx="751176" cy="240376"/>
      </dsp:txXfrm>
    </dsp:sp>
    <dsp:sp modelId="{00F9DCD7-2325-41DA-9674-7844B0F889A3}">
      <dsp:nvSpPr>
        <dsp:cNvPr id="0" name=""/>
        <dsp:cNvSpPr/>
      </dsp:nvSpPr>
      <dsp:spPr>
        <a:xfrm>
          <a:off x="2005814" y="701361"/>
          <a:ext cx="375588" cy="375588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9AA97-B330-4EA1-92E0-A0077CFBF1DF}">
      <dsp:nvSpPr>
        <dsp:cNvPr id="0" name=""/>
        <dsp:cNvSpPr/>
      </dsp:nvSpPr>
      <dsp:spPr>
        <a:xfrm>
          <a:off x="2005814" y="701361"/>
          <a:ext cx="375588" cy="375588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47673-DC05-4929-8562-6B05F31F4194}">
      <dsp:nvSpPr>
        <dsp:cNvPr id="0" name=""/>
        <dsp:cNvSpPr/>
      </dsp:nvSpPr>
      <dsp:spPr>
        <a:xfrm>
          <a:off x="1818019" y="768966"/>
          <a:ext cx="751176" cy="240376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3 156,20</a:t>
          </a:r>
          <a:endParaRPr lang="ru-RU" sz="1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8019" y="768966"/>
        <a:ext cx="751176" cy="2403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2038D-9447-4137-A1C1-3E8321271214}">
      <dsp:nvSpPr>
        <dsp:cNvPr id="0" name=""/>
        <dsp:cNvSpPr/>
      </dsp:nvSpPr>
      <dsp:spPr>
        <a:xfrm>
          <a:off x="1284684" y="507290"/>
          <a:ext cx="929149" cy="110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26"/>
              </a:lnTo>
              <a:lnTo>
                <a:pt x="929149" y="55326"/>
              </a:lnTo>
              <a:lnTo>
                <a:pt x="929149" y="1106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E3377-9AB3-42B6-9C11-114C575D54E8}">
      <dsp:nvSpPr>
        <dsp:cNvPr id="0" name=""/>
        <dsp:cNvSpPr/>
      </dsp:nvSpPr>
      <dsp:spPr>
        <a:xfrm>
          <a:off x="1238964" y="507290"/>
          <a:ext cx="91440" cy="110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26"/>
              </a:lnTo>
              <a:lnTo>
                <a:pt x="84024" y="55326"/>
              </a:lnTo>
              <a:lnTo>
                <a:pt x="84024" y="1106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26D88-976B-4EDA-A9AA-643006A2168A}">
      <dsp:nvSpPr>
        <dsp:cNvPr id="0" name=""/>
        <dsp:cNvSpPr/>
      </dsp:nvSpPr>
      <dsp:spPr>
        <a:xfrm>
          <a:off x="393839" y="507290"/>
          <a:ext cx="890844" cy="110653"/>
        </a:xfrm>
        <a:custGeom>
          <a:avLst/>
          <a:gdLst/>
          <a:ahLst/>
          <a:cxnLst/>
          <a:rect l="0" t="0" r="0" b="0"/>
          <a:pathLst>
            <a:path>
              <a:moveTo>
                <a:pt x="890844" y="0"/>
              </a:moveTo>
              <a:lnTo>
                <a:pt x="890844" y="55326"/>
              </a:lnTo>
              <a:lnTo>
                <a:pt x="0" y="55326"/>
              </a:lnTo>
              <a:lnTo>
                <a:pt x="0" y="1106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81DB-3003-4372-A4A0-CDB6A0FB4B54}">
      <dsp:nvSpPr>
        <dsp:cNvPr id="0" name=""/>
        <dsp:cNvSpPr/>
      </dsp:nvSpPr>
      <dsp:spPr>
        <a:xfrm>
          <a:off x="1152954" y="243829"/>
          <a:ext cx="263460" cy="263460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23786-F8B8-4317-826E-E43B0BA3B5CD}">
      <dsp:nvSpPr>
        <dsp:cNvPr id="0" name=""/>
        <dsp:cNvSpPr/>
      </dsp:nvSpPr>
      <dsp:spPr>
        <a:xfrm>
          <a:off x="1152954" y="243829"/>
          <a:ext cx="263460" cy="263460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3E26-A6A4-49F8-8978-E6DD70C0D8EE}">
      <dsp:nvSpPr>
        <dsp:cNvPr id="0" name=""/>
        <dsp:cNvSpPr/>
      </dsp:nvSpPr>
      <dsp:spPr>
        <a:xfrm>
          <a:off x="1021223" y="291252"/>
          <a:ext cx="526921" cy="168614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223" y="291252"/>
        <a:ext cx="526921" cy="168614"/>
      </dsp:txXfrm>
    </dsp:sp>
    <dsp:sp modelId="{B2C4D1F0-623F-4E6F-874D-4A39CC7FBBEA}">
      <dsp:nvSpPr>
        <dsp:cNvPr id="0" name=""/>
        <dsp:cNvSpPr/>
      </dsp:nvSpPr>
      <dsp:spPr>
        <a:xfrm>
          <a:off x="197309" y="617944"/>
          <a:ext cx="393059" cy="263460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B1685-7DB8-4BD2-BF93-B1C3B069D73E}">
      <dsp:nvSpPr>
        <dsp:cNvPr id="0" name=""/>
        <dsp:cNvSpPr/>
      </dsp:nvSpPr>
      <dsp:spPr>
        <a:xfrm>
          <a:off x="197309" y="617944"/>
          <a:ext cx="393059" cy="263460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30E08-8739-4870-AF60-2F4744C5D323}">
      <dsp:nvSpPr>
        <dsp:cNvPr id="0" name=""/>
        <dsp:cNvSpPr/>
      </dsp:nvSpPr>
      <dsp:spPr>
        <a:xfrm>
          <a:off x="779" y="665366"/>
          <a:ext cx="786119" cy="168614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128 811,52</a:t>
          </a:r>
          <a:endParaRPr lang="ru-RU" sz="1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" y="665366"/>
        <a:ext cx="786119" cy="168614"/>
      </dsp:txXfrm>
    </dsp:sp>
    <dsp:sp modelId="{855CADD6-D7BB-4CDB-B9C4-9248822DB9A4}">
      <dsp:nvSpPr>
        <dsp:cNvPr id="0" name=""/>
        <dsp:cNvSpPr/>
      </dsp:nvSpPr>
      <dsp:spPr>
        <a:xfrm>
          <a:off x="1110270" y="617944"/>
          <a:ext cx="425436" cy="30112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D5F25-0E48-41EA-A8E4-894AFEF356CE}">
      <dsp:nvSpPr>
        <dsp:cNvPr id="0" name=""/>
        <dsp:cNvSpPr/>
      </dsp:nvSpPr>
      <dsp:spPr>
        <a:xfrm>
          <a:off x="1110270" y="617944"/>
          <a:ext cx="425436" cy="30112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C2B29-C5D4-4796-B4F1-00B58686CCCD}">
      <dsp:nvSpPr>
        <dsp:cNvPr id="0" name=""/>
        <dsp:cNvSpPr/>
      </dsp:nvSpPr>
      <dsp:spPr>
        <a:xfrm>
          <a:off x="897552" y="672146"/>
          <a:ext cx="850872" cy="192720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167 233,52</a:t>
          </a:r>
          <a:endParaRPr lang="ru-RU" sz="1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7552" y="672146"/>
        <a:ext cx="850872" cy="192720"/>
      </dsp:txXfrm>
    </dsp:sp>
    <dsp:sp modelId="{E2DB168F-9002-406E-8BC3-1CCC796C3BE1}">
      <dsp:nvSpPr>
        <dsp:cNvPr id="0" name=""/>
        <dsp:cNvSpPr/>
      </dsp:nvSpPr>
      <dsp:spPr>
        <a:xfrm>
          <a:off x="2036456" y="617944"/>
          <a:ext cx="354755" cy="28697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D1D62-649F-4458-94CF-4C413D6C61EC}">
      <dsp:nvSpPr>
        <dsp:cNvPr id="0" name=""/>
        <dsp:cNvSpPr/>
      </dsp:nvSpPr>
      <dsp:spPr>
        <a:xfrm>
          <a:off x="2036456" y="617944"/>
          <a:ext cx="354755" cy="28697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000E1-45F2-44DD-9B8B-46B961619C11}">
      <dsp:nvSpPr>
        <dsp:cNvPr id="0" name=""/>
        <dsp:cNvSpPr/>
      </dsp:nvSpPr>
      <dsp:spPr>
        <a:xfrm>
          <a:off x="1859078" y="669599"/>
          <a:ext cx="709510" cy="183665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167 233,52</a:t>
          </a:r>
          <a:endParaRPr lang="ru-RU" sz="1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9078" y="669599"/>
        <a:ext cx="709510" cy="1836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F23A9-623A-4774-918D-6B9A7F7F3EAC}">
      <dsp:nvSpPr>
        <dsp:cNvPr id="0" name=""/>
        <dsp:cNvSpPr/>
      </dsp:nvSpPr>
      <dsp:spPr>
        <a:xfrm>
          <a:off x="1332148" y="506756"/>
          <a:ext cx="942504" cy="16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87"/>
              </a:lnTo>
              <a:lnTo>
                <a:pt x="942504" y="81787"/>
              </a:lnTo>
              <a:lnTo>
                <a:pt x="942504" y="1635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08E60-A4C4-4939-AA53-C37459F0A128}">
      <dsp:nvSpPr>
        <dsp:cNvPr id="0" name=""/>
        <dsp:cNvSpPr/>
      </dsp:nvSpPr>
      <dsp:spPr>
        <a:xfrm>
          <a:off x="1286428" y="506756"/>
          <a:ext cx="91440" cy="163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5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26D88-976B-4EDA-A9AA-643006A2168A}">
      <dsp:nvSpPr>
        <dsp:cNvPr id="0" name=""/>
        <dsp:cNvSpPr/>
      </dsp:nvSpPr>
      <dsp:spPr>
        <a:xfrm>
          <a:off x="389643" y="506756"/>
          <a:ext cx="942504" cy="163575"/>
        </a:xfrm>
        <a:custGeom>
          <a:avLst/>
          <a:gdLst/>
          <a:ahLst/>
          <a:cxnLst/>
          <a:rect l="0" t="0" r="0" b="0"/>
          <a:pathLst>
            <a:path>
              <a:moveTo>
                <a:pt x="942504" y="0"/>
              </a:moveTo>
              <a:lnTo>
                <a:pt x="942504" y="81787"/>
              </a:lnTo>
              <a:lnTo>
                <a:pt x="0" y="81787"/>
              </a:lnTo>
              <a:lnTo>
                <a:pt x="0" y="1635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81DB-3003-4372-A4A0-CDB6A0FB4B54}">
      <dsp:nvSpPr>
        <dsp:cNvPr id="0" name=""/>
        <dsp:cNvSpPr/>
      </dsp:nvSpPr>
      <dsp:spPr>
        <a:xfrm>
          <a:off x="1137415" y="117291"/>
          <a:ext cx="389464" cy="389464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23786-F8B8-4317-826E-E43B0BA3B5CD}">
      <dsp:nvSpPr>
        <dsp:cNvPr id="0" name=""/>
        <dsp:cNvSpPr/>
      </dsp:nvSpPr>
      <dsp:spPr>
        <a:xfrm>
          <a:off x="1137415" y="117291"/>
          <a:ext cx="389464" cy="389464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3E26-A6A4-49F8-8978-E6DD70C0D8EE}">
      <dsp:nvSpPr>
        <dsp:cNvPr id="0" name=""/>
        <dsp:cNvSpPr/>
      </dsp:nvSpPr>
      <dsp:spPr>
        <a:xfrm>
          <a:off x="942683" y="187395"/>
          <a:ext cx="778929" cy="249257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683" y="187395"/>
        <a:ext cx="778929" cy="249257"/>
      </dsp:txXfrm>
    </dsp:sp>
    <dsp:sp modelId="{B2C4D1F0-623F-4E6F-874D-4A39CC7FBBEA}">
      <dsp:nvSpPr>
        <dsp:cNvPr id="0" name=""/>
        <dsp:cNvSpPr/>
      </dsp:nvSpPr>
      <dsp:spPr>
        <a:xfrm>
          <a:off x="194911" y="670331"/>
          <a:ext cx="389464" cy="389464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B1685-7DB8-4BD2-BF93-B1C3B069D73E}">
      <dsp:nvSpPr>
        <dsp:cNvPr id="0" name=""/>
        <dsp:cNvSpPr/>
      </dsp:nvSpPr>
      <dsp:spPr>
        <a:xfrm>
          <a:off x="194911" y="670331"/>
          <a:ext cx="389464" cy="389464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30E08-8739-4870-AF60-2F4744C5D323}">
      <dsp:nvSpPr>
        <dsp:cNvPr id="0" name=""/>
        <dsp:cNvSpPr/>
      </dsp:nvSpPr>
      <dsp:spPr>
        <a:xfrm>
          <a:off x="178" y="740435"/>
          <a:ext cx="778929" cy="249257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265,03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" y="740435"/>
        <a:ext cx="778929" cy="249257"/>
      </dsp:txXfrm>
    </dsp:sp>
    <dsp:sp modelId="{B73A201D-46CD-4612-B730-9473AA9A8493}">
      <dsp:nvSpPr>
        <dsp:cNvPr id="0" name=""/>
        <dsp:cNvSpPr/>
      </dsp:nvSpPr>
      <dsp:spPr>
        <a:xfrm>
          <a:off x="1137415" y="670331"/>
          <a:ext cx="389464" cy="389464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62CEC-03B4-44EF-953D-287D30203FC0}">
      <dsp:nvSpPr>
        <dsp:cNvPr id="0" name=""/>
        <dsp:cNvSpPr/>
      </dsp:nvSpPr>
      <dsp:spPr>
        <a:xfrm>
          <a:off x="1137415" y="670331"/>
          <a:ext cx="389464" cy="389464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956EC-85FB-4CFD-83A4-FD8DB0D38C53}">
      <dsp:nvSpPr>
        <dsp:cNvPr id="0" name=""/>
        <dsp:cNvSpPr/>
      </dsp:nvSpPr>
      <dsp:spPr>
        <a:xfrm>
          <a:off x="942683" y="740435"/>
          <a:ext cx="778929" cy="249257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265,03</a:t>
          </a:r>
          <a:endParaRPr lang="ru-RU" sz="1200" b="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683" y="740435"/>
        <a:ext cx="778929" cy="249257"/>
      </dsp:txXfrm>
    </dsp:sp>
    <dsp:sp modelId="{B0E9FEA7-E600-4B4A-AAAF-7E14391AF401}">
      <dsp:nvSpPr>
        <dsp:cNvPr id="0" name=""/>
        <dsp:cNvSpPr/>
      </dsp:nvSpPr>
      <dsp:spPr>
        <a:xfrm>
          <a:off x="2079920" y="670331"/>
          <a:ext cx="389464" cy="389464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E7809-298F-46E6-8068-C469C078F4CE}">
      <dsp:nvSpPr>
        <dsp:cNvPr id="0" name=""/>
        <dsp:cNvSpPr/>
      </dsp:nvSpPr>
      <dsp:spPr>
        <a:xfrm>
          <a:off x="2079920" y="670331"/>
          <a:ext cx="389464" cy="389464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5942F-9404-4B29-8241-DCF0A9195C22}">
      <dsp:nvSpPr>
        <dsp:cNvPr id="0" name=""/>
        <dsp:cNvSpPr/>
      </dsp:nvSpPr>
      <dsp:spPr>
        <a:xfrm>
          <a:off x="1885187" y="740435"/>
          <a:ext cx="778929" cy="249257"/>
        </a:xfrm>
        <a:prstGeom prst="rect">
          <a:avLst/>
        </a:prstGeom>
        <a:noFill/>
        <a:ln w="100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265,03</a:t>
          </a:r>
          <a:endParaRPr lang="ru-RU" sz="1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5187" y="740435"/>
        <a:ext cx="778929" cy="249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51772-9CEF-4CDA-8544-D2D726F9E2C8}">
      <dsp:nvSpPr>
        <dsp:cNvPr id="0" name=""/>
        <dsp:cNvSpPr/>
      </dsp:nvSpPr>
      <dsp:spPr>
        <a:xfrm>
          <a:off x="1080118" y="907778"/>
          <a:ext cx="717858" cy="8172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5000"/>
            <a:satMod val="130000"/>
          </a:schemeClr>
        </a:solidFill>
        <a:ln w="100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93406882-5F0B-470A-9220-E7378A283B44}">
      <dsp:nvSpPr>
        <dsp:cNvPr id="0" name=""/>
        <dsp:cNvSpPr/>
      </dsp:nvSpPr>
      <dsp:spPr>
        <a:xfrm>
          <a:off x="60714" y="1297471"/>
          <a:ext cx="1208450" cy="845876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79000">
              <a:schemeClr val="accent4">
                <a:lumMod val="60000"/>
                <a:lumOff val="40000"/>
                <a:alpha val="98000"/>
              </a:schemeClr>
            </a:gs>
          </a:gsLst>
          <a:lin ang="16200000" scaled="1"/>
          <a:tileRect/>
        </a:gradFill>
        <a:ln>
          <a:solidFill>
            <a:schemeClr val="tx1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2000" b="1" u="sng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014" y="1338771"/>
        <a:ext cx="1125850" cy="763276"/>
      </dsp:txXfrm>
    </dsp:sp>
    <dsp:sp modelId="{045EFBBD-DB3D-478B-8C3E-D5668E00E6B1}">
      <dsp:nvSpPr>
        <dsp:cNvPr id="0" name=""/>
        <dsp:cNvSpPr/>
      </dsp:nvSpPr>
      <dsp:spPr>
        <a:xfrm>
          <a:off x="1210047" y="232059"/>
          <a:ext cx="878911" cy="68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6F7B2-9509-4B6D-9371-BBC258AECA4B}">
      <dsp:nvSpPr>
        <dsp:cNvPr id="0" name=""/>
        <dsp:cNvSpPr/>
      </dsp:nvSpPr>
      <dsp:spPr>
        <a:xfrm>
          <a:off x="864099" y="43680"/>
          <a:ext cx="1947200" cy="918503"/>
        </a:xfrm>
        <a:prstGeom prst="roundRect">
          <a:avLst>
            <a:gd name="adj" fmla="val 1667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79000">
              <a:schemeClr val="accent4">
                <a:lumMod val="60000"/>
                <a:lumOff val="40000"/>
                <a:alpha val="98000"/>
              </a:schemeClr>
            </a:gs>
          </a:gsLst>
          <a:lin ang="16200000" scaled="1"/>
          <a:tileRect/>
        </a:gradFill>
        <a:ln>
          <a:solidFill>
            <a:schemeClr val="tx1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6 167 651,40</a:t>
          </a:r>
        </a:p>
      </dsp:txBody>
      <dsp:txXfrm>
        <a:off x="908945" y="88526"/>
        <a:ext cx="1857508" cy="828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73863-8273-4580-AFC7-9A982B9DDBDB}">
      <dsp:nvSpPr>
        <dsp:cNvPr id="0" name=""/>
        <dsp:cNvSpPr/>
      </dsp:nvSpPr>
      <dsp:spPr>
        <a:xfrm>
          <a:off x="4415214" y="3034715"/>
          <a:ext cx="2204631" cy="1428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1830893"/>
              <a:satOff val="-32539"/>
              <a:lumOff val="10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2 736,32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7974" y="3423111"/>
        <a:ext cx="1480500" cy="1008334"/>
      </dsp:txXfrm>
    </dsp:sp>
    <dsp:sp modelId="{F20214EF-85BF-4E45-8665-4EB696AFB131}">
      <dsp:nvSpPr>
        <dsp:cNvPr id="0" name=""/>
        <dsp:cNvSpPr/>
      </dsp:nvSpPr>
      <dsp:spPr>
        <a:xfrm>
          <a:off x="818183" y="3034715"/>
          <a:ext cx="2204631" cy="1428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554" y="3423111"/>
        <a:ext cx="1480500" cy="1008334"/>
      </dsp:txXfrm>
    </dsp:sp>
    <dsp:sp modelId="{C6D7CA01-DF1B-4490-A333-B7C3666D1AF5}">
      <dsp:nvSpPr>
        <dsp:cNvPr id="0" name=""/>
        <dsp:cNvSpPr/>
      </dsp:nvSpPr>
      <dsp:spPr>
        <a:xfrm>
          <a:off x="4415214" y="0"/>
          <a:ext cx="2204631" cy="1428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915447"/>
              <a:satOff val="-16269"/>
              <a:lumOff val="5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7974" y="31371"/>
        <a:ext cx="1480500" cy="1008334"/>
      </dsp:txXfrm>
    </dsp:sp>
    <dsp:sp modelId="{E9FC9554-BED3-4AB5-AC3E-B15B58AC40BD}">
      <dsp:nvSpPr>
        <dsp:cNvPr id="0" name=""/>
        <dsp:cNvSpPr/>
      </dsp:nvSpPr>
      <dsp:spPr>
        <a:xfrm>
          <a:off x="818183" y="0"/>
          <a:ext cx="2204631" cy="1428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2 736,32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554" y="31371"/>
        <a:ext cx="1480500" cy="1008334"/>
      </dsp:txXfrm>
    </dsp:sp>
    <dsp:sp modelId="{77BC5631-8970-4BC8-9A6B-50EA3B280536}">
      <dsp:nvSpPr>
        <dsp:cNvPr id="0" name=""/>
        <dsp:cNvSpPr/>
      </dsp:nvSpPr>
      <dsp:spPr>
        <a:xfrm>
          <a:off x="1741987" y="254380"/>
          <a:ext cx="1932399" cy="193239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Питание в садах (местный бюджет)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7974" y="820367"/>
        <a:ext cx="1366412" cy="1366412"/>
      </dsp:txXfrm>
    </dsp:sp>
    <dsp:sp modelId="{F7D2E24A-BDDE-4F25-A58B-A08E3318B397}">
      <dsp:nvSpPr>
        <dsp:cNvPr id="0" name=""/>
        <dsp:cNvSpPr/>
      </dsp:nvSpPr>
      <dsp:spPr>
        <a:xfrm rot="5400000">
          <a:off x="3763643" y="254380"/>
          <a:ext cx="1932399" cy="1932399"/>
        </a:xfrm>
        <a:prstGeom prst="pieWedge">
          <a:avLst/>
        </a:prstGeom>
        <a:gradFill rotWithShape="0">
          <a:gsLst>
            <a:gs pos="0">
              <a:schemeClr val="accent2">
                <a:hueOff val="915447"/>
                <a:satOff val="-16269"/>
                <a:lumOff val="523"/>
                <a:alphaOff val="0"/>
              </a:schemeClr>
            </a:gs>
            <a:gs pos="90000">
              <a:schemeClr val="accent2">
                <a:hueOff val="915447"/>
                <a:satOff val="-16269"/>
                <a:lumOff val="523"/>
                <a:alphaOff val="0"/>
                <a:shade val="100000"/>
                <a:satMod val="105000"/>
              </a:schemeClr>
            </a:gs>
            <a:gs pos="100000">
              <a:schemeClr val="accent2">
                <a:hueOff val="915447"/>
                <a:satOff val="-16269"/>
                <a:lumOff val="52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28016" rIns="36000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Питание в школах (местный бюджет)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63643" y="820367"/>
        <a:ext cx="1366412" cy="1366412"/>
      </dsp:txXfrm>
    </dsp:sp>
    <dsp:sp modelId="{8B10FB1C-900B-433B-8658-2831D848C5D5}">
      <dsp:nvSpPr>
        <dsp:cNvPr id="0" name=""/>
        <dsp:cNvSpPr/>
      </dsp:nvSpPr>
      <dsp:spPr>
        <a:xfrm rot="10800000">
          <a:off x="3763643" y="2276036"/>
          <a:ext cx="1932399" cy="1932399"/>
        </a:xfrm>
        <a:prstGeom prst="pieWedge">
          <a:avLst/>
        </a:prstGeom>
        <a:gradFill rotWithShape="0">
          <a:gsLst>
            <a:gs pos="0">
              <a:schemeClr val="accent2">
                <a:hueOff val="1830893"/>
                <a:satOff val="-32539"/>
                <a:lumOff val="1046"/>
                <a:alphaOff val="0"/>
              </a:schemeClr>
            </a:gs>
            <a:gs pos="90000">
              <a:schemeClr val="accent2">
                <a:hueOff val="1830893"/>
                <a:satOff val="-32539"/>
                <a:lumOff val="1046"/>
                <a:alphaOff val="0"/>
                <a:shade val="100000"/>
                <a:satMod val="105000"/>
              </a:schemeClr>
            </a:gs>
            <a:gs pos="100000">
              <a:schemeClr val="accent2">
                <a:hueOff val="1830893"/>
                <a:satOff val="-32539"/>
                <a:lumOff val="1046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0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участников СВО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63643" y="2276036"/>
        <a:ext cx="1366412" cy="1366412"/>
      </dsp:txXfrm>
    </dsp:sp>
    <dsp:sp modelId="{C3AA6780-C34E-44F5-B319-B8A6654A123A}">
      <dsp:nvSpPr>
        <dsp:cNvPr id="0" name=""/>
        <dsp:cNvSpPr/>
      </dsp:nvSpPr>
      <dsp:spPr>
        <a:xfrm rot="16200000">
          <a:off x="1741987" y="2276036"/>
          <a:ext cx="1932399" cy="1932399"/>
        </a:xfrm>
        <a:prstGeom prst="pieWedge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</a:schemeClr>
            </a:gs>
            <a:gs pos="90000">
              <a:schemeClr val="accent2">
                <a:hueOff val="2746340"/>
                <a:satOff val="-48808"/>
                <a:lumOff val="1569"/>
                <a:alphaOff val="0"/>
                <a:shade val="100000"/>
                <a:satMod val="105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Льготное питание в начальных классах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307974" y="2276036"/>
        <a:ext cx="1366412" cy="1366412"/>
      </dsp:txXfrm>
    </dsp:sp>
    <dsp:sp modelId="{A7F6335B-00DC-49BB-BBE3-81726A65B208}">
      <dsp:nvSpPr>
        <dsp:cNvPr id="0" name=""/>
        <dsp:cNvSpPr/>
      </dsp:nvSpPr>
      <dsp:spPr>
        <a:xfrm>
          <a:off x="3385419" y="1829754"/>
          <a:ext cx="667191" cy="58016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C8905B-ECC3-4DFF-A64C-FC79E136B11D}">
      <dsp:nvSpPr>
        <dsp:cNvPr id="0" name=""/>
        <dsp:cNvSpPr/>
      </dsp:nvSpPr>
      <dsp:spPr>
        <a:xfrm rot="10800000">
          <a:off x="3385419" y="2052895"/>
          <a:ext cx="667191" cy="58016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5485-D7CD-44C8-A275-AD6EBDA21A33}">
      <dsp:nvSpPr>
        <dsp:cNvPr id="0" name=""/>
        <dsp:cNvSpPr/>
      </dsp:nvSpPr>
      <dsp:spPr>
        <a:xfrm>
          <a:off x="626726" y="165833"/>
          <a:ext cx="1612891" cy="5527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дошкольных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726" y="165833"/>
        <a:ext cx="1612891" cy="552747"/>
      </dsp:txXfrm>
    </dsp:sp>
    <dsp:sp modelId="{D34B6571-9F5D-4674-A321-E0C066DC5444}">
      <dsp:nvSpPr>
        <dsp:cNvPr id="0" name=""/>
        <dsp:cNvSpPr/>
      </dsp:nvSpPr>
      <dsp:spPr>
        <a:xfrm>
          <a:off x="412692" y="76717"/>
          <a:ext cx="386923" cy="5803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E21DB-6C72-495E-8DE7-B2273ABA99C1}">
      <dsp:nvSpPr>
        <dsp:cNvPr id="0" name=""/>
        <dsp:cNvSpPr/>
      </dsp:nvSpPr>
      <dsp:spPr>
        <a:xfrm>
          <a:off x="626726" y="861681"/>
          <a:ext cx="1612891" cy="5527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45720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общеобразовательных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726" y="861681"/>
        <a:ext cx="1612891" cy="552747"/>
      </dsp:txXfrm>
    </dsp:sp>
    <dsp:sp modelId="{A6929EC6-3A4D-4020-BF98-3869CFF81353}">
      <dsp:nvSpPr>
        <dsp:cNvPr id="0" name=""/>
        <dsp:cNvSpPr/>
      </dsp:nvSpPr>
      <dsp:spPr>
        <a:xfrm>
          <a:off x="400245" y="797963"/>
          <a:ext cx="386923" cy="5803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0DACA-364A-4D0F-A46E-748908F3CBB2}">
      <dsp:nvSpPr>
        <dsp:cNvPr id="0" name=""/>
        <dsp:cNvSpPr/>
      </dsp:nvSpPr>
      <dsp:spPr>
        <a:xfrm>
          <a:off x="626726" y="1557529"/>
          <a:ext cx="1612891" cy="5527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дополнительного образования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726" y="1557529"/>
        <a:ext cx="1612891" cy="552747"/>
      </dsp:txXfrm>
    </dsp:sp>
    <dsp:sp modelId="{2E229AB3-E7EC-4567-B5AF-F76F25B5AF30}">
      <dsp:nvSpPr>
        <dsp:cNvPr id="0" name=""/>
        <dsp:cNvSpPr/>
      </dsp:nvSpPr>
      <dsp:spPr>
        <a:xfrm>
          <a:off x="423251" y="1446277"/>
          <a:ext cx="386923" cy="5803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CC561-6508-4DBD-A731-3996820B1894}">
      <dsp:nvSpPr>
        <dsp:cNvPr id="0" name=""/>
        <dsp:cNvSpPr/>
      </dsp:nvSpPr>
      <dsp:spPr>
        <a:xfrm>
          <a:off x="0" y="195610"/>
          <a:ext cx="34563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0FABB-95C6-4387-866A-D4E72517B42E}">
      <dsp:nvSpPr>
        <dsp:cNvPr id="0" name=""/>
        <dsp:cNvSpPr/>
      </dsp:nvSpPr>
      <dsp:spPr>
        <a:xfrm>
          <a:off x="181107" y="44769"/>
          <a:ext cx="2698481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 КУЛЬТУРЫ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164" y="67826"/>
        <a:ext cx="2652367" cy="426206"/>
      </dsp:txXfrm>
    </dsp:sp>
    <dsp:sp modelId="{C460005D-7D64-450C-A41E-9E4886F8AC86}">
      <dsp:nvSpPr>
        <dsp:cNvPr id="0" name=""/>
        <dsp:cNvSpPr/>
      </dsp:nvSpPr>
      <dsp:spPr>
        <a:xfrm>
          <a:off x="0" y="792689"/>
          <a:ext cx="34563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-539188"/>
              <a:satOff val="13796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0140C-620B-4BDB-9F16-30720DF7E629}">
      <dsp:nvSpPr>
        <dsp:cNvPr id="0" name=""/>
        <dsp:cNvSpPr/>
      </dsp:nvSpPr>
      <dsp:spPr>
        <a:xfrm>
          <a:off x="171165" y="653899"/>
          <a:ext cx="2698481" cy="472320"/>
        </a:xfrm>
        <a:prstGeom prst="roundRect">
          <a:avLst/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БИБЛИОТЕКИ</a:t>
          </a:r>
        </a:p>
      </dsp:txBody>
      <dsp:txXfrm>
        <a:off x="194222" y="676956"/>
        <a:ext cx="2652367" cy="426206"/>
      </dsp:txXfrm>
    </dsp:sp>
    <dsp:sp modelId="{EFCA8D67-E87F-498D-A431-93329E501223}">
      <dsp:nvSpPr>
        <dsp:cNvPr id="0" name=""/>
        <dsp:cNvSpPr/>
      </dsp:nvSpPr>
      <dsp:spPr>
        <a:xfrm>
          <a:off x="0" y="1406646"/>
          <a:ext cx="34563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-1078377"/>
              <a:satOff val="27591"/>
              <a:lumOff val="10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3671-659D-49CB-AA64-32BD988E5474}">
      <dsp:nvSpPr>
        <dsp:cNvPr id="0" name=""/>
        <dsp:cNvSpPr/>
      </dsp:nvSpPr>
      <dsp:spPr>
        <a:xfrm>
          <a:off x="185288" y="1264087"/>
          <a:ext cx="2698481" cy="472320"/>
        </a:xfrm>
        <a:prstGeom prst="roundRect">
          <a:avLst/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МУЗЕИ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345" y="1287144"/>
        <a:ext cx="2652367" cy="426206"/>
      </dsp:txXfrm>
    </dsp:sp>
    <dsp:sp modelId="{B4AB1DD4-75B9-4128-8C27-A82FBCC28BBC}">
      <dsp:nvSpPr>
        <dsp:cNvPr id="0" name=""/>
        <dsp:cNvSpPr/>
      </dsp:nvSpPr>
      <dsp:spPr>
        <a:xfrm>
          <a:off x="0" y="1891373"/>
          <a:ext cx="34563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-1617565"/>
              <a:satOff val="41387"/>
              <a:lumOff val="15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37209-B92F-48CF-8197-B329B2936283}">
      <dsp:nvSpPr>
        <dsp:cNvPr id="0" name=""/>
        <dsp:cNvSpPr/>
      </dsp:nvSpPr>
      <dsp:spPr>
        <a:xfrm>
          <a:off x="185288" y="1883953"/>
          <a:ext cx="2698481" cy="472320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МЕТОДИЧЕСКИЙ ЦЕНТР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345" y="1907010"/>
        <a:ext cx="2652367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4928F-2E0F-44F5-9612-2728A3C1031C}">
      <dsp:nvSpPr>
        <dsp:cNvPr id="0" name=""/>
        <dsp:cNvSpPr/>
      </dsp:nvSpPr>
      <dsp:spPr>
        <a:xfrm>
          <a:off x="0" y="21970"/>
          <a:ext cx="9320608" cy="210648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BA15CD-DEE0-4E04-87DD-34E53BE962AC}">
      <dsp:nvSpPr>
        <dsp:cNvPr id="0" name=""/>
        <dsp:cNvSpPr/>
      </dsp:nvSpPr>
      <dsp:spPr>
        <a:xfrm>
          <a:off x="279618" y="280864"/>
          <a:ext cx="2737928" cy="1544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tint val="5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4C9B7D-AF5E-429F-AEBB-248FA32974CE}">
      <dsp:nvSpPr>
        <dsp:cNvPr id="0" name=""/>
        <dsp:cNvSpPr/>
      </dsp:nvSpPr>
      <dsp:spPr>
        <a:xfrm rot="10800000">
          <a:off x="310693" y="2106482"/>
          <a:ext cx="2737928" cy="25745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Спартакиада инвалидов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Фестиваль художественного творчества инвалидов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Фестиваль художественного творчества детей с ограниченными возможностями здоровья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9870" y="2106482"/>
        <a:ext cx="2579574" cy="2495412"/>
      </dsp:txXfrm>
    </dsp:sp>
    <dsp:sp modelId="{0B649781-DBC3-4576-A564-B55A8FB40082}">
      <dsp:nvSpPr>
        <dsp:cNvPr id="0" name=""/>
        <dsp:cNvSpPr/>
      </dsp:nvSpPr>
      <dsp:spPr>
        <a:xfrm>
          <a:off x="3291339" y="344649"/>
          <a:ext cx="2737928" cy="1544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3841038"/>
                <a:satOff val="-18529"/>
                <a:lumOff val="-1237"/>
                <a:alphaOff val="0"/>
              </a:schemeClr>
            </a:gs>
            <a:gs pos="90000">
              <a:schemeClr val="accent4">
                <a:tint val="50000"/>
                <a:hueOff val="3841038"/>
                <a:satOff val="-18529"/>
                <a:lumOff val="-1237"/>
                <a:alphaOff val="0"/>
                <a:shade val="100000"/>
                <a:satMod val="105000"/>
              </a:schemeClr>
            </a:gs>
            <a:gs pos="100000">
              <a:schemeClr val="accent4">
                <a:tint val="50000"/>
                <a:hueOff val="3841038"/>
                <a:satOff val="-18529"/>
                <a:lumOff val="-123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FBA5D7-D6AD-4BBA-8EA3-D75A976DE297}">
      <dsp:nvSpPr>
        <dsp:cNvPr id="0" name=""/>
        <dsp:cNvSpPr/>
      </dsp:nvSpPr>
      <dsp:spPr>
        <a:xfrm rot="10800000">
          <a:off x="3285042" y="2155541"/>
          <a:ext cx="2737928" cy="231944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3742489"/>
                <a:satOff val="-20694"/>
                <a:lumOff val="-1765"/>
                <a:alphaOff val="0"/>
              </a:schemeClr>
            </a:gs>
            <a:gs pos="90000">
              <a:schemeClr val="accent4">
                <a:hueOff val="3742489"/>
                <a:satOff val="-20694"/>
                <a:lumOff val="-1765"/>
                <a:alphaOff val="0"/>
                <a:shade val="100000"/>
                <a:satMod val="105000"/>
              </a:schemeClr>
            </a:gs>
            <a:gs pos="100000">
              <a:schemeClr val="accent4">
                <a:hueOff val="3742489"/>
                <a:satOff val="-20694"/>
                <a:lumOff val="-1765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1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Празднование 81й годовщины              Победы в ВОВ</a:t>
          </a:r>
          <a:r>
            <a:rPr lang="en-US" sz="1800" b="1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b="1" kern="1200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День округа</a:t>
          </a:r>
          <a:r>
            <a:rPr lang="en-US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Мероприятия, проводимые в домах культуры для населения</a:t>
          </a:r>
          <a:r>
            <a:rPr lang="en-US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r>
            <a:rPr lang="ru-RU" sz="18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56373" y="2155541"/>
        <a:ext cx="2595266" cy="2248116"/>
      </dsp:txXfrm>
    </dsp:sp>
    <dsp:sp modelId="{9CEA42CA-417F-4758-B9D0-F893C478D683}">
      <dsp:nvSpPr>
        <dsp:cNvPr id="0" name=""/>
        <dsp:cNvSpPr/>
      </dsp:nvSpPr>
      <dsp:spPr>
        <a:xfrm>
          <a:off x="6303061" y="280864"/>
          <a:ext cx="2737928" cy="1544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7682076"/>
                <a:satOff val="-37058"/>
                <a:lumOff val="-2473"/>
                <a:alphaOff val="0"/>
              </a:schemeClr>
            </a:gs>
            <a:gs pos="90000">
              <a:schemeClr val="accent4">
                <a:tint val="50000"/>
                <a:hueOff val="7682076"/>
                <a:satOff val="-37058"/>
                <a:lumOff val="-2473"/>
                <a:alphaOff val="0"/>
                <a:shade val="100000"/>
                <a:satMod val="105000"/>
              </a:schemeClr>
            </a:gs>
            <a:gs pos="100000">
              <a:schemeClr val="accent4">
                <a:tint val="50000"/>
                <a:hueOff val="7682076"/>
                <a:satOff val="-37058"/>
                <a:lumOff val="-247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CFBFB2-2D98-4C9C-8AD0-6C5C835DB287}">
      <dsp:nvSpPr>
        <dsp:cNvPr id="0" name=""/>
        <dsp:cNvSpPr/>
      </dsp:nvSpPr>
      <dsp:spPr>
        <a:xfrm rot="10800000">
          <a:off x="6303061" y="2106482"/>
          <a:ext cx="2737928" cy="25745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</a:schemeClr>
            </a:gs>
            <a:gs pos="90000">
              <a:schemeClr val="accent4">
                <a:hueOff val="7484979"/>
                <a:satOff val="-41387"/>
                <a:lumOff val="-3529"/>
                <a:alphaOff val="0"/>
                <a:shade val="100000"/>
                <a:satMod val="105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физкультурно-оздоровительных и спортивно-массовых мероприятий в округе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Участие сборных команд округа в региональных, всероссийских и международных соревнованиях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382238" y="2106482"/>
        <a:ext cx="2579574" cy="2495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C27D5-233D-45FD-8714-7527DB3402AC}">
      <dsp:nvSpPr>
        <dsp:cNvPr id="0" name=""/>
        <dsp:cNvSpPr/>
      </dsp:nvSpPr>
      <dsp:spPr>
        <a:xfrm>
          <a:off x="274313" y="0"/>
          <a:ext cx="376599" cy="37659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62A21-CAF2-4953-9D28-EDDA543A1094}">
      <dsp:nvSpPr>
        <dsp:cNvPr id="0" name=""/>
        <dsp:cNvSpPr/>
      </dsp:nvSpPr>
      <dsp:spPr>
        <a:xfrm>
          <a:off x="311973" y="37659"/>
          <a:ext cx="301279" cy="301279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B0A7C9-4C2D-4971-850A-1C167581DA9E}">
      <dsp:nvSpPr>
        <dsp:cNvPr id="0" name=""/>
        <dsp:cNvSpPr/>
      </dsp:nvSpPr>
      <dsp:spPr>
        <a:xfrm>
          <a:off x="272080" y="376599"/>
          <a:ext cx="2028686" cy="1584854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178 191,90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080" y="376599"/>
        <a:ext cx="2028686" cy="1584854"/>
      </dsp:txXfrm>
    </dsp:sp>
    <dsp:sp modelId="{2AF7545A-7735-48C8-9F5A-01106B20E655}">
      <dsp:nvSpPr>
        <dsp:cNvPr id="0" name=""/>
        <dsp:cNvSpPr/>
      </dsp:nvSpPr>
      <dsp:spPr>
        <a:xfrm>
          <a:off x="729370" y="0"/>
          <a:ext cx="1114105" cy="376599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370" y="0"/>
        <a:ext cx="1114105" cy="376599"/>
      </dsp:txXfrm>
    </dsp:sp>
    <dsp:sp modelId="{B54321E9-B7F1-4CF8-A9FC-53A61A012D27}">
      <dsp:nvSpPr>
        <dsp:cNvPr id="0" name=""/>
        <dsp:cNvSpPr/>
      </dsp:nvSpPr>
      <dsp:spPr>
        <a:xfrm>
          <a:off x="2380895" y="0"/>
          <a:ext cx="376599" cy="37659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CB5D5-0F58-4AFC-A7C0-A0A20BB5B40C}">
      <dsp:nvSpPr>
        <dsp:cNvPr id="0" name=""/>
        <dsp:cNvSpPr/>
      </dsp:nvSpPr>
      <dsp:spPr>
        <a:xfrm>
          <a:off x="2418555" y="37659"/>
          <a:ext cx="301279" cy="30127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0B4BE5-52F9-41DB-AE0E-BF9113812A4A}">
      <dsp:nvSpPr>
        <dsp:cNvPr id="0" name=""/>
        <dsp:cNvSpPr/>
      </dsp:nvSpPr>
      <dsp:spPr>
        <a:xfrm>
          <a:off x="2379225" y="376599"/>
          <a:ext cx="2027561" cy="1584854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279 653,49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9225" y="376599"/>
        <a:ext cx="2027561" cy="1584854"/>
      </dsp:txXfrm>
    </dsp:sp>
    <dsp:sp modelId="{98233137-B966-43D5-A50F-DB537EF4C7DC}">
      <dsp:nvSpPr>
        <dsp:cNvPr id="0" name=""/>
        <dsp:cNvSpPr/>
      </dsp:nvSpPr>
      <dsp:spPr>
        <a:xfrm>
          <a:off x="2835952" y="0"/>
          <a:ext cx="1114105" cy="376599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5952" y="0"/>
        <a:ext cx="1114105" cy="376599"/>
      </dsp:txXfrm>
    </dsp:sp>
    <dsp:sp modelId="{FD24C48F-AB11-4DA2-BBA3-3E0FC07FC1B2}">
      <dsp:nvSpPr>
        <dsp:cNvPr id="0" name=""/>
        <dsp:cNvSpPr/>
      </dsp:nvSpPr>
      <dsp:spPr>
        <a:xfrm>
          <a:off x="4622863" y="0"/>
          <a:ext cx="376599" cy="37659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248C-BE7E-43BB-8A1E-A3622B9A3389}">
      <dsp:nvSpPr>
        <dsp:cNvPr id="0" name=""/>
        <dsp:cNvSpPr/>
      </dsp:nvSpPr>
      <dsp:spPr>
        <a:xfrm>
          <a:off x="4660523" y="37659"/>
          <a:ext cx="301279" cy="30127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E58AC-ED5E-45DB-ACCA-71A59E7111E6}">
      <dsp:nvSpPr>
        <dsp:cNvPr id="0" name=""/>
        <dsp:cNvSpPr/>
      </dsp:nvSpPr>
      <dsp:spPr>
        <a:xfrm>
          <a:off x="4485244" y="376599"/>
          <a:ext cx="2299458" cy="1584854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165 251,55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5244" y="376599"/>
        <a:ext cx="2299458" cy="1584854"/>
      </dsp:txXfrm>
    </dsp:sp>
    <dsp:sp modelId="{968DF896-8ADA-4234-8278-C044F1556447}">
      <dsp:nvSpPr>
        <dsp:cNvPr id="0" name=""/>
        <dsp:cNvSpPr/>
      </dsp:nvSpPr>
      <dsp:spPr>
        <a:xfrm>
          <a:off x="5077921" y="0"/>
          <a:ext cx="1114105" cy="376599"/>
        </a:xfrm>
        <a:prstGeom prst="rect">
          <a:avLst/>
        </a:prstGeom>
        <a:noFill/>
        <a:ln w="10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г.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7921" y="0"/>
        <a:ext cx="1114105" cy="376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4905B-F884-44C8-9BE0-6E412E6954B7}">
      <dsp:nvSpPr>
        <dsp:cNvPr id="0" name=""/>
        <dsp:cNvSpPr/>
      </dsp:nvSpPr>
      <dsp:spPr>
        <a:xfrm>
          <a:off x="2609295" y="0"/>
          <a:ext cx="1747332" cy="17474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452E15-AD32-4881-BCA8-9A0FE2038B87}">
      <dsp:nvSpPr>
        <dsp:cNvPr id="0" name=""/>
        <dsp:cNvSpPr/>
      </dsp:nvSpPr>
      <dsp:spPr>
        <a:xfrm>
          <a:off x="2395907" y="337618"/>
          <a:ext cx="1994988" cy="680605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2015-2025 </a:t>
          </a:r>
          <a:r>
            <a:rPr lang="ru-RU" sz="105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гг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5907" y="337618"/>
        <a:ext cx="1994988" cy="680605"/>
      </dsp:txXfrm>
    </dsp:sp>
    <dsp:sp modelId="{73D1CCFE-F38F-4767-B398-CDCE5F27D9F6}">
      <dsp:nvSpPr>
        <dsp:cNvPr id="0" name=""/>
        <dsp:cNvSpPr/>
      </dsp:nvSpPr>
      <dsp:spPr>
        <a:xfrm>
          <a:off x="2123871" y="1004005"/>
          <a:ext cx="1747332" cy="17474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48849-6BD9-40A5-BE82-09896F2A93EF}">
      <dsp:nvSpPr>
        <dsp:cNvPr id="0" name=""/>
        <dsp:cNvSpPr/>
      </dsp:nvSpPr>
      <dsp:spPr>
        <a:xfrm>
          <a:off x="2151177" y="1449734"/>
          <a:ext cx="1437917" cy="706064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объектов: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1177" y="1449734"/>
        <a:ext cx="1437917" cy="706064"/>
      </dsp:txXfrm>
    </dsp:sp>
    <dsp:sp modelId="{D3D427A3-3E9A-453E-B4F4-C804BA127E2E}">
      <dsp:nvSpPr>
        <dsp:cNvPr id="0" name=""/>
        <dsp:cNvSpPr/>
      </dsp:nvSpPr>
      <dsp:spPr>
        <a:xfrm>
          <a:off x="2609295" y="2012523"/>
          <a:ext cx="1747332" cy="174742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E54D87-EE69-4EEB-B4FF-AA3EF98C33DC}">
      <dsp:nvSpPr>
        <dsp:cNvPr id="0" name=""/>
        <dsp:cNvSpPr/>
      </dsp:nvSpPr>
      <dsp:spPr>
        <a:xfrm>
          <a:off x="3209608" y="2540557"/>
          <a:ext cx="1337608" cy="638514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9608" y="2540557"/>
        <a:ext cx="1337608" cy="638514"/>
      </dsp:txXfrm>
    </dsp:sp>
    <dsp:sp modelId="{3466FFD2-E94E-4EEC-88B7-718ABA6FCAAB}">
      <dsp:nvSpPr>
        <dsp:cNvPr id="0" name=""/>
        <dsp:cNvSpPr/>
      </dsp:nvSpPr>
      <dsp:spPr>
        <a:xfrm>
          <a:off x="2123871" y="3018220"/>
          <a:ext cx="1747332" cy="17474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AE562-E764-49CE-B826-3968BE2AE7E8}">
      <dsp:nvSpPr>
        <dsp:cNvPr id="0" name=""/>
        <dsp:cNvSpPr/>
      </dsp:nvSpPr>
      <dsp:spPr>
        <a:xfrm>
          <a:off x="2023325" y="3198935"/>
          <a:ext cx="1011726" cy="973037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детских садов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3325" y="3198935"/>
        <a:ext cx="1011726" cy="973037"/>
      </dsp:txXfrm>
    </dsp:sp>
    <dsp:sp modelId="{EE4DAC61-9C21-44AC-A92F-3F1F990E261C}">
      <dsp:nvSpPr>
        <dsp:cNvPr id="0" name=""/>
        <dsp:cNvSpPr/>
      </dsp:nvSpPr>
      <dsp:spPr>
        <a:xfrm>
          <a:off x="2733520" y="4138420"/>
          <a:ext cx="1501178" cy="15020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5EAD4-0D00-428A-B898-5CD68DA1FFA8}">
      <dsp:nvSpPr>
        <dsp:cNvPr id="0" name=""/>
        <dsp:cNvSpPr/>
      </dsp:nvSpPr>
      <dsp:spPr>
        <a:xfrm>
          <a:off x="2289406" y="4632370"/>
          <a:ext cx="1963843" cy="775368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4,8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млрд. рублей</a:t>
          </a:r>
        </a:p>
      </dsp:txBody>
      <dsp:txXfrm>
        <a:off x="2289406" y="4632370"/>
        <a:ext cx="1963843" cy="7753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0F26F-D77B-41DC-8B90-8AEF5C4249BB}">
      <dsp:nvSpPr>
        <dsp:cNvPr id="0" name=""/>
        <dsp:cNvSpPr/>
      </dsp:nvSpPr>
      <dsp:spPr>
        <a:xfrm>
          <a:off x="0" y="1622832"/>
          <a:ext cx="4475765" cy="7028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22832"/>
        <a:ext cx="4475765" cy="379556"/>
      </dsp:txXfrm>
    </dsp:sp>
    <dsp:sp modelId="{58063C08-5C5E-4AF2-8720-E6F929E374C1}">
      <dsp:nvSpPr>
        <dsp:cNvPr id="0" name=""/>
        <dsp:cNvSpPr/>
      </dsp:nvSpPr>
      <dsp:spPr>
        <a:xfrm>
          <a:off x="0" y="2062504"/>
          <a:ext cx="1490464" cy="7182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u="none" strike="noStrike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158 658,70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62504"/>
        <a:ext cx="1490464" cy="718278"/>
      </dsp:txXfrm>
    </dsp:sp>
    <dsp:sp modelId="{EE2A8892-FDC5-420B-97A9-CC1EE5AB4A38}">
      <dsp:nvSpPr>
        <dsp:cNvPr id="0" name=""/>
        <dsp:cNvSpPr/>
      </dsp:nvSpPr>
      <dsp:spPr>
        <a:xfrm>
          <a:off x="1492650" y="2061997"/>
          <a:ext cx="1490464" cy="718278"/>
        </a:xfrm>
        <a:prstGeom prst="rect">
          <a:avLst/>
        </a:prstGeom>
        <a:solidFill>
          <a:schemeClr val="accent5">
            <a:tint val="40000"/>
            <a:alpha val="90000"/>
            <a:hueOff val="-1975848"/>
            <a:satOff val="-2277"/>
            <a:lumOff val="-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бюджет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strike="noStrike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6 382,69</a:t>
          </a: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2650" y="2061997"/>
        <a:ext cx="1490464" cy="718278"/>
      </dsp:txXfrm>
    </dsp:sp>
    <dsp:sp modelId="{965A99EC-055A-430E-8658-AFC6BAD96A3C}">
      <dsp:nvSpPr>
        <dsp:cNvPr id="0" name=""/>
        <dsp:cNvSpPr/>
      </dsp:nvSpPr>
      <dsp:spPr>
        <a:xfrm>
          <a:off x="2983114" y="2061997"/>
          <a:ext cx="1490464" cy="718278"/>
        </a:xfrm>
        <a:prstGeom prst="rect">
          <a:avLst/>
        </a:prstGeom>
        <a:solidFill>
          <a:schemeClr val="accent5">
            <a:tint val="40000"/>
            <a:alpha val="90000"/>
            <a:hueOff val="-3951696"/>
            <a:satOff val="-4555"/>
            <a:lumOff val="-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210,16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114" y="2061997"/>
        <a:ext cx="1490464" cy="718278"/>
      </dsp:txXfrm>
    </dsp:sp>
    <dsp:sp modelId="{283BED8B-FEA6-4885-8116-3ACD6BCADF53}">
      <dsp:nvSpPr>
        <dsp:cNvPr id="0" name=""/>
        <dsp:cNvSpPr/>
      </dsp:nvSpPr>
      <dsp:spPr>
        <a:xfrm rot="10800000">
          <a:off x="0" y="0"/>
          <a:ext cx="4475765" cy="1702241"/>
        </a:xfrm>
        <a:prstGeom prst="upArrowCallou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</a:t>
          </a: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10800000">
        <a:off x="0" y="0"/>
        <a:ext cx="4475765" cy="597486"/>
      </dsp:txXfrm>
    </dsp:sp>
    <dsp:sp modelId="{CB05BA40-86F0-41FD-81F6-DC321FA3BF1A}">
      <dsp:nvSpPr>
        <dsp:cNvPr id="0" name=""/>
        <dsp:cNvSpPr/>
      </dsp:nvSpPr>
      <dsp:spPr>
        <a:xfrm>
          <a:off x="2185" y="493797"/>
          <a:ext cx="1490464" cy="718062"/>
        </a:xfrm>
        <a:prstGeom prst="rect">
          <a:avLst/>
        </a:prstGeom>
        <a:solidFill>
          <a:schemeClr val="accent5">
            <a:tint val="40000"/>
            <a:alpha val="90000"/>
            <a:hueOff val="-5927545"/>
            <a:satOff val="-6832"/>
            <a:lumOff val="-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179388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79388" algn="l"/>
            </a:tabLs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 </a:t>
          </a:r>
        </a:p>
        <a:p>
          <a:pPr marL="179388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79388" algn="l"/>
            </a:tabLst>
          </a:pPr>
          <a:r>
            <a:rPr lang="ru-RU" sz="1600" b="1" u="none" strike="noStrike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160 036,83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" y="493797"/>
        <a:ext cx="1490464" cy="718062"/>
      </dsp:txXfrm>
    </dsp:sp>
    <dsp:sp modelId="{BB0C1873-532F-492E-A0FE-815E4A67727C}">
      <dsp:nvSpPr>
        <dsp:cNvPr id="0" name=""/>
        <dsp:cNvSpPr/>
      </dsp:nvSpPr>
      <dsp:spPr>
        <a:xfrm>
          <a:off x="1492650" y="493797"/>
          <a:ext cx="1490464" cy="718062"/>
        </a:xfrm>
        <a:prstGeom prst="rect">
          <a:avLst/>
        </a:prstGeom>
        <a:solidFill>
          <a:schemeClr val="accent5">
            <a:tint val="40000"/>
            <a:alpha val="90000"/>
            <a:hueOff val="-7903392"/>
            <a:satOff val="-9110"/>
            <a:lumOff val="-1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179388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бюджет</a:t>
          </a:r>
        </a:p>
        <a:p>
          <a:pPr marL="179388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lang="ru-RU" sz="1600" b="1" u="none" strike="noStrike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118 275,00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2650" y="493797"/>
        <a:ext cx="1490464" cy="718062"/>
      </dsp:txXfrm>
    </dsp:sp>
    <dsp:sp modelId="{1C9374B7-AE58-49A3-97D7-1BD2CDEF2A8A}">
      <dsp:nvSpPr>
        <dsp:cNvPr id="0" name=""/>
        <dsp:cNvSpPr/>
      </dsp:nvSpPr>
      <dsp:spPr>
        <a:xfrm>
          <a:off x="2983114" y="493797"/>
          <a:ext cx="1490464" cy="718062"/>
        </a:xfrm>
        <a:prstGeom prst="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179388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</a:p>
        <a:p>
          <a:pPr marL="179388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388" algn="l"/>
            </a:tabLst>
          </a:pPr>
          <a:r>
            <a:rPr lang="ru-RU" sz="1600" b="1" u="none" strike="noStrike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1 341,65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114" y="493797"/>
        <a:ext cx="1490464" cy="71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0.07126</cdr:x>
      <cdr:y>0.12698</cdr:y>
    </cdr:from>
    <cdr:to>
      <cdr:x>0.94624</cdr:x>
      <cdr:y>0.32855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6408" y="576064"/>
          <a:ext cx="7200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0.02742</cdr:x>
      <cdr:y>0.11224</cdr:y>
    </cdr:from>
    <cdr:to>
      <cdr:x>0.14394</cdr:x>
      <cdr:y>0.18917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234" y="525264"/>
          <a:ext cx="100811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5 587 548,87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0.19388</cdr:x>
      <cdr:y>0.0353</cdr:y>
    </cdr:from>
    <cdr:to>
      <cdr:x>0.30207</cdr:x>
      <cdr:y>0.18461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77427" y="165225"/>
          <a:ext cx="936070" cy="698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6 250 397,71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0.35201</cdr:x>
      <cdr:y>0.08146</cdr:y>
    </cdr:from>
    <cdr:to>
      <cdr:x>0.50182</cdr:x>
      <cdr:y>0.17378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45547" y="381249"/>
          <a:ext cx="1296137" cy="432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5 637 943,64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0.52679</cdr:x>
      <cdr:y>0.05069</cdr:y>
    </cdr:from>
    <cdr:to>
      <cdr:x>0.66828</cdr:x>
      <cdr:y>0.33158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57721" y="237232"/>
          <a:ext cx="1224154" cy="1314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6 167 651,40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0.69325</cdr:x>
      <cdr:y>0.09685</cdr:y>
    </cdr:from>
    <cdr:to>
      <cdr:x>0.77647</cdr:x>
      <cdr:y>0.32765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997913" y="453256"/>
          <a:ext cx="720040" cy="1080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5 587 007,45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0.85138</cdr:x>
      <cdr:y>0.14312</cdr:y>
    </cdr:from>
    <cdr:to>
      <cdr:x>0.95958</cdr:x>
      <cdr:y>0.35842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366033" y="669802"/>
          <a:ext cx="936095" cy="1007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5 302 163,81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0.38369</cdr:x>
      <cdr:y>0.58102</cdr:y>
    </cdr:from>
    <cdr:to>
      <cdr:x>0.4639</cdr:x>
      <cdr:y>0.62943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0872" y="3457054"/>
          <a:ext cx="794521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59,2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0.45294</cdr:x>
      <cdr:y>0.24157</cdr:y>
    </cdr:from>
    <cdr:to>
      <cdr:x>0.47043</cdr:x>
      <cdr:y>0.39722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15707" y="1531221"/>
          <a:ext cx="89419" cy="986598"/>
        </a:xfrm>
        <a:prstGeom xmlns:a="http://schemas.openxmlformats.org/drawingml/2006/main" prst="rect">
          <a:avLst/>
        </a:prstGeom>
        <a:solidFill xmlns:a="http://schemas.openxmlformats.org/drawingml/2006/main">
          <a:srgbClr val="8848A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0.51413</cdr:x>
      <cdr:y>0.32634</cdr:y>
    </cdr:from>
    <cdr:to>
      <cdr:x>0.82916</cdr:x>
      <cdr:y>0.5287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0629" y="973902"/>
          <a:ext cx="1293282" cy="603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/>
            <a:t>Социально-культурная сфера на 2025 г</a:t>
          </a:r>
          <a:endParaRPr lang="ru-RU" sz="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0.88111</cdr:x>
      <cdr:y>0.55743</cdr:y>
    </cdr:from>
    <cdr:to>
      <cdr:x>0.95583</cdr:x>
      <cdr:y>0.61778</cdr:y>
    </cdr:to>
    <cdr:sp macro="" textlink="">
      <cdr:nvSpPr>
        <cdr:cNvPr id="5" name="TextBox 16"/>
        <cdr:cNvSpPr txBox="1"/>
      </cdr:nvSpPr>
      <cdr:spPr>
        <a:xfrm xmlns:a="http://schemas.openxmlformats.org/drawingml/2006/main">
          <a:off x="8132727" y="2842759"/>
          <a:ext cx="68966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534988" indent="-77788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1071563" indent="-157163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606550" indent="-234950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2143125" indent="-314325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13,0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0.85857</cdr:x>
      <cdr:y>0.77515</cdr:y>
    </cdr:from>
    <cdr:to>
      <cdr:x>0.93068</cdr:x>
      <cdr:y>0.8355</cdr:y>
    </cdr:to>
    <cdr:sp macro="" textlink="">
      <cdr:nvSpPr>
        <cdr:cNvPr id="6" name="TextBox 16"/>
        <cdr:cNvSpPr txBox="1"/>
      </cdr:nvSpPr>
      <cdr:spPr>
        <a:xfrm xmlns:a="http://schemas.openxmlformats.org/drawingml/2006/main">
          <a:off x="7924674" y="3953078"/>
          <a:ext cx="66557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534988" indent="-77788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1071563" indent="-157163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606550" indent="-234950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2143125" indent="-314325" algn="l" defTabSz="1071563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15,1%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4978" tIns="47490" rIns="94978" bIns="47490" rtlCol="0"/>
          <a:lstStyle>
            <a:lvl1pPr algn="l" defTabSz="1072074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4978" tIns="47490" rIns="94978" bIns="47490" rtlCol="0"/>
          <a:lstStyle>
            <a:lvl1pPr algn="r" defTabSz="1072074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C9F31C-88BE-48BB-8ED7-172FC7129771}" type="datetimeFigureOut">
              <a:rPr lang="ru-RU"/>
              <a:pPr>
                <a:defRPr/>
              </a:pPr>
              <a:t>14.11.2025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38188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78" tIns="47490" rIns="94978" bIns="4749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4978" tIns="47490" rIns="94978" bIns="4749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4978" tIns="47490" rIns="94978" bIns="47490" rtlCol="0" anchor="b"/>
          <a:lstStyle>
            <a:lvl1pPr algn="l" defTabSz="1072074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4978" tIns="47490" rIns="94978" bIns="47490" rtlCol="0" anchor="b"/>
          <a:lstStyle>
            <a:lvl1pPr algn="r" defTabSz="1072074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FD0D4C-22C1-4137-8874-455CFB020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15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6550" algn="l" defTabSz="10715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157" algn="l" defTabSz="107207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6170" algn="l" defTabSz="107207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2213" algn="l" defTabSz="107207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88243" algn="l" defTabSz="1072074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0D4C-22C1-4137-8874-455CFB02064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8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6438" y="731838"/>
            <a:ext cx="5338762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defTabSz="10672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301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6438" y="731838"/>
            <a:ext cx="5338762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007" y="4300852"/>
            <a:ext cx="5427191" cy="4072500"/>
          </a:xfrm>
          <a:ln/>
          <a:extLst/>
        </p:spPr>
        <p:txBody>
          <a:bodyPr/>
          <a:lstStyle/>
          <a:p>
            <a:pPr defTabSz="1067249" fontAlgn="auto">
              <a:spcBef>
                <a:spcPct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77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5963" y="733425"/>
            <a:ext cx="5348287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defTabSz="107046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dirty="0" err="1"/>
              <a:t>правленный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594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3900" y="735013"/>
            <a:ext cx="5360988" cy="3711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35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7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10730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B3DD-532B-438A-B00E-3755D38B58BA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10730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76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8" dirty="0"/>
          </a:p>
        </p:txBody>
      </p:sp>
      <p:sp>
        <p:nvSpPr>
          <p:cNvPr id="1208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99FBF0E2-596F-4D55-96B1-5404E86D399E}" type="slidenum">
              <a:rPr lang="ru-RU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0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8" dirty="0"/>
          </a:p>
        </p:txBody>
      </p:sp>
      <p:sp>
        <p:nvSpPr>
          <p:cNvPr id="1208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99FBF0E2-596F-4D55-96B1-5404E86D399E}" type="slidenum">
              <a:rPr lang="ru-RU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45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30550" y="506413"/>
            <a:ext cx="3665538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530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8" dirty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160A448C-B40F-4B83-86FB-0483D2E1F3B1}" type="slidenum">
              <a:rPr lang="ru-RU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4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306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25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8"/>
          </a:p>
        </p:txBody>
      </p:sp>
      <p:sp>
        <p:nvSpPr>
          <p:cNvPr id="82947" name="Дата 2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750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27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402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617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69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21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0D4C-22C1-4137-8874-455CFB02064E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892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3263" y="739775"/>
            <a:ext cx="5386387" cy="3729038"/>
          </a:xfrm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Дата 2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74526" indent="-29725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92339" indent="-237807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67951" indent="-237807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45218" indent="-237807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0831" indent="-23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96445" indent="-23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72059" indent="-23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47673" indent="-237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83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8" dirty="0"/>
          </a:p>
        </p:txBody>
      </p:sp>
      <p:sp>
        <p:nvSpPr>
          <p:cNvPr id="158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8C67DC37-B2B7-4076-8941-1877F95E3354}" type="slidenum">
              <a:rPr lang="ru-RU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27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0D4C-22C1-4137-8874-455CFB02064E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15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8" dirty="0"/>
          </a:p>
        </p:txBody>
      </p:sp>
      <p:sp>
        <p:nvSpPr>
          <p:cNvPr id="160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3D7FD903-C053-42B7-A1B9-1D7284738AE5}" type="slidenum">
              <a:rPr lang="ru-RU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47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8" dirty="0"/>
          </a:p>
        </p:txBody>
      </p:sp>
      <p:sp>
        <p:nvSpPr>
          <p:cNvPr id="160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3D7FD903-C053-42B7-A1B9-1D7284738AE5}" type="slidenum">
              <a:rPr lang="ru-RU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5963" y="736600"/>
            <a:ext cx="5337175" cy="3694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88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4995" name="Дата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68348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64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8" dirty="0"/>
          </a:p>
        </p:txBody>
      </p:sp>
      <p:sp>
        <p:nvSpPr>
          <p:cNvPr id="160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3D7FD903-C053-42B7-A1B9-1D7284738AE5}" type="slidenum">
              <a:rPr lang="ru-RU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51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762AA-940A-4687-8679-3BDB49D7F624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374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0D4C-22C1-4137-8874-455CFB02064E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721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8" dirty="0"/>
          </a:p>
        </p:txBody>
      </p:sp>
      <p:sp>
        <p:nvSpPr>
          <p:cNvPr id="171011" name="Дата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11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D0D4C-22C1-4137-8874-455CFB02064E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84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9138" y="738188"/>
            <a:ext cx="534193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46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9091" name="Дата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106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6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defTabSz="10702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472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672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3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10667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DBCD2-2DF4-4CD8-9D27-157D00253A70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106674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2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6438" y="731838"/>
            <a:ext cx="5338762" cy="3695700"/>
          </a:xfrm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551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5963" y="733425"/>
            <a:ext cx="5348287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46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106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6478A-B245-4C1A-AF17-607171132079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106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31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0" y="730250"/>
            <a:ext cx="5326063" cy="36877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defTabSz="10640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123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19" y="182879"/>
            <a:ext cx="950976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4" y="3869636"/>
            <a:ext cx="7123886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D7E5EB-834E-48F7-B842-03AA9F6FC0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921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53738-363A-47E9-82A1-8682F87779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13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62000"/>
            <a:ext cx="1888331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8" y="762000"/>
            <a:ext cx="6036469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61C83-7503-47E8-95C0-7B57119DA7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77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6"/>
            <a:ext cx="89154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CE00-02E4-4461-A371-AC55586AD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915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5"/>
            <a:ext cx="89154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74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74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0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9DAF5-0A9A-4AF9-98CC-829622FCB942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45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74D60-EAB8-4D15-B96C-6B182FAF1F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43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803CE-5BDF-4B21-9B57-30F48EA309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6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1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F3964-415E-423E-8231-5B125B5F16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9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74994-6A18-40C8-B7C0-C3AD740390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86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A083-A2CA-4398-A4BC-5FAAF2F002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99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7A474-2CEC-43C6-A1DB-A46024F49A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62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424" y="1097280"/>
            <a:ext cx="449544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FF15C-EE16-4F56-AA70-1F889D9E2E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66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54033" y="1069848"/>
            <a:ext cx="4612512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49330-3038-4719-820D-AD1194FA5F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76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182880"/>
            <a:ext cx="950976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9" y="2057400"/>
            <a:ext cx="802170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30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30"/>
            <a:ext cx="383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30"/>
            <a:ext cx="1386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7616BCB-AFE7-493E-A86F-D87CA453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2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13" r:id="rId12"/>
    <p:sldLayoutId id="214748401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chart" Target="../charts/chart1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notesSlide" Target="../notesSlides/notesSlide17.xml"/><Relationship Id="rId7" Type="http://schemas.openxmlformats.org/officeDocument/2006/relationships/chart" Target="../charts/chart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chart" Target="../charts/chart17.xml"/><Relationship Id="rId4" Type="http://schemas.openxmlformats.org/officeDocument/2006/relationships/chart" Target="../charts/chart13.xml"/><Relationship Id="rId9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19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20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26" Type="http://schemas.openxmlformats.org/officeDocument/2006/relationships/diagramQuickStyle" Target="../diagrams/quickStyle14.xml"/><Relationship Id="rId3" Type="http://schemas.openxmlformats.org/officeDocument/2006/relationships/image" Target="../media/image15.jpeg"/><Relationship Id="rId21" Type="http://schemas.openxmlformats.org/officeDocument/2006/relationships/diagramQuickStyle" Target="../diagrams/quickStyle13.xml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5" Type="http://schemas.openxmlformats.org/officeDocument/2006/relationships/diagramLayout" Target="../diagrams/layout14.xml"/><Relationship Id="rId33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6" Type="http://schemas.openxmlformats.org/officeDocument/2006/relationships/diagramQuickStyle" Target="../diagrams/quickStyle12.xml"/><Relationship Id="rId20" Type="http://schemas.openxmlformats.org/officeDocument/2006/relationships/diagramLayout" Target="../diagrams/layout13.xml"/><Relationship Id="rId29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24" Type="http://schemas.openxmlformats.org/officeDocument/2006/relationships/diagramData" Target="../diagrams/data14.xml"/><Relationship Id="rId32" Type="http://schemas.openxmlformats.org/officeDocument/2006/relationships/diagramColors" Target="../diagrams/colors15.xml"/><Relationship Id="rId5" Type="http://schemas.openxmlformats.org/officeDocument/2006/relationships/diagramLayout" Target="../diagrams/layout10.xml"/><Relationship Id="rId15" Type="http://schemas.openxmlformats.org/officeDocument/2006/relationships/diagramLayout" Target="../diagrams/layout12.xml"/><Relationship Id="rId23" Type="http://schemas.microsoft.com/office/2007/relationships/diagramDrawing" Target="../diagrams/drawing13.xml"/><Relationship Id="rId28" Type="http://schemas.microsoft.com/office/2007/relationships/diagramDrawing" Target="../diagrams/drawing14.xml"/><Relationship Id="rId10" Type="http://schemas.openxmlformats.org/officeDocument/2006/relationships/diagramLayout" Target="../diagrams/layout11.xml"/><Relationship Id="rId19" Type="http://schemas.openxmlformats.org/officeDocument/2006/relationships/diagramData" Target="../diagrams/data13.xml"/><Relationship Id="rId31" Type="http://schemas.openxmlformats.org/officeDocument/2006/relationships/diagramQuickStyle" Target="../diagrams/quickStyle15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Relationship Id="rId22" Type="http://schemas.openxmlformats.org/officeDocument/2006/relationships/diagramColors" Target="../diagrams/colors13.xml"/><Relationship Id="rId27" Type="http://schemas.openxmlformats.org/officeDocument/2006/relationships/diagramColors" Target="../diagrams/colors14.xml"/><Relationship Id="rId30" Type="http://schemas.openxmlformats.org/officeDocument/2006/relationships/diagramLayout" Target="../diagrams/layout15.xml"/><Relationship Id="rId8" Type="http://schemas.microsoft.com/office/2007/relationships/diagramDrawing" Target="../diagrams/drawing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0552" y="2924944"/>
            <a:ext cx="8424936" cy="2954594"/>
          </a:xfrm>
          <a:prstGeom prst="rect">
            <a:avLst/>
          </a:prstGeom>
          <a:noFill/>
          <a:effectLst/>
        </p:spPr>
        <p:txBody>
          <a:bodyPr lIns="91380" tIns="45690" rIns="91380" bIns="45690">
            <a:spAutoFit/>
          </a:bodyPr>
          <a:lstStyle/>
          <a:p>
            <a:pPr lvl="0"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lvl="0"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бюджета</a:t>
            </a:r>
          </a:p>
          <a:p>
            <a:pPr lvl="0"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Шпаковского муниципального округа Ставропольского края </a:t>
            </a:r>
          </a:p>
          <a:p>
            <a:pPr lvl="0"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</a:t>
            </a:r>
          </a:p>
          <a:p>
            <a:pPr lvl="0"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и 2028 годов</a:t>
            </a:r>
          </a:p>
        </p:txBody>
      </p:sp>
      <p:pic>
        <p:nvPicPr>
          <p:cNvPr id="7987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568" y="476672"/>
            <a:ext cx="7127875" cy="147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/>
        </p:nvSpPr>
        <p:spPr bwMode="auto">
          <a:xfrm>
            <a:off x="4880992" y="5643189"/>
            <a:ext cx="4464496" cy="10261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80" tIns="45690" rIns="91380" bIns="45690"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7207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endParaRPr lang="ru-RU" sz="2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EC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274637"/>
            <a:ext cx="9433048" cy="831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налоговом законодательстве</a:t>
            </a:r>
            <a:b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56" y="1562115"/>
            <a:ext cx="9849544" cy="45704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Имущественные налоги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-продление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льготы по земельному налогу для участников СВО и членов их семей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налоговый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период 2025 года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многодетных родителей–получателей налоговых вычетов по земельному налогу и налогу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имущество физических лиц увеличен возраст детей с 18 лет до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(обучающихся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образовательных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организациях по очной форме обучения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1 января 2027 года отменяется обязанность организаций по исчислению земельного налога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возложением такой обязанности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налоговый орган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1 января 2027 года для организаций переносятся сроки уплаты земельного налога и авансов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месяц (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налог–не позднее 28 марта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авансовые платежи–до 28 числа второго месяца,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следующего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истекшим кварталом)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347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налоговом законодательстве</a:t>
            </a:r>
            <a:b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AA8D1-BC03-4FFC-969A-CB2AB318302D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71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56" y="688801"/>
            <a:ext cx="9849544" cy="63171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Туристический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налоговые ставки могут быть дифференцированы с учетом «сезонности» (по кварталам,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календарным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месяцам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типа средства размещения и (или) категории средства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размещения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установлена налоговая льгота в виде освобождения от уплаты налога в отношении услуг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временному</a:t>
            </a: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проживанию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составе услуг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санаторно-курортному лечению при наличии медицинских показаний, оплата которых производится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счет бюджетных ассигнований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организованному отдыху, оплата которых осуществляется в рамках государственных заданий за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счет</a:t>
            </a: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ассигнований федерального бюджета и которые предоставляются в средствах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размещения,</a:t>
            </a: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закрепленных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учреждениями, находящимися в ведении федерального органа исполнительной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власти</a:t>
            </a: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Другие изменения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изменяется правило переноса срока уплаты налога (авансового платежа):если последний день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уплаты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выпадает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выходной, срок переносится на предыдущий рабочий день (сейчас—на следующий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-отменяется обязанность подавать уведомления об исчисленных суммах по НДФЛ (в части периодов,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которым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компания уже подавала «авансовые» уведомление с планируемыми суммами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задолженность физического лица (не являющегося ИП) в размере до 500 рублей, признается безнадежной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взысканию и подлежит списанию</a:t>
            </a:r>
          </a:p>
          <a:p>
            <a:pPr marL="0" marR="0" lvl="0" indent="0" algn="l" defTabSz="1071563" rtl="0" eaLnBrk="1" fontAlgn="base" latinLnBrk="0" hangingPunct="1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>
          <a:xfrm>
            <a:off x="273050" y="476250"/>
            <a:ext cx="9432925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ДОХОДОВ БЮДЖЕТА ШПАКОВСКОГО МУНИЦИПАЛЬНОГО ОКРУГА СТАВРОПОЛЬСКОГО КРАЯ </a:t>
            </a:r>
            <a:b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2023-2028 ГОДЫ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55328" y="1463576"/>
          <a:ext cx="86518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49345" y="1196753"/>
            <a:ext cx="1357858" cy="307716"/>
          </a:xfrm>
          <a:prstGeom prst="rect">
            <a:avLst/>
          </a:prstGeom>
          <a:effectLst/>
        </p:spPr>
        <p:txBody>
          <a:bodyPr wrap="square" lIns="91380" tIns="45690" rIns="91380" bIns="45690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(тыс. рублей)</a:t>
            </a:r>
            <a:endParaRPr kumimoji="0" lang="ru-RU" sz="1400" b="0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188640"/>
            <a:ext cx="9505055" cy="864096"/>
          </a:xfrm>
          <a:effectLst/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РОСТА ДОХОДОВ БЮДЖЕТА ШПАКОВСКОГО МУНИЦИПАЛЬНОГО ОКРУГА СТАВРОПОЛЬСКОГО КРАЯ </a:t>
            </a:r>
            <a:br>
              <a:rPr lang="ru-RU" sz="21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100" b="1" dirty="0" smtClean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1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b="1" dirty="0" smtClean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1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100" b="1" dirty="0">
              <a:ln w="9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0" y="3564474"/>
          <a:ext cx="9906000" cy="329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77337" y="5661248"/>
            <a:ext cx="1584176" cy="27693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380" tIns="45690" rIns="91380" bIns="45690">
            <a:spAutoFit/>
          </a:bodyPr>
          <a:lstStyle/>
          <a:p>
            <a:pPr marL="0" marR="0" lvl="0" indent="0" algn="l" defTabSz="913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Всего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28864" y="5580441"/>
            <a:ext cx="1800199" cy="461604"/>
          </a:xfrm>
          <a:prstGeom prst="rect">
            <a:avLst/>
          </a:prstGeom>
          <a:solidFill>
            <a:srgbClr val="9954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380" tIns="45690" rIns="91380" bIns="45690">
            <a:spAutoFit/>
          </a:bodyPr>
          <a:lstStyle/>
          <a:p>
            <a:pPr marL="0" marR="0" lvl="0" indent="0" algn="l" defTabSz="913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Налоговые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и неналоговые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85408" y="5580441"/>
            <a:ext cx="1532123" cy="4616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380" tIns="45690" rIns="91380" bIns="45690">
            <a:spAutoFit/>
          </a:bodyPr>
          <a:lstStyle/>
          <a:p>
            <a:pPr marL="0" marR="0" lvl="0" indent="0" algn="l" defTabSz="913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Безвозмездные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поступления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0472" y="1052737"/>
            <a:ext cx="95050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9580" algn="just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Общий объем доходов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бюджета Шпаковского муниципального округа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2026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год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запланирован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в размере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6 167,65 млн.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рублей,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на 2027 год – 5 587,01 млн.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рублей,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на 2028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год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5 302,16 млн. рублей.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449580" algn="just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Доля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налоговых и неналоговых доходов в общем объеме доходов местного бюджета составит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2026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году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45,24%  или     2 790, 00 млн.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рублей.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449580" algn="just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Наибольший удельный вес в структуре налоговых и неналоговых доходов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составляют 5 видов налогов: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59,19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%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составляет налог на доходы физических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лиц, налог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взимаемый в связи с применением упрощенной системы налогообложения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13,50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%, земельный налог занимает 6,90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%,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налог на имущество физических лиц занимает 6,32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%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долю доходов от использования имущества, находящегося в государственной и муниципальной собственности приходится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3,79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%,. </a:t>
            </a:r>
          </a:p>
          <a:p>
            <a:pPr marL="0" marR="0" lvl="0" indent="449580" algn="just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Доля финансовой помощи из краевого и федерального бюджета в общем объеме доходов в 2026 году составит 54,76% или 3 377,65 млн. рублей.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903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7" y="332656"/>
            <a:ext cx="8023860" cy="6591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ДЕЯТЕЛЬНОСТЬ ОРГАНОВ МЕСТНОГО САМОУПРАВЛЕНИЯ, ВЛИЯЮЩАЯ НА ИЗМЕНЕНИЕ ДОХОДОВ БЮДЖЕТА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098" y="1052736"/>
            <a:ext cx="9361039" cy="4827240"/>
          </a:xfrm>
        </p:spPr>
        <p:txBody>
          <a:bodyPr>
            <a:noAutofit/>
          </a:bodyPr>
          <a:lstStyle/>
          <a:p>
            <a:pPr marL="3429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увеличения доходов местного бюджета принято распоряжение администрации Шпаковского муниципального округа Ставропольского края от 06 июня 2023 г. № 111– р «Об утверждении Плана мероприятий по росту доходов, оптимизации расходов бюджета Шпаковского муниципального округа Ставропольского края и сокращению муниципального долга Шпаковского муниципального округа Ставропольского края на 2023– 2025 годы», в соответствии с которым предусматриваются следующие мероприятия направленные на мобилизацию дополнительных доходов в местный 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мероприятий по легализации «теневой» заработной платы;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собираемости неналоговых доходов от использования муниципального имущества и эффективности их администрирования; актуализация сведений об объектах недвижимого имущества, в том числе земельных участках, находящихся на территории муниципального округа;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налогооблагаемой базы по имущественным налогам, в том числе за счет выявления правообладателей ранее учтенных объектов недвижимости в рамках реализации Федерального закона от 30 декабря 2020 года № 518-ФЗ «О внесении изменений в отдельные законодательные акты Российской Федерации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имущества, в соответствии с утвержденным прогнозным планом (Программой) приватизации муниципального имущества;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 главных администраторов доходов бюджета муниципального округа в целях сокращения дебиторской задолженности по платежам в бюджет;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налоговых расходов, обеспечение контроля органами местного самоуправления муниципального округа,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при формировании налоговых и неналоговых доходов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учтены принятые и планируемые к принятию на федеральном уровне изменения в налоговое и бюджетное законодательство. На местном уровне сохраняются все ранее установленные налоговые льготы для физических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745" y="326251"/>
            <a:ext cx="9155890" cy="552873"/>
          </a:xfrm>
        </p:spPr>
        <p:txBody>
          <a:bodyPr rtlCol="0">
            <a:noAutofit/>
          </a:bodyPr>
          <a:lstStyle/>
          <a:p>
            <a:pPr algn="ctr" defTabSz="910215" fontAlgn="auto">
              <a:spcAft>
                <a:spcPts val="0"/>
              </a:spcAft>
              <a:defRPr/>
            </a:pPr>
            <a:r>
              <a:rPr lang="ru-RU" sz="2400" b="1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ОБЪЁМ И СТРУКТУРА ДОХОДОВ В ДИНАМИКЕ </a:t>
            </a:r>
            <a:r>
              <a:rPr lang="ru-RU" sz="2100" b="1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dirty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/>
          </p:nvPr>
        </p:nvGraphicFramePr>
        <p:xfrm>
          <a:off x="412750" y="4400860"/>
          <a:ext cx="4639693" cy="226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2"/>
          <p:cNvGraphicFramePr>
            <a:graphicFrameLocks/>
          </p:cNvGraphicFramePr>
          <p:nvPr>
            <p:extLst/>
          </p:nvPr>
        </p:nvGraphicFramePr>
        <p:xfrm>
          <a:off x="5053013" y="4400861"/>
          <a:ext cx="4437062" cy="22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1380" name="TextBox 5"/>
          <p:cNvSpPr txBox="1">
            <a:spLocks noChangeArrowheads="1"/>
          </p:cNvSpPr>
          <p:nvPr/>
        </p:nvSpPr>
        <p:spPr bwMode="auto">
          <a:xfrm>
            <a:off x="8193088" y="155733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0" tIns="45690" rIns="91380" bIns="45690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7336" y="782444"/>
            <a:ext cx="1512168" cy="311621"/>
          </a:xfrm>
          <a:prstGeom prst="rect">
            <a:avLst/>
          </a:prstGeom>
        </p:spPr>
        <p:txBody>
          <a:bodyPr lIns="91380" tIns="45690" rIns="91380" bIns="45690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(тыс. рублей)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16497" y="1094064"/>
          <a:ext cx="9073008" cy="330679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3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8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(снижения)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(к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5 637 943,64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6 167 651,40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2 603 102,65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2 400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657,31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2 601 802,26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202 445,34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188 197,74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5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поступления, в том числе: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3 034 840,99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3 377 651,40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817 884,27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1 053 464,95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2 155 642,80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2 321 109,39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64 539,76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3 077,06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031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25999" y="1433064"/>
          <a:ext cx="9326010" cy="475655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1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8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2 585 000,00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2 765 600,00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2 341 138,81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2 400 657,31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2 601 802,26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2 396 971,41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2 577 559,41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8790385"/>
                  </a:ext>
                </a:extLst>
              </a:tr>
              <a:tr h="262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5388901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1 608 147,10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1 663 641,28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1 651 494,97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1 361 908,46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1 461 591,09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52 458,01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51 443,40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56 797,29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78 360,95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81 738,32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налог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422841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298 021,18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293 077,00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376 777,00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422 717,00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481 322,00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37 544,15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37 496,52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42 612,00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45 654,00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48 905,00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 налогообложения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29 905,39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35 027,00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42 265,00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49 975,00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58 995,00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102 619,09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92 176,00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176 245,00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176 245,00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176 245,00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174 644,67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157 588,00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192 383,00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198 067,00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204 146,00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37 680,33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69 920,00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62 982,00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63 798,00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64 324,00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02352" y="1103675"/>
            <a:ext cx="1403648" cy="307716"/>
          </a:xfrm>
          <a:prstGeom prst="rect">
            <a:avLst/>
          </a:prstGeom>
        </p:spPr>
        <p:txBody>
          <a:bodyPr lIns="91380" tIns="45690" rIns="91380" bIns="45690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  <a:endParaRPr kumimoji="0" lang="ru-RU" sz="14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700972" y="6237312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96671" y="294747"/>
            <a:ext cx="9577064" cy="1081159"/>
          </a:xfrm>
        </p:spPr>
        <p:txBody>
          <a:bodyPr rtlCol="0">
            <a:noAutofit/>
          </a:bodyPr>
          <a:lstStyle/>
          <a:p>
            <a:pPr algn="ctr" defTabSz="1071563" fontAlgn="base"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ДОХОДОВ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БЮДЖЕТА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2024-2028 ГОДАХ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456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0471" y="692693"/>
          <a:ext cx="9577065" cy="59976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1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6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1" marR="84401" marT="34286" marB="3428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9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188 197,74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188 028,59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188 040,59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54065"/>
                  </a:ext>
                </a:extLst>
              </a:tr>
              <a:tr h="536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131 287,12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94 069,42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105 652,00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105 652,00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105 652,00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8270193"/>
                  </a:ext>
                </a:extLst>
              </a:tr>
              <a:tr h="41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2 114,36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807711"/>
                  </a:ext>
                </a:extLst>
              </a:tr>
              <a:tr h="390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17 384,77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7 130,29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6 152,17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6 164,17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940985"/>
                  </a:ext>
                </a:extLst>
              </a:tr>
              <a:tr h="390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94 617,16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76 972,68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384703"/>
                  </a:ext>
                </a:extLst>
              </a:tr>
              <a:tr h="390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14 721,75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5 564,20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7 109,32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2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5 796,30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5 615,10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5 615,10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574309"/>
                  </a:ext>
                </a:extLst>
              </a:tr>
              <a:tr h="54213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3 637 789,65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3 034 840,99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3 377 651,40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3 002 007,45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2 536 563,81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7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3 355,23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65 117,00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3896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1 294 992,43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817 884,27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1 053 464,95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528 591,68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111 676,09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899019"/>
                  </a:ext>
                </a:extLst>
              </a:tr>
              <a:tr h="39264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2 192 501,50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2 155 642,80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2 321 109,39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2 405 078,41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2 421 667,36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7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149 611,24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64 539,76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3 077,06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3220,36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3 220,36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4828543"/>
                  </a:ext>
                </a:extLst>
              </a:tr>
              <a:tr h="39099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6 250 397,71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5 637 943,64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6 167 651,40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5 587 007,45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5 302 163,81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665536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337376" y="260648"/>
            <a:ext cx="1368152" cy="307716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  <a:endParaRPr kumimoji="0" lang="ru-RU" sz="14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6671" y="1"/>
            <a:ext cx="9408857" cy="692695"/>
          </a:xfrm>
        </p:spPr>
        <p:txBody>
          <a:bodyPr rtlCol="0">
            <a:noAutofit/>
          </a:bodyPr>
          <a:lstStyle/>
          <a:p>
            <a:pPr algn="ctr" defTabSz="1071563" fontAlgn="base"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ДОХОДОВ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БЮДЖЕТА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2024-2028 ГОДАХ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25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318" y="380327"/>
            <a:ext cx="9144000" cy="672409"/>
          </a:xfrm>
        </p:spPr>
        <p:txBody>
          <a:bodyPr rtlCol="0">
            <a:normAutofit/>
          </a:bodyPr>
          <a:lstStyle/>
          <a:p>
            <a:pPr algn="ctr" defTabSz="910215" fontAlgn="t">
              <a:spcAft>
                <a:spcPts val="0"/>
              </a:spcAft>
              <a:defRPr/>
            </a:pPr>
            <a:r>
              <a:rPr lang="ru-RU" altLang="ru-RU" sz="20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ДИНАМИКА СОБСТВЕННЫХ ДОХОДОВ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32533" y="1606092"/>
          <a:ext cx="8700233" cy="145822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7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9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1" marR="84401" marT="34286" marB="34286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1" marR="84401" marT="34286" marB="34286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="1" i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1" marR="84401" marT="34286" marB="34286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  </a:t>
                      </a:r>
                      <a:endParaRPr lang="ru-RU" sz="1400" b="1" i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  </a:t>
                      </a:r>
                    </a:p>
                  </a:txBody>
                  <a:tcPr marL="84401" marR="84401" marT="34286" marB="34286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84401" marR="84401" marT="34286" marB="34286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43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доходы,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4290" marB="3429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603 102,65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765 600,00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снижения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предыдущему году, %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4290" marB="34290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7144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3"/>
          <p:cNvGraphicFramePr>
            <a:graphicFrameLocks/>
          </p:cNvGraphicFramePr>
          <p:nvPr>
            <p:extLst/>
          </p:nvPr>
        </p:nvGraphicFramePr>
        <p:xfrm>
          <a:off x="344488" y="3157538"/>
          <a:ext cx="9042400" cy="279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032134" y="878681"/>
            <a:ext cx="1300632" cy="307722"/>
          </a:xfrm>
          <a:prstGeom prst="rect">
            <a:avLst/>
          </a:prstGeom>
        </p:spPr>
        <p:txBody>
          <a:bodyPr wrap="none" lIns="91386" tIns="45693" rIns="91386" bIns="45693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(тыс. рублей) </a:t>
            </a:r>
            <a:endParaRPr kumimoji="0" lang="ru-RU" sz="1400" b="0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852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332656"/>
            <a:ext cx="8964488" cy="727474"/>
          </a:xfrm>
        </p:spPr>
        <p:txBody>
          <a:bodyPr rtlCol="0">
            <a:normAutofit/>
          </a:bodyPr>
          <a:lstStyle/>
          <a:p>
            <a:pPr defTabSz="910215" fontAlgn="auto">
              <a:spcAft>
                <a:spcPts val="0"/>
              </a:spcAft>
              <a:defRPr/>
            </a:pPr>
            <a:r>
              <a:rPr lang="ru-RU" altLang="ru-RU" sz="21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 СОБСТВЕННЫХ ДОХОДОВ БЮДЖЕТА НА </a:t>
            </a:r>
            <a:r>
              <a:rPr lang="ru-RU" altLang="ru-RU" sz="2100" b="1" dirty="0" smtClean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1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8693" name="Object 21"/>
          <p:cNvGraphicFramePr>
            <a:graphicFrameLocks noGrp="1"/>
          </p:cNvGraphicFramePr>
          <p:nvPr>
            <p:ph idx="1"/>
          </p:nvPr>
        </p:nvGraphicFramePr>
        <p:xfrm>
          <a:off x="1608138" y="3590925"/>
          <a:ext cx="38862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Диаграмма" r:id="rId4" imgW="5200339" imgH="2298391" progId="">
                  <p:embed/>
                </p:oleObj>
              </mc:Choice>
              <mc:Fallback>
                <p:oleObj name="Диаграмма" r:id="rId4" imgW="5200339" imgH="2298391" progId="">
                  <p:embed/>
                  <p:pic>
                    <p:nvPicPr>
                      <p:cNvPr id="28693" name="Object 2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3590925"/>
                        <a:ext cx="3886200" cy="171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/>
          </p:nvPr>
        </p:nvGraphicFramePr>
        <p:xfrm>
          <a:off x="272480" y="980728"/>
          <a:ext cx="963352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163042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xfrm>
            <a:off x="4088904" y="170350"/>
            <a:ext cx="2088232" cy="30797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СОДЕРЖАНИЕ</a:t>
            </a:r>
            <a:endParaRPr lang="ru-RU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18484"/>
              </p:ext>
            </p:extLst>
          </p:nvPr>
        </p:nvGraphicFramePr>
        <p:xfrm>
          <a:off x="272480" y="441010"/>
          <a:ext cx="9289032" cy="6084329"/>
        </p:xfrm>
        <a:graphic>
          <a:graphicData uri="http://schemas.openxmlformats.org/drawingml/2006/table">
            <a:tbl>
              <a:tblPr/>
              <a:tblGrid>
                <a:gridCol w="865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Глоссарий (основные термины)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Административно-территориальное деление Шпаковского муниципального округа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социально – экономического развития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Шпаковского муниципального округа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основных направлений бюджетной, налоговой и долговой политики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 бюджета Шпаковского муниципального округа на 2026 год и плановый период 2027 и 2028 годов  в сравнении с фактическими значениями за 2024 год и ожидаемым исполнением за 2025 год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8-22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изменения в налоговое законодательство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8-11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39071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динамика роста доходов  (фактические значения за 2023-2024 годы, плановые значения в текущем 2025 году, а также на очередной 2026 год и плановый период 2027 и 2028 годов)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12-13 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деятельность органов местного самоуправления, влияющая на изменение доходов бюджета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объем и структура доходов в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динамике (налоговые и неналоговые доходы, межбюджетные трансферты)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15-21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90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налоговые расходы (налоговые льготы)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19100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23-51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динамика расходов и функциональная структура бюджета (фактические значения за 2023-2024 годы, плановые значения в текущем 2025 году, а также на очередной 2026 год и плановый период 2027 и 2028 годов)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23-25 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реализация национальных проектов в 2026-2028 годах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расходы местного бюджета с учетом интересов целевых групп пользователей (социально-культурная сфера)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27-28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расходы на социальную поддержку отдельных категорий граждан,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услуг в сфере образования, в сфере культуры и физической культуры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29-37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обеспечение жильем молодых семей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38 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об общественно значимых проектах (капитальное строительство)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расходы на благоустройство территории (формирование городской среды) и жилищно-коммунальное хозяйство Шпаковского муниципального округа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038">
                <a:tc>
                  <a:txBody>
                    <a:bodyPr/>
                    <a:lstStyle/>
                    <a:p>
                      <a:pPr marL="0" marR="0" lvl="0" indent="0" algn="l" defTabSz="90963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информация о реализации инициативных проектов (количество проектов, финансовое обеспечение), сведения об учете мнения граждан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развитие транспортной инфраструктуры (муниципальный дорожный фонд)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13660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расходы на реализацию муниципальных программ и непрограммных направлений деятельности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43-46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основные подходы по формированию расходной части бюджета 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47-48</a:t>
                      </a: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01129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Удельные и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подушевые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показатели доходов и расходов бюджета в сравнении с аналогичными показателями других муниципальных образований края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2024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долговой нагрузки на бюджет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50-51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позиции округа в рейтингах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информирования граждан (контактная информация)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53-54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878" marR="3287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7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44488" y="240146"/>
            <a:ext cx="9074122" cy="898879"/>
          </a:xfrm>
          <a:prstGeom prst="rect">
            <a:avLst/>
          </a:prstGeom>
        </p:spPr>
        <p:txBody>
          <a:bodyPr lIns="77865" tIns="38933" rIns="77865" bIns="38933">
            <a:normAutofit/>
          </a:bodyPr>
          <a:lstStyle/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srgbClr val="94B6D2">
                    <a:lumMod val="50000"/>
                  </a:srgbClr>
                </a:solidFill>
                <a:effectLst>
                  <a:innerShdw blurRad="101600" dist="76200" dir="5400000">
                    <a:srgbClr val="94B6D2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И СТРУКТУРА ДОХОДОВ МЕСТНОГО БЮДЖЕТА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srgbClr val="94B6D2">
                    <a:lumMod val="50000"/>
                  </a:srgbClr>
                </a:solidFill>
                <a:effectLst>
                  <a:innerShdw blurRad="101600" dist="76200" dir="5400000">
                    <a:srgbClr val="94B6D2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БЕЗВОЗМЕЗДНЫМ ПОСТУПЛЕНИЯМ В </a:t>
            </a:r>
            <a:r>
              <a:rPr kumimoji="0" lang="ru-RU" sz="20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solidFill>
                  <a:srgbClr val="94B6D2">
                    <a:lumMod val="50000"/>
                  </a:srgbClr>
                </a:solidFill>
                <a:effectLst>
                  <a:innerShdw blurRad="101600" dist="76200" dir="5400000">
                    <a:srgbClr val="94B6D2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2024-2028 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srgbClr val="94B6D2">
                    <a:lumMod val="50000"/>
                  </a:srgbClr>
                </a:solidFill>
                <a:effectLst>
                  <a:innerShdw blurRad="101600" dist="76200" dir="5400000">
                    <a:srgbClr val="94B6D2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ГОДАХ</a:t>
            </a: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srgbClr val="94B6D2">
                  <a:lumMod val="50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00473" y="1341438"/>
          <a:ext cx="9505058" cy="3245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95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2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3 355,23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16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1 294 992,43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884,27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053 464,95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528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591,68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111 676,09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16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2 192 501,50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155 642,80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2 321 109,39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405 078,41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421 667,36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16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149 611,24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64 539,76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077,06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3 220,36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3 220,36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690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908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-2 945,82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16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3 637 789,65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3 034 840,99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3 377 651,40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3 002 007,45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2 536 563,81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Диаграмма 4"/>
          <p:cNvGraphicFramePr>
            <a:graphicFrameLocks/>
          </p:cNvGraphicFramePr>
          <p:nvPr>
            <p:extLst/>
          </p:nvPr>
        </p:nvGraphicFramePr>
        <p:xfrm>
          <a:off x="416496" y="4635104"/>
          <a:ext cx="8887842" cy="196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193360" y="985167"/>
            <a:ext cx="1822048" cy="307716"/>
          </a:xfrm>
          <a:prstGeom prst="rect">
            <a:avLst/>
          </a:prstGeom>
        </p:spPr>
        <p:txBody>
          <a:bodyPr lIns="91380" tIns="45690" rIns="91380" bIns="45690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  <a:endParaRPr kumimoji="0" lang="ru-RU" sz="14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357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390966" y="3135532"/>
            <a:ext cx="1584176" cy="1512168"/>
          </a:xfrm>
          <a:prstGeom prst="ellipse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marL="0" marR="0" lvl="0" indent="0" algn="ctr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3175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3 034,84</a:t>
            </a:r>
            <a:endParaRPr kumimoji="0" lang="ru-RU" sz="1800" b="1" i="0" u="none" strike="noStrike" kern="1200" cap="none" spc="0" normalizeH="0" baseline="0" noProof="0" dirty="0">
              <a:ln w="3175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41232" y="3135532"/>
            <a:ext cx="1584176" cy="1512168"/>
          </a:xfrm>
          <a:prstGeom prst="ellipse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glow rad="139700">
              <a:schemeClr val="tx1">
                <a:lumMod val="50000"/>
                <a:lumOff val="50000"/>
                <a:alpha val="6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marL="0" marR="0" lvl="0" indent="0" algn="ctr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 w="3175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3 377, 65</a:t>
            </a:r>
            <a:endParaRPr kumimoji="0" lang="ru-RU" sz="1800" b="1" i="0" u="none" strike="noStrike" kern="1200" cap="none" spc="0" normalizeH="0" baseline="0" noProof="0" dirty="0">
              <a:ln w="3175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464" y="330791"/>
            <a:ext cx="9468575" cy="915566"/>
          </a:xfrm>
        </p:spPr>
        <p:txBody>
          <a:bodyPr rtlCol="0">
            <a:noAutofit/>
          </a:bodyPr>
          <a:lstStyle/>
          <a:p>
            <a:pPr algn="ctr" defTabSz="910215" fontAlgn="auto">
              <a:spcAft>
                <a:spcPts val="0"/>
              </a:spcAft>
              <a:defRPr/>
            </a:pPr>
            <a:r>
              <a:rPr lang="ru-RU" sz="21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ДОЛЯ СУБСИДИЙ, СУБВЕНЦИЙ И ИНЫХ МЕЖБЮДЖЕТНЫХ ТРАНСФЕРТОВ В ОБЩЕМ ОБЪЕМЕ БЕЗВОЗМЕЗДНЫХ </a:t>
            </a:r>
            <a:r>
              <a:rPr lang="ru-RU" sz="2000" b="1" dirty="0">
                <a:ln w="9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ПОСТУПЛЕНИЙ</a:t>
            </a:r>
            <a:endParaRPr lang="ru-RU" sz="2000" dirty="0">
              <a:ln w="9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/>
          </p:nvPr>
        </p:nvGraphicFramePr>
        <p:xfrm>
          <a:off x="128464" y="1288444"/>
          <a:ext cx="6480720" cy="538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5457056" y="330791"/>
          <a:ext cx="5112568" cy="633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85248" y="980728"/>
            <a:ext cx="2123219" cy="307716"/>
          </a:xfrm>
          <a:prstGeom prst="rect">
            <a:avLst/>
          </a:prstGeom>
        </p:spPr>
        <p:txBody>
          <a:bodyPr lIns="91380" tIns="45690" rIns="91380" bIns="45690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(млн. рублей)</a:t>
            </a:r>
            <a:endParaRPr kumimoji="0" lang="ru-RU" sz="14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499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155" y="309457"/>
            <a:ext cx="8915400" cy="1143000"/>
          </a:xfrm>
        </p:spPr>
        <p:txBody>
          <a:bodyPr>
            <a:normAutofit/>
          </a:bodyPr>
          <a:lstStyle/>
          <a:p>
            <a:pPr algn="ctr" defTabSz="1071563" fontAlgn="base"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СВЕДЕНИЯ О НАЛОГОВЫХ РАСХОДАХ (НАЛОГОВЫХ ЛЬГОТАХ)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ШПАКОВСКОМ МУНИЦИПАЛЬНОМ ОКРУГЕ СТАВРОПОЛЬСКОГО КРАЯ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00473" y="1340768"/>
          <a:ext cx="9577062" cy="5439474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347073">
                  <a:extLst>
                    <a:ext uri="{9D8B030D-6E8A-4147-A177-3AD203B41FA5}">
                      <a16:colId xmlns:a16="http://schemas.microsoft.com/office/drawing/2014/main" val="2452834740"/>
                    </a:ext>
                  </a:extLst>
                </a:gridCol>
                <a:gridCol w="2154885">
                  <a:extLst>
                    <a:ext uri="{9D8B030D-6E8A-4147-A177-3AD203B41FA5}">
                      <a16:colId xmlns:a16="http://schemas.microsoft.com/office/drawing/2014/main" val="4213019894"/>
                    </a:ext>
                  </a:extLst>
                </a:gridCol>
                <a:gridCol w="2395214">
                  <a:extLst>
                    <a:ext uri="{9D8B030D-6E8A-4147-A177-3AD203B41FA5}">
                      <a16:colId xmlns:a16="http://schemas.microsoft.com/office/drawing/2014/main" val="1269430225"/>
                    </a:ext>
                  </a:extLst>
                </a:gridCol>
                <a:gridCol w="935978">
                  <a:extLst>
                    <a:ext uri="{9D8B030D-6E8A-4147-A177-3AD203B41FA5}">
                      <a16:colId xmlns:a16="http://schemas.microsoft.com/office/drawing/2014/main" val="2911580511"/>
                    </a:ext>
                  </a:extLst>
                </a:gridCol>
                <a:gridCol w="935978">
                  <a:extLst>
                    <a:ext uri="{9D8B030D-6E8A-4147-A177-3AD203B41FA5}">
                      <a16:colId xmlns:a16="http://schemas.microsoft.com/office/drawing/2014/main" val="2783040267"/>
                    </a:ext>
                  </a:extLst>
                </a:gridCol>
                <a:gridCol w="935978">
                  <a:extLst>
                    <a:ext uri="{9D8B030D-6E8A-4147-A177-3AD203B41FA5}">
                      <a16:colId xmlns:a16="http://schemas.microsoft.com/office/drawing/2014/main" val="3311572854"/>
                    </a:ext>
                  </a:extLst>
                </a:gridCol>
                <a:gridCol w="935978">
                  <a:extLst>
                    <a:ext uri="{9D8B030D-6E8A-4147-A177-3AD203B41FA5}">
                      <a16:colId xmlns:a16="http://schemas.microsoft.com/office/drawing/2014/main" val="2835377695"/>
                    </a:ext>
                  </a:extLst>
                </a:gridCol>
                <a:gridCol w="935978">
                  <a:extLst>
                    <a:ext uri="{9D8B030D-6E8A-4147-A177-3AD203B41FA5}">
                      <a16:colId xmlns:a16="http://schemas.microsoft.com/office/drawing/2014/main" val="4242861887"/>
                    </a:ext>
                  </a:extLst>
                </a:gridCol>
              </a:tblGrid>
              <a:tr h="661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Условие предоставления налоговых льгот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плательщиков налогов, для которых предусмотрены налоговые льготы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55975"/>
                  </a:ext>
                </a:extLst>
              </a:tr>
              <a:tr h="346767">
                <a:tc gridSpan="8">
                  <a:txBody>
                    <a:bodyPr/>
                    <a:lstStyle/>
                    <a:p>
                      <a:pPr algn="ctr" fontAlgn="ctr"/>
                      <a:endParaRPr lang="ru-RU" sz="105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u="sng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32850"/>
                  </a:ext>
                </a:extLst>
              </a:tr>
              <a:tr h="5088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Шпаковского муниципального округа Ставропольского края от 15.12.2022 г. № 411 «Об освобождении от налогообложения по земельному налогу отдельных категорий налогоплательщиков Шпаковского муниципального округа Ставропольского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63456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уплаты налога в отношении земельных участков, общего пользования, занятых площадями, улицами, проездами, автомобильными дорогами, скверами, бульварами, открытыми спортивно-физкультурными сооружениями, используемыми неограниченным кругом лиц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высшие звания Российской Федерации, ордена Российской Федерации, предусмотренные подпунктами «а», «б» пункта 2 Указа Президента Российской Федерации от 07 сентября 2010 г. № 1099 «О мерах по совершенствованию государственной наградной системы Российской Федерации»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363,00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363,00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363,00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363,00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28049"/>
                  </a:ext>
                </a:extLst>
              </a:tr>
              <a:tr h="2127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уплаты налога в отношении одного земельного участка, приобретенного (предоставленного) для жилищного строительства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ведения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личного подсобного хозяйства, садоводства или огородничества, и не используемого в предпринимательской деятельности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призванные на военную службу по мобилизации в Вооруженные Силы Российской Федерации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либо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супруг(супруга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добровольцы 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принимающие участие в СВО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военнослужащие, лица, проходящие службу в войсках национальной гвардии РФ и имеющие специальные звания полиции, принимающие участие в СВО; сотрудники правоохранительных органов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3" marR="5943" marT="594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123,00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123,00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123,00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123,00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53601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408561" y="836713"/>
            <a:ext cx="14827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рублей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38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495722" y="1271673"/>
          <a:ext cx="9422953" cy="395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95722" y="2620824"/>
          <a:ext cx="9134919" cy="382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9809" name="Заголовок 1"/>
          <p:cNvSpPr>
            <a:spLocks noGrp="1"/>
          </p:cNvSpPr>
          <p:nvPr>
            <p:ph type="title"/>
          </p:nvPr>
        </p:nvSpPr>
        <p:spPr>
          <a:xfrm>
            <a:off x="380777" y="313960"/>
            <a:ext cx="9350375" cy="981075"/>
          </a:xfrm>
        </p:spPr>
        <p:txBody>
          <a:bodyPr>
            <a:normAutofit/>
          </a:bodyPr>
          <a:lstStyle/>
          <a:p>
            <a:pPr algn="ctr" defTabSz="1071563" fontAlgn="base"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РАСХОДОВ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БЮДЖЕТА ШПАКОВСКОГО МУНИЦИПАЛЬНОГО ОКРУГА</a:t>
            </a:r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СТАВРОПОЛЬСКОГО КРАЯ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2023-2028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ГОДЫ</a:t>
            </a:r>
          </a:p>
        </p:txBody>
      </p:sp>
      <p:sp>
        <p:nvSpPr>
          <p:cNvPr id="119811" name="TextBox 4"/>
          <p:cNvSpPr txBox="1">
            <a:spLocks noChangeArrowheads="1"/>
          </p:cNvSpPr>
          <p:nvPr/>
        </p:nvSpPr>
        <p:spPr bwMode="auto">
          <a:xfrm>
            <a:off x="8193360" y="1524798"/>
            <a:ext cx="1255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603918" y="1992210"/>
            <a:ext cx="904091" cy="244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- 0,41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864768" y="1832773"/>
            <a:ext cx="904091" cy="244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+ 4,47 </a:t>
            </a:r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885453" y="3248229"/>
            <a:ext cx="904091" cy="244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- 5,10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24608" y="2531536"/>
            <a:ext cx="904091" cy="244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+ 6,28 </a:t>
            </a:r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537176" y="2376105"/>
            <a:ext cx="904091" cy="244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- 9,41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67075079"/>
              </p:ext>
            </p:extLst>
          </p:nvPr>
        </p:nvGraphicFramePr>
        <p:xfrm>
          <a:off x="2000672" y="1052736"/>
          <a:ext cx="8784976" cy="55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520757" y="271499"/>
            <a:ext cx="9123363" cy="85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71563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alt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ФУНКЦИОНАЛЬНАЯ СТРУКТУРА </a:t>
            </a:r>
            <a:r>
              <a:rPr lang="ru-RU" alt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РАСХОДОВ БЮДЖЕТА </a:t>
            </a:r>
            <a:endParaRPr lang="ru-RU" alt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1071563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alt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ШПАКОВСКОГО </a:t>
            </a:r>
            <a:r>
              <a:rPr lang="ru-RU" alt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ОКРУГА НА </a:t>
            </a:r>
            <a:r>
              <a:rPr lang="ru-RU" alt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2026 </a:t>
            </a:r>
            <a:r>
              <a:rPr lang="ru-RU" alt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1507616"/>
              </p:ext>
            </p:extLst>
          </p:nvPr>
        </p:nvGraphicFramePr>
        <p:xfrm>
          <a:off x="128464" y="3573016"/>
          <a:ext cx="4000195" cy="302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/>
          </p:nvPr>
        </p:nvGraphicFramePr>
        <p:xfrm>
          <a:off x="416496" y="1225079"/>
          <a:ext cx="2952328" cy="217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423275" y="1044104"/>
            <a:ext cx="1482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 anchor="ctr"/>
          <a:lstStyle/>
          <a:p>
            <a:pPr algn="ctr" defTabSz="912813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94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675" y="533431"/>
            <a:ext cx="9273366" cy="90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583" tIns="37146" rIns="73583" bIns="37146" anchor="ctr">
            <a:spAutoFit/>
          </a:bodyPr>
          <a:lstStyle/>
          <a:p>
            <a:pPr algn="ctr">
              <a:lnSpc>
                <a:spcPct val="90000"/>
              </a:lnSpc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  <a:p>
            <a:pPr algn="ctr">
              <a:lnSpc>
                <a:spcPct val="90000"/>
              </a:lnSpc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ШПАКОВСКОГО МУНИЦИПАЛЬНОГО ОКРУГА </a:t>
            </a:r>
          </a:p>
          <a:p>
            <a:pPr algn="ctr">
              <a:lnSpc>
                <a:spcPct val="90000"/>
              </a:lnSpc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СТАВРОПОЛЬСКОГО КРАЯ ЗА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2024-2028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265368" y="1427416"/>
            <a:ext cx="1482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 anchor="ctr"/>
          <a:lstStyle/>
          <a:p>
            <a:pPr algn="ctr" defTabSz="912813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9476"/>
              </p:ext>
            </p:extLst>
          </p:nvPr>
        </p:nvGraphicFramePr>
        <p:xfrm>
          <a:off x="562555" y="1787800"/>
          <a:ext cx="8856986" cy="345638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3450576">
                  <a:extLst>
                    <a:ext uri="{9D8B030D-6E8A-4147-A177-3AD203B41FA5}">
                      <a16:colId xmlns:a16="http://schemas.microsoft.com/office/drawing/2014/main" val="945936181"/>
                    </a:ext>
                  </a:extLst>
                </a:gridCol>
                <a:gridCol w="1081282">
                  <a:extLst>
                    <a:ext uri="{9D8B030D-6E8A-4147-A177-3AD203B41FA5}">
                      <a16:colId xmlns:a16="http://schemas.microsoft.com/office/drawing/2014/main" val="1839851472"/>
                    </a:ext>
                  </a:extLst>
                </a:gridCol>
                <a:gridCol w="1081282">
                  <a:extLst>
                    <a:ext uri="{9D8B030D-6E8A-4147-A177-3AD203B41FA5}">
                      <a16:colId xmlns:a16="http://schemas.microsoft.com/office/drawing/2014/main" val="3861411650"/>
                    </a:ext>
                  </a:extLst>
                </a:gridCol>
                <a:gridCol w="1081282">
                  <a:extLst>
                    <a:ext uri="{9D8B030D-6E8A-4147-A177-3AD203B41FA5}">
                      <a16:colId xmlns:a16="http://schemas.microsoft.com/office/drawing/2014/main" val="516800941"/>
                    </a:ext>
                  </a:extLst>
                </a:gridCol>
                <a:gridCol w="1081282">
                  <a:extLst>
                    <a:ext uri="{9D8B030D-6E8A-4147-A177-3AD203B41FA5}">
                      <a16:colId xmlns:a16="http://schemas.microsoft.com/office/drawing/2014/main" val="1292828954"/>
                    </a:ext>
                  </a:extLst>
                </a:gridCol>
                <a:gridCol w="1081282">
                  <a:extLst>
                    <a:ext uri="{9D8B030D-6E8A-4147-A177-3AD203B41FA5}">
                      <a16:colId xmlns:a16="http://schemas.microsoft.com/office/drawing/2014/main" val="2673963262"/>
                    </a:ext>
                  </a:extLst>
                </a:gridCol>
              </a:tblGrid>
              <a:tr h="541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9864965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474 916,82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528 251,04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555 175,42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553 626,66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553 628,99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380019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49 797,83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65 904,87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21 954,85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7 728,19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9 769,02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7128752"/>
                  </a:ext>
                </a:extLst>
              </a:tr>
              <a:tr h="406087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18 423,05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22 353,84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24 985,90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24 985,90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24 985,90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608651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521 401,32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723 390,17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454 857,64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267 399,52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267 399,52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0127404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220 245,64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321 637,18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337 530,27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336 103,29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336 103,29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8570526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3 617 448,18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3 120 162,86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3 771 718,26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3 306 826,62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2 932 928,42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552811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163 965,05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225 591,25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177 906,33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174 676,33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174 756,33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1571332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just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18 266,12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600812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798 283,23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740 830,70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748 122,63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774 535,93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788 912,25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6760052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39 104,24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57 613,27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60 880,17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60 352,17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60 880,17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9626082"/>
                  </a:ext>
                </a:extLst>
              </a:tr>
              <a:tr h="20304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12 179,06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14 519,92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14 519,92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14 519,92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400114"/>
                  </a:ext>
                </a:extLst>
              </a:tr>
              <a:tr h="190064">
                <a:tc>
                  <a:txBody>
                    <a:bodyPr/>
                    <a:lstStyle/>
                    <a:p>
                      <a:pPr marL="88900" indent="0" algn="just" fontAlgn="t">
                        <a:tabLst>
                          <a:tab pos="88900" algn="l"/>
                        </a:tabLst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66 252,93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138 280,00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121511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5 928 493,00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5 817 914,25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6 167 651,40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5 587 007,45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5 302 163,81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01661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5059" y="5567363"/>
            <a:ext cx="8972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структуры расходов бюджета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Шпаковского муниципального округа в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2024-2028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годах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обусловлено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изменением объема финансовой помощи из бюджета Ставропольского края,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выделяемой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бюджету округа на реализацию имеющихся расходных обязательств, 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необходимостью финансового обеспечения мероприятий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капитального характера в соответствующих финансовых периодах (строительство, капитальный ремонт, укрепление материально-технической базы).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555" y="3584687"/>
            <a:ext cx="8856986" cy="9964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3513045" y="2189041"/>
          <a:ext cx="6004975" cy="3270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979">
                  <a:extLst>
                    <a:ext uri="{9D8B030D-6E8A-4147-A177-3AD203B41FA5}">
                      <a16:colId xmlns:a16="http://schemas.microsoft.com/office/drawing/2014/main" val="4315716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11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defRPr/>
                      </a:pPr>
                      <a:endParaRPr lang="ru-RU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Semi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9"/>
                        </a:lnSpc>
                        <a:defRPr/>
                      </a:pPr>
                      <a:endParaRPr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РЕГИОНАЛЬНЫЕ </a:t>
                      </a:r>
                      <a:r>
                        <a:rPr lang="ru-RU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ПРОЕКТЫ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defRPr/>
                      </a:pPr>
                      <a:endParaRPr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Semi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1"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0"/>
                        </a:lnSpc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22">
                <a:tc rowSpan="3">
                  <a:txBody>
                    <a:bodyPr/>
                    <a:lstStyle/>
                    <a:p>
                      <a:pPr algn="just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defTabSz="914377" rtl="0" eaLnBrk="1" fontAlgn="t" latinLnBrk="0" hangingPunct="1">
                        <a:lnSpc>
                          <a:spcPts val="1199"/>
                        </a:lnSpc>
                        <a:defRPr/>
                      </a:pPr>
                      <a:r>
                        <a:rPr lang="ru-RU" sz="15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Поддержка</a:t>
                      </a:r>
                      <a:r>
                        <a:rPr lang="ru-RU" sz="15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 семьи</a:t>
                      </a:r>
                      <a:endParaRPr lang="ru-RU" sz="15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500" b="0" kern="1200" dirty="0" smtClean="0">
                          <a:solidFill>
                            <a:srgbClr val="566590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279 653,49</a:t>
                      </a:r>
                      <a:endParaRPr lang="ru-RU" sz="1500" b="0" kern="1200" dirty="0">
                        <a:solidFill>
                          <a:srgbClr val="566590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marL="7039" marR="108000" marT="70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065">
                <a:tc vMerge="1">
                  <a:txBody>
                    <a:bodyPr/>
                    <a:lstStyle/>
                    <a:p>
                      <a:pPr algn="just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9DB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DB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defTabSz="914377" rtl="0" eaLnBrk="1" fontAlgn="t" latinLnBrk="0" hangingPunct="1">
                        <a:lnSpc>
                          <a:spcPts val="1199"/>
                        </a:lnSpc>
                        <a:defRPr/>
                      </a:pPr>
                      <a:r>
                        <a:rPr lang="ru-RU" sz="15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Многодетная семья</a:t>
                      </a:r>
                      <a:endParaRPr lang="ru-RU" sz="15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500" b="0" kern="1200" dirty="0" smtClean="0">
                          <a:solidFill>
                            <a:srgbClr val="566590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63 257,77</a:t>
                      </a:r>
                      <a:endParaRPr lang="ru-RU" sz="1500" b="0" kern="1200" dirty="0">
                        <a:solidFill>
                          <a:srgbClr val="566590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marL="7039" marR="108000" marT="70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9" marR="108000" marT="70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16121"/>
                  </a:ext>
                </a:extLst>
              </a:tr>
              <a:tr h="265365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ts val="1199"/>
                        </a:lnSpc>
                        <a:defRPr/>
                      </a:pPr>
                      <a:endParaRPr lang="ru-RU" sz="15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ts val="1199"/>
                        </a:lnSpc>
                        <a:defRPr/>
                      </a:pPr>
                      <a:endParaRPr lang="ru-RU" sz="1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  <a:defRPr/>
                      </a:pPr>
                      <a:endParaRPr lang="ru-RU" sz="16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096">
                <a:tc rowSpan="2"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ts val="1199"/>
                        </a:lnSpc>
                        <a:defRPr/>
                      </a:pPr>
                      <a:endParaRPr sz="15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0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377" rtl="0" eaLnBrk="1" latinLnBrk="0" hangingPunct="1">
                        <a:lnSpc>
                          <a:spcPts val="1199"/>
                        </a:lnSpc>
                        <a:defRPr/>
                      </a:pPr>
                      <a:r>
                        <a:rPr lang="ru-RU" sz="15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Все лучшее детям</a:t>
                      </a:r>
                      <a:endParaRPr sz="15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0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defRPr/>
                      </a:pPr>
                      <a:r>
                        <a:rPr lang="ru-RU" sz="1500" b="0" kern="1200" dirty="0">
                          <a:solidFill>
                            <a:srgbClr val="B67A4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500" b="0" kern="1200" dirty="0" smtClean="0">
                          <a:solidFill>
                            <a:srgbClr val="B67A4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465 189,82</a:t>
                      </a:r>
                      <a:endParaRPr sz="1500" b="0" kern="1200" dirty="0">
                        <a:solidFill>
                          <a:srgbClr val="B67A4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marL="7039" marR="108000" marT="703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3375">
                <a:tc vMerge="1">
                  <a:txBody>
                    <a:bodyPr/>
                    <a:lstStyle/>
                    <a:p>
                      <a:pPr algn="just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defTabSz="914377" rtl="0" eaLnBrk="1" fontAlgn="t" latinLnBrk="0" hangingPunct="1">
                        <a:lnSpc>
                          <a:spcPts val="1199"/>
                        </a:lnSpc>
                        <a:defRPr/>
                      </a:pPr>
                      <a:r>
                        <a:rPr lang="ru-RU" sz="15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  Педагоги и наставники</a:t>
                      </a:r>
                      <a:endParaRPr lang="ru-RU" sz="15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500" b="0" kern="1200" dirty="0" smtClean="0">
                          <a:solidFill>
                            <a:srgbClr val="B67A41"/>
                          </a:solidFill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102 197,32</a:t>
                      </a:r>
                      <a:endParaRPr lang="ru-RU" sz="1500" b="0" kern="1200" dirty="0">
                        <a:solidFill>
                          <a:srgbClr val="B67A4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marL="7039" marR="108000" marT="7039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noFill/>
                    </a:lnT>
                    <a:lnB w="12700" algn="ctr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465574" y="4384426"/>
          <a:ext cx="5996990" cy="1086412"/>
        </p:xfrm>
        <a:graphic>
          <a:graphicData uri="http://schemas.openxmlformats.org/drawingml/2006/table">
            <a:tbl>
              <a:tblPr/>
              <a:tblGrid>
                <a:gridCol w="1665348">
                  <a:extLst>
                    <a:ext uri="{9D8B030D-6E8A-4147-A177-3AD203B41FA5}">
                      <a16:colId xmlns:a16="http://schemas.microsoft.com/office/drawing/2014/main" val="285306394"/>
                    </a:ext>
                  </a:extLst>
                </a:gridCol>
                <a:gridCol w="3222171">
                  <a:extLst>
                    <a:ext uri="{9D8B030D-6E8A-4147-A177-3AD203B41FA5}">
                      <a16:colId xmlns:a16="http://schemas.microsoft.com/office/drawing/2014/main" val="2051528797"/>
                    </a:ext>
                  </a:extLst>
                </a:gridCol>
                <a:gridCol w="1109471">
                  <a:extLst>
                    <a:ext uri="{9D8B030D-6E8A-4147-A177-3AD203B41FA5}">
                      <a16:colId xmlns:a16="http://schemas.microsoft.com/office/drawing/2014/main" val="4154733131"/>
                    </a:ext>
                  </a:extLst>
                </a:gridCol>
              </a:tblGrid>
              <a:tr h="10864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B67A41"/>
                      </a:solidFill>
                      <a:prstDash val="solid"/>
                    </a:lnL>
                    <a:lnR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B67A41"/>
                      </a:solidFill>
                      <a:prstDash val="solid"/>
                    </a:lnT>
                    <a:lnB w="12700" cmpd="sng">
                      <a:solidFill>
                        <a:srgbClr val="B67A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67A41"/>
                      </a:solidFill>
                      <a:prstDash val="solid"/>
                    </a:lnR>
                    <a:lnT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67312"/>
                  </a:ext>
                </a:extLst>
              </a:tr>
            </a:tbl>
          </a:graphicData>
        </a:graphic>
      </p:graphicFrame>
      <p:grpSp>
        <p:nvGrpSpPr>
          <p:cNvPr id="52" name="Группа 34"/>
          <p:cNvGrpSpPr/>
          <p:nvPr/>
        </p:nvGrpSpPr>
        <p:grpSpPr bwMode="auto">
          <a:xfrm rot="10591608">
            <a:off x="2033460" y="4248654"/>
            <a:ext cx="359014" cy="563096"/>
            <a:chOff x="13061950" y="4957763"/>
            <a:chExt cx="1066800" cy="1673225"/>
          </a:xfrm>
          <a:solidFill>
            <a:srgbClr val="8141B5"/>
          </a:solidFill>
        </p:grpSpPr>
        <p:sp>
          <p:nvSpPr>
            <p:cNvPr id="54" name="Freeform 36"/>
            <p:cNvSpPr/>
            <p:nvPr/>
          </p:nvSpPr>
          <p:spPr bwMode="auto">
            <a:xfrm>
              <a:off x="13061950" y="4964113"/>
              <a:ext cx="977900" cy="1666875"/>
            </a:xfrm>
            <a:custGeom>
              <a:avLst/>
              <a:gdLst>
                <a:gd name="T0" fmla="*/ 307 w 307"/>
                <a:gd name="T1" fmla="*/ 497 h 525"/>
                <a:gd name="T2" fmla="*/ 209 w 307"/>
                <a:gd name="T3" fmla="*/ 513 h 525"/>
                <a:gd name="T4" fmla="*/ 176 w 307"/>
                <a:gd name="T5" fmla="*/ 523 h 525"/>
                <a:gd name="T6" fmla="*/ 164 w 307"/>
                <a:gd name="T7" fmla="*/ 517 h 525"/>
                <a:gd name="T8" fmla="*/ 75 w 307"/>
                <a:gd name="T9" fmla="*/ 267 h 525"/>
                <a:gd name="T10" fmla="*/ 4 w 307"/>
                <a:gd name="T11" fmla="*/ 67 h 525"/>
                <a:gd name="T12" fmla="*/ 11 w 307"/>
                <a:gd name="T13" fmla="*/ 52 h 525"/>
                <a:gd name="T14" fmla="*/ 222 w 307"/>
                <a:gd name="T15" fmla="*/ 5 h 525"/>
                <a:gd name="T16" fmla="*/ 280 w 307"/>
                <a:gd name="T17" fmla="*/ 1 h 525"/>
                <a:gd name="T18" fmla="*/ 281 w 307"/>
                <a:gd name="T19" fmla="*/ 17 h 525"/>
                <a:gd name="T20" fmla="*/ 294 w 307"/>
                <a:gd name="T21" fmla="*/ 252 h 525"/>
                <a:gd name="T22" fmla="*/ 307 w 307"/>
                <a:gd name="T23" fmla="*/ 49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" h="525" extrusionOk="0">
                  <a:moveTo>
                    <a:pt x="307" y="497"/>
                  </a:moveTo>
                  <a:cubicBezTo>
                    <a:pt x="274" y="501"/>
                    <a:pt x="241" y="504"/>
                    <a:pt x="209" y="513"/>
                  </a:cubicBezTo>
                  <a:cubicBezTo>
                    <a:pt x="198" y="516"/>
                    <a:pt x="187" y="519"/>
                    <a:pt x="176" y="523"/>
                  </a:cubicBezTo>
                  <a:cubicBezTo>
                    <a:pt x="170" y="525"/>
                    <a:pt x="167" y="525"/>
                    <a:pt x="164" y="517"/>
                  </a:cubicBezTo>
                  <a:cubicBezTo>
                    <a:pt x="134" y="434"/>
                    <a:pt x="105" y="350"/>
                    <a:pt x="75" y="267"/>
                  </a:cubicBezTo>
                  <a:cubicBezTo>
                    <a:pt x="51" y="200"/>
                    <a:pt x="28" y="133"/>
                    <a:pt x="4" y="67"/>
                  </a:cubicBezTo>
                  <a:cubicBezTo>
                    <a:pt x="0" y="58"/>
                    <a:pt x="2" y="55"/>
                    <a:pt x="11" y="52"/>
                  </a:cubicBezTo>
                  <a:cubicBezTo>
                    <a:pt x="80" y="29"/>
                    <a:pt x="150" y="13"/>
                    <a:pt x="222" y="5"/>
                  </a:cubicBezTo>
                  <a:cubicBezTo>
                    <a:pt x="241" y="3"/>
                    <a:pt x="260" y="0"/>
                    <a:pt x="280" y="1"/>
                  </a:cubicBezTo>
                  <a:cubicBezTo>
                    <a:pt x="280" y="6"/>
                    <a:pt x="281" y="12"/>
                    <a:pt x="281" y="17"/>
                  </a:cubicBezTo>
                  <a:cubicBezTo>
                    <a:pt x="285" y="95"/>
                    <a:pt x="290" y="173"/>
                    <a:pt x="294" y="252"/>
                  </a:cubicBezTo>
                  <a:cubicBezTo>
                    <a:pt x="298" y="333"/>
                    <a:pt x="303" y="415"/>
                    <a:pt x="307" y="497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14014450" y="4957763"/>
              <a:ext cx="114300" cy="1584324"/>
            </a:xfrm>
            <a:custGeom>
              <a:avLst/>
              <a:gdLst>
                <a:gd name="T0" fmla="*/ 0 w 36"/>
                <a:gd name="T1" fmla="*/ 2 h 499"/>
                <a:gd name="T2" fmla="*/ 31 w 36"/>
                <a:gd name="T3" fmla="*/ 1 h 499"/>
                <a:gd name="T4" fmla="*/ 36 w 36"/>
                <a:gd name="T5" fmla="*/ 5 h 499"/>
                <a:gd name="T6" fmla="*/ 36 w 36"/>
                <a:gd name="T7" fmla="*/ 13 h 499"/>
                <a:gd name="T8" fmla="*/ 36 w 36"/>
                <a:gd name="T9" fmla="*/ 481 h 499"/>
                <a:gd name="T10" fmla="*/ 17 w 36"/>
                <a:gd name="T11" fmla="*/ 499 h 499"/>
                <a:gd name="T12" fmla="*/ 13 w 36"/>
                <a:gd name="T13" fmla="*/ 411 h 499"/>
                <a:gd name="T14" fmla="*/ 10 w 36"/>
                <a:gd name="T15" fmla="*/ 300 h 499"/>
                <a:gd name="T16" fmla="*/ 4 w 36"/>
                <a:gd name="T17" fmla="*/ 146 h 499"/>
                <a:gd name="T18" fmla="*/ 0 w 36"/>
                <a:gd name="T19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99" extrusionOk="0">
                  <a:moveTo>
                    <a:pt x="0" y="2"/>
                  </a:moveTo>
                  <a:cubicBezTo>
                    <a:pt x="10" y="0"/>
                    <a:pt x="21" y="1"/>
                    <a:pt x="31" y="1"/>
                  </a:cubicBezTo>
                  <a:cubicBezTo>
                    <a:pt x="34" y="0"/>
                    <a:pt x="36" y="2"/>
                    <a:pt x="36" y="5"/>
                  </a:cubicBezTo>
                  <a:cubicBezTo>
                    <a:pt x="36" y="8"/>
                    <a:pt x="36" y="10"/>
                    <a:pt x="36" y="13"/>
                  </a:cubicBezTo>
                  <a:cubicBezTo>
                    <a:pt x="36" y="169"/>
                    <a:pt x="36" y="325"/>
                    <a:pt x="36" y="481"/>
                  </a:cubicBezTo>
                  <a:cubicBezTo>
                    <a:pt x="36" y="499"/>
                    <a:pt x="36" y="499"/>
                    <a:pt x="17" y="499"/>
                  </a:cubicBezTo>
                  <a:cubicBezTo>
                    <a:pt x="16" y="469"/>
                    <a:pt x="14" y="440"/>
                    <a:pt x="13" y="411"/>
                  </a:cubicBezTo>
                  <a:cubicBezTo>
                    <a:pt x="13" y="374"/>
                    <a:pt x="11" y="337"/>
                    <a:pt x="10" y="300"/>
                  </a:cubicBezTo>
                  <a:cubicBezTo>
                    <a:pt x="8" y="248"/>
                    <a:pt x="6" y="197"/>
                    <a:pt x="4" y="146"/>
                  </a:cubicBezTo>
                  <a:cubicBezTo>
                    <a:pt x="2" y="98"/>
                    <a:pt x="1" y="50"/>
                    <a:pt x="0" y="2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13954125" y="4960938"/>
              <a:ext cx="114300" cy="1584324"/>
            </a:xfrm>
            <a:custGeom>
              <a:avLst/>
              <a:gdLst>
                <a:gd name="T0" fmla="*/ 19 w 36"/>
                <a:gd name="T1" fmla="*/ 1 h 499"/>
                <a:gd name="T2" fmla="*/ 23 w 36"/>
                <a:gd name="T3" fmla="*/ 145 h 499"/>
                <a:gd name="T4" fmla="*/ 29 w 36"/>
                <a:gd name="T5" fmla="*/ 299 h 499"/>
                <a:gd name="T6" fmla="*/ 32 w 36"/>
                <a:gd name="T7" fmla="*/ 410 h 499"/>
                <a:gd name="T8" fmla="*/ 36 w 36"/>
                <a:gd name="T9" fmla="*/ 498 h 499"/>
                <a:gd name="T10" fmla="*/ 27 w 36"/>
                <a:gd name="T11" fmla="*/ 498 h 499"/>
                <a:gd name="T12" fmla="*/ 14 w 36"/>
                <a:gd name="T13" fmla="*/ 253 h 499"/>
                <a:gd name="T14" fmla="*/ 1 w 36"/>
                <a:gd name="T15" fmla="*/ 18 h 499"/>
                <a:gd name="T16" fmla="*/ 0 w 36"/>
                <a:gd name="T17" fmla="*/ 2 h 499"/>
                <a:gd name="T18" fmla="*/ 19 w 36"/>
                <a:gd name="T19" fmla="*/ 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99" extrusionOk="0">
                  <a:moveTo>
                    <a:pt x="19" y="1"/>
                  </a:moveTo>
                  <a:cubicBezTo>
                    <a:pt x="20" y="49"/>
                    <a:pt x="21" y="97"/>
                    <a:pt x="23" y="145"/>
                  </a:cubicBezTo>
                  <a:cubicBezTo>
                    <a:pt x="25" y="196"/>
                    <a:pt x="27" y="247"/>
                    <a:pt x="29" y="299"/>
                  </a:cubicBezTo>
                  <a:cubicBezTo>
                    <a:pt x="30" y="336"/>
                    <a:pt x="32" y="373"/>
                    <a:pt x="32" y="410"/>
                  </a:cubicBezTo>
                  <a:cubicBezTo>
                    <a:pt x="33" y="439"/>
                    <a:pt x="35" y="468"/>
                    <a:pt x="36" y="498"/>
                  </a:cubicBezTo>
                  <a:cubicBezTo>
                    <a:pt x="33" y="499"/>
                    <a:pt x="30" y="499"/>
                    <a:pt x="27" y="498"/>
                  </a:cubicBezTo>
                  <a:cubicBezTo>
                    <a:pt x="23" y="416"/>
                    <a:pt x="18" y="334"/>
                    <a:pt x="14" y="253"/>
                  </a:cubicBezTo>
                  <a:cubicBezTo>
                    <a:pt x="10" y="174"/>
                    <a:pt x="5" y="96"/>
                    <a:pt x="1" y="18"/>
                  </a:cubicBezTo>
                  <a:cubicBezTo>
                    <a:pt x="1" y="13"/>
                    <a:pt x="0" y="7"/>
                    <a:pt x="0" y="2"/>
                  </a:cubicBezTo>
                  <a:cubicBezTo>
                    <a:pt x="6" y="1"/>
                    <a:pt x="12" y="0"/>
                    <a:pt x="19" y="1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7" name="Группа 26"/>
          <p:cNvGrpSpPr/>
          <p:nvPr/>
        </p:nvGrpSpPr>
        <p:grpSpPr bwMode="auto">
          <a:xfrm rot="10591608">
            <a:off x="2353585" y="3271556"/>
            <a:ext cx="894330" cy="1133673"/>
            <a:chOff x="10891838" y="9525"/>
            <a:chExt cx="2657475" cy="3368675"/>
          </a:xfrm>
          <a:solidFill>
            <a:srgbClr val="2AA85A"/>
          </a:solidFill>
        </p:grpSpPr>
        <p:sp>
          <p:nvSpPr>
            <p:cNvPr id="58" name="Freeform 29"/>
            <p:cNvSpPr/>
            <p:nvPr/>
          </p:nvSpPr>
          <p:spPr bwMode="auto">
            <a:xfrm>
              <a:off x="10891838" y="1133475"/>
              <a:ext cx="1890713" cy="2244725"/>
            </a:xfrm>
            <a:custGeom>
              <a:avLst/>
              <a:gdLst>
                <a:gd name="T0" fmla="*/ 594 w 594"/>
                <a:gd name="T1" fmla="*/ 293 h 707"/>
                <a:gd name="T2" fmla="*/ 553 w 594"/>
                <a:gd name="T3" fmla="*/ 362 h 707"/>
                <a:gd name="T4" fmla="*/ 501 w 594"/>
                <a:gd name="T5" fmla="*/ 535 h 707"/>
                <a:gd name="T6" fmla="*/ 502 w 594"/>
                <a:gd name="T7" fmla="*/ 639 h 707"/>
                <a:gd name="T8" fmla="*/ 494 w 594"/>
                <a:gd name="T9" fmla="*/ 648 h 707"/>
                <a:gd name="T10" fmla="*/ 388 w 594"/>
                <a:gd name="T11" fmla="*/ 661 h 707"/>
                <a:gd name="T12" fmla="*/ 268 w 594"/>
                <a:gd name="T13" fmla="*/ 675 h 707"/>
                <a:gd name="T14" fmla="*/ 150 w 594"/>
                <a:gd name="T15" fmla="*/ 690 h 707"/>
                <a:gd name="T16" fmla="*/ 27 w 594"/>
                <a:gd name="T17" fmla="*/ 705 h 707"/>
                <a:gd name="T18" fmla="*/ 6 w 594"/>
                <a:gd name="T19" fmla="*/ 689 h 707"/>
                <a:gd name="T20" fmla="*/ 2 w 594"/>
                <a:gd name="T21" fmla="*/ 536 h 707"/>
                <a:gd name="T22" fmla="*/ 35 w 594"/>
                <a:gd name="T23" fmla="*/ 327 h 707"/>
                <a:gd name="T24" fmla="*/ 187 w 594"/>
                <a:gd name="T25" fmla="*/ 8 h 707"/>
                <a:gd name="T26" fmla="*/ 193 w 594"/>
                <a:gd name="T27" fmla="*/ 0 h 707"/>
                <a:gd name="T28" fmla="*/ 204 w 594"/>
                <a:gd name="T29" fmla="*/ 7 h 707"/>
                <a:gd name="T30" fmla="*/ 594 w 594"/>
                <a:gd name="T31" fmla="*/ 29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4" h="707" extrusionOk="0">
                  <a:moveTo>
                    <a:pt x="594" y="293"/>
                  </a:moveTo>
                  <a:cubicBezTo>
                    <a:pt x="580" y="316"/>
                    <a:pt x="565" y="338"/>
                    <a:pt x="553" y="362"/>
                  </a:cubicBezTo>
                  <a:cubicBezTo>
                    <a:pt x="525" y="417"/>
                    <a:pt x="508" y="474"/>
                    <a:pt x="501" y="535"/>
                  </a:cubicBezTo>
                  <a:cubicBezTo>
                    <a:pt x="498" y="570"/>
                    <a:pt x="497" y="604"/>
                    <a:pt x="502" y="639"/>
                  </a:cubicBezTo>
                  <a:cubicBezTo>
                    <a:pt x="502" y="645"/>
                    <a:pt x="501" y="647"/>
                    <a:pt x="494" y="648"/>
                  </a:cubicBezTo>
                  <a:cubicBezTo>
                    <a:pt x="459" y="652"/>
                    <a:pt x="423" y="657"/>
                    <a:pt x="388" y="661"/>
                  </a:cubicBezTo>
                  <a:cubicBezTo>
                    <a:pt x="348" y="666"/>
                    <a:pt x="308" y="670"/>
                    <a:pt x="268" y="675"/>
                  </a:cubicBezTo>
                  <a:cubicBezTo>
                    <a:pt x="229" y="680"/>
                    <a:pt x="189" y="685"/>
                    <a:pt x="150" y="690"/>
                  </a:cubicBezTo>
                  <a:cubicBezTo>
                    <a:pt x="109" y="695"/>
                    <a:pt x="68" y="699"/>
                    <a:pt x="27" y="705"/>
                  </a:cubicBezTo>
                  <a:cubicBezTo>
                    <a:pt x="8" y="707"/>
                    <a:pt x="8" y="707"/>
                    <a:pt x="6" y="689"/>
                  </a:cubicBezTo>
                  <a:cubicBezTo>
                    <a:pt x="0" y="639"/>
                    <a:pt x="0" y="588"/>
                    <a:pt x="2" y="536"/>
                  </a:cubicBezTo>
                  <a:cubicBezTo>
                    <a:pt x="6" y="465"/>
                    <a:pt x="17" y="395"/>
                    <a:pt x="35" y="327"/>
                  </a:cubicBezTo>
                  <a:cubicBezTo>
                    <a:pt x="67" y="211"/>
                    <a:pt x="117" y="105"/>
                    <a:pt x="187" y="8"/>
                  </a:cubicBezTo>
                  <a:cubicBezTo>
                    <a:pt x="189" y="5"/>
                    <a:pt x="190" y="2"/>
                    <a:pt x="193" y="0"/>
                  </a:cubicBezTo>
                  <a:cubicBezTo>
                    <a:pt x="197" y="3"/>
                    <a:pt x="200" y="5"/>
                    <a:pt x="204" y="7"/>
                  </a:cubicBezTo>
                  <a:cubicBezTo>
                    <a:pt x="334" y="102"/>
                    <a:pt x="464" y="198"/>
                    <a:pt x="594" y="293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Freeform 30"/>
            <p:cNvSpPr/>
            <p:nvPr/>
          </p:nvSpPr>
          <p:spPr bwMode="auto">
            <a:xfrm>
              <a:off x="11560175" y="9525"/>
              <a:ext cx="1989138" cy="2019300"/>
            </a:xfrm>
            <a:custGeom>
              <a:avLst/>
              <a:gdLst>
                <a:gd name="T0" fmla="*/ 0 w 625"/>
                <a:gd name="T1" fmla="*/ 332 h 636"/>
                <a:gd name="T2" fmla="*/ 48 w 625"/>
                <a:gd name="T3" fmla="*/ 273 h 636"/>
                <a:gd name="T4" fmla="*/ 455 w 625"/>
                <a:gd name="T5" fmla="*/ 2 h 636"/>
                <a:gd name="T6" fmla="*/ 467 w 625"/>
                <a:gd name="T7" fmla="*/ 8 h 636"/>
                <a:gd name="T8" fmla="*/ 622 w 625"/>
                <a:gd name="T9" fmla="*/ 461 h 636"/>
                <a:gd name="T10" fmla="*/ 618 w 625"/>
                <a:gd name="T11" fmla="*/ 474 h 636"/>
                <a:gd name="T12" fmla="*/ 397 w 625"/>
                <a:gd name="T13" fmla="*/ 632 h 636"/>
                <a:gd name="T14" fmla="*/ 393 w 625"/>
                <a:gd name="T15" fmla="*/ 636 h 636"/>
                <a:gd name="T16" fmla="*/ 382 w 625"/>
                <a:gd name="T17" fmla="*/ 629 h 636"/>
                <a:gd name="T18" fmla="*/ 145 w 625"/>
                <a:gd name="T19" fmla="*/ 444 h 636"/>
                <a:gd name="T20" fmla="*/ 0 w 625"/>
                <a:gd name="T21" fmla="*/ 33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5" h="636" extrusionOk="0">
                  <a:moveTo>
                    <a:pt x="0" y="332"/>
                  </a:moveTo>
                  <a:cubicBezTo>
                    <a:pt x="14" y="311"/>
                    <a:pt x="31" y="292"/>
                    <a:pt x="48" y="273"/>
                  </a:cubicBezTo>
                  <a:cubicBezTo>
                    <a:pt x="161" y="149"/>
                    <a:pt x="297" y="59"/>
                    <a:pt x="455" y="2"/>
                  </a:cubicBezTo>
                  <a:cubicBezTo>
                    <a:pt x="462" y="0"/>
                    <a:pt x="464" y="0"/>
                    <a:pt x="467" y="8"/>
                  </a:cubicBezTo>
                  <a:cubicBezTo>
                    <a:pt x="518" y="159"/>
                    <a:pt x="570" y="310"/>
                    <a:pt x="622" y="461"/>
                  </a:cubicBezTo>
                  <a:cubicBezTo>
                    <a:pt x="624" y="467"/>
                    <a:pt x="625" y="471"/>
                    <a:pt x="618" y="474"/>
                  </a:cubicBezTo>
                  <a:cubicBezTo>
                    <a:pt x="529" y="506"/>
                    <a:pt x="456" y="559"/>
                    <a:pt x="397" y="632"/>
                  </a:cubicBezTo>
                  <a:cubicBezTo>
                    <a:pt x="395" y="633"/>
                    <a:pt x="394" y="634"/>
                    <a:pt x="393" y="636"/>
                  </a:cubicBezTo>
                  <a:cubicBezTo>
                    <a:pt x="389" y="633"/>
                    <a:pt x="386" y="631"/>
                    <a:pt x="382" y="629"/>
                  </a:cubicBezTo>
                  <a:cubicBezTo>
                    <a:pt x="303" y="567"/>
                    <a:pt x="224" y="506"/>
                    <a:pt x="145" y="444"/>
                  </a:cubicBezTo>
                  <a:cubicBezTo>
                    <a:pt x="97" y="407"/>
                    <a:pt x="48" y="369"/>
                    <a:pt x="0" y="332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31"/>
            <p:cNvSpPr/>
            <p:nvPr/>
          </p:nvSpPr>
          <p:spPr bwMode="auto">
            <a:xfrm>
              <a:off x="11506200" y="1063625"/>
              <a:ext cx="1304925" cy="1000125"/>
            </a:xfrm>
            <a:custGeom>
              <a:avLst/>
              <a:gdLst>
                <a:gd name="T0" fmla="*/ 17 w 410"/>
                <a:gd name="T1" fmla="*/ 0 h 315"/>
                <a:gd name="T2" fmla="*/ 162 w 410"/>
                <a:gd name="T3" fmla="*/ 112 h 315"/>
                <a:gd name="T4" fmla="*/ 399 w 410"/>
                <a:gd name="T5" fmla="*/ 297 h 315"/>
                <a:gd name="T6" fmla="*/ 410 w 410"/>
                <a:gd name="T7" fmla="*/ 304 h 315"/>
                <a:gd name="T8" fmla="*/ 401 w 410"/>
                <a:gd name="T9" fmla="*/ 315 h 315"/>
                <a:gd name="T10" fmla="*/ 11 w 410"/>
                <a:gd name="T11" fmla="*/ 29 h 315"/>
                <a:gd name="T12" fmla="*/ 0 w 410"/>
                <a:gd name="T13" fmla="*/ 22 h 315"/>
                <a:gd name="T14" fmla="*/ 17 w 410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315" extrusionOk="0">
                  <a:moveTo>
                    <a:pt x="17" y="0"/>
                  </a:moveTo>
                  <a:cubicBezTo>
                    <a:pt x="65" y="37"/>
                    <a:pt x="114" y="75"/>
                    <a:pt x="162" y="112"/>
                  </a:cubicBezTo>
                  <a:cubicBezTo>
                    <a:pt x="241" y="174"/>
                    <a:pt x="320" y="235"/>
                    <a:pt x="399" y="297"/>
                  </a:cubicBezTo>
                  <a:cubicBezTo>
                    <a:pt x="403" y="299"/>
                    <a:pt x="406" y="301"/>
                    <a:pt x="410" y="304"/>
                  </a:cubicBezTo>
                  <a:cubicBezTo>
                    <a:pt x="408" y="308"/>
                    <a:pt x="405" y="312"/>
                    <a:pt x="401" y="315"/>
                  </a:cubicBezTo>
                  <a:cubicBezTo>
                    <a:pt x="271" y="220"/>
                    <a:pt x="141" y="124"/>
                    <a:pt x="11" y="29"/>
                  </a:cubicBezTo>
                  <a:cubicBezTo>
                    <a:pt x="7" y="27"/>
                    <a:pt x="4" y="25"/>
                    <a:pt x="0" y="22"/>
                  </a:cubicBezTo>
                  <a:cubicBezTo>
                    <a:pt x="5" y="14"/>
                    <a:pt x="11" y="6"/>
                    <a:pt x="17" y="0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5" name="Группа 17"/>
          <p:cNvGrpSpPr/>
          <p:nvPr/>
        </p:nvGrpSpPr>
        <p:grpSpPr bwMode="auto">
          <a:xfrm rot="10800000">
            <a:off x="754512" y="2121374"/>
            <a:ext cx="2127371" cy="2133783"/>
            <a:chOff x="-7527926" y="-184152"/>
            <a:chExt cx="6321425" cy="6340475"/>
          </a:xfrm>
          <a:solidFill>
            <a:srgbClr val="7CA7DD">
              <a:alpha val="45882"/>
            </a:srgbClr>
          </a:solidFill>
        </p:grpSpPr>
        <p:sp>
          <p:nvSpPr>
            <p:cNvPr id="66" name="Freeform 22"/>
            <p:cNvSpPr/>
            <p:nvPr/>
          </p:nvSpPr>
          <p:spPr bwMode="auto">
            <a:xfrm>
              <a:off x="-6661150" y="-184152"/>
              <a:ext cx="5454649" cy="6340475"/>
            </a:xfrm>
            <a:custGeom>
              <a:avLst/>
              <a:gdLst>
                <a:gd name="T0" fmla="*/ 358 w 1714"/>
                <a:gd name="T1" fmla="*/ 1342 h 1994"/>
                <a:gd name="T2" fmla="*/ 407 w 1714"/>
                <a:gd name="T3" fmla="*/ 1386 h 1994"/>
                <a:gd name="T4" fmla="*/ 628 w 1714"/>
                <a:gd name="T5" fmla="*/ 1486 h 1994"/>
                <a:gd name="T6" fmla="*/ 948 w 1714"/>
                <a:gd name="T7" fmla="*/ 1438 h 1994"/>
                <a:gd name="T8" fmla="*/ 1196 w 1714"/>
                <a:gd name="T9" fmla="*/ 1132 h 1994"/>
                <a:gd name="T10" fmla="*/ 1215 w 1714"/>
                <a:gd name="T11" fmla="*/ 973 h 1994"/>
                <a:gd name="T12" fmla="*/ 1093 w 1714"/>
                <a:gd name="T13" fmla="*/ 670 h 1994"/>
                <a:gd name="T14" fmla="*/ 817 w 1714"/>
                <a:gd name="T15" fmla="*/ 509 h 1994"/>
                <a:gd name="T16" fmla="*/ 726 w 1714"/>
                <a:gd name="T17" fmla="*/ 498 h 1994"/>
                <a:gd name="T18" fmla="*/ 718 w 1714"/>
                <a:gd name="T19" fmla="*/ 490 h 1994"/>
                <a:gd name="T20" fmla="*/ 718 w 1714"/>
                <a:gd name="T21" fmla="*/ 9 h 1994"/>
                <a:gd name="T22" fmla="*/ 726 w 1714"/>
                <a:gd name="T23" fmla="*/ 1 h 1994"/>
                <a:gd name="T24" fmla="*/ 903 w 1714"/>
                <a:gd name="T25" fmla="*/ 18 h 1994"/>
                <a:gd name="T26" fmla="*/ 1163 w 1714"/>
                <a:gd name="T27" fmla="*/ 106 h 1994"/>
                <a:gd name="T28" fmla="*/ 1393 w 1714"/>
                <a:gd name="T29" fmla="*/ 265 h 1994"/>
                <a:gd name="T30" fmla="*/ 1599 w 1714"/>
                <a:gd name="T31" fmla="*/ 534 h 1994"/>
                <a:gd name="T32" fmla="*/ 1690 w 1714"/>
                <a:gd name="T33" fmla="*/ 783 h 1994"/>
                <a:gd name="T34" fmla="*/ 1711 w 1714"/>
                <a:gd name="T35" fmla="*/ 939 h 1994"/>
                <a:gd name="T36" fmla="*/ 1710 w 1714"/>
                <a:gd name="T37" fmla="*/ 1073 h 1994"/>
                <a:gd name="T38" fmla="*/ 1639 w 1714"/>
                <a:gd name="T39" fmla="*/ 1375 h 1994"/>
                <a:gd name="T40" fmla="*/ 1459 w 1714"/>
                <a:gd name="T41" fmla="*/ 1661 h 1994"/>
                <a:gd name="T42" fmla="*/ 1118 w 1714"/>
                <a:gd name="T43" fmla="*/ 1908 h 1994"/>
                <a:gd name="T44" fmla="*/ 858 w 1714"/>
                <a:gd name="T45" fmla="*/ 1982 h 1994"/>
                <a:gd name="T46" fmla="*/ 666 w 1714"/>
                <a:gd name="T47" fmla="*/ 1991 h 1994"/>
                <a:gd name="T48" fmla="*/ 302 w 1714"/>
                <a:gd name="T49" fmla="*/ 1902 h 1994"/>
                <a:gd name="T50" fmla="*/ 75 w 1714"/>
                <a:gd name="T51" fmla="*/ 1758 h 1994"/>
                <a:gd name="T52" fmla="*/ 0 w 1714"/>
                <a:gd name="T53" fmla="*/ 1686 h 1994"/>
                <a:gd name="T54" fmla="*/ 358 w 1714"/>
                <a:gd name="T55" fmla="*/ 1342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4" h="1994" extrusionOk="0">
                  <a:moveTo>
                    <a:pt x="358" y="1342"/>
                  </a:moveTo>
                  <a:cubicBezTo>
                    <a:pt x="375" y="1356"/>
                    <a:pt x="389" y="1372"/>
                    <a:pt x="407" y="1386"/>
                  </a:cubicBezTo>
                  <a:cubicBezTo>
                    <a:pt x="472" y="1437"/>
                    <a:pt x="546" y="1471"/>
                    <a:pt x="628" y="1486"/>
                  </a:cubicBezTo>
                  <a:cubicBezTo>
                    <a:pt x="740" y="1507"/>
                    <a:pt x="847" y="1491"/>
                    <a:pt x="948" y="1438"/>
                  </a:cubicBezTo>
                  <a:cubicBezTo>
                    <a:pt x="1074" y="1371"/>
                    <a:pt x="1156" y="1269"/>
                    <a:pt x="1196" y="1132"/>
                  </a:cubicBezTo>
                  <a:cubicBezTo>
                    <a:pt x="1212" y="1080"/>
                    <a:pt x="1218" y="1027"/>
                    <a:pt x="1215" y="973"/>
                  </a:cubicBezTo>
                  <a:cubicBezTo>
                    <a:pt x="1209" y="858"/>
                    <a:pt x="1169" y="757"/>
                    <a:pt x="1093" y="670"/>
                  </a:cubicBezTo>
                  <a:cubicBezTo>
                    <a:pt x="1019" y="585"/>
                    <a:pt x="927" y="532"/>
                    <a:pt x="817" y="509"/>
                  </a:cubicBezTo>
                  <a:cubicBezTo>
                    <a:pt x="787" y="502"/>
                    <a:pt x="757" y="500"/>
                    <a:pt x="726" y="498"/>
                  </a:cubicBezTo>
                  <a:cubicBezTo>
                    <a:pt x="720" y="498"/>
                    <a:pt x="718" y="497"/>
                    <a:pt x="718" y="490"/>
                  </a:cubicBezTo>
                  <a:cubicBezTo>
                    <a:pt x="718" y="330"/>
                    <a:pt x="718" y="169"/>
                    <a:pt x="718" y="9"/>
                  </a:cubicBezTo>
                  <a:cubicBezTo>
                    <a:pt x="718" y="2"/>
                    <a:pt x="720" y="0"/>
                    <a:pt x="726" y="1"/>
                  </a:cubicBezTo>
                  <a:cubicBezTo>
                    <a:pt x="786" y="2"/>
                    <a:pt x="844" y="7"/>
                    <a:pt x="903" y="18"/>
                  </a:cubicBezTo>
                  <a:cubicBezTo>
                    <a:pt x="993" y="35"/>
                    <a:pt x="1080" y="65"/>
                    <a:pt x="1163" y="106"/>
                  </a:cubicBezTo>
                  <a:cubicBezTo>
                    <a:pt x="1247" y="148"/>
                    <a:pt x="1324" y="201"/>
                    <a:pt x="1393" y="265"/>
                  </a:cubicBezTo>
                  <a:cubicBezTo>
                    <a:pt x="1477" y="343"/>
                    <a:pt x="1546" y="432"/>
                    <a:pt x="1599" y="534"/>
                  </a:cubicBezTo>
                  <a:cubicBezTo>
                    <a:pt x="1641" y="613"/>
                    <a:pt x="1671" y="696"/>
                    <a:pt x="1690" y="783"/>
                  </a:cubicBezTo>
                  <a:cubicBezTo>
                    <a:pt x="1701" y="834"/>
                    <a:pt x="1708" y="886"/>
                    <a:pt x="1711" y="939"/>
                  </a:cubicBezTo>
                  <a:cubicBezTo>
                    <a:pt x="1714" y="983"/>
                    <a:pt x="1714" y="1028"/>
                    <a:pt x="1710" y="1073"/>
                  </a:cubicBezTo>
                  <a:cubicBezTo>
                    <a:pt x="1702" y="1177"/>
                    <a:pt x="1679" y="1278"/>
                    <a:pt x="1639" y="1375"/>
                  </a:cubicBezTo>
                  <a:cubicBezTo>
                    <a:pt x="1595" y="1481"/>
                    <a:pt x="1535" y="1576"/>
                    <a:pt x="1459" y="1661"/>
                  </a:cubicBezTo>
                  <a:cubicBezTo>
                    <a:pt x="1363" y="1768"/>
                    <a:pt x="1250" y="1851"/>
                    <a:pt x="1118" y="1908"/>
                  </a:cubicBezTo>
                  <a:cubicBezTo>
                    <a:pt x="1035" y="1945"/>
                    <a:pt x="948" y="1970"/>
                    <a:pt x="858" y="1982"/>
                  </a:cubicBezTo>
                  <a:cubicBezTo>
                    <a:pt x="795" y="1991"/>
                    <a:pt x="730" y="1994"/>
                    <a:pt x="666" y="1991"/>
                  </a:cubicBezTo>
                  <a:cubicBezTo>
                    <a:pt x="539" y="1984"/>
                    <a:pt x="418" y="1955"/>
                    <a:pt x="302" y="1902"/>
                  </a:cubicBezTo>
                  <a:cubicBezTo>
                    <a:pt x="220" y="1864"/>
                    <a:pt x="144" y="1816"/>
                    <a:pt x="75" y="1758"/>
                  </a:cubicBezTo>
                  <a:cubicBezTo>
                    <a:pt x="49" y="1736"/>
                    <a:pt x="23" y="1712"/>
                    <a:pt x="0" y="1686"/>
                  </a:cubicBezTo>
                  <a:cubicBezTo>
                    <a:pt x="119" y="1572"/>
                    <a:pt x="239" y="1457"/>
                    <a:pt x="358" y="1342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Freeform 23"/>
            <p:cNvSpPr/>
            <p:nvPr/>
          </p:nvSpPr>
          <p:spPr bwMode="auto">
            <a:xfrm>
              <a:off x="-7527926" y="3173413"/>
              <a:ext cx="1858963" cy="1651000"/>
            </a:xfrm>
            <a:custGeom>
              <a:avLst/>
              <a:gdLst>
                <a:gd name="T0" fmla="*/ 180 w 584"/>
                <a:gd name="T1" fmla="*/ 519 h 519"/>
                <a:gd name="T2" fmla="*/ 127 w 584"/>
                <a:gd name="T3" fmla="*/ 438 h 519"/>
                <a:gd name="T4" fmla="*/ 4 w 584"/>
                <a:gd name="T5" fmla="*/ 85 h 519"/>
                <a:gd name="T6" fmla="*/ 1 w 584"/>
                <a:gd name="T7" fmla="*/ 67 h 519"/>
                <a:gd name="T8" fmla="*/ 8 w 584"/>
                <a:gd name="T9" fmla="*/ 58 h 519"/>
                <a:gd name="T10" fmla="*/ 239 w 584"/>
                <a:gd name="T11" fmla="*/ 31 h 519"/>
                <a:gd name="T12" fmla="*/ 485 w 584"/>
                <a:gd name="T13" fmla="*/ 1 h 519"/>
                <a:gd name="T14" fmla="*/ 497 w 584"/>
                <a:gd name="T15" fmla="*/ 9 h 519"/>
                <a:gd name="T16" fmla="*/ 578 w 584"/>
                <a:gd name="T17" fmla="*/ 221 h 519"/>
                <a:gd name="T18" fmla="*/ 584 w 584"/>
                <a:gd name="T19" fmla="*/ 230 h 519"/>
                <a:gd name="T20" fmla="*/ 480 w 584"/>
                <a:gd name="T21" fmla="*/ 306 h 519"/>
                <a:gd name="T22" fmla="*/ 252 w 584"/>
                <a:gd name="T23" fmla="*/ 468 h 519"/>
                <a:gd name="T24" fmla="*/ 180 w 584"/>
                <a:gd name="T2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519" extrusionOk="0">
                  <a:moveTo>
                    <a:pt x="180" y="519"/>
                  </a:moveTo>
                  <a:cubicBezTo>
                    <a:pt x="160" y="494"/>
                    <a:pt x="143" y="466"/>
                    <a:pt x="127" y="438"/>
                  </a:cubicBezTo>
                  <a:cubicBezTo>
                    <a:pt x="63" y="328"/>
                    <a:pt x="23" y="210"/>
                    <a:pt x="4" y="85"/>
                  </a:cubicBezTo>
                  <a:cubicBezTo>
                    <a:pt x="3" y="79"/>
                    <a:pt x="2" y="73"/>
                    <a:pt x="1" y="67"/>
                  </a:cubicBezTo>
                  <a:cubicBezTo>
                    <a:pt x="0" y="61"/>
                    <a:pt x="3" y="59"/>
                    <a:pt x="8" y="58"/>
                  </a:cubicBezTo>
                  <a:cubicBezTo>
                    <a:pt x="85" y="49"/>
                    <a:pt x="162" y="40"/>
                    <a:pt x="239" y="31"/>
                  </a:cubicBezTo>
                  <a:cubicBezTo>
                    <a:pt x="321" y="21"/>
                    <a:pt x="403" y="11"/>
                    <a:pt x="485" y="1"/>
                  </a:cubicBezTo>
                  <a:cubicBezTo>
                    <a:pt x="492" y="0"/>
                    <a:pt x="496" y="1"/>
                    <a:pt x="497" y="9"/>
                  </a:cubicBezTo>
                  <a:cubicBezTo>
                    <a:pt x="507" y="86"/>
                    <a:pt x="535" y="157"/>
                    <a:pt x="578" y="221"/>
                  </a:cubicBezTo>
                  <a:cubicBezTo>
                    <a:pt x="580" y="224"/>
                    <a:pt x="582" y="227"/>
                    <a:pt x="584" y="230"/>
                  </a:cubicBezTo>
                  <a:cubicBezTo>
                    <a:pt x="549" y="255"/>
                    <a:pt x="515" y="281"/>
                    <a:pt x="480" y="306"/>
                  </a:cubicBezTo>
                  <a:cubicBezTo>
                    <a:pt x="404" y="360"/>
                    <a:pt x="328" y="414"/>
                    <a:pt x="252" y="468"/>
                  </a:cubicBezTo>
                  <a:cubicBezTo>
                    <a:pt x="228" y="485"/>
                    <a:pt x="204" y="502"/>
                    <a:pt x="180" y="519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Freeform 24"/>
            <p:cNvSpPr/>
            <p:nvPr/>
          </p:nvSpPr>
          <p:spPr bwMode="auto">
            <a:xfrm>
              <a:off x="-6954838" y="3905250"/>
              <a:ext cx="1431925" cy="1271587"/>
            </a:xfrm>
            <a:custGeom>
              <a:avLst/>
              <a:gdLst>
                <a:gd name="T0" fmla="*/ 0 w 450"/>
                <a:gd name="T1" fmla="*/ 289 h 400"/>
                <a:gd name="T2" fmla="*/ 72 w 450"/>
                <a:gd name="T3" fmla="*/ 238 h 400"/>
                <a:gd name="T4" fmla="*/ 300 w 450"/>
                <a:gd name="T5" fmla="*/ 76 h 400"/>
                <a:gd name="T6" fmla="*/ 404 w 450"/>
                <a:gd name="T7" fmla="*/ 0 h 400"/>
                <a:gd name="T8" fmla="*/ 450 w 450"/>
                <a:gd name="T9" fmla="*/ 56 h 400"/>
                <a:gd name="T10" fmla="*/ 92 w 450"/>
                <a:gd name="T11" fmla="*/ 400 h 400"/>
                <a:gd name="T12" fmla="*/ 0 w 450"/>
                <a:gd name="T13" fmla="*/ 2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400" extrusionOk="0">
                  <a:moveTo>
                    <a:pt x="0" y="289"/>
                  </a:moveTo>
                  <a:cubicBezTo>
                    <a:pt x="24" y="272"/>
                    <a:pt x="48" y="255"/>
                    <a:pt x="72" y="238"/>
                  </a:cubicBezTo>
                  <a:cubicBezTo>
                    <a:pt x="148" y="184"/>
                    <a:pt x="224" y="130"/>
                    <a:pt x="300" y="76"/>
                  </a:cubicBezTo>
                  <a:cubicBezTo>
                    <a:pt x="335" y="51"/>
                    <a:pt x="369" y="25"/>
                    <a:pt x="404" y="0"/>
                  </a:cubicBezTo>
                  <a:cubicBezTo>
                    <a:pt x="419" y="19"/>
                    <a:pt x="435" y="38"/>
                    <a:pt x="450" y="56"/>
                  </a:cubicBezTo>
                  <a:cubicBezTo>
                    <a:pt x="331" y="171"/>
                    <a:pt x="211" y="286"/>
                    <a:pt x="92" y="400"/>
                  </a:cubicBezTo>
                  <a:cubicBezTo>
                    <a:pt x="58" y="366"/>
                    <a:pt x="27" y="329"/>
                    <a:pt x="0" y="289"/>
                  </a:cubicBezTo>
                  <a:close/>
                </a:path>
              </a:pathLst>
            </a:custGeom>
            <a:grpFill/>
            <a:ln w="174625">
              <a:solidFill>
                <a:srgbClr val="E5EFF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 bwMode="auto">
          <a:xfrm>
            <a:off x="2196451" y="5129557"/>
            <a:ext cx="130969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defRPr/>
            </a:pPr>
            <a:r>
              <a:rPr lang="ru-RU" sz="1200" b="1" dirty="0"/>
              <a:t>Федеральный</a:t>
            </a:r>
            <a:endParaRPr dirty="0"/>
          </a:p>
          <a:p>
            <a:pPr algn="ctr">
              <a:lnSpc>
                <a:spcPts val="1100"/>
              </a:lnSpc>
              <a:defRPr/>
            </a:pPr>
            <a:r>
              <a:rPr lang="ru-RU" sz="1200" b="1" dirty="0"/>
              <a:t>бюджет</a:t>
            </a:r>
            <a:endParaRPr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233831" y="5615676"/>
            <a:ext cx="109183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defRPr/>
            </a:pPr>
            <a:r>
              <a:rPr lang="ru-RU" sz="1200" b="1" dirty="0"/>
              <a:t>Краевой </a:t>
            </a:r>
            <a:endParaRPr dirty="0"/>
          </a:p>
          <a:p>
            <a:pPr algn="ctr">
              <a:lnSpc>
                <a:spcPts val="1100"/>
              </a:lnSpc>
              <a:defRPr/>
            </a:pPr>
            <a:r>
              <a:rPr lang="ru-RU" sz="1200" b="1" dirty="0"/>
              <a:t>бюджет</a:t>
            </a:r>
            <a:endParaRPr dirty="0"/>
          </a:p>
        </p:txBody>
      </p:sp>
      <p:grpSp>
        <p:nvGrpSpPr>
          <p:cNvPr id="39" name="Группа 17"/>
          <p:cNvGrpSpPr/>
          <p:nvPr/>
        </p:nvGrpSpPr>
        <p:grpSpPr bwMode="auto">
          <a:xfrm rot="10591608">
            <a:off x="899440" y="2218217"/>
            <a:ext cx="1936835" cy="1942673"/>
            <a:chOff x="-7527926" y="-184150"/>
            <a:chExt cx="6321425" cy="6340475"/>
          </a:xfrm>
        </p:grpSpPr>
        <p:sp>
          <p:nvSpPr>
            <p:cNvPr id="40" name="Freeform 22"/>
            <p:cNvSpPr/>
            <p:nvPr/>
          </p:nvSpPr>
          <p:spPr bwMode="auto">
            <a:xfrm>
              <a:off x="-6661150" y="-184150"/>
              <a:ext cx="5454650" cy="6340475"/>
            </a:xfrm>
            <a:custGeom>
              <a:avLst/>
              <a:gdLst>
                <a:gd name="T0" fmla="*/ 358 w 1714"/>
                <a:gd name="T1" fmla="*/ 1342 h 1994"/>
                <a:gd name="T2" fmla="*/ 407 w 1714"/>
                <a:gd name="T3" fmla="*/ 1386 h 1994"/>
                <a:gd name="T4" fmla="*/ 628 w 1714"/>
                <a:gd name="T5" fmla="*/ 1486 h 1994"/>
                <a:gd name="T6" fmla="*/ 948 w 1714"/>
                <a:gd name="T7" fmla="*/ 1438 h 1994"/>
                <a:gd name="T8" fmla="*/ 1196 w 1714"/>
                <a:gd name="T9" fmla="*/ 1132 h 1994"/>
                <a:gd name="T10" fmla="*/ 1215 w 1714"/>
                <a:gd name="T11" fmla="*/ 973 h 1994"/>
                <a:gd name="T12" fmla="*/ 1093 w 1714"/>
                <a:gd name="T13" fmla="*/ 670 h 1994"/>
                <a:gd name="T14" fmla="*/ 817 w 1714"/>
                <a:gd name="T15" fmla="*/ 509 h 1994"/>
                <a:gd name="T16" fmla="*/ 726 w 1714"/>
                <a:gd name="T17" fmla="*/ 498 h 1994"/>
                <a:gd name="T18" fmla="*/ 718 w 1714"/>
                <a:gd name="T19" fmla="*/ 490 h 1994"/>
                <a:gd name="T20" fmla="*/ 718 w 1714"/>
                <a:gd name="T21" fmla="*/ 9 h 1994"/>
                <a:gd name="T22" fmla="*/ 726 w 1714"/>
                <a:gd name="T23" fmla="*/ 1 h 1994"/>
                <a:gd name="T24" fmla="*/ 903 w 1714"/>
                <a:gd name="T25" fmla="*/ 18 h 1994"/>
                <a:gd name="T26" fmla="*/ 1163 w 1714"/>
                <a:gd name="T27" fmla="*/ 106 h 1994"/>
                <a:gd name="T28" fmla="*/ 1393 w 1714"/>
                <a:gd name="T29" fmla="*/ 265 h 1994"/>
                <a:gd name="T30" fmla="*/ 1599 w 1714"/>
                <a:gd name="T31" fmla="*/ 534 h 1994"/>
                <a:gd name="T32" fmla="*/ 1690 w 1714"/>
                <a:gd name="T33" fmla="*/ 783 h 1994"/>
                <a:gd name="T34" fmla="*/ 1711 w 1714"/>
                <a:gd name="T35" fmla="*/ 939 h 1994"/>
                <a:gd name="T36" fmla="*/ 1710 w 1714"/>
                <a:gd name="T37" fmla="*/ 1073 h 1994"/>
                <a:gd name="T38" fmla="*/ 1639 w 1714"/>
                <a:gd name="T39" fmla="*/ 1375 h 1994"/>
                <a:gd name="T40" fmla="*/ 1459 w 1714"/>
                <a:gd name="T41" fmla="*/ 1661 h 1994"/>
                <a:gd name="T42" fmla="*/ 1118 w 1714"/>
                <a:gd name="T43" fmla="*/ 1908 h 1994"/>
                <a:gd name="T44" fmla="*/ 858 w 1714"/>
                <a:gd name="T45" fmla="*/ 1982 h 1994"/>
                <a:gd name="T46" fmla="*/ 666 w 1714"/>
                <a:gd name="T47" fmla="*/ 1991 h 1994"/>
                <a:gd name="T48" fmla="*/ 302 w 1714"/>
                <a:gd name="T49" fmla="*/ 1902 h 1994"/>
                <a:gd name="T50" fmla="*/ 75 w 1714"/>
                <a:gd name="T51" fmla="*/ 1758 h 1994"/>
                <a:gd name="T52" fmla="*/ 0 w 1714"/>
                <a:gd name="T53" fmla="*/ 1686 h 1994"/>
                <a:gd name="T54" fmla="*/ 358 w 1714"/>
                <a:gd name="T55" fmla="*/ 1342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4" h="1994" extrusionOk="0">
                  <a:moveTo>
                    <a:pt x="358" y="1342"/>
                  </a:moveTo>
                  <a:cubicBezTo>
                    <a:pt x="375" y="1356"/>
                    <a:pt x="389" y="1372"/>
                    <a:pt x="407" y="1386"/>
                  </a:cubicBezTo>
                  <a:cubicBezTo>
                    <a:pt x="472" y="1437"/>
                    <a:pt x="546" y="1471"/>
                    <a:pt x="628" y="1486"/>
                  </a:cubicBezTo>
                  <a:cubicBezTo>
                    <a:pt x="740" y="1507"/>
                    <a:pt x="847" y="1491"/>
                    <a:pt x="948" y="1438"/>
                  </a:cubicBezTo>
                  <a:cubicBezTo>
                    <a:pt x="1074" y="1371"/>
                    <a:pt x="1156" y="1269"/>
                    <a:pt x="1196" y="1132"/>
                  </a:cubicBezTo>
                  <a:cubicBezTo>
                    <a:pt x="1212" y="1080"/>
                    <a:pt x="1218" y="1027"/>
                    <a:pt x="1215" y="973"/>
                  </a:cubicBezTo>
                  <a:cubicBezTo>
                    <a:pt x="1209" y="858"/>
                    <a:pt x="1169" y="757"/>
                    <a:pt x="1093" y="670"/>
                  </a:cubicBezTo>
                  <a:cubicBezTo>
                    <a:pt x="1019" y="585"/>
                    <a:pt x="927" y="532"/>
                    <a:pt x="817" y="509"/>
                  </a:cubicBezTo>
                  <a:cubicBezTo>
                    <a:pt x="787" y="502"/>
                    <a:pt x="757" y="500"/>
                    <a:pt x="726" y="498"/>
                  </a:cubicBezTo>
                  <a:cubicBezTo>
                    <a:pt x="720" y="498"/>
                    <a:pt x="718" y="497"/>
                    <a:pt x="718" y="490"/>
                  </a:cubicBezTo>
                  <a:cubicBezTo>
                    <a:pt x="718" y="330"/>
                    <a:pt x="718" y="169"/>
                    <a:pt x="718" y="9"/>
                  </a:cubicBezTo>
                  <a:cubicBezTo>
                    <a:pt x="718" y="2"/>
                    <a:pt x="720" y="0"/>
                    <a:pt x="726" y="1"/>
                  </a:cubicBezTo>
                  <a:cubicBezTo>
                    <a:pt x="786" y="2"/>
                    <a:pt x="844" y="7"/>
                    <a:pt x="903" y="18"/>
                  </a:cubicBezTo>
                  <a:cubicBezTo>
                    <a:pt x="993" y="35"/>
                    <a:pt x="1080" y="65"/>
                    <a:pt x="1163" y="106"/>
                  </a:cubicBezTo>
                  <a:cubicBezTo>
                    <a:pt x="1247" y="148"/>
                    <a:pt x="1324" y="201"/>
                    <a:pt x="1393" y="265"/>
                  </a:cubicBezTo>
                  <a:cubicBezTo>
                    <a:pt x="1477" y="343"/>
                    <a:pt x="1546" y="432"/>
                    <a:pt x="1599" y="534"/>
                  </a:cubicBezTo>
                  <a:cubicBezTo>
                    <a:pt x="1641" y="613"/>
                    <a:pt x="1671" y="696"/>
                    <a:pt x="1690" y="783"/>
                  </a:cubicBezTo>
                  <a:cubicBezTo>
                    <a:pt x="1701" y="834"/>
                    <a:pt x="1708" y="886"/>
                    <a:pt x="1711" y="939"/>
                  </a:cubicBezTo>
                  <a:cubicBezTo>
                    <a:pt x="1714" y="983"/>
                    <a:pt x="1714" y="1028"/>
                    <a:pt x="1710" y="1073"/>
                  </a:cubicBezTo>
                  <a:cubicBezTo>
                    <a:pt x="1702" y="1177"/>
                    <a:pt x="1679" y="1278"/>
                    <a:pt x="1639" y="1375"/>
                  </a:cubicBezTo>
                  <a:cubicBezTo>
                    <a:pt x="1595" y="1481"/>
                    <a:pt x="1535" y="1576"/>
                    <a:pt x="1459" y="1661"/>
                  </a:cubicBezTo>
                  <a:cubicBezTo>
                    <a:pt x="1363" y="1768"/>
                    <a:pt x="1250" y="1851"/>
                    <a:pt x="1118" y="1908"/>
                  </a:cubicBezTo>
                  <a:cubicBezTo>
                    <a:pt x="1035" y="1945"/>
                    <a:pt x="948" y="1970"/>
                    <a:pt x="858" y="1982"/>
                  </a:cubicBezTo>
                  <a:cubicBezTo>
                    <a:pt x="795" y="1991"/>
                    <a:pt x="730" y="1994"/>
                    <a:pt x="666" y="1991"/>
                  </a:cubicBezTo>
                  <a:cubicBezTo>
                    <a:pt x="539" y="1984"/>
                    <a:pt x="418" y="1955"/>
                    <a:pt x="302" y="1902"/>
                  </a:cubicBezTo>
                  <a:cubicBezTo>
                    <a:pt x="220" y="1864"/>
                    <a:pt x="144" y="1816"/>
                    <a:pt x="75" y="1758"/>
                  </a:cubicBezTo>
                  <a:cubicBezTo>
                    <a:pt x="49" y="1736"/>
                    <a:pt x="23" y="1712"/>
                    <a:pt x="0" y="1686"/>
                  </a:cubicBezTo>
                  <a:cubicBezTo>
                    <a:pt x="119" y="1572"/>
                    <a:pt x="239" y="1457"/>
                    <a:pt x="358" y="1342"/>
                  </a:cubicBezTo>
                  <a:close/>
                </a:path>
              </a:pathLst>
            </a:custGeom>
            <a:gradFill>
              <a:gsLst>
                <a:gs pos="98024">
                  <a:srgbClr val="234A71"/>
                </a:gs>
                <a:gs pos="0">
                  <a:schemeClr val="bg1">
                    <a:lumMod val="95000"/>
                  </a:schemeClr>
                </a:gs>
                <a:gs pos="33000">
                  <a:srgbClr val="5992CB"/>
                </a:gs>
              </a:gsLst>
              <a:path path="circle">
                <a:fillToRect r="100000" b="100000"/>
              </a:path>
            </a:gradFill>
            <a:ln w="44450">
              <a:noFill/>
              <a:round/>
              <a:headEnd/>
              <a:tailEnd/>
            </a:ln>
            <a:effectLst>
              <a:outerShdw blurRad="88900" dist="63500" dir="8100000" algn="tr" rotWithShape="0">
                <a:prstClr val="black">
                  <a:alpha val="4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-7527926" y="3173413"/>
              <a:ext cx="1858963" cy="1651000"/>
            </a:xfrm>
            <a:custGeom>
              <a:avLst/>
              <a:gdLst>
                <a:gd name="T0" fmla="*/ 180 w 584"/>
                <a:gd name="T1" fmla="*/ 519 h 519"/>
                <a:gd name="T2" fmla="*/ 127 w 584"/>
                <a:gd name="T3" fmla="*/ 438 h 519"/>
                <a:gd name="T4" fmla="*/ 4 w 584"/>
                <a:gd name="T5" fmla="*/ 85 h 519"/>
                <a:gd name="T6" fmla="*/ 1 w 584"/>
                <a:gd name="T7" fmla="*/ 67 h 519"/>
                <a:gd name="T8" fmla="*/ 8 w 584"/>
                <a:gd name="T9" fmla="*/ 58 h 519"/>
                <a:gd name="T10" fmla="*/ 239 w 584"/>
                <a:gd name="T11" fmla="*/ 31 h 519"/>
                <a:gd name="T12" fmla="*/ 485 w 584"/>
                <a:gd name="T13" fmla="*/ 1 h 519"/>
                <a:gd name="T14" fmla="*/ 497 w 584"/>
                <a:gd name="T15" fmla="*/ 9 h 519"/>
                <a:gd name="T16" fmla="*/ 578 w 584"/>
                <a:gd name="T17" fmla="*/ 221 h 519"/>
                <a:gd name="T18" fmla="*/ 584 w 584"/>
                <a:gd name="T19" fmla="*/ 230 h 519"/>
                <a:gd name="T20" fmla="*/ 480 w 584"/>
                <a:gd name="T21" fmla="*/ 306 h 519"/>
                <a:gd name="T22" fmla="*/ 252 w 584"/>
                <a:gd name="T23" fmla="*/ 468 h 519"/>
                <a:gd name="T24" fmla="*/ 180 w 584"/>
                <a:gd name="T25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519" extrusionOk="0">
                  <a:moveTo>
                    <a:pt x="180" y="519"/>
                  </a:moveTo>
                  <a:cubicBezTo>
                    <a:pt x="160" y="494"/>
                    <a:pt x="143" y="466"/>
                    <a:pt x="127" y="438"/>
                  </a:cubicBezTo>
                  <a:cubicBezTo>
                    <a:pt x="63" y="328"/>
                    <a:pt x="23" y="210"/>
                    <a:pt x="4" y="85"/>
                  </a:cubicBezTo>
                  <a:cubicBezTo>
                    <a:pt x="3" y="79"/>
                    <a:pt x="2" y="73"/>
                    <a:pt x="1" y="67"/>
                  </a:cubicBezTo>
                  <a:cubicBezTo>
                    <a:pt x="0" y="61"/>
                    <a:pt x="3" y="59"/>
                    <a:pt x="8" y="58"/>
                  </a:cubicBezTo>
                  <a:cubicBezTo>
                    <a:pt x="85" y="49"/>
                    <a:pt x="162" y="40"/>
                    <a:pt x="239" y="31"/>
                  </a:cubicBezTo>
                  <a:cubicBezTo>
                    <a:pt x="321" y="21"/>
                    <a:pt x="403" y="11"/>
                    <a:pt x="485" y="1"/>
                  </a:cubicBezTo>
                  <a:cubicBezTo>
                    <a:pt x="492" y="0"/>
                    <a:pt x="496" y="1"/>
                    <a:pt x="497" y="9"/>
                  </a:cubicBezTo>
                  <a:cubicBezTo>
                    <a:pt x="507" y="86"/>
                    <a:pt x="535" y="157"/>
                    <a:pt x="578" y="221"/>
                  </a:cubicBezTo>
                  <a:cubicBezTo>
                    <a:pt x="580" y="224"/>
                    <a:pt x="582" y="227"/>
                    <a:pt x="584" y="230"/>
                  </a:cubicBezTo>
                  <a:cubicBezTo>
                    <a:pt x="549" y="255"/>
                    <a:pt x="515" y="281"/>
                    <a:pt x="480" y="306"/>
                  </a:cubicBezTo>
                  <a:cubicBezTo>
                    <a:pt x="404" y="360"/>
                    <a:pt x="328" y="414"/>
                    <a:pt x="252" y="468"/>
                  </a:cubicBezTo>
                  <a:cubicBezTo>
                    <a:pt x="228" y="485"/>
                    <a:pt x="204" y="502"/>
                    <a:pt x="180" y="519"/>
                  </a:cubicBezTo>
                  <a:close/>
                </a:path>
              </a:pathLst>
            </a:custGeom>
            <a:gradFill>
              <a:gsLst>
                <a:gs pos="0">
                  <a:srgbClr val="A8D6E6"/>
                </a:gs>
                <a:gs pos="97628">
                  <a:srgbClr val="388FB6"/>
                </a:gs>
                <a:gs pos="36000">
                  <a:srgbClr val="6CB2D2"/>
                </a:gs>
              </a:gsLst>
              <a:path path="circle">
                <a:fillToRect r="100000" b="100000"/>
              </a:path>
            </a:gradFill>
            <a:ln w="444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-6954838" y="3905250"/>
              <a:ext cx="1431925" cy="1271587"/>
            </a:xfrm>
            <a:custGeom>
              <a:avLst/>
              <a:gdLst>
                <a:gd name="T0" fmla="*/ 0 w 450"/>
                <a:gd name="T1" fmla="*/ 289 h 400"/>
                <a:gd name="T2" fmla="*/ 72 w 450"/>
                <a:gd name="T3" fmla="*/ 238 h 400"/>
                <a:gd name="T4" fmla="*/ 300 w 450"/>
                <a:gd name="T5" fmla="*/ 76 h 400"/>
                <a:gd name="T6" fmla="*/ 404 w 450"/>
                <a:gd name="T7" fmla="*/ 0 h 400"/>
                <a:gd name="T8" fmla="*/ 450 w 450"/>
                <a:gd name="T9" fmla="*/ 56 h 400"/>
                <a:gd name="T10" fmla="*/ 92 w 450"/>
                <a:gd name="T11" fmla="*/ 400 h 400"/>
                <a:gd name="T12" fmla="*/ 0 w 450"/>
                <a:gd name="T13" fmla="*/ 2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400" extrusionOk="0">
                  <a:moveTo>
                    <a:pt x="0" y="289"/>
                  </a:moveTo>
                  <a:cubicBezTo>
                    <a:pt x="24" y="272"/>
                    <a:pt x="48" y="255"/>
                    <a:pt x="72" y="238"/>
                  </a:cubicBezTo>
                  <a:cubicBezTo>
                    <a:pt x="148" y="184"/>
                    <a:pt x="224" y="130"/>
                    <a:pt x="300" y="76"/>
                  </a:cubicBezTo>
                  <a:cubicBezTo>
                    <a:pt x="335" y="51"/>
                    <a:pt x="369" y="25"/>
                    <a:pt x="404" y="0"/>
                  </a:cubicBezTo>
                  <a:cubicBezTo>
                    <a:pt x="419" y="19"/>
                    <a:pt x="435" y="38"/>
                    <a:pt x="450" y="56"/>
                  </a:cubicBezTo>
                  <a:cubicBezTo>
                    <a:pt x="331" y="171"/>
                    <a:pt x="211" y="286"/>
                    <a:pt x="92" y="400"/>
                  </a:cubicBezTo>
                  <a:cubicBezTo>
                    <a:pt x="58" y="366"/>
                    <a:pt x="27" y="329"/>
                    <a:pt x="0" y="289"/>
                  </a:cubicBezTo>
                  <a:close/>
                </a:path>
              </a:pathLst>
            </a:custGeom>
            <a:gradFill>
              <a:gsLst>
                <a:gs pos="38000">
                  <a:srgbClr val="D2A165"/>
                </a:gs>
                <a:gs pos="0">
                  <a:srgbClr val="FFD44B"/>
                </a:gs>
                <a:gs pos="100000">
                  <a:srgbClr val="A96329"/>
                </a:gs>
              </a:gsLst>
              <a:path path="circle">
                <a:fillToRect r="100000" b="100000"/>
              </a:path>
            </a:gradFill>
            <a:ln w="444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3" name="Группа 26"/>
          <p:cNvGrpSpPr/>
          <p:nvPr/>
        </p:nvGrpSpPr>
        <p:grpSpPr bwMode="auto">
          <a:xfrm rot="10591608">
            <a:off x="2430906" y="3343004"/>
            <a:ext cx="766881" cy="972114"/>
            <a:chOff x="10891832" y="9525"/>
            <a:chExt cx="2657481" cy="3368677"/>
          </a:xfrm>
        </p:grpSpPr>
        <p:sp>
          <p:nvSpPr>
            <p:cNvPr id="44" name="Freeform 29"/>
            <p:cNvSpPr/>
            <p:nvPr/>
          </p:nvSpPr>
          <p:spPr bwMode="auto">
            <a:xfrm>
              <a:off x="10891832" y="1133476"/>
              <a:ext cx="1890713" cy="2244726"/>
            </a:xfrm>
            <a:custGeom>
              <a:avLst/>
              <a:gdLst>
                <a:gd name="T0" fmla="*/ 594 w 594"/>
                <a:gd name="T1" fmla="*/ 293 h 707"/>
                <a:gd name="T2" fmla="*/ 553 w 594"/>
                <a:gd name="T3" fmla="*/ 362 h 707"/>
                <a:gd name="T4" fmla="*/ 501 w 594"/>
                <a:gd name="T5" fmla="*/ 535 h 707"/>
                <a:gd name="T6" fmla="*/ 502 w 594"/>
                <a:gd name="T7" fmla="*/ 639 h 707"/>
                <a:gd name="T8" fmla="*/ 494 w 594"/>
                <a:gd name="T9" fmla="*/ 648 h 707"/>
                <a:gd name="T10" fmla="*/ 388 w 594"/>
                <a:gd name="T11" fmla="*/ 661 h 707"/>
                <a:gd name="T12" fmla="*/ 268 w 594"/>
                <a:gd name="T13" fmla="*/ 675 h 707"/>
                <a:gd name="T14" fmla="*/ 150 w 594"/>
                <a:gd name="T15" fmla="*/ 690 h 707"/>
                <a:gd name="T16" fmla="*/ 27 w 594"/>
                <a:gd name="T17" fmla="*/ 705 h 707"/>
                <a:gd name="T18" fmla="*/ 6 w 594"/>
                <a:gd name="T19" fmla="*/ 689 h 707"/>
                <a:gd name="T20" fmla="*/ 2 w 594"/>
                <a:gd name="T21" fmla="*/ 536 h 707"/>
                <a:gd name="T22" fmla="*/ 35 w 594"/>
                <a:gd name="T23" fmla="*/ 327 h 707"/>
                <a:gd name="T24" fmla="*/ 187 w 594"/>
                <a:gd name="T25" fmla="*/ 8 h 707"/>
                <a:gd name="T26" fmla="*/ 193 w 594"/>
                <a:gd name="T27" fmla="*/ 0 h 707"/>
                <a:gd name="T28" fmla="*/ 204 w 594"/>
                <a:gd name="T29" fmla="*/ 7 h 707"/>
                <a:gd name="T30" fmla="*/ 594 w 594"/>
                <a:gd name="T31" fmla="*/ 29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4" h="707" extrusionOk="0">
                  <a:moveTo>
                    <a:pt x="594" y="293"/>
                  </a:moveTo>
                  <a:cubicBezTo>
                    <a:pt x="580" y="316"/>
                    <a:pt x="565" y="338"/>
                    <a:pt x="553" y="362"/>
                  </a:cubicBezTo>
                  <a:cubicBezTo>
                    <a:pt x="525" y="417"/>
                    <a:pt x="508" y="474"/>
                    <a:pt x="501" y="535"/>
                  </a:cubicBezTo>
                  <a:cubicBezTo>
                    <a:pt x="498" y="570"/>
                    <a:pt x="497" y="604"/>
                    <a:pt x="502" y="639"/>
                  </a:cubicBezTo>
                  <a:cubicBezTo>
                    <a:pt x="502" y="645"/>
                    <a:pt x="501" y="647"/>
                    <a:pt x="494" y="648"/>
                  </a:cubicBezTo>
                  <a:cubicBezTo>
                    <a:pt x="459" y="652"/>
                    <a:pt x="423" y="657"/>
                    <a:pt x="388" y="661"/>
                  </a:cubicBezTo>
                  <a:cubicBezTo>
                    <a:pt x="348" y="666"/>
                    <a:pt x="308" y="670"/>
                    <a:pt x="268" y="675"/>
                  </a:cubicBezTo>
                  <a:cubicBezTo>
                    <a:pt x="229" y="680"/>
                    <a:pt x="189" y="685"/>
                    <a:pt x="150" y="690"/>
                  </a:cubicBezTo>
                  <a:cubicBezTo>
                    <a:pt x="109" y="695"/>
                    <a:pt x="68" y="699"/>
                    <a:pt x="27" y="705"/>
                  </a:cubicBezTo>
                  <a:cubicBezTo>
                    <a:pt x="8" y="707"/>
                    <a:pt x="8" y="707"/>
                    <a:pt x="6" y="689"/>
                  </a:cubicBezTo>
                  <a:cubicBezTo>
                    <a:pt x="0" y="639"/>
                    <a:pt x="0" y="588"/>
                    <a:pt x="2" y="536"/>
                  </a:cubicBezTo>
                  <a:cubicBezTo>
                    <a:pt x="6" y="465"/>
                    <a:pt x="17" y="395"/>
                    <a:pt x="35" y="327"/>
                  </a:cubicBezTo>
                  <a:cubicBezTo>
                    <a:pt x="67" y="211"/>
                    <a:pt x="117" y="105"/>
                    <a:pt x="187" y="8"/>
                  </a:cubicBezTo>
                  <a:cubicBezTo>
                    <a:pt x="189" y="5"/>
                    <a:pt x="190" y="2"/>
                    <a:pt x="193" y="0"/>
                  </a:cubicBezTo>
                  <a:cubicBezTo>
                    <a:pt x="197" y="3"/>
                    <a:pt x="200" y="5"/>
                    <a:pt x="204" y="7"/>
                  </a:cubicBezTo>
                  <a:cubicBezTo>
                    <a:pt x="334" y="102"/>
                    <a:pt x="464" y="198"/>
                    <a:pt x="594" y="293"/>
                  </a:cubicBezTo>
                  <a:close/>
                </a:path>
              </a:pathLst>
            </a:custGeom>
            <a:gradFill>
              <a:gsLst>
                <a:gs pos="98024">
                  <a:srgbClr val="234A71"/>
                </a:gs>
                <a:gs pos="0">
                  <a:schemeClr val="bg1">
                    <a:lumMod val="95000"/>
                  </a:schemeClr>
                </a:gs>
                <a:gs pos="33000">
                  <a:srgbClr val="5992CB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127000" dist="38100" dir="10800000" algn="r" rotWithShape="0">
                <a:prstClr val="black">
                  <a:alpha val="5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11560175" y="9525"/>
              <a:ext cx="1989138" cy="2019300"/>
            </a:xfrm>
            <a:custGeom>
              <a:avLst/>
              <a:gdLst>
                <a:gd name="T0" fmla="*/ 0 w 625"/>
                <a:gd name="T1" fmla="*/ 332 h 636"/>
                <a:gd name="T2" fmla="*/ 48 w 625"/>
                <a:gd name="T3" fmla="*/ 273 h 636"/>
                <a:gd name="T4" fmla="*/ 455 w 625"/>
                <a:gd name="T5" fmla="*/ 2 h 636"/>
                <a:gd name="T6" fmla="*/ 467 w 625"/>
                <a:gd name="T7" fmla="*/ 8 h 636"/>
                <a:gd name="T8" fmla="*/ 622 w 625"/>
                <a:gd name="T9" fmla="*/ 461 h 636"/>
                <a:gd name="T10" fmla="*/ 618 w 625"/>
                <a:gd name="T11" fmla="*/ 474 h 636"/>
                <a:gd name="T12" fmla="*/ 397 w 625"/>
                <a:gd name="T13" fmla="*/ 632 h 636"/>
                <a:gd name="T14" fmla="*/ 393 w 625"/>
                <a:gd name="T15" fmla="*/ 636 h 636"/>
                <a:gd name="T16" fmla="*/ 382 w 625"/>
                <a:gd name="T17" fmla="*/ 629 h 636"/>
                <a:gd name="T18" fmla="*/ 145 w 625"/>
                <a:gd name="T19" fmla="*/ 444 h 636"/>
                <a:gd name="T20" fmla="*/ 0 w 625"/>
                <a:gd name="T21" fmla="*/ 332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5" h="636" extrusionOk="0">
                  <a:moveTo>
                    <a:pt x="0" y="332"/>
                  </a:moveTo>
                  <a:cubicBezTo>
                    <a:pt x="14" y="311"/>
                    <a:pt x="31" y="292"/>
                    <a:pt x="48" y="273"/>
                  </a:cubicBezTo>
                  <a:cubicBezTo>
                    <a:pt x="161" y="149"/>
                    <a:pt x="297" y="59"/>
                    <a:pt x="455" y="2"/>
                  </a:cubicBezTo>
                  <a:cubicBezTo>
                    <a:pt x="462" y="0"/>
                    <a:pt x="464" y="0"/>
                    <a:pt x="467" y="8"/>
                  </a:cubicBezTo>
                  <a:cubicBezTo>
                    <a:pt x="518" y="159"/>
                    <a:pt x="570" y="310"/>
                    <a:pt x="622" y="461"/>
                  </a:cubicBezTo>
                  <a:cubicBezTo>
                    <a:pt x="624" y="467"/>
                    <a:pt x="625" y="471"/>
                    <a:pt x="618" y="474"/>
                  </a:cubicBezTo>
                  <a:cubicBezTo>
                    <a:pt x="529" y="506"/>
                    <a:pt x="456" y="559"/>
                    <a:pt x="397" y="632"/>
                  </a:cubicBezTo>
                  <a:cubicBezTo>
                    <a:pt x="395" y="633"/>
                    <a:pt x="394" y="634"/>
                    <a:pt x="393" y="636"/>
                  </a:cubicBezTo>
                  <a:cubicBezTo>
                    <a:pt x="389" y="633"/>
                    <a:pt x="386" y="631"/>
                    <a:pt x="382" y="629"/>
                  </a:cubicBezTo>
                  <a:cubicBezTo>
                    <a:pt x="303" y="567"/>
                    <a:pt x="224" y="506"/>
                    <a:pt x="145" y="444"/>
                  </a:cubicBezTo>
                  <a:cubicBezTo>
                    <a:pt x="97" y="407"/>
                    <a:pt x="48" y="369"/>
                    <a:pt x="0" y="332"/>
                  </a:cubicBezTo>
                  <a:close/>
                </a:path>
              </a:pathLst>
            </a:custGeom>
            <a:gradFill>
              <a:gsLst>
                <a:gs pos="0">
                  <a:srgbClr val="A8D6E6"/>
                </a:gs>
                <a:gs pos="97628">
                  <a:srgbClr val="388FB6"/>
                </a:gs>
                <a:gs pos="36000">
                  <a:srgbClr val="6CB2D2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101600" dist="76200" dir="10800000" algn="r" rotWithShape="0">
                <a:prstClr val="black">
                  <a:alpha val="4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31"/>
            <p:cNvSpPr/>
            <p:nvPr/>
          </p:nvSpPr>
          <p:spPr bwMode="auto">
            <a:xfrm>
              <a:off x="11506200" y="1063625"/>
              <a:ext cx="1304925" cy="1000125"/>
            </a:xfrm>
            <a:custGeom>
              <a:avLst/>
              <a:gdLst>
                <a:gd name="T0" fmla="*/ 17 w 410"/>
                <a:gd name="T1" fmla="*/ 0 h 315"/>
                <a:gd name="T2" fmla="*/ 162 w 410"/>
                <a:gd name="T3" fmla="*/ 112 h 315"/>
                <a:gd name="T4" fmla="*/ 399 w 410"/>
                <a:gd name="T5" fmla="*/ 297 h 315"/>
                <a:gd name="T6" fmla="*/ 410 w 410"/>
                <a:gd name="T7" fmla="*/ 304 h 315"/>
                <a:gd name="T8" fmla="*/ 401 w 410"/>
                <a:gd name="T9" fmla="*/ 315 h 315"/>
                <a:gd name="T10" fmla="*/ 11 w 410"/>
                <a:gd name="T11" fmla="*/ 29 h 315"/>
                <a:gd name="T12" fmla="*/ 0 w 410"/>
                <a:gd name="T13" fmla="*/ 22 h 315"/>
                <a:gd name="T14" fmla="*/ 17 w 410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315" extrusionOk="0">
                  <a:moveTo>
                    <a:pt x="17" y="0"/>
                  </a:moveTo>
                  <a:cubicBezTo>
                    <a:pt x="65" y="37"/>
                    <a:pt x="114" y="75"/>
                    <a:pt x="162" y="112"/>
                  </a:cubicBezTo>
                  <a:cubicBezTo>
                    <a:pt x="241" y="174"/>
                    <a:pt x="320" y="235"/>
                    <a:pt x="399" y="297"/>
                  </a:cubicBezTo>
                  <a:cubicBezTo>
                    <a:pt x="403" y="299"/>
                    <a:pt x="406" y="301"/>
                    <a:pt x="410" y="304"/>
                  </a:cubicBezTo>
                  <a:cubicBezTo>
                    <a:pt x="408" y="308"/>
                    <a:pt x="405" y="312"/>
                    <a:pt x="401" y="315"/>
                  </a:cubicBezTo>
                  <a:cubicBezTo>
                    <a:pt x="271" y="220"/>
                    <a:pt x="141" y="124"/>
                    <a:pt x="11" y="29"/>
                  </a:cubicBezTo>
                  <a:cubicBezTo>
                    <a:pt x="7" y="27"/>
                    <a:pt x="4" y="25"/>
                    <a:pt x="0" y="22"/>
                  </a:cubicBezTo>
                  <a:cubicBezTo>
                    <a:pt x="5" y="14"/>
                    <a:pt x="11" y="6"/>
                    <a:pt x="17" y="0"/>
                  </a:cubicBezTo>
                  <a:close/>
                </a:path>
              </a:pathLst>
            </a:custGeom>
            <a:gradFill>
              <a:gsLst>
                <a:gs pos="38000">
                  <a:srgbClr val="D2A165"/>
                </a:gs>
                <a:gs pos="0">
                  <a:srgbClr val="FFD44B"/>
                </a:gs>
                <a:gs pos="100000">
                  <a:srgbClr val="A96329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7" name="Группа 34"/>
          <p:cNvGrpSpPr/>
          <p:nvPr/>
        </p:nvGrpSpPr>
        <p:grpSpPr bwMode="auto">
          <a:xfrm rot="10591608">
            <a:off x="2075507" y="4314062"/>
            <a:ext cx="323354" cy="507165"/>
            <a:chOff x="13061950" y="4957763"/>
            <a:chExt cx="1066800" cy="1673225"/>
          </a:xfrm>
        </p:grpSpPr>
        <p:sp>
          <p:nvSpPr>
            <p:cNvPr id="48" name="Freeform 36"/>
            <p:cNvSpPr/>
            <p:nvPr/>
          </p:nvSpPr>
          <p:spPr bwMode="auto">
            <a:xfrm>
              <a:off x="13061950" y="4964113"/>
              <a:ext cx="977900" cy="1666875"/>
            </a:xfrm>
            <a:custGeom>
              <a:avLst/>
              <a:gdLst>
                <a:gd name="T0" fmla="*/ 307 w 307"/>
                <a:gd name="T1" fmla="*/ 497 h 525"/>
                <a:gd name="T2" fmla="*/ 209 w 307"/>
                <a:gd name="T3" fmla="*/ 513 h 525"/>
                <a:gd name="T4" fmla="*/ 176 w 307"/>
                <a:gd name="T5" fmla="*/ 523 h 525"/>
                <a:gd name="T6" fmla="*/ 164 w 307"/>
                <a:gd name="T7" fmla="*/ 517 h 525"/>
                <a:gd name="T8" fmla="*/ 75 w 307"/>
                <a:gd name="T9" fmla="*/ 267 h 525"/>
                <a:gd name="T10" fmla="*/ 4 w 307"/>
                <a:gd name="T11" fmla="*/ 67 h 525"/>
                <a:gd name="T12" fmla="*/ 11 w 307"/>
                <a:gd name="T13" fmla="*/ 52 h 525"/>
                <a:gd name="T14" fmla="*/ 222 w 307"/>
                <a:gd name="T15" fmla="*/ 5 h 525"/>
                <a:gd name="T16" fmla="*/ 280 w 307"/>
                <a:gd name="T17" fmla="*/ 1 h 525"/>
                <a:gd name="T18" fmla="*/ 281 w 307"/>
                <a:gd name="T19" fmla="*/ 17 h 525"/>
                <a:gd name="T20" fmla="*/ 294 w 307"/>
                <a:gd name="T21" fmla="*/ 252 h 525"/>
                <a:gd name="T22" fmla="*/ 307 w 307"/>
                <a:gd name="T23" fmla="*/ 49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" h="525" extrusionOk="0">
                  <a:moveTo>
                    <a:pt x="307" y="497"/>
                  </a:moveTo>
                  <a:cubicBezTo>
                    <a:pt x="274" y="501"/>
                    <a:pt x="241" y="504"/>
                    <a:pt x="209" y="513"/>
                  </a:cubicBezTo>
                  <a:cubicBezTo>
                    <a:pt x="198" y="516"/>
                    <a:pt x="187" y="519"/>
                    <a:pt x="176" y="523"/>
                  </a:cubicBezTo>
                  <a:cubicBezTo>
                    <a:pt x="170" y="525"/>
                    <a:pt x="167" y="525"/>
                    <a:pt x="164" y="517"/>
                  </a:cubicBezTo>
                  <a:cubicBezTo>
                    <a:pt x="134" y="434"/>
                    <a:pt x="105" y="350"/>
                    <a:pt x="75" y="267"/>
                  </a:cubicBezTo>
                  <a:cubicBezTo>
                    <a:pt x="51" y="200"/>
                    <a:pt x="28" y="133"/>
                    <a:pt x="4" y="67"/>
                  </a:cubicBezTo>
                  <a:cubicBezTo>
                    <a:pt x="0" y="58"/>
                    <a:pt x="2" y="55"/>
                    <a:pt x="11" y="52"/>
                  </a:cubicBezTo>
                  <a:cubicBezTo>
                    <a:pt x="80" y="29"/>
                    <a:pt x="150" y="13"/>
                    <a:pt x="222" y="5"/>
                  </a:cubicBezTo>
                  <a:cubicBezTo>
                    <a:pt x="241" y="3"/>
                    <a:pt x="260" y="0"/>
                    <a:pt x="280" y="1"/>
                  </a:cubicBezTo>
                  <a:cubicBezTo>
                    <a:pt x="280" y="6"/>
                    <a:pt x="281" y="12"/>
                    <a:pt x="281" y="17"/>
                  </a:cubicBezTo>
                  <a:cubicBezTo>
                    <a:pt x="285" y="95"/>
                    <a:pt x="290" y="173"/>
                    <a:pt x="294" y="252"/>
                  </a:cubicBezTo>
                  <a:cubicBezTo>
                    <a:pt x="298" y="333"/>
                    <a:pt x="303" y="415"/>
                    <a:pt x="307" y="497"/>
                  </a:cubicBezTo>
                  <a:close/>
                </a:path>
              </a:pathLst>
            </a:custGeom>
            <a:gradFill>
              <a:gsLst>
                <a:gs pos="98024">
                  <a:srgbClr val="234A71"/>
                </a:gs>
                <a:gs pos="0">
                  <a:schemeClr val="bg1">
                    <a:lumMod val="95000"/>
                  </a:schemeClr>
                </a:gs>
                <a:gs pos="33000">
                  <a:srgbClr val="5992CB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37"/>
            <p:cNvSpPr/>
            <p:nvPr/>
          </p:nvSpPr>
          <p:spPr bwMode="auto">
            <a:xfrm>
              <a:off x="14014450" y="4957763"/>
              <a:ext cx="114300" cy="1584324"/>
            </a:xfrm>
            <a:custGeom>
              <a:avLst/>
              <a:gdLst>
                <a:gd name="T0" fmla="*/ 0 w 36"/>
                <a:gd name="T1" fmla="*/ 2 h 499"/>
                <a:gd name="T2" fmla="*/ 31 w 36"/>
                <a:gd name="T3" fmla="*/ 1 h 499"/>
                <a:gd name="T4" fmla="*/ 36 w 36"/>
                <a:gd name="T5" fmla="*/ 5 h 499"/>
                <a:gd name="T6" fmla="*/ 36 w 36"/>
                <a:gd name="T7" fmla="*/ 13 h 499"/>
                <a:gd name="T8" fmla="*/ 36 w 36"/>
                <a:gd name="T9" fmla="*/ 481 h 499"/>
                <a:gd name="T10" fmla="*/ 17 w 36"/>
                <a:gd name="T11" fmla="*/ 499 h 499"/>
                <a:gd name="T12" fmla="*/ 13 w 36"/>
                <a:gd name="T13" fmla="*/ 411 h 499"/>
                <a:gd name="T14" fmla="*/ 10 w 36"/>
                <a:gd name="T15" fmla="*/ 300 h 499"/>
                <a:gd name="T16" fmla="*/ 4 w 36"/>
                <a:gd name="T17" fmla="*/ 146 h 499"/>
                <a:gd name="T18" fmla="*/ 0 w 36"/>
                <a:gd name="T19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99" extrusionOk="0">
                  <a:moveTo>
                    <a:pt x="0" y="2"/>
                  </a:moveTo>
                  <a:cubicBezTo>
                    <a:pt x="10" y="0"/>
                    <a:pt x="21" y="1"/>
                    <a:pt x="31" y="1"/>
                  </a:cubicBezTo>
                  <a:cubicBezTo>
                    <a:pt x="34" y="0"/>
                    <a:pt x="36" y="2"/>
                    <a:pt x="36" y="5"/>
                  </a:cubicBezTo>
                  <a:cubicBezTo>
                    <a:pt x="36" y="8"/>
                    <a:pt x="36" y="10"/>
                    <a:pt x="36" y="13"/>
                  </a:cubicBezTo>
                  <a:cubicBezTo>
                    <a:pt x="36" y="169"/>
                    <a:pt x="36" y="325"/>
                    <a:pt x="36" y="481"/>
                  </a:cubicBezTo>
                  <a:cubicBezTo>
                    <a:pt x="36" y="499"/>
                    <a:pt x="36" y="499"/>
                    <a:pt x="17" y="499"/>
                  </a:cubicBezTo>
                  <a:cubicBezTo>
                    <a:pt x="16" y="469"/>
                    <a:pt x="14" y="440"/>
                    <a:pt x="13" y="411"/>
                  </a:cubicBezTo>
                  <a:cubicBezTo>
                    <a:pt x="13" y="374"/>
                    <a:pt x="11" y="337"/>
                    <a:pt x="10" y="300"/>
                  </a:cubicBezTo>
                  <a:cubicBezTo>
                    <a:pt x="8" y="248"/>
                    <a:pt x="6" y="197"/>
                    <a:pt x="4" y="146"/>
                  </a:cubicBezTo>
                  <a:cubicBezTo>
                    <a:pt x="2" y="98"/>
                    <a:pt x="1" y="50"/>
                    <a:pt x="0" y="2"/>
                  </a:cubicBezTo>
                  <a:close/>
                </a:path>
              </a:pathLst>
            </a:custGeom>
            <a:gradFill>
              <a:gsLst>
                <a:gs pos="0">
                  <a:srgbClr val="A8D6E6"/>
                </a:gs>
                <a:gs pos="97628">
                  <a:srgbClr val="388FB6"/>
                </a:gs>
                <a:gs pos="36000">
                  <a:srgbClr val="6CB2D2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38"/>
            <p:cNvSpPr/>
            <p:nvPr/>
          </p:nvSpPr>
          <p:spPr bwMode="auto">
            <a:xfrm>
              <a:off x="13954125" y="4960938"/>
              <a:ext cx="114300" cy="1584324"/>
            </a:xfrm>
            <a:custGeom>
              <a:avLst/>
              <a:gdLst>
                <a:gd name="T0" fmla="*/ 19 w 36"/>
                <a:gd name="T1" fmla="*/ 1 h 499"/>
                <a:gd name="T2" fmla="*/ 23 w 36"/>
                <a:gd name="T3" fmla="*/ 145 h 499"/>
                <a:gd name="T4" fmla="*/ 29 w 36"/>
                <a:gd name="T5" fmla="*/ 299 h 499"/>
                <a:gd name="T6" fmla="*/ 32 w 36"/>
                <a:gd name="T7" fmla="*/ 410 h 499"/>
                <a:gd name="T8" fmla="*/ 36 w 36"/>
                <a:gd name="T9" fmla="*/ 498 h 499"/>
                <a:gd name="T10" fmla="*/ 27 w 36"/>
                <a:gd name="T11" fmla="*/ 498 h 499"/>
                <a:gd name="T12" fmla="*/ 14 w 36"/>
                <a:gd name="T13" fmla="*/ 253 h 499"/>
                <a:gd name="T14" fmla="*/ 1 w 36"/>
                <a:gd name="T15" fmla="*/ 18 h 499"/>
                <a:gd name="T16" fmla="*/ 0 w 36"/>
                <a:gd name="T17" fmla="*/ 2 h 499"/>
                <a:gd name="T18" fmla="*/ 19 w 36"/>
                <a:gd name="T19" fmla="*/ 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99" extrusionOk="0">
                  <a:moveTo>
                    <a:pt x="19" y="1"/>
                  </a:moveTo>
                  <a:cubicBezTo>
                    <a:pt x="20" y="49"/>
                    <a:pt x="21" y="97"/>
                    <a:pt x="23" y="145"/>
                  </a:cubicBezTo>
                  <a:cubicBezTo>
                    <a:pt x="25" y="196"/>
                    <a:pt x="27" y="247"/>
                    <a:pt x="29" y="299"/>
                  </a:cubicBezTo>
                  <a:cubicBezTo>
                    <a:pt x="30" y="336"/>
                    <a:pt x="32" y="373"/>
                    <a:pt x="32" y="410"/>
                  </a:cubicBezTo>
                  <a:cubicBezTo>
                    <a:pt x="33" y="439"/>
                    <a:pt x="35" y="468"/>
                    <a:pt x="36" y="498"/>
                  </a:cubicBezTo>
                  <a:cubicBezTo>
                    <a:pt x="33" y="499"/>
                    <a:pt x="30" y="499"/>
                    <a:pt x="27" y="498"/>
                  </a:cubicBezTo>
                  <a:cubicBezTo>
                    <a:pt x="23" y="416"/>
                    <a:pt x="18" y="334"/>
                    <a:pt x="14" y="253"/>
                  </a:cubicBezTo>
                  <a:cubicBezTo>
                    <a:pt x="10" y="174"/>
                    <a:pt x="5" y="96"/>
                    <a:pt x="1" y="18"/>
                  </a:cubicBezTo>
                  <a:cubicBezTo>
                    <a:pt x="1" y="13"/>
                    <a:pt x="0" y="7"/>
                    <a:pt x="0" y="2"/>
                  </a:cubicBezTo>
                  <a:cubicBezTo>
                    <a:pt x="6" y="1"/>
                    <a:pt x="12" y="0"/>
                    <a:pt x="19" y="1"/>
                  </a:cubicBezTo>
                  <a:close/>
                </a:path>
              </a:pathLst>
            </a:custGeom>
            <a:gradFill>
              <a:gsLst>
                <a:gs pos="38000">
                  <a:srgbClr val="D2A165"/>
                </a:gs>
                <a:gs pos="0">
                  <a:srgbClr val="FFD44B"/>
                </a:gs>
                <a:gs pos="100000">
                  <a:srgbClr val="A96329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" name="Прямоугольник 60"/>
          <p:cNvSpPr/>
          <p:nvPr/>
        </p:nvSpPr>
        <p:spPr bwMode="auto">
          <a:xfrm>
            <a:off x="2378517" y="6157523"/>
            <a:ext cx="898865" cy="37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defRPr/>
            </a:pPr>
            <a:r>
              <a:rPr lang="ru-RU" sz="1200" b="1" dirty="0" smtClean="0"/>
              <a:t>Местный </a:t>
            </a:r>
            <a:endParaRPr dirty="0"/>
          </a:p>
          <a:p>
            <a:pPr algn="ctr">
              <a:lnSpc>
                <a:spcPts val="1100"/>
              </a:lnSpc>
              <a:defRPr/>
            </a:pPr>
            <a:r>
              <a:rPr lang="ru-RU" sz="1200" b="1" dirty="0"/>
              <a:t>бюджет</a:t>
            </a:r>
            <a:endParaRPr dirty="0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1103232" y="2604023"/>
            <a:ext cx="1428598" cy="1305138"/>
            <a:chOff x="-23006" y="0"/>
            <a:chExt cx="1190078" cy="1148226"/>
          </a:xfrm>
        </p:grpSpPr>
        <p:sp>
          <p:nvSpPr>
            <p:cNvPr id="63" name="AutoShape 4"/>
            <p:cNvSpPr>
              <a:spLocks noChangeArrowheads="1"/>
            </p:cNvSpPr>
            <p:nvPr/>
          </p:nvSpPr>
          <p:spPr bwMode="gray">
            <a:xfrm>
              <a:off x="0" y="0"/>
              <a:ext cx="1165532" cy="114822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54000" dist="101600" dir="7320000" algn="tr" rotWithShape="0">
                <a:prstClr val="black">
                  <a:alpha val="6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44000" anchor="ctr"/>
            <a:lstStyle/>
            <a:p>
              <a:pPr algn="ctr">
                <a:lnSpc>
                  <a:spcPts val="1400"/>
                </a:lnSpc>
                <a:defRPr/>
              </a:pPr>
              <a:endParaRPr lang="ru-RU" sz="1600" b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Tahoma"/>
                <a:cs typeface="Tahoma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-23006" y="390786"/>
              <a:ext cx="1190078" cy="37908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200" dirty="0" smtClean="0">
                  <a:solidFill>
                    <a:srgbClr val="55120B"/>
                  </a:solidFill>
                  <a:latin typeface="Impact" panose="020B0806030902050204" pitchFamily="34" charset="0"/>
                  <a:ea typeface="Tahoma" pitchFamily="34" charset="0"/>
                  <a:cs typeface="Tahoma" pitchFamily="34" charset="0"/>
                </a:rPr>
                <a:t>910 298,40</a:t>
              </a:r>
              <a:endParaRPr lang="ru-RU" sz="2200" dirty="0">
                <a:solidFill>
                  <a:srgbClr val="55120B"/>
                </a:solidFill>
                <a:latin typeface="Impact" panose="020B080603090205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 bwMode="auto">
          <a:xfrm>
            <a:off x="3755378" y="3483405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566590"/>
                </a:solidFill>
                <a:latin typeface="Impact" panose="020B0806030902050204" pitchFamily="34" charset="0"/>
              </a:rPr>
              <a:t>342 911,26</a:t>
            </a:r>
            <a:endParaRPr sz="2000" dirty="0">
              <a:solidFill>
                <a:srgbClr val="566590"/>
              </a:solidFill>
              <a:latin typeface="Impact" panose="020B080603090205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3734854" y="4998549"/>
            <a:ext cx="1248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B67A41"/>
                </a:solidFill>
                <a:latin typeface="Impact" panose="020B0806030902050204" pitchFamily="34" charset="0"/>
              </a:rPr>
              <a:t>567 387,14</a:t>
            </a:r>
            <a:endParaRPr lang="ru-RU" sz="2000" dirty="0">
              <a:solidFill>
                <a:srgbClr val="B67A41"/>
              </a:solidFill>
              <a:latin typeface="Impact" panose="020B080603090205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74519" y="5035352"/>
            <a:ext cx="1721932" cy="382920"/>
          </a:xfrm>
          <a:prstGeom prst="roundRect">
            <a:avLst>
              <a:gd name="adj" fmla="val 50000"/>
            </a:avLst>
          </a:prstGeom>
          <a:gradFill>
            <a:gsLst>
              <a:gs pos="98024">
                <a:srgbClr val="234A71"/>
              </a:gs>
              <a:gs pos="0">
                <a:schemeClr val="bg1">
                  <a:lumMod val="95000"/>
                </a:schemeClr>
              </a:gs>
              <a:gs pos="33000">
                <a:srgbClr val="5992CB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1143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537 634,93</a:t>
            </a:r>
            <a:endParaRPr lang="ru-RU" dirty="0">
              <a:effectLst>
                <a:outerShdw blurRad="114300" dist="38100" dir="2700000" algn="tl">
                  <a:srgbClr val="00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4519" y="5553475"/>
            <a:ext cx="1740125" cy="382920"/>
          </a:xfrm>
          <a:prstGeom prst="roundRect">
            <a:avLst>
              <a:gd name="adj" fmla="val 50000"/>
            </a:avLst>
          </a:prstGeom>
          <a:gradFill>
            <a:gsLst>
              <a:gs pos="38000">
                <a:srgbClr val="D2A165"/>
              </a:gs>
              <a:gs pos="0">
                <a:srgbClr val="FFD44B"/>
              </a:gs>
              <a:gs pos="100000">
                <a:srgbClr val="A96329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1143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366 669,92</a:t>
            </a:r>
            <a:endParaRPr lang="ru-RU" dirty="0">
              <a:effectLst>
                <a:outerShdw blurRad="114300" dist="38100" dir="2700000" algn="tl">
                  <a:srgbClr val="00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46527" y="6098546"/>
            <a:ext cx="1606395" cy="37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8D6E6"/>
              </a:gs>
              <a:gs pos="97628">
                <a:srgbClr val="388FB6"/>
              </a:gs>
              <a:gs pos="36000">
                <a:srgbClr val="6CB2D2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ru-RU" dirty="0" smtClean="0">
                <a:effectLst>
                  <a:outerShdw blurRad="1143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5 993,55</a:t>
            </a:r>
            <a:endParaRPr lang="en-US" dirty="0">
              <a:effectLst>
                <a:outerShdw blurRad="114300" dist="38100" dir="2700000" algn="tl">
                  <a:srgbClr val="00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59520" y="2843612"/>
            <a:ext cx="19478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3"/>
              </a:lnSpc>
            </a:pPr>
            <a:r>
              <a:rPr lang="ru-RU" sz="1200" dirty="0">
                <a:solidFill>
                  <a:srgbClr val="56659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Национальный проект </a:t>
            </a:r>
            <a:endParaRPr lang="ru-RU" sz="1200" dirty="0" smtClean="0">
              <a:solidFill>
                <a:srgbClr val="56659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63"/>
              </a:lnSpc>
            </a:pPr>
            <a:r>
              <a:rPr lang="ru-RU" sz="1800" dirty="0" smtClean="0">
                <a:solidFill>
                  <a:srgbClr val="56659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«Семья» </a:t>
            </a:r>
            <a:endParaRPr lang="ru-RU" sz="1800" dirty="0">
              <a:solidFill>
                <a:srgbClr val="56659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12187" y="4394723"/>
            <a:ext cx="179520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3"/>
              </a:lnSpc>
            </a:pPr>
            <a:r>
              <a:rPr lang="ru-RU" sz="1200" dirty="0">
                <a:solidFill>
                  <a:srgbClr val="B67A4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Национальный проект </a:t>
            </a:r>
            <a:r>
              <a:rPr lang="ru-RU" sz="1600" dirty="0" smtClean="0">
                <a:solidFill>
                  <a:srgbClr val="B67A4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«Молодежь и дети»  </a:t>
            </a:r>
            <a:endParaRPr lang="ru-RU" sz="1600" dirty="0">
              <a:solidFill>
                <a:srgbClr val="B67A4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510" y="361273"/>
            <a:ext cx="9107041" cy="382794"/>
          </a:xfrm>
          <a:prstGeom prst="rect">
            <a:avLst/>
          </a:prstGeom>
        </p:spPr>
        <p:txBody>
          <a:bodyPr wrap="square" lIns="73621" tIns="37146" rIns="73621" bIns="37146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НАЦИОНАЛЬНЫХ ПРОЕКТОВ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 2026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 bwMode="auto">
          <a:xfrm>
            <a:off x="8365021" y="2317310"/>
            <a:ext cx="1482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 anchor="ctr"/>
          <a:lstStyle/>
          <a:p>
            <a:pPr algn="ctr" defTabSz="912813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/>
          </p:nvPr>
        </p:nvGraphicFramePr>
        <p:xfrm>
          <a:off x="3506142" y="2696885"/>
          <a:ext cx="5996990" cy="1365256"/>
        </p:xfrm>
        <a:graphic>
          <a:graphicData uri="http://schemas.openxmlformats.org/drawingml/2006/table">
            <a:tbl>
              <a:tblPr/>
              <a:tblGrid>
                <a:gridCol w="1665348">
                  <a:extLst>
                    <a:ext uri="{9D8B030D-6E8A-4147-A177-3AD203B41FA5}">
                      <a16:colId xmlns:a16="http://schemas.microsoft.com/office/drawing/2014/main" val="285306394"/>
                    </a:ext>
                  </a:extLst>
                </a:gridCol>
                <a:gridCol w="3222171">
                  <a:extLst>
                    <a:ext uri="{9D8B030D-6E8A-4147-A177-3AD203B41FA5}">
                      <a16:colId xmlns:a16="http://schemas.microsoft.com/office/drawing/2014/main" val="2051528797"/>
                    </a:ext>
                  </a:extLst>
                </a:gridCol>
                <a:gridCol w="1109471">
                  <a:extLst>
                    <a:ext uri="{9D8B030D-6E8A-4147-A177-3AD203B41FA5}">
                      <a16:colId xmlns:a16="http://schemas.microsoft.com/office/drawing/2014/main" val="4154733131"/>
                    </a:ext>
                  </a:extLst>
                </a:gridCol>
              </a:tblGrid>
              <a:tr h="1365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B67A41"/>
                      </a:solidFill>
                      <a:prstDash val="solid"/>
                    </a:lnL>
                    <a:lnR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B67A41"/>
                      </a:solidFill>
                      <a:prstDash val="solid"/>
                    </a:lnT>
                    <a:lnB w="12700" cmpd="sng">
                      <a:solidFill>
                        <a:srgbClr val="B67A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67A41"/>
                      </a:solidFill>
                      <a:prstDash val="solid"/>
                    </a:lnR>
                    <a:lnT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67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67312"/>
                  </a:ext>
                </a:extLst>
              </a:tr>
            </a:tbl>
          </a:graphicData>
        </a:graphic>
      </p:graphicFrame>
      <p:sp>
        <p:nvSpPr>
          <p:cNvPr id="62" name="Объект 2"/>
          <p:cNvSpPr txBox="1">
            <a:spLocks/>
          </p:cNvSpPr>
          <p:nvPr/>
        </p:nvSpPr>
        <p:spPr>
          <a:xfrm>
            <a:off x="378857" y="874503"/>
            <a:ext cx="9145587" cy="136815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021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0553" algn="l"/>
              </a:tabLst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Шпаковского муниципального округа на 2026 год и плановый период     2027 и 2028 годов в приоритетном порядке предусмотрены средства на достижение национальных целей, определенных указом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года». </a:t>
            </a:r>
          </a:p>
          <a:p>
            <a:pPr marL="0" indent="0" algn="just" defTabSz="91021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0553" algn="l"/>
              </a:tabLst>
              <a:defRPr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низ 8"/>
          <p:cNvSpPr/>
          <p:nvPr/>
        </p:nvSpPr>
        <p:spPr>
          <a:xfrm>
            <a:off x="331732" y="1376775"/>
            <a:ext cx="9230922" cy="417646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5169" name="Заголовок 1"/>
          <p:cNvSpPr>
            <a:spLocks noGrp="1"/>
          </p:cNvSpPr>
          <p:nvPr>
            <p:ph type="title"/>
          </p:nvPr>
        </p:nvSpPr>
        <p:spPr>
          <a:xfrm>
            <a:off x="464886" y="162023"/>
            <a:ext cx="8964613" cy="915987"/>
          </a:xfrm>
        </p:spPr>
        <p:txBody>
          <a:bodyPr>
            <a:normAutofit fontScale="90000"/>
          </a:bodyPr>
          <a:lstStyle/>
          <a:p>
            <a:pPr algn="ctr" defTabSz="1072074">
              <a:spcBef>
                <a:spcPts val="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РАСХОДЫ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БЮДЖЕТА ШПАКОВСКОГО МУНИЦИПАЛЬНОГО ОКРУГА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С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УЧЕТОМ ИНТЕРЕСОВ ЦЕЛЕВЫХ ГРУПП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ПОЛЬЗОВАТЕЛЕЙ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118" y="1429285"/>
            <a:ext cx="9074150" cy="2585263"/>
          </a:xfrm>
          <a:prstGeom prst="rect">
            <a:avLst/>
          </a:prstGeom>
        </p:spPr>
        <p:txBody>
          <a:bodyPr lIns="91380" tIns="45690" rIns="91380" bIns="45690">
            <a:spAutoFit/>
          </a:bodyPr>
          <a:lstStyle/>
          <a:p>
            <a:pPr algn="just" defTabSz="1072074" fontAlgn="auto">
              <a:spcBef>
                <a:spcPts val="0"/>
              </a:spcBef>
              <a:spcAft>
                <a:spcPts val="0"/>
              </a:spcAft>
              <a:tabLst>
                <a:tab pos="450553" algn="l"/>
              </a:tabLs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–  это совокупность отраслей, предприятий, организаций, непосредственным образом связанных и определяющих образ и уровень жизни людей, их благосостояние, потребление (образование,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молодежное развитие, культура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искусство, физическая культура и спорт).</a:t>
            </a:r>
          </a:p>
          <a:p>
            <a:pPr algn="just" defTabSz="1072074" fontAlgn="auto">
              <a:spcBef>
                <a:spcPts val="0"/>
              </a:spcBef>
              <a:spcAft>
                <a:spcPts val="0"/>
              </a:spcAft>
              <a:tabLst>
                <a:tab pos="450553" algn="l"/>
              </a:tabLs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Социальная сфера охватывает все пространство жизни человека –  от условий его труда и быта, здоровья и досуга до социально - классовых и национальных отношений. 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направлением в социальной сфере является создание оптимальных условий жизни для каждого человека, его здоровья, образования, трудовой деятельности и социальной справедливости для всех слоев населения.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6268" y="874185"/>
            <a:ext cx="8964613" cy="502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9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СОЦИАЛЬНО-КУЛЬТУРНАЯ СФЕРА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97216" y="4196921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fontAlgn="auto">
              <a:spcAft>
                <a:spcPts val="0"/>
              </a:spcAft>
              <a:buFont typeface="Corbel" pitchFamily="34" charset="0"/>
              <a:buNone/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РАБОТНИКИ УЧРЕЖДЕНИЙ </a:t>
            </a:r>
          </a:p>
          <a:p>
            <a:r>
              <a:rPr lang="ru-RU" dirty="0"/>
              <a:t>БЮДЖЕТНОЙ СФЕРЫ</a:t>
            </a:r>
          </a:p>
        </p:txBody>
      </p:sp>
      <p:pic>
        <p:nvPicPr>
          <p:cNvPr id="6" name="Picture 2" descr="C:\Users\Adm\Desktop\543-5437295_go-arrow-next-svg-clip-arts-portable-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3" y="4207519"/>
            <a:ext cx="505742" cy="5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4991" y="4196921"/>
            <a:ext cx="2916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Font typeface="Corbel" pitchFamily="34" charset="0"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НУЖДАЮЩИЕСЯ </a:t>
            </a:r>
          </a:p>
          <a:p>
            <a:pPr marL="0" indent="0" fontAlgn="auto">
              <a:spcAft>
                <a:spcPts val="0"/>
              </a:spcAft>
              <a:buFont typeface="Corbel" pitchFamily="34" charset="0"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ПОДДЕРЖКЕ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09343" y="4182293"/>
            <a:ext cx="186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Corbel" pitchFamily="34" charset="0"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algn="ctr" fontAlgn="auto">
              <a:spcAft>
                <a:spcPts val="0"/>
              </a:spcAft>
              <a:buFont typeface="Corbel" pitchFamily="34" charset="0"/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МОЛОДЁЖЬ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Adm\Desktop\543-5437295_go-arrow-next-svg-clip-arts-portable-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01" y="4203146"/>
            <a:ext cx="505742" cy="5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\Desktop\543-5437295_go-arrow-next-svg-clip-arts-portable-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73" y="4219180"/>
            <a:ext cx="505742" cy="5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\Desktop\8892d50e49112f23de5f90574ad0c3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551">
            <a:off x="5008268" y="4932657"/>
            <a:ext cx="1988765" cy="14235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\Desktop\rr7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498">
            <a:off x="7197605" y="4960561"/>
            <a:ext cx="2274157" cy="15123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\Desktop\dzyudo3_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160">
            <a:off x="406711" y="5008857"/>
            <a:ext cx="2035998" cy="13768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\Desktop\e300dfe6ec7b56077aa64a52afc04c74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795">
            <a:off x="2606053" y="5008747"/>
            <a:ext cx="2209309" cy="14159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7689304" y="4074646"/>
            <a:ext cx="0" cy="504825"/>
          </a:xfrm>
          <a:prstGeom prst="line">
            <a:avLst/>
          </a:prstGeom>
          <a:ln w="50800" cap="flat">
            <a:solidFill>
              <a:srgbClr val="FFC000"/>
            </a:solidFill>
            <a:prstDash val="sysDash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31100" y="3051175"/>
            <a:ext cx="0" cy="503238"/>
          </a:xfrm>
          <a:prstGeom prst="line">
            <a:avLst/>
          </a:prstGeom>
          <a:ln w="50800" cap="flat">
            <a:solidFill>
              <a:srgbClr val="39DF49"/>
            </a:solidFill>
            <a:prstDash val="sysDash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657850" y="3554413"/>
            <a:ext cx="1873250" cy="0"/>
          </a:xfrm>
          <a:prstGeom prst="line">
            <a:avLst/>
          </a:prstGeom>
          <a:ln w="50800" cap="flat">
            <a:solidFill>
              <a:srgbClr val="39DF49"/>
            </a:solidFill>
            <a:prstDash val="sysDash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798592" y="4098459"/>
            <a:ext cx="1871662" cy="0"/>
          </a:xfrm>
          <a:prstGeom prst="line">
            <a:avLst/>
          </a:prstGeom>
          <a:ln w="50800" cap="flat">
            <a:solidFill>
              <a:srgbClr val="FFC000"/>
            </a:solidFill>
            <a:prstDash val="sysDash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551113" y="3543300"/>
            <a:ext cx="1871662" cy="0"/>
          </a:xfrm>
          <a:prstGeom prst="line">
            <a:avLst/>
          </a:prstGeom>
          <a:ln w="50800" cap="flat">
            <a:solidFill>
              <a:srgbClr val="00B0F0"/>
            </a:solidFill>
            <a:prstDash val="sysDash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371825" y="4098458"/>
            <a:ext cx="1871662" cy="0"/>
          </a:xfrm>
          <a:prstGeom prst="line">
            <a:avLst/>
          </a:prstGeom>
          <a:ln w="50800" cap="flat">
            <a:solidFill>
              <a:srgbClr val="9F5FCF"/>
            </a:solidFill>
            <a:prstDash val="sysDash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360712" y="4074645"/>
            <a:ext cx="0" cy="504825"/>
          </a:xfrm>
          <a:prstGeom prst="line">
            <a:avLst/>
          </a:prstGeom>
          <a:ln w="50800" cap="flat">
            <a:solidFill>
              <a:srgbClr val="9F5FCF"/>
            </a:solidFill>
            <a:prstDash val="sysDash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65400" y="3038475"/>
            <a:ext cx="0" cy="504825"/>
          </a:xfrm>
          <a:prstGeom prst="line">
            <a:avLst/>
          </a:prstGeom>
          <a:ln w="50800" cap="flat">
            <a:solidFill>
              <a:srgbClr val="00B0F0"/>
            </a:solidFill>
            <a:prstDash val="sysDash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78" name="Заголовок 1"/>
          <p:cNvSpPr>
            <a:spLocks noGrp="1"/>
          </p:cNvSpPr>
          <p:nvPr>
            <p:ph type="title"/>
          </p:nvPr>
        </p:nvSpPr>
        <p:spPr>
          <a:xfrm>
            <a:off x="128464" y="323851"/>
            <a:ext cx="9524661" cy="673100"/>
          </a:xfrm>
        </p:spPr>
        <p:txBody>
          <a:bodyPr>
            <a:normAutofit/>
          </a:bodyPr>
          <a:lstStyle/>
          <a:p>
            <a:pPr algn="ctr" defTabSz="1072074">
              <a:spcBef>
                <a:spcPts val="0"/>
              </a:spcBef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РАСХОДЫ ОТРАСЛЕЙ СОЦИАЛЬНО-КУЛЬТУРНОЙ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СФЕРЫ В 2025-2028 ГГ И ДОЛЯ В ОБЩЕЙ СТРУКТУРЕ БЮДЖЕТА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/>
          </p:nvPr>
        </p:nvGraphicFramePr>
        <p:xfrm>
          <a:off x="415926" y="1214905"/>
          <a:ext cx="4392612" cy="196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069" name="Object 445"/>
          <p:cNvGraphicFramePr>
            <a:graphicFrameLocks/>
          </p:cNvGraphicFramePr>
          <p:nvPr/>
        </p:nvGraphicFramePr>
        <p:xfrm>
          <a:off x="5861050" y="4164013"/>
          <a:ext cx="3554413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Диаграмма" r:id="rId5" imgW="3853006" imgH="2274005" progId="">
                  <p:embed/>
                </p:oleObj>
              </mc:Choice>
              <mc:Fallback>
                <p:oleObj name="Диаграмма" r:id="rId5" imgW="3853006" imgH="2274005" progId="">
                  <p:embed/>
                  <p:pic>
                    <p:nvPicPr>
                      <p:cNvPr id="27069" name="Object 44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4164013"/>
                        <a:ext cx="3554413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12"/>
          <p:cNvGraphicFramePr>
            <a:graphicFrameLocks/>
          </p:cNvGraphicFramePr>
          <p:nvPr>
            <p:extLst/>
          </p:nvPr>
        </p:nvGraphicFramePr>
        <p:xfrm>
          <a:off x="5286217" y="1195855"/>
          <a:ext cx="4262438" cy="197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/>
          </p:nvPr>
        </p:nvGraphicFramePr>
        <p:xfrm>
          <a:off x="415925" y="4579471"/>
          <a:ext cx="4392613" cy="184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Диаграмма 12"/>
          <p:cNvGraphicFramePr>
            <a:graphicFrameLocks/>
          </p:cNvGraphicFramePr>
          <p:nvPr>
            <p:extLst/>
          </p:nvPr>
        </p:nvGraphicFramePr>
        <p:xfrm>
          <a:off x="5281612" y="4579471"/>
          <a:ext cx="4262438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085" name="Прямоугольник 5"/>
          <p:cNvSpPr>
            <a:spLocks noChangeArrowheads="1"/>
          </p:cNvSpPr>
          <p:nvPr/>
        </p:nvSpPr>
        <p:spPr bwMode="auto">
          <a:xfrm>
            <a:off x="8463747" y="886416"/>
            <a:ext cx="1103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19" name="Диаграмма 6"/>
          <p:cNvGraphicFramePr>
            <a:graphicFrameLocks/>
          </p:cNvGraphicFramePr>
          <p:nvPr>
            <p:extLst/>
          </p:nvPr>
        </p:nvGraphicFramePr>
        <p:xfrm>
          <a:off x="3037816" y="2414846"/>
          <a:ext cx="4105274" cy="2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4138484" y="2877948"/>
            <a:ext cx="1293282" cy="6039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/>
              <a:t>Прочие расходы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3047873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48860" y="3596876"/>
            <a:ext cx="6343253" cy="2629091"/>
          </a:xfrm>
          <a:prstGeom prst="roundRect">
            <a:avLst>
              <a:gd name="adj" fmla="val 71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>
                <a:lumMod val="75000"/>
                <a:alpha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endParaRPr lang="ru-RU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44488" y="959349"/>
          <a:ext cx="9217025" cy="23793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067">
                  <a:extLst>
                    <a:ext uri="{9D8B030D-6E8A-4147-A177-3AD203B41FA5}">
                      <a16:colId xmlns:a16="http://schemas.microsoft.com/office/drawing/2014/main" val="2554574321"/>
                    </a:ext>
                  </a:extLst>
                </a:gridCol>
                <a:gridCol w="1136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7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финансового обеспечения по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годам (тыс. рублей)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аименование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2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798 283,23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740 830,70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748 122,63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774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535,92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788 912,25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411 407,73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472 943,04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462 942,72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423 320,37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425 272,30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343 898,89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226 626,00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235 590,58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299 740,54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312 164,69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42 976,61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41 261,66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49 589,33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51 475,01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51 475,26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3290" y="343246"/>
            <a:ext cx="8778240" cy="60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РАСХОДЫ БЮДЖЕТА ШПАКОВСКОГО МУНИЦИПАЛЬНОГО ОКРУГА </a:t>
            </a:r>
            <a:endParaRPr lang="en-US" sz="1846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</a:endParaRPr>
          </a:p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В СФЕРЕ СОЦИАЛЬНОЙ ПОЛИТИКИ В 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2024-2028 гг.</a:t>
            </a:r>
            <a:endParaRPr lang="ru-RU" sz="1846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7208912" y="4007833"/>
          <a:ext cx="2105074" cy="205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76879" y="3570472"/>
            <a:ext cx="2369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 на 1 жителя (рублей)**</a:t>
            </a:r>
          </a:p>
        </p:txBody>
      </p:sp>
      <p:graphicFrame>
        <p:nvGraphicFramePr>
          <p:cNvPr id="14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76452" y="3609124"/>
          <a:ext cx="5977313" cy="259691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5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956">
                  <a:extLst>
                    <a:ext uri="{9D8B030D-6E8A-4147-A177-3AD203B41FA5}">
                      <a16:colId xmlns:a16="http://schemas.microsoft.com/office/drawing/2014/main" val="1239255206"/>
                    </a:ext>
                  </a:extLst>
                </a:gridCol>
                <a:gridCol w="746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65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7" marR="77907" marT="31650" marB="3165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77907" marR="77907" marT="31650" marB="3165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7" marR="77907" marT="31650" marB="3165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7" marR="77907" marT="31650" marB="3165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0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семей с детьми, молодёжи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07" marR="77907" marT="31650" marB="3165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147 698,51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222 912,86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233 688,98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86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</a:t>
                      </a:r>
                      <a:r>
                        <a:rPr lang="ru-RU" sz="105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 поддержки отдельным категориям граждан (ветеранам,</a:t>
                      </a:r>
                      <a:r>
                        <a:rPr lang="ru-RU" sz="105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ветеранам труда, инвалидам, почетным донорам)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907" marR="77907" marT="31650" marB="3165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386 441,49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385 490,31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384 713,42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052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мест проживания многодетных и социально - неблагополучных семей, из числа малоимущих, автономными пожарными </a:t>
                      </a:r>
                      <a:r>
                        <a:rPr lang="ru-RU" sz="105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извещателями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907" marR="77907" marT="31650" marB="3165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772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дополнительных социальных гарантий членам семей отдельных категорий военнослужащих</a:t>
                      </a:r>
                      <a:r>
                        <a:rPr lang="ru-RU" sz="105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территории Шпаковского муниципального округа Ставропольского края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907" marR="77907" marT="31650" marB="3165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39 350,00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81103"/>
                  </a:ext>
                </a:extLst>
              </a:tr>
              <a:tr h="145095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ru-RU" sz="105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приемных семей, опекунов, детей-сирот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907" marR="77907" marT="31650" marB="3165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43 944,90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45 538,85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47 197,66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53">
                <a:tc>
                  <a:txBody>
                    <a:bodyPr/>
                    <a:lstStyle/>
                    <a:p>
                      <a:pPr marL="0" indent="0" algn="ctr" defTabSz="639763" rtl="0" eaLnBrk="1" fontAlgn="ctr" latinLnBrk="0" hangingPunct="1">
                        <a:tabLst>
                          <a:tab pos="5113338" algn="l"/>
                        </a:tabLst>
                      </a:pPr>
                      <a:r>
                        <a:rPr lang="ru-RU" sz="1100" b="1" u="non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  </a:t>
                      </a:r>
                      <a:endParaRPr lang="ru-RU" sz="1100" b="1" u="none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617 934,91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654 442,03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666 100,06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463821"/>
                  </a:ext>
                </a:extLst>
              </a:tr>
            </a:tbl>
          </a:graphicData>
        </a:graphic>
      </p:graphicFrame>
      <p:sp>
        <p:nvSpPr>
          <p:cNvPr id="22" name="Пятиугольник 21"/>
          <p:cNvSpPr/>
          <p:nvPr/>
        </p:nvSpPr>
        <p:spPr>
          <a:xfrm>
            <a:off x="254900" y="3464189"/>
            <a:ext cx="3981032" cy="349426"/>
          </a:xfrm>
          <a:prstGeom prst="homePlate">
            <a:avLst/>
          </a:prstGeom>
          <a:gradFill flip="none" rotWithShape="1">
            <a:gsLst>
              <a:gs pos="1805">
                <a:schemeClr val="accent1">
                  <a:lumMod val="75000"/>
                </a:schemeClr>
              </a:gs>
              <a:gs pos="100000">
                <a:srgbClr val="A5D3DF"/>
              </a:gs>
            </a:gsLst>
            <a:lin ang="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МЕРЫ СОЦИАЛЬНОЙ ПОДДЕРЖКИ*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37915" y="5964676"/>
            <a:ext cx="236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Изменение объема расходов обусловлено  изменением объема межбюджетных трансфертов, получаемых из бюджета Ставропольского края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957" y="6287842"/>
            <a:ext cx="619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Меры социальной поддержки назначены в соответствии с действующим законодательством Российской Федерации, Ставропольского края и нормативными актами Шпаковского муниципального округа, и носят заявительный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33326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16496" y="343892"/>
            <a:ext cx="9144000" cy="40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865" tIns="38933" rIns="77865" bIns="38933">
            <a:spAutoFit/>
          </a:bodyPr>
          <a:lstStyle/>
          <a:p>
            <a:pPr algn="ctr" defTabSz="913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(ОСНОВНЫЕ ТЕРМИНЫ)</a:t>
            </a:r>
            <a:endParaRPr lang="ru-R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588" y="765175"/>
            <a:ext cx="9577387" cy="5664200"/>
          </a:xfrm>
          <a:prstGeom prst="rect">
            <a:avLst/>
          </a:prstGeom>
          <a:noFill/>
          <a:ln>
            <a:noFill/>
          </a:ln>
        </p:spPr>
        <p:txBody>
          <a:bodyPr lIns="91380" tIns="45690" rIns="91380" bIns="45690">
            <a:spAutoFit/>
          </a:bodyPr>
          <a:lstStyle/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Бюджет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Бюджетный процесс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деятельность по подготовке проектов бюджетов, утверждению и исполнению бюджетов, контролю исполнения,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Бюджетные инвестиции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бюджетные средства, направляемые на создание или увеличение за счет средств бюджета стоимости государственного (муниципального) имущества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Бюджетный кредит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Государственная </a:t>
            </a:r>
            <a:r>
              <a:rPr lang="ru-RU" sz="95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(муниципальная) программа</a:t>
            </a:r>
            <a:r>
              <a:rPr lang="ru-RU" sz="95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 экономического развития и </a:t>
            </a:r>
            <a:r>
              <a:rPr lang="ru-RU" sz="950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безопасности 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Государственный </a:t>
            </a: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или муниципальный долг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Дотации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Доходы бюджета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Консолидированный бюджет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Межбюджетные отношения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взаимоотношения между публично-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Налоговые доходы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поступления от уплаты налогов и сборов, установленных Налоговым кодексом Российской Федерации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Неналоговые доходы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все доходы, поступающие в соответствующий бюджет, не отнесенные к налоговым доходам и безвозмездным поступлениям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Расходы бюджета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Сбалансированность бюджета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доходам. В случае нарушения баланса возникает дефицит или профицит бюджета</a:t>
            </a:r>
          </a:p>
          <a:p>
            <a:pPr marL="171330" indent="-171330" defTabSz="913725" fontAlgn="auto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Субвенции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межбюджетные трансферты, предоставляемые в целях обеспечения исполнения отдельных государственных полномочий, переданных органам местного самоуправления</a:t>
            </a:r>
          </a:p>
          <a:p>
            <a:pPr marL="171330" indent="-171330" defTabSz="913725" fontAlgn="auto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Субсидии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межбюджетные трансферты, предоставляемые в целях </a:t>
            </a:r>
            <a:r>
              <a:rPr lang="ru-RU" sz="95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софинансирования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расходов на решение вопросов местного значения</a:t>
            </a:r>
          </a:p>
          <a:p>
            <a:pPr marL="171330" indent="-171330" defTabSz="913725" fontAlgn="auto">
              <a:spcBef>
                <a:spcPts val="0"/>
              </a:spcBef>
              <a:spcAft>
                <a:spcPts val="400"/>
              </a:spcAft>
              <a:buClr>
                <a:srgbClr val="2D11FF"/>
              </a:buClr>
              <a:buFont typeface="Wingdings" panose="05000000000000000000" pitchFamily="2" charset="2"/>
              <a:buChar char="v"/>
              <a:defRPr/>
            </a:pPr>
            <a:r>
              <a:rPr lang="ru-RU" sz="95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Устойчивость бюджета</a:t>
            </a:r>
            <a:r>
              <a:rPr lang="ru-RU" sz="95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– состояние бюджета, при котором обеспечивается нормальное функционирование субъекта публичной власти, реализация всех закрепленных за ним полномочий на основе полного и своевременного финансирования предусмотренных по бюджету расходов, включая погашение и обслуживание внутреннего и внешнего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2838636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7004"/>
            <a:ext cx="8229600" cy="607506"/>
          </a:xfrm>
          <a:effectLst/>
        </p:spPr>
        <p:txBody>
          <a:bodyPr>
            <a:noAutofit/>
          </a:bodyPr>
          <a:lstStyle/>
          <a:p>
            <a:pPr algn="ctr" defTabSz="1072074"/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РАСХОДЫ НА СОЦИАЛЬНУЮ ПОДДЕРЖКУ ОТДЕЛЬНЫХ КАТЕГОРИЙ ГРАЖДАН В 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2026-</a:t>
            </a:r>
            <a:r>
              <a:rPr lang="en-US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202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8 </a:t>
            </a: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ГОДАХ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4486" y="1340768"/>
            <a:ext cx="9217026" cy="5294654"/>
          </a:xfrm>
          <a:prstGeom prst="roundRect">
            <a:avLst>
              <a:gd name="adj" fmla="val 71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>
                <a:lumMod val="75000"/>
                <a:alpha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endParaRPr lang="ru-RU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69461" y="894510"/>
            <a:ext cx="6043742" cy="575926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ПОДДЕРЖКА СЕМЕЙ С ДЕТЬМИ, МОЛОДЁЖИ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60512" y="1470436"/>
          <a:ext cx="8876405" cy="4930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2079">
                  <a:extLst>
                    <a:ext uri="{9D8B030D-6E8A-4147-A177-3AD203B41FA5}">
                      <a16:colId xmlns:a16="http://schemas.microsoft.com/office/drawing/2014/main" val="3390506041"/>
                    </a:ext>
                  </a:extLst>
                </a:gridCol>
                <a:gridCol w="925721">
                  <a:extLst>
                    <a:ext uri="{9D8B030D-6E8A-4147-A177-3AD203B41FA5}">
                      <a16:colId xmlns:a16="http://schemas.microsoft.com/office/drawing/2014/main" val="1104748981"/>
                    </a:ext>
                  </a:extLst>
                </a:gridCol>
                <a:gridCol w="925721">
                  <a:extLst>
                    <a:ext uri="{9D8B030D-6E8A-4147-A177-3AD203B41FA5}">
                      <a16:colId xmlns:a16="http://schemas.microsoft.com/office/drawing/2014/main" val="2129139966"/>
                    </a:ext>
                  </a:extLst>
                </a:gridCol>
                <a:gridCol w="925721">
                  <a:extLst>
                    <a:ext uri="{9D8B030D-6E8A-4147-A177-3AD203B41FA5}">
                      <a16:colId xmlns:a16="http://schemas.microsoft.com/office/drawing/2014/main" val="4065810305"/>
                    </a:ext>
                  </a:extLst>
                </a:gridCol>
                <a:gridCol w="925721">
                  <a:extLst>
                    <a:ext uri="{9D8B030D-6E8A-4147-A177-3AD203B41FA5}">
                      <a16:colId xmlns:a16="http://schemas.microsoft.com/office/drawing/2014/main" val="2708165900"/>
                    </a:ext>
                  </a:extLst>
                </a:gridCol>
                <a:gridCol w="925721">
                  <a:extLst>
                    <a:ext uri="{9D8B030D-6E8A-4147-A177-3AD203B41FA5}">
                      <a16:colId xmlns:a16="http://schemas.microsoft.com/office/drawing/2014/main" val="673044867"/>
                    </a:ext>
                  </a:extLst>
                </a:gridCol>
                <a:gridCol w="925721">
                  <a:extLst>
                    <a:ext uri="{9D8B030D-6E8A-4147-A177-3AD203B41FA5}">
                      <a16:colId xmlns:a16="http://schemas.microsoft.com/office/drawing/2014/main" val="3176103734"/>
                    </a:ext>
                  </a:extLst>
                </a:gridCol>
              </a:tblGrid>
              <a:tr h="274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</a:t>
                      </a:r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поддержки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48360"/>
                  </a:ext>
                </a:extLst>
              </a:tr>
              <a:tr h="441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</a:t>
                      </a:r>
                      <a:r>
                        <a:rPr lang="ru-RU" sz="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811976"/>
                  </a:ext>
                </a:extLst>
              </a:tr>
              <a:tr h="295895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Выплата ежегодного социального пособия на проезд учащимся (студентам)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201,26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209,31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217,68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350244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Выплата ежемесячной денежной компенсации на каждого ребенка в возрасте до 18 лет многодетным семьям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11 147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115 999,91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23950"/>
                  </a:ext>
                </a:extLst>
              </a:tr>
              <a:tr h="441100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Выплата ежегодной денежной компенсации многодетным семьям на каждого из детей не старше 18 лет, обучающихся в общеобразовательных организациях, на приобретение комплекта школьной одежды, спортивной одежды и обуви и школьных письменных принадлежностей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31 497,35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92833"/>
                  </a:ext>
                </a:extLst>
              </a:tr>
              <a:tr h="258989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Ежемесячная денежная компенсация на каждого ребенка на оплату жилья и коммунальных услуг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11 306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114 372,90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11 415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119 636,34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93601"/>
                  </a:ext>
                </a:extLst>
              </a:tr>
              <a:tr h="471152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Ежегодная денежная компенсация на каждого из детей, обучающихся в общеобразовательных организациях, в целях их обеспечения одеждой для посещения учебных занятий, а также спортивной формой на весь период обучения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32 377,82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5 308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34 094,66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331816"/>
                  </a:ext>
                </a:extLst>
              </a:tr>
              <a:tr h="424319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Ежемесячная денежная компенсация на каждого из детей, обучающихся в 5 - 11 классах общеобразовательных организаций и (или) обучающихся в профессиональных образовательных организациях по очной форме обучения, расположенных на территории Ставропольского края, в рамках предоставления им одноразового бесплатного питания на весь период обучения, за исключением каникулярного времени в летние месяцы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5 950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60 841,74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63 653,92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61766"/>
                  </a:ext>
                </a:extLst>
              </a:tr>
              <a:tr h="660150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Ежемесячная  денежная компенсация на каждого из детей, обучающихся в общеобразовательных организациях, на оплату проезда автомобильным  транспортом (за исключением такси) в городском и пригородном сообщении, городским наземным электрическим транспортом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5 293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15 111,10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5 308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16 086,38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348610"/>
                  </a:ext>
                </a:extLst>
              </a:tr>
              <a:tr h="3968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выплата, назначаемая в случае рождения третьего ребенка или последующих детей до достижения ребенком возраста трех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2000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164 475,46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106 941,01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46 527,96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16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10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98" y="321684"/>
            <a:ext cx="8229600" cy="607506"/>
          </a:xfrm>
          <a:effectLst/>
        </p:spPr>
        <p:txBody>
          <a:bodyPr>
            <a:noAutofit/>
          </a:bodyPr>
          <a:lstStyle/>
          <a:p>
            <a:pPr algn="ctr" defTabSz="1072074"/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РАСХОДЫ НА СОЦИАЛЬНУЮ ПОДДЕРЖКУ ОТДЕЛЬНЫХ КАТЕГОРИЙ ГРАЖДАН В 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2026-</a:t>
            </a:r>
            <a:r>
              <a:rPr lang="en-US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202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8 </a:t>
            </a: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ГОДАХ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4487" y="1124744"/>
            <a:ext cx="9217024" cy="5448479"/>
          </a:xfrm>
          <a:prstGeom prst="roundRect">
            <a:avLst>
              <a:gd name="adj" fmla="val 71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>
                <a:lumMod val="75000"/>
                <a:alpha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endParaRPr lang="ru-RU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41893" y="979672"/>
            <a:ext cx="6043742" cy="577120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ПОДДЕРЖКА ОТДЕЛЬНЫХ КАТЕГОРИЙ ГРАЖДАН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24506" y="1556792"/>
          <a:ext cx="8856986" cy="487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7926">
                  <a:extLst>
                    <a:ext uri="{9D8B030D-6E8A-4147-A177-3AD203B41FA5}">
                      <a16:colId xmlns:a16="http://schemas.microsoft.com/office/drawing/2014/main" val="3390506041"/>
                    </a:ext>
                  </a:extLst>
                </a:gridCol>
                <a:gridCol w="821510">
                  <a:extLst>
                    <a:ext uri="{9D8B030D-6E8A-4147-A177-3AD203B41FA5}">
                      <a16:colId xmlns:a16="http://schemas.microsoft.com/office/drawing/2014/main" val="1104748981"/>
                    </a:ext>
                  </a:extLst>
                </a:gridCol>
                <a:gridCol w="821510">
                  <a:extLst>
                    <a:ext uri="{9D8B030D-6E8A-4147-A177-3AD203B41FA5}">
                      <a16:colId xmlns:a16="http://schemas.microsoft.com/office/drawing/2014/main" val="2129139966"/>
                    </a:ext>
                  </a:extLst>
                </a:gridCol>
                <a:gridCol w="821510">
                  <a:extLst>
                    <a:ext uri="{9D8B030D-6E8A-4147-A177-3AD203B41FA5}">
                      <a16:colId xmlns:a16="http://schemas.microsoft.com/office/drawing/2014/main" val="4065810305"/>
                    </a:ext>
                  </a:extLst>
                </a:gridCol>
                <a:gridCol w="821510">
                  <a:extLst>
                    <a:ext uri="{9D8B030D-6E8A-4147-A177-3AD203B41FA5}">
                      <a16:colId xmlns:a16="http://schemas.microsoft.com/office/drawing/2014/main" val="2708165900"/>
                    </a:ext>
                  </a:extLst>
                </a:gridCol>
                <a:gridCol w="821510">
                  <a:extLst>
                    <a:ext uri="{9D8B030D-6E8A-4147-A177-3AD203B41FA5}">
                      <a16:colId xmlns:a16="http://schemas.microsoft.com/office/drawing/2014/main" val="673044867"/>
                    </a:ext>
                  </a:extLst>
                </a:gridCol>
                <a:gridCol w="821510">
                  <a:extLst>
                    <a:ext uri="{9D8B030D-6E8A-4147-A177-3AD203B41FA5}">
                      <a16:colId xmlns:a16="http://schemas.microsoft.com/office/drawing/2014/main" val="3176103734"/>
                    </a:ext>
                  </a:extLst>
                </a:gridCol>
              </a:tblGrid>
              <a:tr h="274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</a:t>
                      </a:r>
                      <a:r>
                        <a:rPr lang="ru-RU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поддержки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48360"/>
                  </a:ext>
                </a:extLst>
              </a:tr>
              <a:tr h="441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</a:t>
                      </a:r>
                      <a:r>
                        <a:rPr lang="ru-RU" sz="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</a:t>
                      </a:r>
                      <a:b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</a:t>
                      </a:r>
                      <a:b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811976"/>
                  </a:ext>
                </a:extLst>
              </a:tr>
              <a:tr h="254120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Ежегодная денежная выплата гражданам, награжденным знаком «Почетный донор СССР», «Почетный донор России»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6 008,03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6 246,49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6 493,13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350244"/>
                  </a:ext>
                </a:extLst>
              </a:tr>
              <a:tr h="197507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гражданам субсидий на оплату жилого помещения и коммунальных услуг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32 856,60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32 814,70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31 945,33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23950"/>
                  </a:ext>
                </a:extLst>
              </a:tr>
              <a:tr h="273001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государственной социальной помощи малоимущим семьям, малоимущим одиноко проживающим гражданам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3 338,95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3 338,95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3 338,95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92833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государственной социальной помощи на основании социального контракта отдельным категориям граждан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63 257,77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65 152,86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67 873,32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61766"/>
                  </a:ext>
                </a:extLst>
              </a:tr>
              <a:tr h="189795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Выплата социального пособия на погребение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1 458,22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1 458,22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1 458,22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348610"/>
                  </a:ext>
                </a:extLst>
              </a:tr>
              <a:tr h="186220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мер социальной поддержки ветеранов труда и тружеников тыла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85 894,75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86 627,69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87 394,51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161132"/>
                  </a:ext>
                </a:extLst>
              </a:tr>
              <a:tr h="299102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мер социальной поддержки ветеранов труда Ставропольского края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3 412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88 746,87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89 539,82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90 338,82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91044"/>
                  </a:ext>
                </a:extLst>
              </a:tr>
              <a:tr h="279530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мер социальной поддержки реабилитированных лиц и лиц, признанных пострадавшими от политических репрессий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2 676,70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2 702,68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2 726,47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561428"/>
                  </a:ext>
                </a:extLst>
              </a:tr>
              <a:tr h="177643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134,51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139,90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145,49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904665"/>
                  </a:ext>
                </a:extLst>
              </a:tr>
              <a:tr h="277017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Ежемесячная денежная выплата семьям погибших ветеранов боевых действий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4 708,01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4 896,35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5 092,20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946211"/>
                  </a:ext>
                </a:extLst>
              </a:tr>
              <a:tr h="524470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дополнительной меры социальной поддержки в виде дополнительной компенсации расходов на оплату жилых помещений и коммунальных услуг участникам, инвалидам Великой Отечественной войны и бывшим несовершеннолетним узникам фашизма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314,60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314,60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314,60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052497"/>
                  </a:ext>
                </a:extLst>
              </a:tr>
              <a:tr h="160354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жилищно-коммунальных услуг отдельным категориям граждан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8 175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107 403,29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8 175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107 341,65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8 175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107 329,32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130097"/>
                  </a:ext>
                </a:extLst>
              </a:tr>
              <a:tr h="282011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Компенсация отдельным категориям граждан оплаты  взноса на капитальный ремонт общего имущества в многоквартирном доме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2 698,90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2 697,49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2 570,65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169052"/>
                  </a:ext>
                </a:extLst>
              </a:tr>
              <a:tr h="309461">
                <a:tc>
                  <a:txBody>
                    <a:bodyPr/>
                    <a:lstStyle/>
                    <a:p>
                      <a:pPr marL="0" algn="just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Ежегодная денежная выплата гражданам Российской Федерации, не достигшим совершеннолетия на 3 сентября 1945 года и постоянно проживающим на территории Ставропольского края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24 194,25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20 139,65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18 333,62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06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61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11897" y="4874692"/>
            <a:ext cx="8297965" cy="616747"/>
          </a:xfrm>
          <a:prstGeom prst="roundRect">
            <a:avLst>
              <a:gd name="adj" fmla="val 71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>
                <a:lumMod val="75000"/>
                <a:alpha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endParaRPr lang="ru-RU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1897" y="5805647"/>
            <a:ext cx="8297965" cy="723340"/>
          </a:xfrm>
          <a:prstGeom prst="roundRect">
            <a:avLst>
              <a:gd name="adj" fmla="val 71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>
                <a:lumMod val="75000"/>
                <a:alpha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endParaRPr lang="ru-RU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98" y="321684"/>
            <a:ext cx="8229600" cy="607506"/>
          </a:xfrm>
          <a:effectLst/>
        </p:spPr>
        <p:txBody>
          <a:bodyPr>
            <a:noAutofit/>
          </a:bodyPr>
          <a:lstStyle/>
          <a:p>
            <a:pPr algn="ctr" defTabSz="1072074"/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РАСХОДЫ НА СОЦИАЛЬНУЮ ПОДДЕРЖКУ ОТДЕЛЬНЫХ КАТЕГОРИЙ ГРАЖДАН В 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2026-2028 ГОДАХ</a:t>
            </a:r>
            <a:endParaRPr lang="ru-RU" sz="1846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6837" y="1333144"/>
            <a:ext cx="8297965" cy="3343189"/>
          </a:xfrm>
          <a:prstGeom prst="roundRect">
            <a:avLst>
              <a:gd name="adj" fmla="val 71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>
                <a:lumMod val="75000"/>
                <a:alpha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endParaRPr lang="ru-RU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94999" y="1076771"/>
            <a:ext cx="5873157" cy="69294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Поддержка приемных семей, опекунов, 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                      детей-сирот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04845" y="1683523"/>
          <a:ext cx="7912068" cy="2830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6418">
                  <a:extLst>
                    <a:ext uri="{9D8B030D-6E8A-4147-A177-3AD203B41FA5}">
                      <a16:colId xmlns:a16="http://schemas.microsoft.com/office/drawing/2014/main" val="3390506041"/>
                    </a:ext>
                  </a:extLst>
                </a:gridCol>
                <a:gridCol w="989672">
                  <a:extLst>
                    <a:ext uri="{9D8B030D-6E8A-4147-A177-3AD203B41FA5}">
                      <a16:colId xmlns:a16="http://schemas.microsoft.com/office/drawing/2014/main" val="1104748981"/>
                    </a:ext>
                  </a:extLst>
                </a:gridCol>
                <a:gridCol w="991438">
                  <a:extLst>
                    <a:ext uri="{9D8B030D-6E8A-4147-A177-3AD203B41FA5}">
                      <a16:colId xmlns:a16="http://schemas.microsoft.com/office/drawing/2014/main" val="2129139966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4065810305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2708165900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673044867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3176103734"/>
                    </a:ext>
                  </a:extLst>
                </a:gridCol>
              </a:tblGrid>
              <a:tr h="3397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</a:t>
                      </a:r>
                      <a:r>
                        <a:rPr lang="ru-RU" sz="9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поддержки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748360"/>
                  </a:ext>
                </a:extLst>
              </a:tr>
              <a:tr h="441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</a:t>
                      </a:r>
                      <a:r>
                        <a:rPr lang="ru-RU" sz="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получателей, человек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05" marR="4605" marT="46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811976"/>
                  </a:ext>
                </a:extLst>
              </a:tr>
              <a:tr h="2958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Выплата денежных средств на содержание ребенка опекуну (попечителю)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13 462,03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14 000,91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14 000,91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350244"/>
                  </a:ext>
                </a:extLst>
              </a:tr>
              <a:tr h="3005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бесплатного проезда детей-сирот и детей, оставшихся без попечения родителей, а также лиц из числа детей-сирот и детей, оставшихся без попечения родителей, обучающихся по основным образовательным программам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283,18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298,08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298,08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23950"/>
                  </a:ext>
                </a:extLst>
              </a:tr>
              <a:tr h="4411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Выплата на содержание детей-сирот и детей, оставшихся без попечения родителей, в приемных семьях, а также на вознаграждение, причитающееся приемным родителям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29 629,70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30 669,86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32 328,67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92833"/>
                  </a:ext>
                </a:extLst>
              </a:tr>
              <a:tr h="3633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Выплата единовременного пособия усыновителям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570,00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570,00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570,00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793601"/>
                  </a:ext>
                </a:extLst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488504" y="4771475"/>
            <a:ext cx="2984679" cy="692947"/>
          </a:xfrm>
          <a:prstGeom prst="homePlate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anchor="ctr"/>
          <a:lstStyle/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Оснащение мест проживания многодетных и социально - неблагополучных семей, из числа малоимущих, автономными пожарными </a:t>
            </a:r>
            <a:r>
              <a:rPr lang="ru-RU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извещателями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44488" y="5559563"/>
            <a:ext cx="2984679" cy="1055763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anchor="ctr"/>
          <a:lstStyle/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Предоставление дополнительных социальных гарантий членам семей отдельных категорий военнослужащих, добровольцев, мобилизованных </a:t>
            </a:r>
            <a:r>
              <a:rPr lang="ru-RU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граждан и гражданам, заключившим контракт о прохождении военной службы с МО РФ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012530" y="5007496"/>
          <a:ext cx="7912068" cy="300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6418">
                  <a:extLst>
                    <a:ext uri="{9D8B030D-6E8A-4147-A177-3AD203B41FA5}">
                      <a16:colId xmlns:a16="http://schemas.microsoft.com/office/drawing/2014/main" val="3390506041"/>
                    </a:ext>
                  </a:extLst>
                </a:gridCol>
                <a:gridCol w="989672">
                  <a:extLst>
                    <a:ext uri="{9D8B030D-6E8A-4147-A177-3AD203B41FA5}">
                      <a16:colId xmlns:a16="http://schemas.microsoft.com/office/drawing/2014/main" val="1104748981"/>
                    </a:ext>
                  </a:extLst>
                </a:gridCol>
                <a:gridCol w="991438">
                  <a:extLst>
                    <a:ext uri="{9D8B030D-6E8A-4147-A177-3AD203B41FA5}">
                      <a16:colId xmlns:a16="http://schemas.microsoft.com/office/drawing/2014/main" val="2129139966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4065810305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2708165900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673044867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3176103734"/>
                    </a:ext>
                  </a:extLst>
                </a:gridCol>
              </a:tblGrid>
              <a:tr h="300521">
                <a:tc>
                  <a:txBody>
                    <a:bodyPr/>
                    <a:lstStyle/>
                    <a:p>
                      <a:pPr algn="just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1377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1377  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1377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2395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012530" y="6017057"/>
          <a:ext cx="7912068" cy="300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6418">
                  <a:extLst>
                    <a:ext uri="{9D8B030D-6E8A-4147-A177-3AD203B41FA5}">
                      <a16:colId xmlns:a16="http://schemas.microsoft.com/office/drawing/2014/main" val="3390506041"/>
                    </a:ext>
                  </a:extLst>
                </a:gridCol>
                <a:gridCol w="989672">
                  <a:extLst>
                    <a:ext uri="{9D8B030D-6E8A-4147-A177-3AD203B41FA5}">
                      <a16:colId xmlns:a16="http://schemas.microsoft.com/office/drawing/2014/main" val="1104748981"/>
                    </a:ext>
                  </a:extLst>
                </a:gridCol>
                <a:gridCol w="991438">
                  <a:extLst>
                    <a:ext uri="{9D8B030D-6E8A-4147-A177-3AD203B41FA5}">
                      <a16:colId xmlns:a16="http://schemas.microsoft.com/office/drawing/2014/main" val="2129139966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4065810305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2708165900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673044867"/>
                    </a:ext>
                  </a:extLst>
                </a:gridCol>
                <a:gridCol w="883635">
                  <a:extLst>
                    <a:ext uri="{9D8B030D-6E8A-4147-A177-3AD203B41FA5}">
                      <a16:colId xmlns:a16="http://schemas.microsoft.com/office/drawing/2014/main" val="3176103734"/>
                    </a:ext>
                  </a:extLst>
                </a:gridCol>
              </a:tblGrid>
              <a:tr h="300521">
                <a:tc>
                  <a:txBody>
                    <a:bodyPr/>
                    <a:lstStyle/>
                    <a:p>
                      <a:pPr algn="just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семей,</a:t>
                      </a:r>
                    </a:p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граждан 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39 350,00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9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2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6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26169" r="1461" b="15265"/>
          <a:stretch/>
        </p:blipFill>
        <p:spPr>
          <a:xfrm>
            <a:off x="6915516" y="3000964"/>
            <a:ext cx="2367030" cy="2397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27414" r="48941" b="21495"/>
          <a:stretch/>
        </p:blipFill>
        <p:spPr>
          <a:xfrm>
            <a:off x="560463" y="2939240"/>
            <a:ext cx="2476677" cy="1949016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15370" y="361338"/>
            <a:ext cx="8229600" cy="607506"/>
          </a:xfrm>
          <a:effectLst/>
        </p:spPr>
        <p:txBody>
          <a:bodyPr>
            <a:noAutofit/>
          </a:bodyPr>
          <a:lstStyle/>
          <a:p>
            <a:pPr algn="ctr" defTabSz="1072074"/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РАСХОДЫ НА СОЦИАЛЬНУЮ ПОДДЕРЖКУ ОТДЕЛЬНЫХ КАТЕГОРИЙ ГРАЖДАН В </a:t>
            </a:r>
            <a:r>
              <a:rPr lang="en-US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202</a:t>
            </a: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6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ГОДУ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21966" y="968845"/>
            <a:ext cx="8275027" cy="463929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89632">
              <a:spcBef>
                <a:spcPts val="0"/>
              </a:spcBef>
              <a:defRPr/>
            </a:pPr>
            <a:r>
              <a:rPr lang="ru-RU" sz="2031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46" b="1" dirty="0">
                <a:ln w="9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ОБЕСПЕЧЕНИЕ БЕСПЛАТНЫМ ПИТАНИЕМ ДЕТЕЙ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40809" y="1733267"/>
          <a:ext cx="7438030" cy="4462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205963" y="2114108"/>
            <a:ext cx="1490237" cy="586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anchor="ctr"/>
          <a:lstStyle/>
          <a:p>
            <a:pPr algn="ctr" eaLnBrk="1" hangingPunct="1">
              <a:defRPr/>
            </a:pPr>
            <a:r>
              <a:rPr lang="ru-RU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48 606,25</a:t>
            </a:r>
            <a:endParaRPr lang="ru-RU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6202" y="2114108"/>
            <a:ext cx="1490237" cy="586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anchor="ctr"/>
          <a:lstStyle/>
          <a:p>
            <a:pPr algn="ctr" eaLnBrk="1" hangingPunct="1">
              <a:defRPr/>
            </a:pPr>
            <a:r>
              <a:rPr lang="ru-RU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58 359,89</a:t>
            </a:r>
            <a:endParaRPr lang="ru-RU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05962" y="5248990"/>
            <a:ext cx="1490237" cy="586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anchor="ctr"/>
          <a:lstStyle/>
          <a:p>
            <a:pPr algn="ctr" eaLnBrk="1" hangingPunct="1">
              <a:defRPr/>
            </a:pPr>
            <a:r>
              <a:rPr lang="ru-RU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6 357,45</a:t>
            </a:r>
            <a:endParaRPr lang="ru-RU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6202" y="5248989"/>
            <a:ext cx="1490237" cy="5863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anchor="ctr"/>
          <a:lstStyle/>
          <a:p>
            <a:pPr algn="ctr" eaLnBrk="1" hangingPunct="1">
              <a:defRPr/>
            </a:pPr>
            <a:r>
              <a:rPr lang="ru-RU" alt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118 414,22</a:t>
            </a:r>
            <a:endParaRPr lang="ru-RU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58824" y="1616859"/>
            <a:ext cx="768168" cy="741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240" y="1783116"/>
            <a:ext cx="87119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735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76802" y="1699885"/>
            <a:ext cx="768168" cy="741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9499" y="1860346"/>
            <a:ext cx="87119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818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161012" y="5781578"/>
            <a:ext cx="768168" cy="741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9031" y="5958549"/>
            <a:ext cx="87119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65404" y="5748973"/>
            <a:ext cx="768168" cy="7411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366" y="5931690"/>
            <a:ext cx="87119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4468" y="1355009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3259" y="1991856"/>
            <a:ext cx="75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4713" y="6152142"/>
            <a:ext cx="683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35477" y="2083483"/>
            <a:ext cx="683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98281" y="6152142"/>
            <a:ext cx="716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1356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6517142" y="5741770"/>
            <a:ext cx="1182479" cy="524145"/>
            <a:chOff x="4144360" y="2672548"/>
            <a:chExt cx="1327308" cy="68469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0" name="TextBox 29"/>
            <p:cNvSpPr txBox="1"/>
            <p:nvPr/>
          </p:nvSpPr>
          <p:spPr>
            <a:xfrm>
              <a:off x="4202307" y="2672548"/>
              <a:ext cx="1242099" cy="4895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endPara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r>
                <a:rPr lang="ru-RU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6 225</a:t>
              </a:r>
              <a:endPara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воспитанников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144360" y="2705492"/>
              <a:ext cx="1327308" cy="651751"/>
            </a:xfrm>
            <a:prstGeom prst="rect">
              <a:avLst/>
            </a:prstGeom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Группа 18"/>
          <p:cNvGrpSpPr/>
          <p:nvPr/>
        </p:nvGrpSpPr>
        <p:grpSpPr>
          <a:xfrm>
            <a:off x="6517143" y="5035652"/>
            <a:ext cx="1182479" cy="493805"/>
            <a:chOff x="4144360" y="2705492"/>
            <a:chExt cx="1327308" cy="65175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4144360" y="2705492"/>
              <a:ext cx="1327308" cy="651751"/>
            </a:xfrm>
            <a:prstGeom prst="rect">
              <a:avLst/>
            </a:prstGeom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4186964" y="2705492"/>
              <a:ext cx="1242099" cy="489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endPara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 </a:t>
              </a:r>
              <a:r>
                <a:rPr lang="ru-RU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855</a:t>
              </a:r>
              <a:endPara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воспитанников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17142" y="4329535"/>
            <a:ext cx="1182479" cy="493805"/>
            <a:chOff x="4144360" y="2705492"/>
            <a:chExt cx="1327308" cy="65175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4144360" y="2705492"/>
              <a:ext cx="1327308" cy="651751"/>
            </a:xfrm>
            <a:prstGeom prst="rect">
              <a:avLst/>
            </a:prstGeom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4186964" y="2705492"/>
              <a:ext cx="1242099" cy="489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endPara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ru-RU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153</a:t>
              </a:r>
              <a:endPara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422400">
                <a:lnSpc>
                  <a:spcPct val="90000"/>
                </a:lnSpc>
                <a:spcAft>
                  <a:spcPts val="0"/>
                </a:spcAft>
              </a:pPr>
              <a:r>
                <a: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воспитанников</a:t>
              </a:r>
            </a:p>
          </p:txBody>
        </p:sp>
      </p:grpSp>
      <p:sp>
        <p:nvSpPr>
          <p:cNvPr id="20" name="Выноска со стрелкой вправо 19"/>
          <p:cNvSpPr/>
          <p:nvPr/>
        </p:nvSpPr>
        <p:spPr>
          <a:xfrm>
            <a:off x="2614764" y="4228694"/>
            <a:ext cx="1974081" cy="2037220"/>
          </a:xfrm>
          <a:prstGeom prst="right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528" y="359109"/>
            <a:ext cx="8778240" cy="60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РАСХОДЫ БЮДЖЕТА ШПАКОВСКОГО МУНИЦИПАЛЬНОГО ОКРУГА </a:t>
            </a:r>
            <a:endParaRPr lang="en-US" sz="1846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</a:endParaRPr>
          </a:p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В СФЕРЕ ОБРАЗОВАНИЯ И МОЛОДЕЖНОЙ ПОЛИТИКИ В 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2024-2028 гг.</a:t>
            </a:r>
            <a:endParaRPr lang="ru-RU" sz="1846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330429" y="4503942"/>
          <a:ext cx="2105074" cy="205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3826" y="4149526"/>
            <a:ext cx="2287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жителя (рублей)</a:t>
            </a:r>
          </a:p>
        </p:txBody>
      </p:sp>
      <p:graphicFrame>
        <p:nvGraphicFramePr>
          <p:cNvPr id="18" name="Схема 17"/>
          <p:cNvGraphicFramePr/>
          <p:nvPr>
            <p:extLst/>
          </p:nvPr>
        </p:nvGraphicFramePr>
        <p:xfrm>
          <a:off x="4190580" y="4145551"/>
          <a:ext cx="2714694" cy="219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7965400" y="4263944"/>
            <a:ext cx="1389901" cy="2037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02211" y="4228695"/>
            <a:ext cx="327945" cy="56566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02211" y="4951235"/>
            <a:ext cx="327945" cy="5418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02211" y="5662664"/>
            <a:ext cx="327945" cy="5095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15908" y="4370824"/>
            <a:ext cx="1085316" cy="881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/>
          </p:nvPr>
        </p:nvGraphicFramePr>
        <p:xfrm>
          <a:off x="249636" y="1047541"/>
          <a:ext cx="9361039" cy="28595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890">
                  <a:extLst>
                    <a:ext uri="{9D8B030D-6E8A-4147-A177-3AD203B41FA5}">
                      <a16:colId xmlns:a16="http://schemas.microsoft.com/office/drawing/2014/main" val="2029430167"/>
                    </a:ext>
                  </a:extLst>
                </a:gridCol>
                <a:gridCol w="1144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9795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финансового обеспечения по годам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07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200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3 617 448,18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3 120 162,86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3 771 718,26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3 306 826,62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2 932 928,42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942 507,72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1 142 578,92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1 306 432,38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1 208 285,61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1 032 076,50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2 452 230,41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1 771 732,17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2 215 775,44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1 724 155,81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1 650 821,82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156 498,05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130 938,58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170 849,66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295 204,76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170 849,66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4 571,55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4 851,70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6 887,56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6 887,56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6 887,56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10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61 640,45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70 061,48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71 773,22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72 292,88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72 292,88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3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22" name="Прямоугольник 9"/>
          <p:cNvSpPr>
            <a:spLocks noChangeArrowheads="1"/>
          </p:cNvSpPr>
          <p:nvPr/>
        </p:nvSpPr>
        <p:spPr bwMode="auto">
          <a:xfrm>
            <a:off x="8332094" y="1017779"/>
            <a:ext cx="1255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4528" y="314517"/>
            <a:ext cx="88566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72074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СТРУКТУРА РАСХОДОВ БЮДЖЕТА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ШПАКОВСКОГО МУНИЦИПАЛЬНОГО ОКРУГА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НА КУЛЬТУРУ В 2024-2028 ГОДАХ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560193" y="1346960"/>
          <a:ext cx="9000998" cy="20227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1032410770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7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финансового обеспечения по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годам (тыс.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рублей)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аименование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1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200" b="1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163 965,05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225 591,25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177 906,33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174 676,33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174 756,33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150 089,92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210 341,11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163 779,03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160 549,03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160 629,03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13 875,13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15 250,14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14 127,30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14 127,30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14 127,30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Схема 16"/>
          <p:cNvGraphicFramePr/>
          <p:nvPr>
            <p:extLst/>
          </p:nvPr>
        </p:nvGraphicFramePr>
        <p:xfrm>
          <a:off x="704528" y="3938659"/>
          <a:ext cx="3456384" cy="296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2846" y="4113852"/>
            <a:ext cx="59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0166" y="4704143"/>
            <a:ext cx="59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67198" y="5858247"/>
            <a:ext cx="59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0166" y="5304555"/>
            <a:ext cx="59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Impact" panose="020B0806030902050204" pitchFamily="34" charset="0"/>
              </a:rPr>
              <a:t>1</a:t>
            </a:r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6923511" y="4174470"/>
          <a:ext cx="2664296" cy="226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216067" y="3606037"/>
            <a:ext cx="1967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жителя (рублей)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3217" y="4196312"/>
            <a:ext cx="237571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2026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округе запланировано проведение 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 общественно-культурных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41468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4412" y="537325"/>
            <a:ext cx="8778240" cy="60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РАСХОДЫ БЮДЖЕТА ШПАКОВСКОГО МУНИЦИПАЛЬНОГО ОКРУГА </a:t>
            </a:r>
            <a:endParaRPr lang="en-US" sz="1846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</a:endParaRPr>
          </a:p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В СФЕРЕ ФИЗИЧЕСКОЙ КУЛЬТУРЫ И СПОРТА В 202</a:t>
            </a:r>
            <a:r>
              <a:rPr lang="en-US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4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-2028 гг</a:t>
            </a: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.</a:t>
            </a:r>
            <a:endParaRPr lang="ru-RU" sz="1846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71911" y="1319457"/>
          <a:ext cx="9000998" cy="24348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1032410770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7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финансового обеспечения по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годам (тыс.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рублей)</a:t>
                      </a:r>
                      <a:endParaRPr lang="ru-RU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аименование</a:t>
                      </a:r>
                      <a:endParaRPr lang="ru-RU" sz="1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1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200" b="1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fontAlgn="b" latinLnBrk="0" hangingPunct="1"/>
                      <a:r>
                        <a:rPr lang="ru-RU" sz="12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39 104,24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57 613,27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60 880,17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60 352,17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60 880,17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9 202,01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12 900,60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13 021,44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13 021,44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13 021,44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25 283,62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39 877,63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42 931,20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42 403,21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42 931,20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4 618,61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4 835,04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4 927,52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4 927,52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4 927,52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4545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7722" y="4312509"/>
            <a:ext cx="373046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запланировано проведение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227 физкультурно-оздоровительных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спортивных мероприятий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(в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т.ч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54 окружных мероприятий и участие сборных команд округа 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173 региональных и всероссийских соревнованиях)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13957"/>
          <a:stretch/>
        </p:blipFill>
        <p:spPr>
          <a:xfrm>
            <a:off x="529948" y="4189438"/>
            <a:ext cx="2539107" cy="1905841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/>
          </p:nvPr>
        </p:nvGraphicFramePr>
        <p:xfrm>
          <a:off x="7281851" y="4437112"/>
          <a:ext cx="2105074" cy="205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85248" y="3933056"/>
            <a:ext cx="2287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жителя (рублей)</a:t>
            </a:r>
          </a:p>
        </p:txBody>
      </p:sp>
    </p:spTree>
    <p:extLst>
      <p:ext uri="{BB962C8B-B14F-4D97-AF65-F5344CB8AC3E}">
        <p14:creationId xmlns:p14="http://schemas.microsoft.com/office/powerpoint/2010/main" val="15642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64" name="Прямоугольник 2"/>
          <p:cNvSpPr>
            <a:spLocks noChangeArrowheads="1"/>
          </p:cNvSpPr>
          <p:nvPr/>
        </p:nvSpPr>
        <p:spPr bwMode="auto">
          <a:xfrm>
            <a:off x="431920" y="363107"/>
            <a:ext cx="9140825" cy="6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>
            <a:spAutoFit/>
          </a:bodyPr>
          <a:lstStyle/>
          <a:p>
            <a:pPr algn="ctr" defTabSz="1072074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ОБЩЕСТВЕННЫЕ МЕРОПРИЯТИЯ </a:t>
            </a:r>
          </a:p>
          <a:p>
            <a:pPr algn="ctr" defTabSz="1072074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ШПАКОВСКОГО МУНИЦИПАЛЬНОГО ОКРУГА В 2026 ГОДУ 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00472" y="1122942"/>
          <a:ext cx="9320608" cy="468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19936" y="1550081"/>
            <a:ext cx="2448272" cy="1296144"/>
          </a:xfrm>
          <a:prstGeom prst="roundRect">
            <a:avLst/>
          </a:prstGeom>
          <a:ln cmpd="dbl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450,00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0348" y="1552637"/>
            <a:ext cx="2448272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cmpd="dbl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343,75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57784" y="1550081"/>
            <a:ext cx="2448272" cy="1296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cmpd="dbl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13 021,44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42889" r="778" b="41991"/>
          <a:stretch/>
        </p:blipFill>
        <p:spPr bwMode="auto">
          <a:xfrm>
            <a:off x="2550228" y="5871113"/>
            <a:ext cx="460851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10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Заголовок 1"/>
          <p:cNvSpPr>
            <a:spLocks noGrp="1"/>
          </p:cNvSpPr>
          <p:nvPr>
            <p:ph type="title"/>
          </p:nvPr>
        </p:nvSpPr>
        <p:spPr>
          <a:xfrm>
            <a:off x="336574" y="188640"/>
            <a:ext cx="9324975" cy="837562"/>
          </a:xfrm>
        </p:spPr>
        <p:txBody>
          <a:bodyPr>
            <a:normAutofit/>
          </a:bodyPr>
          <a:lstStyle/>
          <a:p>
            <a:pPr algn="ctr" defTabSz="1071563" fontAlgn="base">
              <a:spcAft>
                <a:spcPct val="0"/>
              </a:spcAft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ОБЕСПЕЧЕНИЕ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ЖИЛЬЕМ МОЛОДЫХ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СЕМЕЙ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НА ТЕРРИТОРИИ ШПАКОВСКОГО МУНИЦИПАЛЬНОГО ОКРУГА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" name="Объект 50"/>
          <p:cNvGraphicFramePr>
            <a:graphicFrameLocks noGrp="1"/>
          </p:cNvGraphicFramePr>
          <p:nvPr>
            <p:ph idx="1"/>
            <p:extLst/>
          </p:nvPr>
        </p:nvGraphicFramePr>
        <p:xfrm>
          <a:off x="632520" y="692696"/>
          <a:ext cx="5163760" cy="345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225738" y="1532162"/>
            <a:ext cx="3024336" cy="224688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в решении жилищной проблемы молодым семьям, признанным нуждающимися в жилых помещениях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9" y="4151542"/>
            <a:ext cx="6696744" cy="2393858"/>
          </a:xfrm>
          <a:prstGeom prst="rect">
            <a:avLst/>
          </a:prstGeom>
        </p:spPr>
      </p:pic>
      <p:pic>
        <p:nvPicPr>
          <p:cNvPr id="11" name="Picture 2" descr="https://avatars.mds.yandex.net/i?id=00f8a636dc6aa0be487c401916757213_l-4012690-images-thumbs&amp;n=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93" y="3933056"/>
            <a:ext cx="2548309" cy="23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45632" y="4776020"/>
            <a:ext cx="1704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целевой показатель -   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семей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368824" y="1182725"/>
          <a:ext cx="5955927" cy="239029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85309">
                  <a:extLst>
                    <a:ext uri="{9D8B030D-6E8A-4147-A177-3AD203B41FA5}">
                      <a16:colId xmlns:a16="http://schemas.microsoft.com/office/drawing/2014/main" val="2778316671"/>
                    </a:ext>
                  </a:extLst>
                </a:gridCol>
                <a:gridCol w="1985309">
                  <a:extLst>
                    <a:ext uri="{9D8B030D-6E8A-4147-A177-3AD203B41FA5}">
                      <a16:colId xmlns:a16="http://schemas.microsoft.com/office/drawing/2014/main" val="131114744"/>
                    </a:ext>
                  </a:extLst>
                </a:gridCol>
                <a:gridCol w="1985309">
                  <a:extLst>
                    <a:ext uri="{9D8B030D-6E8A-4147-A177-3AD203B41FA5}">
                      <a16:colId xmlns:a16="http://schemas.microsoft.com/office/drawing/2014/main" val="1469501291"/>
                    </a:ext>
                  </a:extLst>
                </a:gridCol>
              </a:tblGrid>
              <a:tr h="11028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дошкольного образовательного учреждения на 300 мест по адресу: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Михайловск, ул. Ботаническая, д. 34/1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00979"/>
                  </a:ext>
                </a:extLst>
              </a:tr>
              <a:tr h="12874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290673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3657" y="291566"/>
            <a:ext cx="9188796" cy="65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236" tIns="51619" rIns="103236" bIns="51619">
            <a:spAutoFit/>
          </a:bodyPr>
          <a:lstStyle>
            <a:defPPr>
              <a:defRPr lang="ru-RU"/>
            </a:defPPr>
            <a:lvl1pPr lvl="0" algn="ctr" defTabSz="1072074">
              <a:lnSpc>
                <a:spcPct val="90000"/>
              </a:lnSpc>
              <a:spcBef>
                <a:spcPts val="0"/>
              </a:spcBef>
              <a:defRPr sz="20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defRPr>
            </a:lvl1pPr>
          </a:lstStyle>
          <a:p>
            <a:r>
              <a:rPr lang="ru-RU" dirty="0"/>
              <a:t>СВЕДЕНИЯ ОБ ОБЩЕСТВЕННО ЗНАЧИМЫХ </a:t>
            </a:r>
            <a:r>
              <a:rPr lang="ru-RU" dirty="0" smtClean="0"/>
              <a:t>ПРОЕКТАХ -</a:t>
            </a:r>
            <a:endParaRPr lang="ru-RU" dirty="0"/>
          </a:p>
          <a:p>
            <a:r>
              <a:rPr lang="ru-RU" dirty="0"/>
              <a:t>СТРОИТЕЛЬСТВО ОБЪЕКТОВ УЧРЕЖДЕНИЙ ОБРАЗОВАН</a:t>
            </a:r>
            <a:r>
              <a:rPr lang="ru-RU" dirty="0" smtClean="0"/>
              <a:t>ИЯ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3315610" y="2592289"/>
          <a:ext cx="7056784" cy="196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-1434397" y="897152"/>
          <a:ext cx="6604000" cy="56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55437" y="895511"/>
            <a:ext cx="1255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4108904" y="3744561"/>
          <a:ext cx="4475765" cy="278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368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16" y="404664"/>
            <a:ext cx="5472608" cy="1092699"/>
          </a:xfrm>
        </p:spPr>
        <p:txBody>
          <a:bodyPr rtlCol="0">
            <a:noAutofit/>
          </a:bodyPr>
          <a:lstStyle/>
          <a:p>
            <a:pPr algn="ctr" defTabSz="910283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ШПАКОВСКИЙ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СТАВРОПОЛЬСКОГО КРАЯ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и общая информация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0" name="Объект 2"/>
          <p:cNvSpPr>
            <a:spLocks noGrp="1"/>
          </p:cNvSpPr>
          <p:nvPr>
            <p:ph idx="1"/>
          </p:nvPr>
        </p:nvSpPr>
        <p:spPr>
          <a:xfrm>
            <a:off x="5529064" y="404664"/>
            <a:ext cx="4104456" cy="6192688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447675" algn="just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Территорию Шпаковского муниципального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составляют 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территориальных отделов.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 муниципального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округа- г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Михайловск.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Площадь округа составляет 236,3 тыс. га, в том числе сельхозугодий 188,3 тыс. га, из них пашни 99,9 тыс. га. Граничит с Андроповским, Кочубеевским,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Изобильненским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Труновским,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Грачевским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муниципальными округами Ставропольского края, 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с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Краснодарским краем.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на 01.01.2025 г. – 167 111 человек. В округе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проживают представители более 100 национальностей, их основной состав - русские (85,2 %).</a:t>
            </a:r>
          </a:p>
          <a:p>
            <a:pPr marL="0" indent="447675" algn="just">
              <a:spcBef>
                <a:spcPct val="0"/>
              </a:spcBef>
              <a:buNone/>
            </a:pP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Шпаковский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муниципальный округ занимает уникальное географическое положение. Располагается в самом центр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Предкавказья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является частью Главного водораздела мира,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именно точкой между бассейнами Каспийского и Черного морей, находится на равном от них расстоянии. В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 находятся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Сенгилеевское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Егорлыкское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водохранилища. Протекают реки Ташла, Егорлык, Татарка,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Мамайка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Янкуль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другие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Занимая центральную часть Ставропольской возвышенности,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Шпаковский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муниципальный округ является самой высокой территорией на всей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Восточно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Европейской равнине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территории округа расположена высшая точка Ставропольской возвышенности - гора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Стрижамент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895350" algn="just">
              <a:spcBef>
                <a:spcPct val="0"/>
              </a:spcBef>
              <a:buFont typeface="Arial" charset="0"/>
              <a:buNone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 descr="карта Шпаковского района (2)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822" y="1772816"/>
            <a:ext cx="5184576" cy="4379909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3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40" y="1797602"/>
            <a:ext cx="4142866" cy="32167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5291" y="2079791"/>
            <a:ext cx="2931206" cy="1050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7188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337 530,27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>
              <a:buAutoNum type="arabicPlain" startAt="2027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336 103,29</a:t>
            </a:r>
          </a:p>
          <a:p>
            <a:pPr marL="357188">
              <a:buAutoNum type="arabicPlain" startAt="2027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336 103,29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Схема 34"/>
          <p:cNvGraphicFramePr/>
          <p:nvPr>
            <p:extLst/>
          </p:nvPr>
        </p:nvGraphicFramePr>
        <p:xfrm>
          <a:off x="630749" y="5178478"/>
          <a:ext cx="2976530" cy="129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4" name="Схема 33"/>
          <p:cNvGraphicFramePr/>
          <p:nvPr>
            <p:extLst/>
          </p:nvPr>
        </p:nvGraphicFramePr>
        <p:xfrm>
          <a:off x="5978842" y="5099219"/>
          <a:ext cx="2513558" cy="131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>
            <p:extLst/>
          </p:nvPr>
        </p:nvGraphicFramePr>
        <p:xfrm>
          <a:off x="630749" y="2220548"/>
          <a:ext cx="2522051" cy="113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2" name="Схема 31"/>
          <p:cNvGraphicFramePr/>
          <p:nvPr>
            <p:extLst/>
          </p:nvPr>
        </p:nvGraphicFramePr>
        <p:xfrm>
          <a:off x="6753200" y="1982712"/>
          <a:ext cx="2569369" cy="124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33" name="Схема 32"/>
          <p:cNvGraphicFramePr/>
          <p:nvPr>
            <p:extLst/>
          </p:nvPr>
        </p:nvGraphicFramePr>
        <p:xfrm>
          <a:off x="6753200" y="4079926"/>
          <a:ext cx="2569369" cy="116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0" name="Схема 29"/>
          <p:cNvGraphicFramePr/>
          <p:nvPr>
            <p:extLst/>
          </p:nvPr>
        </p:nvGraphicFramePr>
        <p:xfrm>
          <a:off x="416496" y="3837292"/>
          <a:ext cx="2664296" cy="117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4330" y="328553"/>
            <a:ext cx="8778240" cy="859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РАСХОДЫ БЮДЖЕТА ШПАКОВСКОГО МУНИЦИПАЛЬНОГО ОКРУГА </a:t>
            </a:r>
            <a:endParaRPr lang="en-US" sz="1846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</a:endParaRPr>
          </a:p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В СФЕРЕ БЛАГОУСТРОЙСТВА </a:t>
            </a:r>
          </a:p>
          <a:p>
            <a:pPr algn="ctr" defTabSz="1072074">
              <a:lnSpc>
                <a:spcPct val="90000"/>
              </a:lnSpc>
            </a:pPr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И ЖИЛИЩНО-КОММУНАЛЬНОГО ХОЗЯЙСТВА В </a:t>
            </a:r>
            <a:r>
              <a:rPr lang="ru-RU" sz="1846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</a:rPr>
              <a:t>2026-2028 гг.</a:t>
            </a:r>
            <a:endParaRPr lang="ru-RU" sz="1846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17050" y="1394998"/>
            <a:ext cx="2102264" cy="1300984"/>
            <a:chOff x="0" y="309"/>
            <a:chExt cx="1139437" cy="12081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09"/>
              <a:ext cx="1139437" cy="12081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55623" y="55932"/>
              <a:ext cx="1028191" cy="1096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Уличное освещение и мероприятия по энергосбережению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43721" y="3727002"/>
            <a:ext cx="2102265" cy="628164"/>
            <a:chOff x="0" y="309"/>
            <a:chExt cx="1139437" cy="12081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309"/>
              <a:ext cx="1139437" cy="12081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55623" y="55932"/>
              <a:ext cx="1028191" cy="1096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Озеленение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66468" y="1469063"/>
            <a:ext cx="2102265" cy="1027300"/>
            <a:chOff x="0" y="309"/>
            <a:chExt cx="1139437" cy="12081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309"/>
              <a:ext cx="1139437" cy="12081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5623" y="55932"/>
              <a:ext cx="1028191" cy="1096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Содержание мест захоронения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959845" y="3474064"/>
            <a:ext cx="2179148" cy="1114532"/>
            <a:chOff x="0" y="309"/>
            <a:chExt cx="1139437" cy="12081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309"/>
              <a:ext cx="1139437" cy="12081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55623" y="27925"/>
              <a:ext cx="1028191" cy="11248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мероприятия по благоустройству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630390" y="5260756"/>
            <a:ext cx="2102265" cy="1211196"/>
            <a:chOff x="0" y="309"/>
            <a:chExt cx="1139437" cy="12081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309"/>
              <a:ext cx="1139437" cy="12081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55623" y="55932"/>
              <a:ext cx="1028191" cy="1096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Проекты развития </a:t>
              </a:r>
              <a:r>
                <a:rPr lang="ru-RU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территорий</a:t>
              </a:r>
              <a:endParaRPr lang="ru-RU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927711" y="5246054"/>
            <a:ext cx="2102265" cy="1225898"/>
            <a:chOff x="0" y="309"/>
            <a:chExt cx="1139437" cy="120812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309"/>
              <a:ext cx="1139437" cy="120812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55623" y="55932"/>
              <a:ext cx="1028191" cy="10968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Благоустройство </a:t>
              </a:r>
              <a:r>
                <a:rPr lang="ru-RU" sz="17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аллеи Здоровья </a:t>
              </a:r>
              <a:endParaRPr lang="ru-RU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476216" y="1151818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34764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/>
          <a:srcRect l="41505" t="27706" r="17586" b="21501"/>
          <a:stretch/>
        </p:blipFill>
        <p:spPr>
          <a:xfrm>
            <a:off x="5529064" y="2162239"/>
            <a:ext cx="3681102" cy="257092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74327" y="1423415"/>
            <a:ext cx="4123968" cy="3571212"/>
            <a:chOff x="657338" y="770227"/>
            <a:chExt cx="3062975" cy="1908115"/>
          </a:xfrm>
          <a:gradFill>
            <a:gsLst>
              <a:gs pos="0">
                <a:srgbClr val="5E9EFF"/>
              </a:gs>
              <a:gs pos="39999">
                <a:schemeClr val="bg1"/>
              </a:gs>
            </a:gsLst>
            <a:lin ang="2700000" scaled="1"/>
          </a:gradFill>
          <a:effectLst/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57339" y="770227"/>
              <a:ext cx="3062974" cy="3813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7925" tIns="38963" rIns="77925" bIns="38963"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Благоустройство </a:t>
              </a:r>
              <a:r>
                <a:rPr lang="ru-RU" sz="1200" b="1" dirty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аллеи Здоровья </a:t>
              </a:r>
              <a:endParaRPr lang="ru-RU" sz="12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ru-RU" sz="1200" b="1" dirty="0" smtClean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по </a:t>
              </a:r>
              <a:r>
                <a:rPr lang="ru-RU" sz="1200" b="1" dirty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ул. </a:t>
              </a:r>
              <a:r>
                <a:rPr lang="ru-RU" sz="1200" b="1" dirty="0" err="1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Ишкова</a:t>
              </a:r>
              <a:r>
                <a:rPr lang="ru-RU" sz="1200" b="1" dirty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sz="1200" b="1" dirty="0" smtClean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в г. Михайловске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657338" y="2357207"/>
              <a:ext cx="3062975" cy="3211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7925" tIns="38963" rIns="77925" bIns="38963" anchor="ctr"/>
            <a:lstStyle/>
            <a:p>
              <a:pPr algn="ctr">
                <a:defRPr/>
              </a:pPr>
              <a:r>
                <a:rPr lang="ru-RU" sz="1425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38 422,00 тыс</a:t>
              </a:r>
              <a:r>
                <a:rPr lang="ru-RU" sz="1425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4156482" y="5622782"/>
            <a:ext cx="1521151" cy="8177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ru-RU" sz="1050" b="1" dirty="0">
                <a:ln w="9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Количество граждан, принявших участие </a:t>
            </a:r>
          </a:p>
          <a:p>
            <a:pPr algn="ctr">
              <a:lnSpc>
                <a:spcPts val="800"/>
              </a:lnSpc>
            </a:pPr>
            <a:r>
              <a:rPr lang="ru-RU" sz="1050" b="1" dirty="0">
                <a:ln w="9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в процедурах выдвижения, отбора и реализации </a:t>
            </a:r>
          </a:p>
          <a:p>
            <a:pPr algn="ctr">
              <a:lnSpc>
                <a:spcPts val="800"/>
              </a:lnSpc>
            </a:pPr>
            <a:r>
              <a:rPr lang="ru-RU" sz="1050" b="1" dirty="0">
                <a:ln w="9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данных проектов</a:t>
            </a:r>
            <a:endParaRPr lang="ru-RU" sz="1050" dirty="0">
              <a:ln w="900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10-конечная звезда 26"/>
          <p:cNvSpPr/>
          <p:nvPr/>
        </p:nvSpPr>
        <p:spPr>
          <a:xfrm>
            <a:off x="1496616" y="5522114"/>
            <a:ext cx="1274381" cy="918369"/>
          </a:xfrm>
          <a:prstGeom prst="star10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38 005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10-конечная звезда 27"/>
          <p:cNvSpPr/>
          <p:nvPr/>
        </p:nvSpPr>
        <p:spPr>
          <a:xfrm>
            <a:off x="7099094" y="5613629"/>
            <a:ext cx="964485" cy="826854"/>
          </a:xfrm>
          <a:prstGeom prst="star10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Скругленная соединительная линия 33"/>
          <p:cNvCxnSpPr/>
          <p:nvPr/>
        </p:nvCxnSpPr>
        <p:spPr>
          <a:xfrm rot="16200000" flipH="1">
            <a:off x="7152610" y="5202283"/>
            <a:ext cx="435971" cy="20369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5400000">
            <a:off x="2301983" y="5240249"/>
            <a:ext cx="405105" cy="21876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/>
        </p:nvSpPr>
        <p:spPr>
          <a:xfrm>
            <a:off x="574327" y="544295"/>
            <a:ext cx="8781297" cy="7032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072074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СОЗДАНИЕ КОМФОРТНОЙ ГОРОДСКОЙ СРЕДЫ 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 ИНИЦИАТИВНЫЕ ПРОЕКТЫ В 2026 ГОДУ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250571" y="1423417"/>
            <a:ext cx="4123968" cy="3571210"/>
            <a:chOff x="657338" y="770228"/>
            <a:chExt cx="3062975" cy="1908114"/>
          </a:xfrm>
          <a:solidFill>
            <a:srgbClr val="D6FDA7"/>
          </a:solidFill>
          <a:effectLst/>
        </p:grpSpPr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657339" y="770228"/>
              <a:ext cx="3062974" cy="381363"/>
            </a:xfrm>
            <a:prstGeom prst="rect">
              <a:avLst/>
            </a:prstGeom>
            <a:grpFill/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7925" tIns="38963" rIns="77925" bIns="38963"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Устройство </a:t>
              </a:r>
              <a:r>
                <a:rPr lang="ru-RU" sz="1200" b="1" dirty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детской площадки в х. </a:t>
              </a:r>
              <a:r>
                <a:rPr lang="ru-RU" sz="1200" b="1" dirty="0" err="1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Темнореченский</a:t>
              </a:r>
              <a:r>
                <a:rPr lang="ru-RU" sz="1200" b="1" dirty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sz="12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ru-RU" sz="1200" b="1" dirty="0" smtClean="0">
                  <a:solidFill>
                    <a:srgbClr val="383838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по ул. Невинномысская (Татарский ТО)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657338" y="2357207"/>
              <a:ext cx="3062975" cy="321135"/>
            </a:xfrm>
            <a:prstGeom prst="rect">
              <a:avLst/>
            </a:prstGeom>
            <a:grpFill/>
            <a:ln>
              <a:headEnd/>
              <a:tailEnd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7925" tIns="38963" rIns="77925" bIns="38963" anchor="ctr"/>
            <a:lstStyle/>
            <a:p>
              <a:pPr algn="ctr">
                <a:defRPr/>
              </a:pPr>
              <a:r>
                <a:rPr lang="ru-RU" sz="1425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1 426,80 тыс</a:t>
              </a:r>
              <a:r>
                <a:rPr lang="ru-RU" sz="1425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</a:p>
          </p:txBody>
        </p:sp>
      </p:grpSp>
      <p:cxnSp>
        <p:nvCxnSpPr>
          <p:cNvPr id="38" name="Скругленная соединительная линия 37"/>
          <p:cNvCxnSpPr/>
          <p:nvPr/>
        </p:nvCxnSpPr>
        <p:spPr>
          <a:xfrm flipV="1">
            <a:off x="5889104" y="5985229"/>
            <a:ext cx="1008112" cy="14419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/>
          <p:nvPr/>
        </p:nvCxnSpPr>
        <p:spPr>
          <a:xfrm rot="10800000">
            <a:off x="2870266" y="5985230"/>
            <a:ext cx="1029998" cy="1441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/>
          <a:srcRect l="8276" t="11034" r="25871" b="28073"/>
          <a:stretch/>
        </p:blipFill>
        <p:spPr>
          <a:xfrm>
            <a:off x="574327" y="2193863"/>
            <a:ext cx="4078155" cy="21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/>
          </p:nvPr>
        </p:nvSpPr>
        <p:spPr>
          <a:xfrm>
            <a:off x="952419" y="279048"/>
            <a:ext cx="8229600" cy="612775"/>
          </a:xfrm>
        </p:spPr>
        <p:txBody>
          <a:bodyPr>
            <a:normAutofit fontScale="90000"/>
          </a:bodyPr>
          <a:lstStyle/>
          <a:p>
            <a:pPr algn="ctr" defTabSz="1072074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РАЗВИТИЕ ТРАНСПОРТНОЙ ИНФРАСТРУКТУРЫ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(МУНИЦИПАЛЬНЫЙ ДОРОЖНЫЙ ФОНД)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57721" name="Group 25"/>
          <p:cNvGraphicFramePr>
            <a:graphicFrameLocks noGrp="1"/>
          </p:cNvGraphicFramePr>
          <p:nvPr>
            <p:ph idx="1"/>
            <p:extLst/>
          </p:nvPr>
        </p:nvGraphicFramePr>
        <p:xfrm>
          <a:off x="2854221" y="976168"/>
          <a:ext cx="6624736" cy="1301212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391962508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2026-2028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915 322,85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430 079,70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242 621,58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242 621,58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16497" y="3068960"/>
            <a:ext cx="2915329" cy="326507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2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4993" y="2674109"/>
            <a:ext cx="1656367" cy="608010"/>
          </a:xfrm>
          <a:prstGeom prst="roundRect">
            <a:avLst/>
          </a:prstGeom>
          <a:ln w="25400" cap="sq" cmpd="sng">
            <a:prstDash val="solid"/>
            <a:miter lim="800000"/>
          </a:ln>
          <a:effectLst>
            <a:glow>
              <a:schemeClr val="accent1">
                <a:alpha val="0"/>
              </a:schemeClr>
            </a:glow>
            <a:outerShdw dist="63500" dir="11280000" sx="99000" sy="99000" algn="r" rotWithShape="0">
              <a:schemeClr val="bg1">
                <a:alpha val="65000"/>
              </a:schemeClr>
            </a:outerShdw>
            <a:reflection endPos="0" dist="508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544 638,88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715" name="TextBox 2"/>
          <p:cNvSpPr txBox="1">
            <a:spLocks noChangeArrowheads="1"/>
          </p:cNvSpPr>
          <p:nvPr/>
        </p:nvSpPr>
        <p:spPr bwMode="auto">
          <a:xfrm>
            <a:off x="683581" y="3282119"/>
            <a:ext cx="24878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Содержание автомобильных дорог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общего пользования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местного значения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74179" y="3087097"/>
            <a:ext cx="2988772" cy="3246933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2"/>
          </a:p>
        </p:txBody>
      </p:sp>
      <p:sp>
        <p:nvSpPr>
          <p:cNvPr id="157717" name="Прямоугольник 7"/>
          <p:cNvSpPr>
            <a:spLocks noChangeArrowheads="1"/>
          </p:cNvSpPr>
          <p:nvPr/>
        </p:nvSpPr>
        <p:spPr bwMode="auto">
          <a:xfrm>
            <a:off x="3599149" y="3282887"/>
            <a:ext cx="280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Ремонт и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капитальный ремонт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автомобильных дорог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местного значения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76476" y="2674109"/>
            <a:ext cx="1584177" cy="608010"/>
          </a:xfrm>
          <a:prstGeom prst="roundRect">
            <a:avLst/>
          </a:prstGeom>
          <a:ln w="25400" cap="sq" cmpd="sng">
            <a:prstDash val="solid"/>
            <a:miter lim="800000"/>
          </a:ln>
          <a:effectLst>
            <a:glow>
              <a:schemeClr val="accent1">
                <a:alpha val="0"/>
              </a:schemeClr>
            </a:glow>
            <a:outerShdw dist="63500" dir="11280000" sx="99000" sy="99000" algn="r" rotWithShape="0">
              <a:schemeClr val="bg1">
                <a:alpha val="65000"/>
              </a:schemeClr>
            </a:outerShdw>
            <a:reflection endPos="0" dist="508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257 183,98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223174" y="682523"/>
            <a:ext cx="1482725" cy="303212"/>
          </a:xfrm>
          <a:prstGeom prst="rect">
            <a:avLst/>
          </a:prstGeom>
        </p:spPr>
        <p:txBody>
          <a:bodyPr lIns="91380" tIns="45690" rIns="91380" bIns="45690" anchor="ctr">
            <a:norm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4" name="Picture 28" descr="C:\Users\RabotnikBudgeta\Desktop\tass_4836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24" y="4650654"/>
            <a:ext cx="2178102" cy="1457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643924" y="3087097"/>
            <a:ext cx="2888146" cy="326507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2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897359" y="3203977"/>
            <a:ext cx="24878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автомобильных дорог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общего пользования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местного значения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80360" y="2669485"/>
            <a:ext cx="1584177" cy="608010"/>
          </a:xfrm>
          <a:prstGeom prst="roundRect">
            <a:avLst/>
          </a:prstGeom>
          <a:ln w="25400" cap="sq" cmpd="sng">
            <a:prstDash val="solid"/>
            <a:miter lim="800000"/>
          </a:ln>
          <a:effectLst>
            <a:glow>
              <a:schemeClr val="accent1">
                <a:alpha val="0"/>
              </a:schemeClr>
            </a:glow>
            <a:outerShdw dist="63500" dir="11280000" sx="99000" sy="99000" algn="r" rotWithShape="0">
              <a:schemeClr val="bg1">
                <a:alpha val="65000"/>
              </a:schemeClr>
            </a:outerShdw>
            <a:reflection endPos="0" dist="508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113 500,00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27" y="4657942"/>
            <a:ext cx="2275532" cy="1506402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0" y="4567444"/>
            <a:ext cx="2355784" cy="157052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TextBox 4"/>
          <p:cNvSpPr txBox="1"/>
          <p:nvPr/>
        </p:nvSpPr>
        <p:spPr>
          <a:xfrm>
            <a:off x="1467827" y="2386276"/>
            <a:ext cx="140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0696" y="2396195"/>
            <a:ext cx="140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1704" y="2380545"/>
            <a:ext cx="140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2026-2028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6716" y="6137966"/>
            <a:ext cx="934889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59,5%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8096" y="6191266"/>
            <a:ext cx="934889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28,1%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11177" y="6174754"/>
            <a:ext cx="934889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12,4%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0921" y="918895"/>
            <a:ext cx="2196353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собственности Шпаковского муниципального округа находится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725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781,367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км. </a:t>
            </a:r>
          </a:p>
        </p:txBody>
      </p:sp>
    </p:spTree>
    <p:extLst>
      <p:ext uri="{BB962C8B-B14F-4D97-AF65-F5344CB8AC3E}">
        <p14:creationId xmlns:p14="http://schemas.microsoft.com/office/powerpoint/2010/main" val="2003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https://avatars.mds.yandex.net/i?id=9347e1ae60c11d3f2246d11eea46fb16_l-5360050-images-thumbs&amp;n=1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3" b="4401"/>
          <a:stretch/>
        </p:blipFill>
        <p:spPr bwMode="auto">
          <a:xfrm>
            <a:off x="1383876" y="4997006"/>
            <a:ext cx="7045763" cy="16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/>
          </p:nvPr>
        </p:nvGraphicFramePr>
        <p:xfrm>
          <a:off x="420673" y="852163"/>
          <a:ext cx="9230048" cy="509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1827" name="Прямоугольник 3"/>
          <p:cNvSpPr>
            <a:spLocks noChangeArrowheads="1"/>
          </p:cNvSpPr>
          <p:nvPr/>
        </p:nvSpPr>
        <p:spPr bwMode="auto">
          <a:xfrm>
            <a:off x="8429639" y="1271952"/>
            <a:ext cx="12763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6" tIns="45693" rIns="91386" bIns="45693"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360121" y="2732609"/>
            <a:ext cx="5986970" cy="2447335"/>
            <a:chOff x="4516580" y="2703559"/>
            <a:chExt cx="5986970" cy="2447335"/>
          </a:xfrm>
        </p:grpSpPr>
        <p:sp>
          <p:nvSpPr>
            <p:cNvPr id="2" name="TextBox 1"/>
            <p:cNvSpPr txBox="1"/>
            <p:nvPr/>
          </p:nvSpPr>
          <p:spPr>
            <a:xfrm>
              <a:off x="5001401" y="2703560"/>
              <a:ext cx="1282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88,4%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21346" y="2703559"/>
              <a:ext cx="1282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11,6%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3039" y="3761493"/>
              <a:ext cx="1282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87,0%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16580" y="4843117"/>
              <a:ext cx="1282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84,9%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88504" y="418366"/>
            <a:ext cx="9540553" cy="707826"/>
          </a:xfrm>
          <a:prstGeom prst="rect">
            <a:avLst/>
          </a:prstGeom>
          <a:effectLst/>
        </p:spPr>
        <p:txBody>
          <a:bodyPr lIns="91380" tIns="45690" rIns="91380" bIns="45690">
            <a:spAutoFit/>
          </a:bodyPr>
          <a:lstStyle/>
          <a:p>
            <a:pPr algn="ct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РАСХОДЫ БЮДЖЕТА НА РЕАЛИЗАЦИЮ 20 МУНИЦИПАЛЬНЫХ ПРОГРАММ ШПАКОВСКОГО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МУНИЦИПАЛЬНОГО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ОКРУГА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9046278" y="1710710"/>
            <a:ext cx="68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15,4%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4942" y="1680036"/>
            <a:ext cx="1282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84,6%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148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08485" y="906918"/>
          <a:ext cx="9253028" cy="5705475"/>
        </p:xfrm>
        <a:graphic>
          <a:graphicData uri="http://schemas.openxmlformats.org/drawingml/2006/table">
            <a:tbl>
              <a:tblPr/>
              <a:tblGrid>
                <a:gridCol w="3004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867">
                  <a:extLst>
                    <a:ext uri="{9D8B030D-6E8A-4147-A177-3AD203B41FA5}">
                      <a16:colId xmlns:a16="http://schemas.microsoft.com/office/drawing/2014/main" val="2935242349"/>
                    </a:ext>
                  </a:extLst>
                </a:gridCol>
                <a:gridCol w="2454415">
                  <a:extLst>
                    <a:ext uri="{9D8B030D-6E8A-4147-A177-3AD203B41FA5}">
                      <a16:colId xmlns:a16="http://schemas.microsoft.com/office/drawing/2014/main" val="519685828"/>
                    </a:ext>
                  </a:extLst>
                </a:gridCol>
                <a:gridCol w="85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345"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Цель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Основной показатель цели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финансового обеспечения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48067"/>
                  </a:ext>
                </a:extLst>
              </a:tr>
              <a:tr h="61862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"Развитие муниципальной службы"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развития и совершенствования муниципальной службы в Шпаковском муниципальном округе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муниципальных служащих, повысивших уровень профессиональной компетенции, до 80 человек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2 867,18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72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"Повышение уровня доступности информации и информатизации"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информационно-телекоммуникационной инфраструктуры в Шпаковском муниципальном округе, обеспечение высокого уровня ее доступности, бесперебойного функционирования, а так же обеспечение защиты информации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иформационных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системах органов местного самоуправления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доступности информации и информатизации в Шпаковском муниципальном округе до 80%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17 236,74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2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"Повышение функциональности имущественного комплекса"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эффективности функционирования имущественного комплекса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функционирования имущественного комплекса Шпаковского муниципального округа до 100%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19 768,20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2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"Благоустройство Шпаковского муниципального округа"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благоприятных условий для комфортного проживания граждан на территории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Степень охвата программными мероприятиями проблемного направления до 100%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162 124,92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89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"Развитие туризма"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Стимулирование развития туристической индустрии на территории Шпаковского муниципального округа, а также повышение качества и уровня предоставляемых услуг в туристической отрасли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лиц, размещенных в коллективных средствах размещения Шпаковского муниципального округа до 1500 человек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00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"Предупреждение и ликвидация последствий чрезвычайных ситуаций природного и техногенного характера, реализация мер пожарной безопасности, безопасности на водных объектах и развитие гражданской обороны"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Минимизация социального, экономического и экологического ущерба, нанесенного населению, экономике и природной среде Шпаковского муниципального округа в результате чрезвычайных ситуаций природного и техногенного характера, пожаров, происшествий на водных объектах, а также опасностей, возникающих при военных конфликтах или вследствие этих конфликтов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эффективности работы Шпаковского муниципального звена Ставропольской краевой территориальной подсистемы единой государственной системы предупреждения и ликвидации чрезвычайных ситуаций в решении задач по предупреждению и ликвидации чрезвычайных ситуаций природного и техногенного характера до 90% 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8 061,35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2480" y="260648"/>
            <a:ext cx="9540553" cy="584715"/>
          </a:xfrm>
          <a:prstGeom prst="rect">
            <a:avLst/>
          </a:prstGeom>
          <a:effectLst/>
        </p:spPr>
        <p:txBody>
          <a:bodyPr lIns="91380" tIns="45690" rIns="91380" bIns="45690">
            <a:spAutoFit/>
          </a:bodyPr>
          <a:lstStyle/>
          <a:p>
            <a:pPr algn="ctr" defTabSz="1072074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РЕАЛИЗАЦИЯ МУНИЦИПАЛЬНЫХ ПРОГРАММ ШПАКОВСКОГО МУНИЦИПАЛЬНОГО ОКРУГА СТАВРОПОЛЬСКОГО КРАЯ В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2026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56073" y="706924"/>
            <a:ext cx="1131200" cy="199994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algn="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700" b="1" dirty="0">
              <a:ln w="900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68793" y="906918"/>
          <a:ext cx="9361042" cy="5760720"/>
        </p:xfrm>
        <a:graphic>
          <a:graphicData uri="http://schemas.openxmlformats.org/drawingml/2006/table">
            <a:tbl>
              <a:tblPr/>
              <a:tblGrid>
                <a:gridCol w="283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473">
                  <a:extLst>
                    <a:ext uri="{9D8B030D-6E8A-4147-A177-3AD203B41FA5}">
                      <a16:colId xmlns:a16="http://schemas.microsoft.com/office/drawing/2014/main" val="2935242349"/>
                    </a:ext>
                  </a:extLst>
                </a:gridCol>
                <a:gridCol w="2483066">
                  <a:extLst>
                    <a:ext uri="{9D8B030D-6E8A-4147-A177-3AD203B41FA5}">
                      <a16:colId xmlns:a16="http://schemas.microsoft.com/office/drawing/2014/main" val="519685828"/>
                    </a:ext>
                  </a:extLst>
                </a:gridCol>
                <a:gridCol w="86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139"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Цель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Основной показатель цели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финансового обеспечения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48067"/>
                  </a:ext>
                </a:extLst>
              </a:tr>
              <a:tr h="601103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"Развитие транспортной системы и обеспечение безопасности дорожного движения"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дорожного хозяйства и обеспечение безопасности дорожного движения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протяженности автомобильных дорог общего пользования местного значения, отвечающих нормативным требованиям до 48,5% в 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454 278,97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703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"Развитие сельского хозяйства"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оддержка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развития сельскохозяйственных производителей в области растениеводства и животноводства, увеличение объема производства продукции растениеводства и животноводства в хозяйствах всех категорий на территории Шпаковского муниципального округа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Освоение бюджетных средств, выделенных на реализацию мероприятий Программы до 100% в 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878,67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703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"Управление финансами"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долгосрочной сбалансированности и устойчивости бюджетной системы Шпаковского муниципального округа и повышение качества управления муниципальными финансами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бюджета Шпаковского муниципального округа по расходам к принятым плановым назначениям, утвержденным решением о местном бюджете, с учетом внесенных изменений, не менее 91,0 % в 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67 543,58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103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"Поддержка малого и среднего предпринимательства"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беспечение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поддержание благоприятных условий для развития малого и среднего предпринимательства, а также развитие системы защиты прав потребителей на территории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субъектов малого и среднего предпринимательства  до 294,1 единиц на 10 тыс. человек населения в 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906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"Энергосбережение и повышение энергетической эффективности"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эффективности использования энергетических ресурсов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Сокращение расходов бюджета администрации Шпаковского муниципального округа на обеспечение энергетическими ресурсами до 15 тыс. рублей в 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86 631,12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906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"Обеспечение жильем молодых семей"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жилищной проблемы молодых семей, признанных в установленном порядке, нуждающимися в улучшении жилищных условий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молодых семей, получивших свидетельства (извещения) о праве на получение социальной выплаты на приобретение (строительство) жилого помещения до 25% в 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12 828,75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906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"Развитие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в системе дошкольного, общего и дополнительного образования Шпаковского муниципального округа равных возможностей получения доступного и качественного воспитания, образования и позитивной социализации детей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удовлетворенности населения Шпаковского муниципального округа качеством дошкольного, общего и дополнительного образования до 98% в </a:t>
                      </a:r>
                      <a:r>
                        <a:rPr lang="ru-RU" sz="98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8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3 765 557,97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2480" y="260648"/>
            <a:ext cx="9540553" cy="584715"/>
          </a:xfrm>
          <a:prstGeom prst="rect">
            <a:avLst/>
          </a:prstGeom>
          <a:effectLst/>
        </p:spPr>
        <p:txBody>
          <a:bodyPr lIns="91380" tIns="45690" rIns="91380" bIns="45690">
            <a:spAutoFit/>
          </a:bodyPr>
          <a:lstStyle/>
          <a:p>
            <a:pPr algn="ctr" defTabSz="1072074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РЕАЛИЗАЦИЯ МУНИЦИПАЛЬНЫХ ПРОГРАММ ШПАКОВСКОГО МУНИЦИПАЛЬНОГО ОКРУГА СТАВРОПОЛЬСКОГО КРАЯ В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2026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06955" y="745366"/>
            <a:ext cx="1131200" cy="199994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algn="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700" b="1" dirty="0">
              <a:ln w="900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53" y="1073772"/>
          <a:ext cx="9352277" cy="5311722"/>
        </p:xfrm>
        <a:graphic>
          <a:graphicData uri="http://schemas.openxmlformats.org/drawingml/2006/table">
            <a:tbl>
              <a:tblPr/>
              <a:tblGrid>
                <a:gridCol w="225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192">
                  <a:extLst>
                    <a:ext uri="{9D8B030D-6E8A-4147-A177-3AD203B41FA5}">
                      <a16:colId xmlns:a16="http://schemas.microsoft.com/office/drawing/2014/main" val="2935242349"/>
                    </a:ext>
                  </a:extLst>
                </a:gridCol>
                <a:gridCol w="2064984">
                  <a:extLst>
                    <a:ext uri="{9D8B030D-6E8A-4147-A177-3AD203B41FA5}">
                      <a16:colId xmlns:a16="http://schemas.microsoft.com/office/drawing/2014/main" val="519685828"/>
                    </a:ext>
                  </a:extLst>
                </a:gridCol>
                <a:gridCol w="86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85"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Цель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85725" indent="0"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Основной показатель цели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финансового обеспечения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48067"/>
                  </a:ext>
                </a:extLst>
              </a:tr>
              <a:tr h="95239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"Противодействие коррупции"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уровня коррупции, ее проявлений во всех сферах жизнедеятельности сообщества, укрепление доверия жителей Шпаковского муниципального округа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органам местного самоуправления Шпаковского муниципального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 также активное привлечение общественных организаций и средств массовой информации к деятельности по противодействию коррупции, обеспечению открытости и доступности информации о деятельности органов местного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самоуправления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проявлений коррупции в системе муниципального управления в Шпаковском муниципальном округе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"Развитие культуры и реализация молодежной политики"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Формирование, сохранение и развитие единого культурного пространства на территории Шпаковского муниципального округа и создание благоприятных условий для устойчивого развития сферы культуры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количества зрителей и слушателей, посетивших культурно-досуговые и культурно-массовые мероприятия до 100100 человек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234 526,95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697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"Развитие инициативного бюджетирования"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благоприятных условий для комфортного проживания граждан на территории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Вовлечение населения в реализацию проектов, до 100 человек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1 426,98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9449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"Социальная поддержка граждан"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уровня и качества жизни населения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Освоение бюджетных средств, выделенных на реализацию мероприятий Программы до 100%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600 147,78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23734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"Развитие физической культуры и спорта"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развития физической культуры и спорта в Шпаковском муниципальном округе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населения округа, систематически занимающегося физической культурой и спортом в общей численности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ШМО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62,5%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15 079,54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26434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"Профилактика терроризма, а также минимизация и (или) ликвидация последствий его проявлений"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государственной политики в области профилактики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терроризма,минимизации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(или) ликвидации последствий его проявлений, а также защита личности, общества и государства от террористических актов и иных проявлений терроризма на территории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ШМО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количества зарегистрированных преступлений террористической направленности до 90%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257,18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3203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Шпаковского муниципального округа Ставропольского края "Профилактика правонарушений, незаконного потребления наркотических средств и психотропных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веществ"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системы профилактики правонарушений, укрепление общественного порядка и безопасности на территории Шпаковского муниципального округа, а также профилактика незаконного распространения и потребления наркотических средств и психотропных веществ, наркомании на территории Шпаковского муниципального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Степень охвата программными мероприятиями проблемного направления до 100%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3 705,90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286">
                <a:tc>
                  <a:txBody>
                    <a:bodyPr/>
                    <a:lstStyle/>
                    <a:p>
                      <a:pPr marL="180975" indent="0"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indent="0"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0975" indent="0"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5 453 621,79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53" y="378428"/>
            <a:ext cx="9540553" cy="535471"/>
          </a:xfrm>
          <a:prstGeom prst="rect">
            <a:avLst/>
          </a:prstGeom>
          <a:effectLst/>
        </p:spPr>
        <p:txBody>
          <a:bodyPr lIns="91380" tIns="45690" rIns="91380" bIns="45690">
            <a:spAutoFit/>
          </a:bodyPr>
          <a:lstStyle/>
          <a:p>
            <a:pPr algn="ctr" defTabSz="1072074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РЕАЛИЗАЦИЯ МУНИЦИПАЛЬНЫХ ПРОГРАММ ШПАКОВСКОГО МУНИЦИПАЛЬНОГО ОКРУГА СТАВРОПОЛЬСКОГО КРАЯ В </a:t>
            </a: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2026 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67238" y="806037"/>
            <a:ext cx="1131200" cy="199994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algn="r" defTabSz="107207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dirty="0">
                <a:ln w="900" cmpd="sng">
                  <a:noFill/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700" b="1" dirty="0">
              <a:ln w="900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8049" y="459588"/>
            <a:ext cx="9144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>
              <a:lnSpc>
                <a:spcPts val="2500"/>
              </a:lnSpc>
              <a:buClrTx/>
              <a:buSzTx/>
              <a:tabLst/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ОБЩИЕ ПОДХОДЫ К ФОРМИРОВАНИЮ </a:t>
            </a:r>
          </a:p>
          <a:p>
            <a:pPr marL="0" marR="0" lvl="0" indent="0" algn="ctr">
              <a:lnSpc>
                <a:spcPts val="2500"/>
              </a:lnSpc>
              <a:buClrTx/>
              <a:buSzTx/>
              <a:tabLst/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РАСХОДНОЙ ЧАСТИ БЮДЖЕТА </a:t>
            </a:r>
          </a:p>
          <a:p>
            <a:pPr marL="0" marR="0" lvl="0" indent="0" algn="ctr">
              <a:lnSpc>
                <a:spcPts val="2500"/>
              </a:lnSpc>
              <a:buClrTx/>
              <a:buSzTx/>
              <a:tabLst/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ШПАКОВСКОГО МУНИЦИПАЛЬНОГО ОКРУГА НА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2026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ГОД</a:t>
            </a:r>
            <a:endParaRPr lang="ru-RU" alt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09566" y="2204864"/>
          <a:ext cx="8640966" cy="374661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4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оплаты труда работников муниципальных учреждений и ОМСУ:</a:t>
                      </a:r>
                    </a:p>
                  </a:txBody>
                  <a:tcPr marL="144000" marR="4971" marT="497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F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238 155,08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252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707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</a:pPr>
                      <a:r>
                        <a:rPr lang="ru-RU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выплаты МРОТ  (с 01.01.2026 г. – 27 093 руб.)</a:t>
                      </a: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157 919,81</a:t>
                      </a:r>
                      <a:endParaRPr lang="ru-RU" sz="1600" b="0" i="1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252000" marT="61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07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</a:pPr>
                      <a:r>
                        <a:rPr lang="ru-RU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"указные" категории</a:t>
                      </a: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43 132,92</a:t>
                      </a:r>
                      <a:endParaRPr lang="ru-RU" sz="1600" b="0" i="1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252000" marT="61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07"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lnSpc>
                          <a:spcPts val="1500"/>
                        </a:lnSpc>
                      </a:pPr>
                      <a:r>
                        <a:rPr lang="ru-RU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оплаты труда работников учреждений и ОМСУ </a:t>
                      </a: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37 102,35</a:t>
                      </a:r>
                      <a:endParaRPr lang="ru-RU" sz="1600" b="0" i="1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252000" marT="61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87806"/>
                  </a:ext>
                </a:extLst>
              </a:tr>
              <a:tr h="623418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Индексация мер социальной поддержки населения</a:t>
                      </a: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24,21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252000" marT="61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94">
                <a:tc>
                  <a:txBody>
                    <a:bodyPr/>
                    <a:lstStyle/>
                    <a:p>
                      <a:pPr algn="l" fontAlgn="t">
                        <a:lnSpc>
                          <a:spcPts val="1500"/>
                        </a:lnSpc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Индексация расходов  на оплату коммунальных услуг </a:t>
                      </a: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27 049,06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252000" marT="61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Резервный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фонд Шпаковского муниципального округа</a:t>
                      </a:r>
                      <a:endParaRPr lang="ru-RU" sz="16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3 500,00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137" marR="252000" marT="613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65368" y="1577227"/>
            <a:ext cx="1336681" cy="307716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рублей)</a:t>
            </a:r>
            <a:endParaRPr kumimoji="0" lang="ru-RU" sz="1400" b="1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27603" y="1901984"/>
            <a:ext cx="4476427" cy="2026399"/>
          </a:xfrm>
          <a:prstGeom prst="roundRect">
            <a:avLst>
              <a:gd name="adj" fmla="val 71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2">
                <a:lumMod val="75000"/>
                <a:alpha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endParaRPr lang="ru-RU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44488" y="1466379"/>
            <a:ext cx="4535718" cy="555625"/>
          </a:xfrm>
          <a:prstGeom prst="homePlate">
            <a:avLst/>
          </a:prstGeom>
          <a:gradFill flip="none" rotWithShape="1">
            <a:gsLst>
              <a:gs pos="1805">
                <a:schemeClr val="accent1">
                  <a:lumMod val="75000"/>
                </a:schemeClr>
              </a:gs>
              <a:gs pos="100000">
                <a:srgbClr val="A5D3DF"/>
              </a:gs>
            </a:gsLst>
            <a:lin ang="0" scaled="1"/>
            <a:tileRect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2026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ГОДУ ДОПОЛНИТЕЛЬНО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ЗАПЛАНИРОВАНО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0969" y="2242295"/>
            <a:ext cx="936894" cy="267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anchor="ctr"/>
          <a:lstStyle/>
          <a:p>
            <a:pPr algn="ctr" eaLnBrk="1" hangingPunct="1">
              <a:defRPr/>
            </a:pPr>
            <a:r>
              <a:rPr lang="ru-RU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43 132,92</a:t>
            </a:r>
            <a:endParaRPr lang="ru-RU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Прямоугольник 47"/>
          <p:cNvSpPr>
            <a:spLocks noChangeArrowheads="1"/>
          </p:cNvSpPr>
          <p:nvPr/>
        </p:nvSpPr>
        <p:spPr bwMode="auto">
          <a:xfrm>
            <a:off x="839037" y="520201"/>
            <a:ext cx="828947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ru-RU" altLang="ru-RU" sz="185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ПОВЫШЕНИЕ ОПЛАТЫ ТРУДА РАБОТНИКОВ МУНИЦИПАЛЬНЫХ УЧРЕЖДЕНИЙ И ОМСУ ШПАКОВСКОГО МУНИЦИПАЛЬНОГО ОКРУГА СТАВРОПОЛЬСКОГО КРАЯ В </a:t>
            </a:r>
            <a:r>
              <a:rPr lang="ru-RU" altLang="ru-RU" sz="18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cs typeface="+mn-cs"/>
              </a:rPr>
              <a:t>2026-2028 гг.</a:t>
            </a:r>
            <a:endParaRPr lang="ru-RU" altLang="ru-RU" sz="185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latin typeface="Times New Roman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664011" y="2191022"/>
          <a:ext cx="3322637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4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оплаты труда «указных» категорий*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выплаты зарплаты не ниже МРОТ**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оплаты труда работников учреждений и ОМСУ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4010" y="4163126"/>
            <a:ext cx="8578472" cy="2330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10318" algn="just" defTabSz="989160">
              <a:defRPr/>
            </a:pP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*объем средств на повышение оплаты труда работников в сфере образования, культуры в соответствии с указами Президента Российской Федерации от 7 мая 2012 г. № 597 «О мероприятиях по реализации государственной социальной политики», от 1 июня 2012 г. № 761 «О Национальной стратегии действий в интересах детей на 2012-2017 годы», от 28 декабря 2012 г. № 1688 «О некоторых мерах по реализации государственной политики в сфере защиты детей-сирот и детей, оставшихся без попечения родителей» исходя из необходимости сохранения целевых показателей на достигнутом уровне (значение среднемесячного дохода от трудовой деятельности в 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увеличилось с 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39 288,00 рублей 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49 921,20 рублей);</a:t>
            </a:r>
            <a:endParaRPr lang="ru-RU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10318" algn="just" defTabSz="989160">
              <a:defRPr/>
            </a:pP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**средства на обеспечение выплаты минимального размера оплаты труда не менее 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27 093,00 рублей;</a:t>
            </a:r>
            <a:endParaRPr lang="ru-RU" sz="13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10318" algn="just" defTabSz="989160">
              <a:defRPr/>
            </a:pP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***средства на оплату труда категорий работников бюджетной сферы, которые не попадают под действие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 2012 года, с учетом индексации с 1 января </a:t>
            </a:r>
            <a:r>
              <a:rPr lang="ru-RU" sz="1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3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 процентов и    с 1 июля 2026 года на 10,0 процентов. </a:t>
            </a:r>
            <a:endParaRPr lang="ru-RU" sz="1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0969" y="2731260"/>
            <a:ext cx="936894" cy="267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anchor="ctr"/>
          <a:lstStyle/>
          <a:p>
            <a:pPr algn="ctr" eaLnBrk="1" hangingPunct="1">
              <a:defRPr/>
            </a:pPr>
            <a:r>
              <a:rPr lang="ru-RU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157 919,81</a:t>
            </a:r>
            <a:endParaRPr lang="ru-RU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46882" y="3330186"/>
            <a:ext cx="936894" cy="267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anchor="ctr"/>
          <a:lstStyle/>
          <a:p>
            <a:pPr algn="ctr" eaLnBrk="1" hangingPunct="1">
              <a:defRPr/>
            </a:pPr>
            <a:r>
              <a:rPr lang="ru-RU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37 102,35</a:t>
            </a:r>
            <a:endParaRPr lang="ru-RU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5636194" y="1768690"/>
          <a:ext cx="3572233" cy="186632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9052">
                  <a:extLst>
                    <a:ext uri="{9D8B030D-6E8A-4147-A177-3AD203B41FA5}">
                      <a16:colId xmlns:a16="http://schemas.microsoft.com/office/drawing/2014/main" val="793735663"/>
                    </a:ext>
                  </a:extLst>
                </a:gridCol>
                <a:gridCol w="738853">
                  <a:extLst>
                    <a:ext uri="{9D8B030D-6E8A-4147-A177-3AD203B41FA5}">
                      <a16:colId xmlns:a16="http://schemas.microsoft.com/office/drawing/2014/main" val="1669413403"/>
                    </a:ext>
                  </a:extLst>
                </a:gridCol>
                <a:gridCol w="717164">
                  <a:extLst>
                    <a:ext uri="{9D8B030D-6E8A-4147-A177-3AD203B41FA5}">
                      <a16:colId xmlns:a16="http://schemas.microsoft.com/office/drawing/2014/main" val="2200018236"/>
                    </a:ext>
                  </a:extLst>
                </a:gridCol>
                <a:gridCol w="717164">
                  <a:extLst>
                    <a:ext uri="{9D8B030D-6E8A-4147-A177-3AD203B41FA5}">
                      <a16:colId xmlns:a16="http://schemas.microsoft.com/office/drawing/2014/main" val="988977571"/>
                    </a:ext>
                  </a:extLst>
                </a:gridCol>
              </a:tblGrid>
              <a:tr h="304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3658225"/>
                  </a:ext>
                </a:extLst>
              </a:tr>
              <a:tr h="884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Среднемесячный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трудовой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34 035,40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sng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200" b="0" i="0" u="sng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288,00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49 921,20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221518892"/>
                  </a:ext>
                </a:extLst>
              </a:tr>
              <a:tr h="67786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МРОТ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19 242,00</a:t>
                      </a:r>
                      <a:endParaRPr lang="ru-RU" sz="1200" b="1" u="sng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22 440,00</a:t>
                      </a:r>
                      <a:endParaRPr lang="ru-RU" sz="1200" b="1" u="sng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27 093,00</a:t>
                      </a:r>
                      <a:endParaRPr lang="ru-RU" sz="1200" b="1" u="sng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4524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333928" y="1993684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02559" y="1567946"/>
            <a:ext cx="5741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(рублей)</a:t>
            </a:r>
          </a:p>
        </p:txBody>
      </p:sp>
      <p:sp>
        <p:nvSpPr>
          <p:cNvPr id="2" name="Выгнутая вниз стрелка 1"/>
          <p:cNvSpPr/>
          <p:nvPr/>
        </p:nvSpPr>
        <p:spPr>
          <a:xfrm>
            <a:off x="7939049" y="2665933"/>
            <a:ext cx="1016949" cy="366397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>
            <a:off x="7939049" y="3451818"/>
            <a:ext cx="1016949" cy="366397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21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916" name="Picture 2" descr="C:\Users\Adm\Desktop\Gerb шпак р-на.png"/>
          <p:cNvPicPr>
            <a:picLocks noChangeAspect="1" noChangeArrowheads="1"/>
          </p:cNvPicPr>
          <p:nvPr/>
        </p:nvPicPr>
        <p:blipFill>
          <a:blip r:embed="rId2"/>
          <a:srcRect l="10818" t="24625" r="9293" b="10406"/>
          <a:stretch>
            <a:fillRect/>
          </a:stretch>
        </p:blipFill>
        <p:spPr bwMode="auto">
          <a:xfrm>
            <a:off x="1762492" y="5778792"/>
            <a:ext cx="484678" cy="5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>
            <p:extLst/>
          </p:nvPr>
        </p:nvGraphicFramePr>
        <p:xfrm>
          <a:off x="68402" y="1535470"/>
          <a:ext cx="6039190" cy="4132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Заголовок 5"/>
          <p:cNvSpPr txBox="1">
            <a:spLocks/>
          </p:cNvSpPr>
          <p:nvPr/>
        </p:nvSpPr>
        <p:spPr>
          <a:xfrm>
            <a:off x="664807" y="327634"/>
            <a:ext cx="8707429" cy="1041159"/>
          </a:xfrm>
          <a:prstGeom prst="rect">
            <a:avLst/>
          </a:prstGeom>
        </p:spPr>
        <p:txBody>
          <a:bodyPr lIns="63304" tIns="31651" rIns="63304" bIns="31651">
            <a:noAutofit/>
          </a:bodyPr>
          <a:lstStyle>
            <a:lvl1pPr algn="ctr" defTabSz="12143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89160"/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ea typeface="+mn-ea"/>
                <a:cs typeface="+mn-cs"/>
              </a:rPr>
              <a:t>УДЕЛЬНЫЕ И ПОДУШЕВЫЕ ПОКАЗАТЕЛИ ДОХОДОВ И РАСХОДОВ</a:t>
            </a:r>
          </a:p>
          <a:p>
            <a:pPr defTabSz="989160"/>
            <a:r>
              <a:rPr lang="ru-RU" sz="1846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latin typeface="Times New Roman"/>
                <a:ea typeface="+mn-ea"/>
                <a:cs typeface="+mn-cs"/>
              </a:rPr>
              <a:t>БЮДЖЕТА ШПАКОВСКОГО МУНИЦИПАЛЬНОГО ОКРУГА В СРАВНЕНИИ С АНАЛОГИЧНЫМИ ПОКАЗАТЕЛЯМИ ДРУГИХ МУНИЦИПАЛЬНЫХ ОБРАЗОВАНИЙ КРАЯ ЗА 2024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20" y="5758998"/>
            <a:ext cx="490468" cy="612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30" y="5728070"/>
            <a:ext cx="484424" cy="643415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643323" y="2299030"/>
          <a:ext cx="2520942" cy="107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172">
                  <a:extLst>
                    <a:ext uri="{9D8B030D-6E8A-4147-A177-3AD203B41FA5}">
                      <a16:colId xmlns:a16="http://schemas.microsoft.com/office/drawing/2014/main" val="2703886439"/>
                    </a:ext>
                  </a:extLst>
                </a:gridCol>
                <a:gridCol w="1137770">
                  <a:extLst>
                    <a:ext uri="{9D8B030D-6E8A-4147-A177-3AD203B41FA5}">
                      <a16:colId xmlns:a16="http://schemas.microsoft.com/office/drawing/2014/main" val="401242092"/>
                    </a:ext>
                  </a:extLst>
                </a:gridCol>
              </a:tblGrid>
              <a:tr h="26587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8123353"/>
                  </a:ext>
                </a:extLst>
              </a:tr>
              <a:tr h="268433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Шпаковский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6 250 397,71</a:t>
                      </a: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2860198365"/>
                  </a:ext>
                </a:extLst>
              </a:tr>
              <a:tr h="268433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6 589 395,33</a:t>
                      </a: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3337735702"/>
                  </a:ext>
                </a:extLst>
              </a:tr>
              <a:tr h="268433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Минераловодский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5 018 327,90</a:t>
                      </a:r>
                      <a:endParaRPr lang="ru-RU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42089754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6640354" y="3623692"/>
          <a:ext cx="2520942" cy="997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172">
                  <a:extLst>
                    <a:ext uri="{9D8B030D-6E8A-4147-A177-3AD203B41FA5}">
                      <a16:colId xmlns:a16="http://schemas.microsoft.com/office/drawing/2014/main" val="3033678897"/>
                    </a:ext>
                  </a:extLst>
                </a:gridCol>
                <a:gridCol w="1137770">
                  <a:extLst>
                    <a:ext uri="{9D8B030D-6E8A-4147-A177-3AD203B41FA5}">
                      <a16:colId xmlns:a16="http://schemas.microsoft.com/office/drawing/2014/main" val="2853006856"/>
                    </a:ext>
                  </a:extLst>
                </a:gridCol>
              </a:tblGrid>
              <a:tr h="249258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(тыс. рублей)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3158953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marL="0" indent="88900" algn="l" defTabSz="685800" rtl="0" eaLnBrk="1" fontAlgn="b" latinLnBrk="0" hangingPunct="1"/>
                      <a:r>
                        <a:rPr lang="ru-RU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Шпаковский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5 928 493,00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049061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marL="0" indent="88900" algn="l" defTabSz="6858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Георгиевский МО</a:t>
                      </a: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5 754 590,96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7912518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 marL="0" indent="88900" algn="l" defTabSz="6858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Минераловодский МО</a:t>
                      </a: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4 724 901,22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1882916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6640356" y="4862831"/>
          <a:ext cx="2518443" cy="1186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464">
                  <a:extLst>
                    <a:ext uri="{9D8B030D-6E8A-4147-A177-3AD203B41FA5}">
                      <a16:colId xmlns:a16="http://schemas.microsoft.com/office/drawing/2014/main" val="191561702"/>
                    </a:ext>
                  </a:extLst>
                </a:gridCol>
                <a:gridCol w="1123979">
                  <a:extLst>
                    <a:ext uri="{9D8B030D-6E8A-4147-A177-3AD203B41FA5}">
                      <a16:colId xmlns:a16="http://schemas.microsoft.com/office/drawing/2014/main" val="629492821"/>
                    </a:ext>
                  </a:extLst>
                </a:gridCol>
              </a:tblGrid>
              <a:tr h="5317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</a:t>
                      </a:r>
                      <a:endParaRPr lang="ru-RU" sz="10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 за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(человек)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0286877"/>
                  </a:ext>
                </a:extLst>
              </a:tr>
              <a:tr h="218398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Шпаковский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166 170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169325398"/>
                  </a:ext>
                </a:extLst>
              </a:tr>
              <a:tr h="218398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157 492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4222894888"/>
                  </a:ext>
                </a:extLst>
              </a:tr>
              <a:tr h="218398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Минераловодский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130 505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val="1552884326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/>
          <p:cNvGraphicFramePr/>
          <p:nvPr>
            <p:extLst/>
          </p:nvPr>
        </p:nvGraphicFramePr>
        <p:xfrm>
          <a:off x="-430983" y="2697843"/>
          <a:ext cx="7710395" cy="262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75624" y="1601529"/>
            <a:ext cx="2428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(человек)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09747" y="1752805"/>
            <a:ext cx="26587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4"/>
          <p:cNvSpPr txBox="1">
            <a:spLocks noChangeArrowheads="1"/>
          </p:cNvSpPr>
          <p:nvPr/>
        </p:nvSpPr>
        <p:spPr bwMode="auto">
          <a:xfrm>
            <a:off x="365125" y="234950"/>
            <a:ext cx="9107488" cy="80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229" tIns="34289" rIns="68229" bIns="34289">
            <a:spAutoFit/>
          </a:bodyPr>
          <a:lstStyle/>
          <a:p>
            <a:pPr marL="0" marR="0" lvl="0" indent="0" algn="ctr" defTabSz="1072074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ОСНОВНЫЕ ПОКАЗАТЕЛИ СОЦИАЛЬНО – ЭКОНОМИЧЕСКОГО РАЗВИТИЯ </a:t>
            </a:r>
            <a:r>
              <a:rPr kumimoji="0" lang="ru-RU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ШПАКОВСКОГО 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МУНИЦИПАЛЬНОГО ОКРУГА </a:t>
            </a:r>
          </a:p>
          <a:p>
            <a:pPr marL="0" marR="0" lvl="0" indent="0" algn="ctr" defTabSz="1072074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ЗА 20</a:t>
            </a:r>
            <a:r>
              <a:rPr kumimoji="0" lang="en-US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-20</a:t>
            </a:r>
            <a:r>
              <a:rPr kumimoji="0" lang="en-US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31259" y="1503016"/>
          <a:ext cx="9433048" cy="4389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14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дошкольных образовательных учреждениях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35 946,80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37 201,9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38 352,55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42 187,81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49 425,7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объема инвестиций в основной капитал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года)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23 546,5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25 639,2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предприятий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включая </a:t>
                      </a:r>
                      <a:r>
                        <a:rPr lang="ru-RU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микропредприятия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конец года)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Произведено важнейших видов продукции в натуральном выражении: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7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Сбор зерна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2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Молоко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2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Скот и птица на убой (в живом весе)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тонн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2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 работников организаций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10 568,1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12 692,1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14 706,1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18 992,1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оплаты труда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организаций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Номинальная начисленная среднемесячная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работников организаций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59 459,5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62 135,22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75 36,1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2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м. общей площади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Прожиточный минимум в среднем на душу населения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 среднем за год) **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176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30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мес. </a:t>
                      </a: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13 908,0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15 960,0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17 045,0</a:t>
                      </a: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64" marR="8464" marT="846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8214" name="TextBox 3"/>
          <p:cNvSpPr txBox="1">
            <a:spLocks noChangeArrowheads="1"/>
          </p:cNvSpPr>
          <p:nvPr/>
        </p:nvSpPr>
        <p:spPr bwMode="auto">
          <a:xfrm>
            <a:off x="202406" y="980728"/>
            <a:ext cx="9432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бюджета сформирован на основе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«базового»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варианта прогноза социально – экономического развития Шпаковского муниципального округа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 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плановый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период до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2028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8215" name="TextBox 4"/>
          <p:cNvSpPr txBox="1">
            <a:spLocks noChangeArrowheads="1"/>
          </p:cNvSpPr>
          <p:nvPr/>
        </p:nvSpPr>
        <p:spPr bwMode="auto">
          <a:xfrm>
            <a:off x="202405" y="5973756"/>
            <a:ext cx="9432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В соответствии с постановлением администрации Шпаковского муниципального округа Ставропольского края от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10.11.2025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№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1414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 прогнозе социально – экономического развития Шпаковского муниципального округа на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2026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 и на плановый период до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2028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года»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** В соответствии с постановлениями Правительства Ставропольского края «Об установлении величины прожиточного минимума на душу населения и по основным социально-демографическим группам населения в Ставропольском крае»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08.09.2023 г. № 536-п, от 25.08.2024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№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476-п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от 21 октября 2025 г. N 561-п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583" y="717613"/>
            <a:ext cx="8023860" cy="1019200"/>
          </a:xfrm>
        </p:spPr>
        <p:txBody>
          <a:bodyPr>
            <a:noAutofit/>
          </a:bodyPr>
          <a:lstStyle/>
          <a:p>
            <a:pPr algn="ctr" defTabSz="1071563" fontAlgn="base">
              <a:spcAft>
                <a:spcPct val="0"/>
              </a:spcAft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УРОВЕНЬ ДОЛГОВОЙ НАГРУЗКИ НА БЮДЖЕТ ШПАКОВСКОГО МУНИЦИПАЛЬНОГО ОКРУГА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СТАВРОПОЛЬСКОГО КРАЯ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НА 2026-2028 ГОДЫ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70777" y="2060848"/>
          <a:ext cx="9001000" cy="3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544">
                  <a:extLst>
                    <a:ext uri="{9D8B030D-6E8A-4147-A177-3AD203B41FA5}">
                      <a16:colId xmlns:a16="http://schemas.microsoft.com/office/drawing/2014/main" val="2043460831"/>
                    </a:ext>
                  </a:extLst>
                </a:gridCol>
                <a:gridCol w="1540120">
                  <a:extLst>
                    <a:ext uri="{9D8B030D-6E8A-4147-A177-3AD203B41FA5}">
                      <a16:colId xmlns:a16="http://schemas.microsoft.com/office/drawing/2014/main" val="546331202"/>
                    </a:ext>
                  </a:extLst>
                </a:gridCol>
                <a:gridCol w="2233173">
                  <a:extLst>
                    <a:ext uri="{9D8B030D-6E8A-4147-A177-3AD203B41FA5}">
                      <a16:colId xmlns:a16="http://schemas.microsoft.com/office/drawing/2014/main" val="3269487047"/>
                    </a:ext>
                  </a:extLst>
                </a:gridCol>
                <a:gridCol w="2079163">
                  <a:extLst>
                    <a:ext uri="{9D8B030D-6E8A-4147-A177-3AD203B41FA5}">
                      <a16:colId xmlns:a16="http://schemas.microsoft.com/office/drawing/2014/main" val="2930809658"/>
                    </a:ext>
                  </a:extLst>
                </a:gridCol>
              </a:tblGrid>
              <a:tr h="6122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средств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местный бюджет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погашения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долговых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051635"/>
                  </a:ext>
                </a:extLst>
              </a:tr>
              <a:tr h="8699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Предельные сроки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погашения долговых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293059"/>
                  </a:ext>
                </a:extLst>
              </a:tr>
              <a:tr h="14701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привлеченные в валюте Российской Федерации из других бюджетов бюджетной системы Российской Федерации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76712"/>
                  </a:ext>
                </a:extLst>
              </a:tr>
              <a:tr h="8699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Кредиты, привлеченные от кредитных организаций в валюте Российской Федерации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7225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91709" y="1720191"/>
            <a:ext cx="1149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97" y="351956"/>
            <a:ext cx="8929000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ПЛАНИРУЕМЫЙ (ПРЕДЕЛЬНЫЙ) ОБЪЕМ МУНИЦИПАЛЬНОГО ДОЛГА НА 2026 ГОД И ПЛАНОВЫЙ ПЕРИОД 2027 И 2028 ГОДОВ В СРАВНЕНИИ С ОЖИДАЕМЫМ ИСПОЛНЕНИЕМ ЗА 2025 ГОД (ОЦЕНКА ТЕКУЩЕГО ФИНАНСОВОГО ГОДА) И ОТЧЕТОМ ЗА 2024 ГОД (ОТЧЕТНЫЙ ФИНАНСОВЫЙ ГОД)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272476" y="1844824"/>
          <a:ext cx="9361043" cy="464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724">
                  <a:extLst>
                    <a:ext uri="{9D8B030D-6E8A-4147-A177-3AD203B41FA5}">
                      <a16:colId xmlns:a16="http://schemas.microsoft.com/office/drawing/2014/main" val="2041285564"/>
                    </a:ext>
                  </a:extLst>
                </a:gridCol>
                <a:gridCol w="785119">
                  <a:extLst>
                    <a:ext uri="{9D8B030D-6E8A-4147-A177-3AD203B41FA5}">
                      <a16:colId xmlns:a16="http://schemas.microsoft.com/office/drawing/2014/main" val="3540109648"/>
                    </a:ext>
                  </a:extLst>
                </a:gridCol>
                <a:gridCol w="785119">
                  <a:extLst>
                    <a:ext uri="{9D8B030D-6E8A-4147-A177-3AD203B41FA5}">
                      <a16:colId xmlns:a16="http://schemas.microsoft.com/office/drawing/2014/main" val="3568730859"/>
                    </a:ext>
                  </a:extLst>
                </a:gridCol>
                <a:gridCol w="785119">
                  <a:extLst>
                    <a:ext uri="{9D8B030D-6E8A-4147-A177-3AD203B41FA5}">
                      <a16:colId xmlns:a16="http://schemas.microsoft.com/office/drawing/2014/main" val="1774780644"/>
                    </a:ext>
                  </a:extLst>
                </a:gridCol>
                <a:gridCol w="785119">
                  <a:extLst>
                    <a:ext uri="{9D8B030D-6E8A-4147-A177-3AD203B41FA5}">
                      <a16:colId xmlns:a16="http://schemas.microsoft.com/office/drawing/2014/main" val="161194243"/>
                    </a:ext>
                  </a:extLst>
                </a:gridCol>
                <a:gridCol w="785119">
                  <a:extLst>
                    <a:ext uri="{9D8B030D-6E8A-4147-A177-3AD203B41FA5}">
                      <a16:colId xmlns:a16="http://schemas.microsoft.com/office/drawing/2014/main" val="496221392"/>
                    </a:ext>
                  </a:extLst>
                </a:gridCol>
                <a:gridCol w="679430">
                  <a:extLst>
                    <a:ext uri="{9D8B030D-6E8A-4147-A177-3AD203B41FA5}">
                      <a16:colId xmlns:a16="http://schemas.microsoft.com/office/drawing/2014/main" val="4118093469"/>
                    </a:ext>
                  </a:extLst>
                </a:gridCol>
                <a:gridCol w="679430">
                  <a:extLst>
                    <a:ext uri="{9D8B030D-6E8A-4147-A177-3AD203B41FA5}">
                      <a16:colId xmlns:a16="http://schemas.microsoft.com/office/drawing/2014/main" val="3893891544"/>
                    </a:ext>
                  </a:extLst>
                </a:gridCol>
                <a:gridCol w="679430">
                  <a:extLst>
                    <a:ext uri="{9D8B030D-6E8A-4147-A177-3AD203B41FA5}">
                      <a16:colId xmlns:a16="http://schemas.microsoft.com/office/drawing/2014/main" val="949210490"/>
                    </a:ext>
                  </a:extLst>
                </a:gridCol>
                <a:gridCol w="679434">
                  <a:extLst>
                    <a:ext uri="{9D8B030D-6E8A-4147-A177-3AD203B41FA5}">
                      <a16:colId xmlns:a16="http://schemas.microsoft.com/office/drawing/2014/main" val="445296173"/>
                    </a:ext>
                  </a:extLst>
                </a:gridCol>
              </a:tblGrid>
              <a:tr h="7606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обязательств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2026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2024 году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2026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2025 году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88181"/>
                  </a:ext>
                </a:extLst>
              </a:tr>
              <a:tr h="3192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-)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-)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394066"/>
                  </a:ext>
                </a:extLst>
              </a:tr>
              <a:tr h="6030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– всего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27371"/>
                  </a:ext>
                </a:extLst>
              </a:tr>
              <a:tr h="3850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ценные бумаги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532813"/>
                  </a:ext>
                </a:extLst>
              </a:tr>
              <a:tr h="6030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002629"/>
                  </a:ext>
                </a:extLst>
              </a:tr>
              <a:tr h="7017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краевого бюджета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228572"/>
                  </a:ext>
                </a:extLst>
              </a:tr>
              <a:tr h="4233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547990"/>
                  </a:ext>
                </a:extLst>
              </a:tr>
              <a:tr h="8513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обслуживание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долга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70433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37376" y="1514421"/>
            <a:ext cx="1296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614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06" y="489570"/>
            <a:ext cx="9241060" cy="8572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ИФОРМАЦИЯ О ПОЗИЦИИ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ШПАКОВСКОГО МУНИЦИПАЛЬНОГО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ОКРУГА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В РЕЙТИНГАХ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</a:rPr>
              <a:t>СТАВРОПОЛЬСКОГО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</a:rPr>
              <a:t>КРАЯ 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718554"/>
              </p:ext>
            </p:extLst>
          </p:nvPr>
        </p:nvGraphicFramePr>
        <p:xfrm>
          <a:off x="442206" y="1340768"/>
          <a:ext cx="9073010" cy="525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636">
                  <a:extLst>
                    <a:ext uri="{9D8B030D-6E8A-4147-A177-3AD203B41FA5}">
                      <a16:colId xmlns:a16="http://schemas.microsoft.com/office/drawing/2014/main" val="3706023309"/>
                    </a:ext>
                  </a:extLst>
                </a:gridCol>
                <a:gridCol w="1833636">
                  <a:extLst>
                    <a:ext uri="{9D8B030D-6E8A-4147-A177-3AD203B41FA5}">
                      <a16:colId xmlns:a16="http://schemas.microsoft.com/office/drawing/2014/main" val="1509895452"/>
                    </a:ext>
                  </a:extLst>
                </a:gridCol>
                <a:gridCol w="183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038">
                <a:tc gridSpan="4"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«РЕЙТИНГ ОТКРЫТОСТИ БЮДЖЕТНЫХ ДАННЫХ»</a:t>
                      </a:r>
                    </a:p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(составлен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министерством финансов Ставропольского края </a:t>
                      </a:r>
                    </a:p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приказом МФ СК от 09.03.2022 г. №63)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77">
                <a:tc>
                  <a:txBody>
                    <a:bodyPr/>
                    <a:lstStyle/>
                    <a:p>
                      <a:pPr algn="l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ОЧЕНЬ ВЫСОКИЙ УРОВЕНЬ ОТКРЫТОСТИ БЮДЖЕТНЫХ ДАННЫХ (от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90,0 до 100,0 баллов)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177">
                <a:tc>
                  <a:txBody>
                    <a:bodyPr/>
                    <a:lstStyle/>
                    <a:p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ВЫСОКИЙ УРОВЕНЬ ОТКРЫТОСТИ БЮДЖЕТНЫХ ДАННЫХ (от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70,0 до 89,9 баллов)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177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НИЗКИЙ УРОВЕНЬ ОТКРЫТОСТИ БЮДЖЕТНЫХ ДАННЫХ (от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50,0 до 69,9 баллов)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572">
                <a:tc gridSpan="4"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«ОЦЕНКА КАЧЕСТВА УПРАВЛЕНИЯ БЮДЖЕТНЫМ ПРОЦЕССОМ»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(составлен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министерством финансов Ставропольского края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приказом МФ СК от 21.09.2018 г. №246)</a:t>
                      </a:r>
                      <a:endParaRPr lang="ru-RU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8057"/>
                  </a:ext>
                </a:extLst>
              </a:tr>
              <a:tr h="5749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71,64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29875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71" y="2580323"/>
            <a:ext cx="720080" cy="614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60" y="2556693"/>
            <a:ext cx="729705" cy="62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03" y="2572112"/>
            <a:ext cx="729705" cy="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21E77-B408-4F50-9C2C-30096619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80" y="287033"/>
            <a:ext cx="8661265" cy="6506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ИНФОРМИРОВАНИЕ ГРАЖДАН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их участие в обсуждении вопросов местного значения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BA2A2-26D5-4A54-AF96-189B369D8D92}"/>
              </a:ext>
            </a:extLst>
          </p:cNvPr>
          <p:cNvSpPr txBox="1"/>
          <p:nvPr/>
        </p:nvSpPr>
        <p:spPr>
          <a:xfrm>
            <a:off x="294870" y="5066344"/>
            <a:ext cx="3341046" cy="133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Официальный </a:t>
            </a:r>
            <a:r>
              <a:rPr lang="ru-RU" sz="11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сайт</a:t>
            </a: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Arial Narrow" panose="020B0606020202030204" pitchFamily="34" charset="0"/>
              </a:rPr>
              <a:t>Думы Шпаковского муниципального округа</a:t>
            </a:r>
          </a:p>
          <a:p>
            <a:pPr algn="ctr"/>
            <a:r>
              <a:rPr lang="ru-RU" sz="10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https://dumashpak.ru/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ru-RU" sz="975" dirty="0" smtClean="0">
                <a:latin typeface="Arial Narrow" panose="020B0606020202030204" pitchFamily="34" charset="0"/>
              </a:rPr>
              <a:t>проекты </a:t>
            </a:r>
            <a:r>
              <a:rPr lang="ru-RU" sz="975" dirty="0">
                <a:latin typeface="Arial Narrow" panose="020B0606020202030204" pitchFamily="34" charset="0"/>
              </a:rPr>
              <a:t>решений о бюджете и его изменениях, иных решений, регулирующих бюджетные правоотношения;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ru-RU" sz="975" dirty="0">
                <a:latin typeface="Arial Narrow" panose="020B0606020202030204" pitchFamily="34" charset="0"/>
              </a:rPr>
              <a:t>принятые решения о бюджете </a:t>
            </a:r>
            <a:r>
              <a:rPr lang="ru-RU" sz="975" dirty="0" smtClean="0">
                <a:latin typeface="Arial Narrow" panose="020B0606020202030204" pitchFamily="34" charset="0"/>
              </a:rPr>
              <a:t>и </a:t>
            </a:r>
            <a:r>
              <a:rPr lang="ru-RU" sz="975" dirty="0">
                <a:latin typeface="Arial Narrow" panose="020B0606020202030204" pitchFamily="34" charset="0"/>
              </a:rPr>
              <a:t>его изменениях;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ru-RU" sz="975" dirty="0">
                <a:latin typeface="Arial Narrow" panose="020B0606020202030204" pitchFamily="34" charset="0"/>
              </a:rPr>
              <a:t>информирование о публичных слушаниях по проекту бюджету и другим </a:t>
            </a:r>
            <a:r>
              <a:rPr lang="ru-RU" sz="975" dirty="0" smtClean="0">
                <a:latin typeface="Arial Narrow" panose="020B0606020202030204" pitchFamily="34" charset="0"/>
              </a:rPr>
              <a:t>вопросам</a:t>
            </a:r>
            <a:r>
              <a:rPr lang="en-US" sz="975" dirty="0" smtClean="0">
                <a:latin typeface="Arial Narrow" panose="020B0606020202030204" pitchFamily="34" charset="0"/>
              </a:rPr>
              <a:t>;</a:t>
            </a:r>
            <a:endParaRPr lang="ru-RU" sz="975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B9880-0E91-4E0F-AE14-A09F7C7A4FBD}"/>
              </a:ext>
            </a:extLst>
          </p:cNvPr>
          <p:cNvSpPr txBox="1"/>
          <p:nvPr/>
        </p:nvSpPr>
        <p:spPr>
          <a:xfrm>
            <a:off x="6575043" y="3135664"/>
            <a:ext cx="2754734" cy="148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Официальный сайт для размещения </a:t>
            </a:r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информации о </a:t>
            </a:r>
            <a:r>
              <a:rPr lang="ru-RU" sz="1100" b="1" dirty="0">
                <a:solidFill>
                  <a:srgbClr val="0070C0"/>
                </a:solidFill>
                <a:latin typeface="Arial Narrow" panose="020B0606020202030204" pitchFamily="34" charset="0"/>
              </a:rPr>
              <a:t>государственных </a:t>
            </a:r>
            <a:endParaRPr lang="ru-RU" sz="11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ru-RU" sz="11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муниципальных) у</a:t>
            </a:r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чреждениях </a:t>
            </a:r>
          </a:p>
          <a:p>
            <a:pPr algn="ctr"/>
            <a:r>
              <a:rPr lang="en-US" sz="975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www.bus.gov.ru</a:t>
            </a:r>
            <a:endParaRPr lang="ru-RU" sz="975" b="1" u="sng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>
                <a:latin typeface="Arial Narrow" panose="020B0606020202030204" pitchFamily="34" charset="0"/>
              </a:rPr>
              <a:t>И</a:t>
            </a:r>
            <a:r>
              <a:rPr lang="ru-RU" sz="975" dirty="0" smtClean="0">
                <a:latin typeface="Arial Narrow" panose="020B0606020202030204" pitchFamily="34" charset="0"/>
              </a:rPr>
              <a:t>нформация </a:t>
            </a:r>
            <a:r>
              <a:rPr lang="ru-RU" sz="975" dirty="0">
                <a:latin typeface="Arial Narrow" panose="020B0606020202030204" pitchFamily="34" charset="0"/>
              </a:rPr>
              <a:t>о </a:t>
            </a:r>
            <a:r>
              <a:rPr lang="ru-RU" sz="975" dirty="0" smtClean="0">
                <a:latin typeface="Arial Narrow" panose="020B0606020202030204" pitchFamily="34" charset="0"/>
              </a:rPr>
              <a:t>детских садах, школах, больницах, домах культуры и т.д.</a:t>
            </a:r>
            <a:r>
              <a:rPr lang="en-US" sz="975" dirty="0" smtClean="0">
                <a:latin typeface="Arial Narrow" panose="020B0606020202030204" pitchFamily="34" charset="0"/>
              </a:rPr>
              <a:t>;</a:t>
            </a:r>
            <a:endParaRPr lang="ru-RU" sz="975" dirty="0">
              <a:latin typeface="Arial Narrow" panose="020B0606020202030204" pitchFamily="34" charset="0"/>
            </a:endParaRP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 smtClean="0">
                <a:latin typeface="Arial Narrow" panose="020B0606020202030204" pitchFamily="34" charset="0"/>
              </a:rPr>
              <a:t>Оценка </a:t>
            </a:r>
            <a:r>
              <a:rPr lang="ru-RU" sz="975" dirty="0">
                <a:latin typeface="Arial Narrow" panose="020B0606020202030204" pitchFamily="34" charset="0"/>
              </a:rPr>
              <a:t>качества услуг, отзывы и предложения от </a:t>
            </a:r>
            <a:r>
              <a:rPr lang="ru-RU" sz="975" dirty="0" smtClean="0">
                <a:latin typeface="Arial Narrow" panose="020B0606020202030204" pitchFamily="34" charset="0"/>
              </a:rPr>
              <a:t>граждан</a:t>
            </a:r>
            <a:r>
              <a:rPr lang="en-US" sz="975" dirty="0" smtClean="0">
                <a:latin typeface="Arial Narrow" panose="020B0606020202030204" pitchFamily="34" charset="0"/>
              </a:rPr>
              <a:t>;</a:t>
            </a:r>
            <a:endParaRPr lang="ru-RU" sz="975" dirty="0">
              <a:latin typeface="Arial Narrow" panose="020B0606020202030204" pitchFamily="34" charset="0"/>
            </a:endParaRPr>
          </a:p>
          <a:p>
            <a:r>
              <a:rPr lang="ru-RU" sz="894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46A88-8C41-4339-B01C-7A301BA22289}"/>
              </a:ext>
            </a:extLst>
          </p:cNvPr>
          <p:cNvSpPr txBox="1"/>
          <p:nvPr/>
        </p:nvSpPr>
        <p:spPr>
          <a:xfrm>
            <a:off x="626731" y="3201335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Общественно-политическая </a:t>
            </a:r>
            <a:r>
              <a:rPr lang="ru-RU" sz="11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газета </a:t>
            </a:r>
            <a:endParaRPr lang="ru-RU" sz="1100" b="1" u="sng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«</a:t>
            </a:r>
            <a:r>
              <a:rPr lang="ru-RU" sz="1100" b="1" u="sng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Шпаковский</a:t>
            </a:r>
            <a:r>
              <a:rPr lang="ru-RU" sz="11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вестник»</a:t>
            </a:r>
            <a:endParaRPr lang="ru-RU" sz="1100" b="1" u="sng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>
                <a:latin typeface="Arial Narrow" panose="020B0606020202030204" pitchFamily="34" charset="0"/>
              </a:rPr>
              <a:t>актуальная информация о </a:t>
            </a:r>
            <a:r>
              <a:rPr lang="ru-RU" sz="975" dirty="0" smtClean="0">
                <a:latin typeface="Arial Narrow" panose="020B0606020202030204" pitchFamily="34" charset="0"/>
              </a:rPr>
              <a:t>событиях </a:t>
            </a:r>
            <a:r>
              <a:rPr lang="ru-RU" sz="975" dirty="0">
                <a:latin typeface="Arial Narrow" panose="020B0606020202030204" pitchFamily="34" charset="0"/>
              </a:rPr>
              <a:t>Шпаковского округа;</a:t>
            </a: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 smtClean="0">
                <a:latin typeface="Arial Narrow" panose="020B0606020202030204" pitchFamily="34" charset="0"/>
              </a:rPr>
              <a:t>официальное </a:t>
            </a:r>
            <a:r>
              <a:rPr lang="ru-RU" sz="975" dirty="0">
                <a:latin typeface="Arial Narrow" panose="020B0606020202030204" pitchFamily="34" charset="0"/>
              </a:rPr>
              <a:t>опубликование правовых актов муниципального округа;</a:t>
            </a: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>
                <a:latin typeface="Arial Narrow" panose="020B0606020202030204" pitchFamily="34" charset="0"/>
              </a:rPr>
              <a:t>извещения о публичных слушаниях;</a:t>
            </a: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 smtClean="0">
                <a:latin typeface="Arial Narrow" panose="020B0606020202030204" pitchFamily="34" charset="0"/>
              </a:rPr>
              <a:t>архив </a:t>
            </a:r>
            <a:r>
              <a:rPr lang="ru-RU" sz="975" dirty="0">
                <a:latin typeface="Arial Narrow" panose="020B0606020202030204" pitchFamily="34" charset="0"/>
              </a:rPr>
              <a:t>номеров размещен на сайте района: </a:t>
            </a:r>
            <a:endParaRPr lang="ru-RU" sz="975" dirty="0" smtClean="0">
              <a:latin typeface="Arial Narrow" panose="020B0606020202030204" pitchFamily="34" charset="0"/>
            </a:endParaRP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en-US" sz="975" b="1" dirty="0">
                <a:solidFill>
                  <a:srgbClr val="0070C0"/>
                </a:solidFill>
                <a:latin typeface="Arial Narrow" panose="020B0606020202030204" pitchFamily="34" charset="0"/>
              </a:rPr>
              <a:t>https://shmr.ru/region/obshchestvenno-politicheskaya-gazeta-shpakovskiy-vestnik/</a:t>
            </a:r>
            <a:endParaRPr lang="ru-RU" sz="975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7B4EC1-2E9B-4E63-B56A-2B3ACE0A46D9}"/>
              </a:ext>
            </a:extLst>
          </p:cNvPr>
          <p:cNvSpPr txBox="1"/>
          <p:nvPr/>
        </p:nvSpPr>
        <p:spPr>
          <a:xfrm>
            <a:off x="3566150" y="5192954"/>
            <a:ext cx="2736304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Способы участия граждан в обсуждении бюджетных вопросов:</a:t>
            </a: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>
                <a:latin typeface="Arial Narrow" panose="020B0606020202030204" pitchFamily="34" charset="0"/>
              </a:rPr>
              <a:t>У</a:t>
            </a:r>
            <a:r>
              <a:rPr lang="ru-RU" sz="975" dirty="0" smtClean="0">
                <a:latin typeface="Arial Narrow" panose="020B0606020202030204" pitchFamily="34" charset="0"/>
              </a:rPr>
              <a:t>частие </a:t>
            </a:r>
            <a:r>
              <a:rPr lang="ru-RU" sz="975" dirty="0">
                <a:latin typeface="Arial Narrow" panose="020B0606020202030204" pitchFamily="34" charset="0"/>
              </a:rPr>
              <a:t>в публичных слушаниях по проекту бюджета</a:t>
            </a:r>
            <a:r>
              <a:rPr lang="ru-RU" sz="975" dirty="0" smtClean="0">
                <a:latin typeface="Arial Narrow" panose="020B0606020202030204" pitchFamily="34" charset="0"/>
              </a:rPr>
              <a:t>;</a:t>
            </a: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>
                <a:latin typeface="Arial Narrow" panose="020B0606020202030204" pitchFamily="34" charset="0"/>
              </a:rPr>
              <a:t>У</a:t>
            </a:r>
            <a:r>
              <a:rPr lang="ru-RU" sz="975" dirty="0" smtClean="0">
                <a:latin typeface="Arial Narrow" panose="020B0606020202030204" pitchFamily="34" charset="0"/>
              </a:rPr>
              <a:t>частие </a:t>
            </a:r>
            <a:r>
              <a:rPr lang="ru-RU" sz="975" dirty="0">
                <a:latin typeface="Arial Narrow" panose="020B0606020202030204" pitchFamily="34" charset="0"/>
              </a:rPr>
              <a:t>в обсуждении и выборе инициативных проектов, иных проектов  развития </a:t>
            </a:r>
            <a:r>
              <a:rPr lang="ru-RU" sz="975" dirty="0" smtClean="0">
                <a:latin typeface="Arial Narrow" panose="020B0606020202030204" pitchFamily="34" charset="0"/>
              </a:rPr>
              <a:t>территории</a:t>
            </a:r>
            <a:r>
              <a:rPr lang="en-US" sz="975" dirty="0" smtClean="0">
                <a:latin typeface="Arial Narrow" panose="020B0606020202030204" pitchFamily="34" charset="0"/>
              </a:rPr>
              <a:t>;</a:t>
            </a:r>
            <a:endParaRPr lang="ru-RU" sz="975" dirty="0">
              <a:latin typeface="Arial Narrow" panose="020B0606020202030204" pitchFamily="34" charset="0"/>
            </a:endParaRPr>
          </a:p>
          <a:p>
            <a:pPr marL="139303" indent="-139303">
              <a:buFont typeface="Arial" panose="020B0604020202020204" pitchFamily="34" charset="0"/>
              <a:buChar char="•"/>
            </a:pPr>
            <a:r>
              <a:rPr lang="ru-RU" sz="975" dirty="0">
                <a:latin typeface="Arial Narrow" panose="020B0606020202030204" pitchFamily="34" charset="0"/>
              </a:rPr>
              <a:t>В</a:t>
            </a:r>
            <a:r>
              <a:rPr lang="ru-RU" sz="975" dirty="0" smtClean="0">
                <a:latin typeface="Arial Narrow" panose="020B0606020202030204" pitchFamily="34" charset="0"/>
              </a:rPr>
              <a:t>опросы </a:t>
            </a:r>
            <a:r>
              <a:rPr lang="ru-RU" sz="975" dirty="0">
                <a:latin typeface="Arial Narrow" panose="020B0606020202030204" pitchFamily="34" charset="0"/>
              </a:rPr>
              <a:t>и обращения посредством обратной связи </a:t>
            </a:r>
            <a:r>
              <a:rPr lang="ru-RU" sz="975" dirty="0" smtClean="0">
                <a:latin typeface="Arial Narrow" panose="020B0606020202030204" pitchFamily="34" charset="0"/>
              </a:rPr>
              <a:t>на сайтах или </a:t>
            </a:r>
            <a:r>
              <a:rPr lang="ru-RU" sz="975" dirty="0">
                <a:latin typeface="Arial Narrow" panose="020B0606020202030204" pitchFamily="34" charset="0"/>
              </a:rPr>
              <a:t>по почте</a:t>
            </a:r>
            <a:r>
              <a:rPr lang="ru-RU" sz="975" dirty="0" smtClean="0">
                <a:latin typeface="Arial Narrow" panose="020B0606020202030204" pitchFamily="34" charset="0"/>
              </a:rPr>
              <a:t>;</a:t>
            </a:r>
            <a:endParaRPr lang="ru-RU" sz="975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BA2A2-26D5-4A54-AF96-189B369D8D92}"/>
              </a:ext>
            </a:extLst>
          </p:cNvPr>
          <p:cNvSpPr txBox="1"/>
          <p:nvPr/>
        </p:nvSpPr>
        <p:spPr>
          <a:xfrm>
            <a:off x="239153" y="1084819"/>
            <a:ext cx="378345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Официальный </a:t>
            </a:r>
            <a:r>
              <a:rPr lang="ru-RU" sz="1100" b="1" dirty="0">
                <a:solidFill>
                  <a:srgbClr val="0070C0"/>
                </a:solidFill>
                <a:latin typeface="Arial Narrow" panose="020B0606020202030204" pitchFamily="34" charset="0"/>
              </a:rPr>
              <a:t>интернет-портал</a:t>
            </a: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Arial Narrow" panose="020B0606020202030204" pitchFamily="34" charset="0"/>
              </a:rPr>
              <a:t>Администрации Шпаковского муниципального </a:t>
            </a:r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округа</a:t>
            </a:r>
          </a:p>
          <a:p>
            <a:pPr algn="ctr"/>
            <a:r>
              <a:rPr lang="en-US" sz="10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https</a:t>
            </a:r>
            <a:r>
              <a:rPr lang="en-US" sz="10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://shmr.ru/</a:t>
            </a:r>
          </a:p>
          <a:p>
            <a:pPr marL="231775" indent="-13970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Актуальная </a:t>
            </a:r>
            <a:r>
              <a:rPr lang="ru-RU" sz="1000" dirty="0">
                <a:latin typeface="Arial Narrow" panose="020B0606020202030204" pitchFamily="34" charset="0"/>
              </a:rPr>
              <a:t>информация о деятельности органов местного </a:t>
            </a:r>
            <a:r>
              <a:rPr lang="ru-RU" sz="1000" dirty="0" smtClean="0">
                <a:latin typeface="Arial Narrow" panose="020B0606020202030204" pitchFamily="34" charset="0"/>
              </a:rPr>
              <a:t>самоуправления по сферам деятельности</a:t>
            </a:r>
            <a:r>
              <a:rPr lang="en-US" sz="1000" dirty="0" smtClean="0">
                <a:latin typeface="Arial Narrow" panose="020B0606020202030204" pitchFamily="34" charset="0"/>
              </a:rPr>
              <a:t>;</a:t>
            </a:r>
            <a:endParaRPr lang="ru-RU" sz="1000" dirty="0" smtClean="0">
              <a:latin typeface="Arial Narrow" panose="020B0606020202030204" pitchFamily="34" charset="0"/>
            </a:endParaRPr>
          </a:p>
          <a:p>
            <a:pPr marL="231775" indent="-13970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Информация о реализуемых социально-значимых проектах, направленных на развитие округа</a:t>
            </a:r>
            <a:r>
              <a:rPr lang="en-US" sz="1000" dirty="0" smtClean="0">
                <a:latin typeface="Arial Narrow" panose="020B0606020202030204" pitchFamily="34" charset="0"/>
              </a:rPr>
              <a:t>;</a:t>
            </a:r>
            <a:endParaRPr lang="ru-RU" sz="1000" dirty="0" smtClean="0">
              <a:latin typeface="Arial Narrow" panose="020B0606020202030204" pitchFamily="34" charset="0"/>
            </a:endParaRPr>
          </a:p>
          <a:p>
            <a:pPr marL="231775" indent="-13970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Новости и события </a:t>
            </a:r>
            <a:r>
              <a:rPr lang="ru-RU" sz="1000" dirty="0">
                <a:latin typeface="Arial Narrow" panose="020B0606020202030204" pitchFamily="34" charset="0"/>
              </a:rPr>
              <a:t>Шпаковского округа;</a:t>
            </a:r>
          </a:p>
          <a:p>
            <a:pPr marL="231775" indent="-13970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Общественное обсуждение проектов правовых актов округа </a:t>
            </a:r>
          </a:p>
          <a:p>
            <a:pPr marL="231775" indent="-13970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и их опубликование;</a:t>
            </a:r>
            <a:endParaRPr lang="ru-RU" sz="1000" dirty="0">
              <a:latin typeface="Arial Narrow" panose="020B0606020202030204" pitchFamily="34" charset="0"/>
            </a:endParaRPr>
          </a:p>
          <a:p>
            <a:pPr marL="231775" indent="-13970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Информация о реализуемых муниципальных программах Шпаковского округа</a:t>
            </a:r>
            <a:r>
              <a:rPr lang="en-US" sz="1000" dirty="0" smtClean="0">
                <a:latin typeface="Arial Narrow" panose="020B0606020202030204" pitchFamily="34" charset="0"/>
              </a:rPr>
              <a:t>;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4956" y="1077977"/>
            <a:ext cx="340653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Открытые бюджетные данные</a:t>
            </a:r>
          </a:p>
          <a:p>
            <a:pPr algn="ctr"/>
            <a:r>
              <a:rPr lang="en-US" sz="10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https://shmr.ru/activities/otkrytyy-byudzhet/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Актуальная информация о бюджетных данных округа (формирование проекта бюджета и </a:t>
            </a:r>
            <a:r>
              <a:rPr lang="ru-RU" sz="1000" dirty="0">
                <a:latin typeface="Arial Narrow" panose="020B0606020202030204" pitchFamily="34" charset="0"/>
              </a:rPr>
              <a:t>е</a:t>
            </a:r>
            <a:r>
              <a:rPr lang="ru-RU" sz="1000" dirty="0" smtClean="0">
                <a:latin typeface="Arial Narrow" panose="020B0606020202030204" pitchFamily="34" charset="0"/>
              </a:rPr>
              <a:t>го утверждение, внесение изменений в ходе исполнения)</a:t>
            </a:r>
            <a:r>
              <a:rPr lang="en-US" sz="1000" dirty="0" smtClean="0">
                <a:latin typeface="Arial Narrow" panose="020B0606020202030204" pitchFamily="34" charset="0"/>
              </a:rPr>
              <a:t>;</a:t>
            </a:r>
            <a:endParaRPr lang="ru-RU" sz="1000" dirty="0" smtClean="0">
              <a:latin typeface="Arial Narrow" panose="020B0606020202030204" pitchFamily="34" charset="0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Информация </a:t>
            </a:r>
            <a:r>
              <a:rPr lang="ru-RU" sz="1000" dirty="0">
                <a:latin typeface="Arial Narrow" panose="020B0606020202030204" pitchFamily="34" charset="0"/>
              </a:rPr>
              <a:t>об исполнении </a:t>
            </a:r>
            <a:r>
              <a:rPr lang="ru-RU" sz="1000" dirty="0" smtClean="0">
                <a:latin typeface="Arial Narrow" panose="020B0606020202030204" pitchFamily="34" charset="0"/>
              </a:rPr>
              <a:t>бюджета: промежуточная отчетность (годовая, ежеквартальная, ежемесячная) и аналитические данные</a:t>
            </a:r>
            <a:r>
              <a:rPr lang="en-US" sz="1000" dirty="0" smtClean="0">
                <a:latin typeface="Arial Narrow" panose="020B0606020202030204" pitchFamily="34" charset="0"/>
              </a:rPr>
              <a:t>;</a:t>
            </a:r>
            <a:endParaRPr lang="ru-RU" sz="1000" dirty="0" smtClean="0">
              <a:latin typeface="Arial Narrow" panose="020B0606020202030204" pitchFamily="34" charset="0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 Narrow" panose="020B0606020202030204" pitchFamily="34" charset="0"/>
              </a:rPr>
              <a:t>«Бюджет для граждан», </a:t>
            </a:r>
            <a:r>
              <a:rPr lang="ru-RU" sz="1000" dirty="0">
                <a:latin typeface="Arial Narrow" panose="020B0606020202030204" pitchFamily="34" charset="0"/>
              </a:rPr>
              <a:t>обратная связь по вопросам бюджета;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ru-RU" sz="1000" dirty="0">
                <a:latin typeface="Arial Narrow" panose="020B0606020202030204" pitchFamily="34" charset="0"/>
              </a:rPr>
              <a:t>И</a:t>
            </a:r>
            <a:r>
              <a:rPr lang="ru-RU" sz="1000" dirty="0" smtClean="0">
                <a:latin typeface="Arial Narrow" panose="020B0606020202030204" pitchFamily="34" charset="0"/>
              </a:rPr>
              <a:t>нформация </a:t>
            </a:r>
            <a:r>
              <a:rPr lang="ru-RU" sz="1000" dirty="0">
                <a:latin typeface="Arial Narrow" panose="020B0606020202030204" pitchFamily="34" charset="0"/>
              </a:rPr>
              <a:t>о реализации муниципального финансового контроля;</a:t>
            </a:r>
          </a:p>
          <a:p>
            <a:endParaRPr lang="ru-RU" sz="1000" b="1" u="sng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9322" t="9318" r="37796" b="30329"/>
          <a:stretch/>
        </p:blipFill>
        <p:spPr>
          <a:xfrm>
            <a:off x="3728864" y="1073142"/>
            <a:ext cx="2379810" cy="18840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29442" t="15821" r="14636" b="5693"/>
          <a:stretch/>
        </p:blipFill>
        <p:spPr>
          <a:xfrm>
            <a:off x="3630744" y="2968582"/>
            <a:ext cx="2607117" cy="2058250"/>
          </a:xfrm>
          <a:prstGeom prst="rect">
            <a:avLst/>
          </a:prstGeom>
        </p:spPr>
      </p:pic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22" y="4627198"/>
            <a:ext cx="3213909" cy="17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21E77-B408-4F50-9C2C-30096619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20" y="476672"/>
            <a:ext cx="8661265" cy="6506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ИНФОРМИРОВАНИЕ ГРАЖДАН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их участие в обсуждении вопросов местного значения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19AD6-6AB7-204B-1C19-338E88C37583}"/>
              </a:ext>
            </a:extLst>
          </p:cNvPr>
          <p:cNvSpPr txBox="1"/>
          <p:nvPr/>
        </p:nvSpPr>
        <p:spPr>
          <a:xfrm>
            <a:off x="1640632" y="1340768"/>
            <a:ext cx="7075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финансовом управлении администрации </a:t>
            </a:r>
            <a:r>
              <a:rPr lang="ru-RU" sz="16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Шпаковского муниципального </a:t>
            </a:r>
            <a:r>
              <a:rPr lang="ru-RU" sz="1600" b="1" u="sng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округа Ставропольского края:</a:t>
            </a:r>
            <a:endParaRPr lang="ru-RU" sz="1600" u="sng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Начальник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управления - Бондаренко Оксана Сергеевна</a:t>
            </a:r>
          </a:p>
          <a:p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информация:</a:t>
            </a:r>
          </a:p>
          <a:p>
            <a:pPr>
              <a:defRPr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Адрес: 356240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, Ставропольский край, </a:t>
            </a:r>
            <a:r>
              <a:rPr 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Шпаковский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район, г. Михайловск, 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ул. Гагарина, д. 380 </a:t>
            </a:r>
          </a:p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Телефон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: (86553) 6-33-05; 6-22-18 ,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E-mail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26fm@list.ru</a:t>
            </a:r>
          </a:p>
          <a:p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Режим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работы: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понедельник-пятница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9-00 до 18-00, перерыв с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13-00 до 14-00</a:t>
            </a:r>
          </a:p>
          <a:p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4221088"/>
            <a:ext cx="5398568" cy="21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2520" y="359694"/>
            <a:ext cx="8892479" cy="57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865" tIns="38933" rIns="77865" bIns="38933">
            <a:spAutoFit/>
          </a:bodyPr>
          <a:lstStyle/>
          <a:p>
            <a:pPr marL="0" marR="0" lvl="0" indent="0" algn="ctr" defTabSz="1072074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ЗАДАЧИ </a:t>
            </a:r>
            <a:r>
              <a:rPr kumimoji="0" lang="ru-RU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БЮДЖЕТНОЙ И НАЛОГОВОЙ, ДОЛГОВОЙ 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ПОЛИТИКИ НА </a:t>
            </a:r>
            <a:r>
              <a:rPr kumimoji="0" lang="ru-RU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2026 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ГОД И ПЛАНОВЫЙ ПЕРИОД </a:t>
            </a:r>
            <a:r>
              <a:rPr kumimoji="0" lang="ru-RU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2027 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И </a:t>
            </a:r>
            <a:r>
              <a:rPr kumimoji="0" lang="ru-RU" sz="2000" b="1" i="0" u="none" strike="noStrike" kern="1200" cap="none" spc="0" normalizeH="0" baseline="0" noProof="0" dirty="0" smtClean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2028 </a:t>
            </a:r>
            <a:r>
              <a:rPr kumimoji="0" lang="ru-RU" sz="2000" b="1" i="0" u="none" strike="noStrike" kern="1200" cap="none" spc="0" normalizeH="0" baseline="0" noProof="0" dirty="0">
                <a:ln w="900" cmpd="sng">
                  <a:solidFill>
                    <a:srgbClr val="94B6D2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ГОДОВ </a:t>
            </a:r>
          </a:p>
        </p:txBody>
      </p:sp>
      <p:grpSp>
        <p:nvGrpSpPr>
          <p:cNvPr id="90114" name="Группа 3"/>
          <p:cNvGrpSpPr>
            <a:grpSpLocks/>
          </p:cNvGrpSpPr>
          <p:nvPr/>
        </p:nvGrpSpPr>
        <p:grpSpPr bwMode="auto">
          <a:xfrm>
            <a:off x="992560" y="1124744"/>
            <a:ext cx="7920880" cy="2428875"/>
            <a:chOff x="2321312" y="1378381"/>
            <a:chExt cx="5827471" cy="196804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321312" y="1378381"/>
              <a:ext cx="2776434" cy="97062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Увеличение налогового потенциала</a:t>
              </a:r>
            </a:p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и совершенствование налогового администрирования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148064" y="1386551"/>
              <a:ext cx="3000719" cy="962451"/>
            </a:xfrm>
            <a:prstGeom prst="roundRect">
              <a:avLst/>
            </a:prstGeom>
            <a:solidFill>
              <a:srgbClr val="FF858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Приоритизация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 расходов</a:t>
              </a:r>
            </a:p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и повышение эффективности</a:t>
              </a:r>
            </a:p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их использования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1313" y="2391830"/>
              <a:ext cx="2776432" cy="954596"/>
            </a:xfrm>
            <a:prstGeom prst="roundRect">
              <a:avLst/>
            </a:prstGeom>
            <a:solidFill>
              <a:srgbClr val="14DC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Сбалансированность местного</a:t>
              </a:r>
            </a:p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бюджета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146322" y="2391830"/>
              <a:ext cx="3002461" cy="954596"/>
            </a:xfrm>
            <a:prstGeom prst="roundRect">
              <a:avLst/>
            </a:prstGeom>
            <a:solidFill>
              <a:srgbClr val="893B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Недопущение образования муниципального долга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922266" y="2059167"/>
              <a:ext cx="2305373" cy="79696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0720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Сохранение устойчивости и сбалансированности местного бюджета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309212" y="4194009"/>
            <a:ext cx="3415184" cy="4881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marL="0" marR="0" lvl="0" indent="0" algn="ct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Основные направления налоговой политики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77237" y="4191340"/>
            <a:ext cx="2347412" cy="4900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marL="0" marR="0" lvl="0" indent="0" algn="ct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Основные направления долговой политики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26817" y="4194009"/>
            <a:ext cx="3348000" cy="4980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marL="0" marR="0" lvl="0" indent="0" algn="ct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Основные направления бюджетной политики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064" y="4692024"/>
            <a:ext cx="3415184" cy="1432559"/>
          </a:xfrm>
          <a:prstGeom prst="roundRect">
            <a:avLst>
              <a:gd name="adj" fmla="val 7329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/>
          <a:lstStyle/>
          <a:p>
            <a:pPr marL="171330" marR="0" lvl="0" indent="-17133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Поддержка инвестиционной и инновационной активности хозяйствующих субъектов.</a:t>
            </a:r>
          </a:p>
          <a:p>
            <a:pPr marL="171330" marR="0" lvl="0" indent="-17133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Оценка эффективности налоговых расходов.</a:t>
            </a:r>
          </a:p>
          <a:p>
            <a:pPr marL="171330" marR="0" lvl="0" indent="-17133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Повышение эффективности управления муниципальными активами.</a:t>
            </a:r>
          </a:p>
          <a:p>
            <a:pPr marL="171330" marR="0" lvl="0" indent="-17133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Совершенствование налогового администрирования.</a:t>
            </a:r>
          </a:p>
          <a:p>
            <a:pPr marL="0" marR="0" lvl="0" indent="0" algn="ct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26817" y="4681410"/>
            <a:ext cx="3348000" cy="1676191"/>
          </a:xfrm>
          <a:prstGeom prst="roundRect">
            <a:avLst>
              <a:gd name="adj" fmla="val 933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/>
          <a:lstStyle/>
          <a:p>
            <a:pPr marL="171330" marR="0" lvl="0" indent="-17133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Обеспечение долгосрочной устойчивости и сбалансированности бюджетной системы</a:t>
            </a:r>
          </a:p>
          <a:p>
            <a:pPr marL="171330" marR="0" lvl="0" indent="-17133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Содействие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достижению национальных целей развития посредством реализации муниципальных программ, включающих в себя муниципальные составляющие национальных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проектов</a:t>
            </a:r>
          </a:p>
          <a:p>
            <a:pPr marL="171330" marR="0" lvl="0" indent="-17133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Приоритизация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расходов и повышение эффективности их использования.</a:t>
            </a:r>
          </a:p>
          <a:p>
            <a:pPr marL="0" marR="0" lvl="0" indent="0" algn="ct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77238" y="4692025"/>
            <a:ext cx="2347411" cy="1617294"/>
          </a:xfrm>
          <a:prstGeom prst="roundRect">
            <a:avLst>
              <a:gd name="adj" fmla="val 933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/>
          <a:lstStyle/>
          <a:p>
            <a:pPr marL="171330" marR="0" lvl="0" indent="-171330" algn="l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Недопущение образования муниципального долга.</a:t>
            </a:r>
          </a:p>
          <a:p>
            <a:pPr marL="0" marR="0" lvl="0" indent="0" algn="ctr" defTabSz="1072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17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97637" y="304883"/>
            <a:ext cx="9649071" cy="792088"/>
          </a:xfrm>
        </p:spPr>
        <p:txBody>
          <a:bodyPr rtlCol="0">
            <a:noAutofit/>
          </a:bodyPr>
          <a:lstStyle/>
          <a:p>
            <a:pPr algn="ctr" defTabSz="1072074" fontAlgn="base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ОСНОВНЫЕ ХАРАКТЕРИСТИКИ БЮДЖЕТА </a:t>
            </a:r>
            <a:b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ШПАКОВСКОГО МУНИЦИПАЛЬНОГО ОКРУГА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57283" y="5229200"/>
            <a:ext cx="9354244" cy="1296144"/>
          </a:xfrm>
        </p:spPr>
        <p:txBody>
          <a:bodyPr>
            <a:normAutofit/>
          </a:bodyPr>
          <a:lstStyle/>
          <a:p>
            <a:pPr marL="3429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Шпаковского муниципального округа Ставропольского края на 2026-2028 гг. определены исходя из: параметров прогноза социально-экономического развития Шпаковского муниципального округа Ставропольского края на 2026 год и на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 2028 года, основных направлений бюджетной и налоговой политики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Шпаковского муниципального округа Ставропольского края на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и 2028 годов, оценки поступлений доходов бюджета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Шпаковского муниципального округа Ставропольского края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году, объема средств, выделяемых из бюджета Ставропольского края в виде межбюджетных трансфертов бюджету Шпаковского муниципального округа Ставропольского края на 2026-2028 гг.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32511" y="946136"/>
            <a:ext cx="1103130" cy="276938"/>
          </a:xfrm>
          <a:prstGeom prst="rect">
            <a:avLst/>
          </a:prstGeom>
          <a:effectLst/>
        </p:spPr>
        <p:txBody>
          <a:bodyPr wrap="none" lIns="91380" tIns="45690" rIns="91380" bIns="45690">
            <a:spAutoFit/>
          </a:bodyPr>
          <a:lstStyle/>
          <a:p>
            <a:pPr marL="0" marR="0" lvl="0" indent="0" algn="l" defTabSz="913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 w="900" cmpd="sng">
                  <a:noFill/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(тыс. рублей)</a:t>
            </a:r>
            <a:endParaRPr kumimoji="0" lang="ru-RU" sz="1200" b="0" i="0" u="none" strike="noStrike" kern="1200" cap="none" spc="0" normalizeH="0" baseline="0" noProof="0" dirty="0">
              <a:ln w="900" cmpd="sng">
                <a:noFill/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09984"/>
              </p:ext>
            </p:extLst>
          </p:nvPr>
        </p:nvGraphicFramePr>
        <p:xfrm>
          <a:off x="280621" y="1213214"/>
          <a:ext cx="9330906" cy="37835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1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4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6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56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59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6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endParaRPr lang="ru-RU" sz="1000" b="1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 </a:t>
                      </a:r>
                    </a:p>
                    <a:p>
                      <a:pPr algn="ctr" rtl="0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 rtl="0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 rtl="0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  <a:p>
                      <a:pPr marL="228600" indent="-228600" algn="ctr" rtl="0" fontAlgn="ctr">
                        <a:buAutoNum type="arabicPlain" startAt="2027"/>
                      </a:pP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000" b="1" u="none" strike="noStrike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  <a:p>
                      <a:pPr algn="ctr" rtl="0" fontAlgn="ctr"/>
                      <a:endParaRPr lang="ru-RU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(+/-)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823990"/>
                  </a:ext>
                </a:extLst>
              </a:tr>
              <a:tr h="18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28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9" marR="5699" marT="5699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28000">
                          <a:schemeClr val="bg1"/>
                        </a:gs>
                      </a:gsLst>
                      <a:lin ang="27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(+/-)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(+/-)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, всего 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6 250 397,71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5 637 943,64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6 167 651,40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529 707,76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5 587 007,45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-580 643,95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5 302 163,81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-284 843,64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ru-RU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2 612 608,06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2 603 102,65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2 790 000,00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186 897,35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2 585 000,00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-205 000,00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2 765 600,00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ru-RU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3 637 789,65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3 034 840,99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3 377 651,40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342 810,41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3 002 007,45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-375 643,95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2 536 563,81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-465 443,64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всего, в том числе: 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5 928 493,00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6 193 362,43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6 167 651,40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-25 711,03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5 587 007,45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-580 643,94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5 302 163,81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-284 843,64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94,90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</a:t>
                      </a:r>
                      <a:r>
                        <a:rPr lang="ru-RU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расходы 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66 252,93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138 280,00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140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(+), ДЕФИЦИТ (-)</a:t>
                      </a:r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99" marR="5699" marT="5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321 904,70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-555 418,79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27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274638"/>
            <a:ext cx="9145016" cy="71039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Изменения </a:t>
            </a:r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налоговом </a:t>
            </a:r>
            <a: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законодательстве</a:t>
            </a:r>
            <a:br>
              <a:rPr lang="ru-RU" sz="20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56" y="828782"/>
            <a:ext cx="9649072" cy="57246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НДФЛ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стандартного вычета на детей учитываются только доходы основной базы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установление налоговой льготы по доходам от продажи жилого помещения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при     улучшении 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жилищных      условий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семей с детьми, признанными судом не дееспособными, в независимости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возраста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введение обязанности налогоплательщиков самостоятельно декларировать и уплачивать налог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при частичном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неудержании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налога налоговым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агентом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налоговых агентов обяжут исчислять налог по каждой сумме вне зависимости от размера выигрыша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полученного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участниками азартных игр, проводимых в букмекерской конторе и тотализаторе (ранее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исчислялся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 по выигрышам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свыше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тыс. руб.)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физическим лицам, признаваемым иностранными агентами: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-доходы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облагаются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ставке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процентов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от продажи имущества (в том числе полученного в порядке наследования и дарения),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долей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   уставном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капитале, акций, паёв, облигаций облагаются вне зависимости от срока владения</a:t>
            </a:r>
          </a:p>
          <a:p>
            <a:pPr marL="0" marR="0" lvl="0" indent="0" algn="l" defTabSz="1071563" rtl="0" eaLnBrk="1" fontAlgn="base" latinLnBrk="0" hangingPunct="1">
              <a:lnSpc>
                <a:spcPts val="21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-не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применяются инвестиционный налоговый вычет и налоговый вычет на долгосрочные сбережения</a:t>
            </a:r>
          </a:p>
        </p:txBody>
      </p:sp>
    </p:spTree>
    <p:extLst>
      <p:ext uri="{BB962C8B-B14F-4D97-AF65-F5344CB8AC3E}">
        <p14:creationId xmlns:p14="http://schemas.microsoft.com/office/powerpoint/2010/main" val="41342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274638"/>
            <a:ext cx="9282236" cy="900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налоговом законодательстве</a:t>
            </a:r>
            <a:b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4631"/>
            <a:ext cx="9906000" cy="51398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УСН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сокращение предельного размера доходов налогоплательщиков на УСН для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освобождения 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от уплаты НДС с 60 до 10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миллионов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рублей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региональным законодательством могут быть установлены налоговые ставки в пределах от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1 до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6 процентов и от 5 до 15 процентов только для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налогоплательщиков, осуществляющих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определяемые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Правительством РФ отдельные виды экономической деятельности 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отвечающих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критериям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, установленным Правительством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РФ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ПАТЕНТ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сокращение предельного размера доходов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налогоплательщиков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для применения патента с 60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до 10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миллионов рублей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возможность подачи ИП заявления на пересчет суммы патента в случае изменения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физических  показателей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, указанных в патенте (количества ТС, работников и т.п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.)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-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исключение из патента розничной стационарной торговли, грузоперевозок автотранспортом,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</a:p>
          <a:p>
            <a:pPr marL="0" marR="0" lvl="0" indent="0" algn="l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также услуг уличных патрулей, охранников, сторожей и вахтеров</a:t>
            </a:r>
          </a:p>
        </p:txBody>
      </p:sp>
    </p:spTree>
    <p:extLst>
      <p:ext uri="{BB962C8B-B14F-4D97-AF65-F5344CB8AC3E}">
        <p14:creationId xmlns:p14="http://schemas.microsoft.com/office/powerpoint/2010/main" val="23439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24173</TotalTime>
  <Words>8641</Words>
  <Application>Microsoft Office PowerPoint</Application>
  <PresentationFormat>Лист A4 (210x297 мм)</PresentationFormat>
  <Paragraphs>1986</Paragraphs>
  <Slides>54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6" baseType="lpstr">
      <vt:lpstr>Arial</vt:lpstr>
      <vt:lpstr>Arial Narrow</vt:lpstr>
      <vt:lpstr>Bahnschrift SemiCondensed</vt:lpstr>
      <vt:lpstr>Calibri</vt:lpstr>
      <vt:lpstr>Corbel</vt:lpstr>
      <vt:lpstr>Georgia</vt:lpstr>
      <vt:lpstr>Impact</vt:lpstr>
      <vt:lpstr>Tahoma</vt:lpstr>
      <vt:lpstr>Times New Roman</vt:lpstr>
      <vt:lpstr>Wingdings</vt:lpstr>
      <vt:lpstr>Базис</vt:lpstr>
      <vt:lpstr>Диаграмма</vt:lpstr>
      <vt:lpstr>Презентация PowerPoint</vt:lpstr>
      <vt:lpstr>СОДЕРЖАНИЕ</vt:lpstr>
      <vt:lpstr>Презентация PowerPoint</vt:lpstr>
      <vt:lpstr> ШПАКОВСКИЙ МУНИЦИПАЛЬНЫЙ ОКРУГ СТАВРОПОЛЬСКОГО КРАЯ Административно-территориальное деление и общая информация</vt:lpstr>
      <vt:lpstr>Презентация PowerPoint</vt:lpstr>
      <vt:lpstr>Презентация PowerPoint</vt:lpstr>
      <vt:lpstr>ОСНОВНЫЕ ХАРАКТЕРИСТИКИ БЮДЖЕТА  ШПАКОВСКОГО МУНИЦИПАЛЬНОГО ОКРУГА </vt:lpstr>
      <vt:lpstr>ПЛАНИРУЕМЫЕ Изменения в налоговом законодательстве </vt:lpstr>
      <vt:lpstr> ПЛАНИРУЕМЫЕ Изменения в налоговом законодательстве </vt:lpstr>
      <vt:lpstr>  ПЛАНИРУЕМЫЕ Изменения в налоговом законодательстве </vt:lpstr>
      <vt:lpstr> ПЛАНИРУЕМЫЕ Изменения в налоговом законодательстве </vt:lpstr>
      <vt:lpstr>ДИНАМИКА РОСТА ДОХОДОВ БЮДЖЕТА ШПАКОВСКОГО МУНИЦИПАЛЬНОГО ОКРУГА СТАВРОПОЛЬСКОГО КРАЯ  ЗА 2023-2028 ГОДЫ</vt:lpstr>
      <vt:lpstr>ДИНАМИКА РОСТА ДОХОДОВ БЮДЖЕТА ШПАКОВСКОГО МУНИЦИПАЛЬНОГО ОКРУГА СТАВРОПОЛЬСКОГО КРАЯ  ЗА 2022 - 2028 ГОДЫ</vt:lpstr>
      <vt:lpstr>ДЕЯТЕЛЬНОСТЬ ОРГАНОВ МЕСТНОГО САМОУПРАВЛЕНИЯ, ВЛИЯЮЩАЯ НА ИЗМЕНЕНИЕ ДОХОДОВ БЮДЖЕТА </vt:lpstr>
      <vt:lpstr> ОБЪЁМ И СТРУКТУРА ДОХОДОВ В ДИНАМИКЕ  </vt:lpstr>
      <vt:lpstr>СТРУКТУРА ДОХОДОВ БЮДЖЕТА В 2024-2028 ГОДАХ</vt:lpstr>
      <vt:lpstr>СТРУКТУРА ДОХОДОВ БЮДЖЕТА В 2024-2028 ГОДАХ</vt:lpstr>
      <vt:lpstr>ДИНАМИКА СОБСТВЕННЫХ ДОХОДОВ </vt:lpstr>
      <vt:lpstr>СТРУКТУРА  СОБСТВЕННЫХ ДОХОДОВ БЮДЖЕТА НА 2026 ГОД</vt:lpstr>
      <vt:lpstr>Презентация PowerPoint</vt:lpstr>
      <vt:lpstr>ДОЛЯ СУБСИДИЙ, СУБВЕНЦИЙ И ИНЫХ МЕЖБЮДЖЕТНЫХ ТРАНСФЕРТОВ В ОБЩЕМ ОБЪЕМЕ БЕЗВОЗМЕЗДНЫХ ПОСТУПЛЕНИЙ</vt:lpstr>
      <vt:lpstr>СВЕДЕНИЯ О НАЛОГОВЫХ РАСХОДАХ (НАЛОГОВЫХ ЛЬГОТАХ) В ШПАКОВСКОМ МУНИЦИПАЛЬНОМ ОКРУГЕ СТАВРОПОЛЬСКОГО КРАЯ</vt:lpstr>
      <vt:lpstr>ДИНАМИКА РАСХОДОВ БЮДЖЕТА ШПАКОВСКОГО МУНИЦИПАЛЬНОГО ОКРУГА СТАВРОПОЛЬСКОГО КРАЯ  ЗА 2023-2028 ГОДЫ</vt:lpstr>
      <vt:lpstr>Презентация PowerPoint</vt:lpstr>
      <vt:lpstr>Презентация PowerPoint</vt:lpstr>
      <vt:lpstr>Презентация PowerPoint</vt:lpstr>
      <vt:lpstr> РАСХОДЫ БЮДЖЕТА ШПАКОВСКОГО МУНИЦИПАЛЬНОГО ОКРУГА  С УЧЕТОМ ИНТЕРЕСОВ ЦЕЛЕВЫХ ГРУПП ПОЛЬЗОВАТЕЛЕЙ</vt:lpstr>
      <vt:lpstr>РАСХОДЫ ОТРАСЛЕЙ СОЦИАЛЬНО-КУЛЬТУРНОЙ СФЕРЫ В 2025-2028 ГГ И ДОЛЯ В ОБЩЕЙ СТРУКТУРЕ БЮДЖЕТА </vt:lpstr>
      <vt:lpstr>Презентация PowerPoint</vt:lpstr>
      <vt:lpstr>РАСХОДЫ НА СОЦИАЛЬНУЮ ПОДДЕРЖКУ ОТДЕЛЬНЫХ КАТЕГОРИЙ ГРАЖДАН В 2026-2028 ГОДАХ</vt:lpstr>
      <vt:lpstr>РАСХОДЫ НА СОЦИАЛЬНУЮ ПОДДЕРЖКУ ОТДЕЛЬНЫХ КАТЕГОРИЙ ГРАЖДАН В 2026-2028 ГОДАХ</vt:lpstr>
      <vt:lpstr>РАСХОДЫ НА СОЦИАЛЬНУЮ ПОДДЕРЖКУ ОТДЕЛЬНЫХ КАТЕГОРИЙ ГРАЖДАН В 2026-2028 ГОДАХ</vt:lpstr>
      <vt:lpstr>РАСХОДЫ НА СОЦИАЛЬНУЮ ПОДДЕРЖКУ ОТДЕЛЬНЫХ КАТЕГОРИЙ ГРАЖДАН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ЖИЛЬЕМ МОЛОДЫХ СЕМЕЙ  НА ТЕРРИТОРИИ ШПАКОВСКОГО МУНИЦИПАЛЬНОГО ОКРУГА</vt:lpstr>
      <vt:lpstr>Презентация PowerPoint</vt:lpstr>
      <vt:lpstr>Презентация PowerPoint</vt:lpstr>
      <vt:lpstr>Презентация PowerPoint</vt:lpstr>
      <vt:lpstr>РАЗВИТИЕ ТРАНСПОРТНОЙ ИНФРАСТРУКТУРЫ  (МУНИЦИПАЛЬНЫЙ ДОРОЖНЫЙ ФОНД)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ДОЛГОВОЙ НАГРУЗКИ НА БЮДЖЕТ ШПАКОВСКОГО МУНИЦИПАЛЬНОГО ОКРУГА СТАВРОПОЛЬСКОГО КРАЯ  НА 2026-2028 ГОДЫ </vt:lpstr>
      <vt:lpstr>ПЛАНИРУЕМЫЙ (ПРЕДЕЛЬНЫЙ) ОБЪЕМ МУНИЦИПАЛЬНОГО ДОЛГА НА 2026 ГОД И ПЛАНОВЫЙ ПЕРИОД 2027 И 2028 ГОДОВ В СРАВНЕНИИ С ОЖИДАЕМЫМ ИСПОЛНЕНИЕМ ЗА 2025 ГОД (ОЦЕНКА ТЕКУЩЕГО ФИНАНСОВОГО ГОДА) И ОТЧЕТОМ ЗА 2024 ГОД (ОТЧЕТНЫЙ ФИНАНСОВЫЙ ГОД)</vt:lpstr>
      <vt:lpstr>ИФОРМАЦИЯ О ПОЗИЦИИ  ШПАКОВСКОГО МУНИЦИПАЛЬНОГО ОКРУГА  В РЕЙТИНГАХ СТАВРОПОЛЬСКОГО КРАЯ  </vt:lpstr>
      <vt:lpstr>ИНФОРМИРОВАНИЕ ГРАЖДАН и их участие в обсуждении вопросов местного значения</vt:lpstr>
      <vt:lpstr>ИНФОРМИРОВАНИЕ ГРАЖДАН и их участие в обсуждении вопросов местного значения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LiSO</dc:creator>
  <cp:lastModifiedBy>MuSA</cp:lastModifiedBy>
  <cp:revision>1402</cp:revision>
  <cp:lastPrinted>2024-12-18T14:41:50Z</cp:lastPrinted>
  <dcterms:created xsi:type="dcterms:W3CDTF">2020-11-06T12:35:26Z</dcterms:created>
  <dcterms:modified xsi:type="dcterms:W3CDTF">2025-11-14T12:02:49Z</dcterms:modified>
</cp:coreProperties>
</file>