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7.xml" ContentType="application/vnd.openxmlformats-officedocument.drawingml.chart+xml"/>
  <Override PartName="/ppt/notesSlides/notesSlide14.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drawings/drawing3.xml" ContentType="application/vnd.openxmlformats-officedocument.drawingml.chartshapes+xml"/>
  <Override PartName="/ppt/notesSlides/notesSlide15.xml" ContentType="application/vnd.openxmlformats-officedocument.presentationml.notesSlide+xml"/>
  <Override PartName="/ppt/charts/chart10.xml" ContentType="application/vnd.openxmlformats-officedocument.drawingml.chart+xml"/>
  <Override PartName="/ppt/charts/style1.xml" ContentType="application/vnd.ms-office.chartstyle+xml"/>
  <Override PartName="/ppt/charts/colors1.xml" ContentType="application/vnd.ms-office.chartcolorstyle+xml"/>
  <Override PartName="/ppt/charts/chart11.xml" ContentType="application/vnd.openxmlformats-officedocument.drawingml.chart+xml"/>
  <Override PartName="/ppt/notesSlides/notesSlide1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charts/chart14.xml" ContentType="application/vnd.openxmlformats-officedocument.drawingml.chart+xml"/>
  <Override PartName="/ppt/charts/style4.xml" ContentType="application/vnd.ms-office.chartstyle+xml"/>
  <Override PartName="/ppt/charts/colors4.xml" ContentType="application/vnd.ms-office.chartcolorstyle+xml"/>
  <Override PartName="/ppt/charts/chart15.xml" ContentType="application/vnd.openxmlformats-officedocument.drawingml.chart+xml"/>
  <Override PartName="/ppt/charts/style5.xml" ContentType="application/vnd.ms-office.chartstyle+xml"/>
  <Override PartName="/ppt/charts/colors5.xml" ContentType="application/vnd.ms-office.chartcolorstyle+xml"/>
  <Override PartName="/ppt/charts/chart16.xml" ContentType="application/vnd.openxmlformats-officedocument.drawingml.chart+xml"/>
  <Override PartName="/ppt/charts/style6.xml" ContentType="application/vnd.ms-office.chartstyle+xml"/>
  <Override PartName="/ppt/charts/colors6.xml" ContentType="application/vnd.ms-office.chartcolorstyle+xml"/>
  <Override PartName="/ppt/charts/chart1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ppt/notesSlides/notesSlide19.xml" ContentType="application/vnd.openxmlformats-officedocument.presentationml.notesSlide+xml"/>
  <Override PartName="/ppt/charts/chart1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charts/chart19.xml" ContentType="application/vnd.openxmlformats-officedocument.drawingml.chart+xml"/>
  <Override PartName="/ppt/charts/style9.xml" ContentType="application/vnd.ms-office.chartstyle+xml"/>
  <Override PartName="/ppt/charts/colors9.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2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1.xml" ContentType="application/vnd.openxmlformats-officedocument.drawingml.chart+xml"/>
  <Override PartName="/ppt/charts/style11.xml" ContentType="application/vnd.ms-office.chartstyle+xml"/>
  <Override PartName="/ppt/charts/colors11.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22.xml" ContentType="application/vnd.openxmlformats-officedocument.drawingml.chart+xml"/>
  <Override PartName="/ppt/charts/style12.xml" ContentType="application/vnd.ms-office.chartstyle+xml"/>
  <Override PartName="/ppt/charts/colors12.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xml" ContentType="application/vnd.openxmlformats-officedocument.presentationml.tags+xml"/>
  <Override PartName="/ppt/charts/chart23.xml" ContentType="application/vnd.openxmlformats-officedocument.drawingml.chart+xml"/>
  <Override PartName="/ppt/drawings/drawing5.xml" ContentType="application/vnd.openxmlformats-officedocument.drawingml.chartshapes+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4.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6.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59"/>
  </p:notesMasterIdLst>
  <p:sldIdLst>
    <p:sldId id="475" r:id="rId2"/>
    <p:sldId id="567" r:id="rId3"/>
    <p:sldId id="568" r:id="rId4"/>
    <p:sldId id="496" r:id="rId5"/>
    <p:sldId id="695" r:id="rId6"/>
    <p:sldId id="696" r:id="rId7"/>
    <p:sldId id="697" r:id="rId8"/>
    <p:sldId id="747" r:id="rId9"/>
    <p:sldId id="698" r:id="rId10"/>
    <p:sldId id="699" r:id="rId11"/>
    <p:sldId id="700" r:id="rId12"/>
    <p:sldId id="701" r:id="rId13"/>
    <p:sldId id="702" r:id="rId14"/>
    <p:sldId id="703" r:id="rId15"/>
    <p:sldId id="704" r:id="rId16"/>
    <p:sldId id="705" r:id="rId17"/>
    <p:sldId id="706" r:id="rId18"/>
    <p:sldId id="707" r:id="rId19"/>
    <p:sldId id="708" r:id="rId20"/>
    <p:sldId id="709" r:id="rId21"/>
    <p:sldId id="710" r:id="rId22"/>
    <p:sldId id="711" r:id="rId23"/>
    <p:sldId id="713" r:id="rId24"/>
    <p:sldId id="715" r:id="rId25"/>
    <p:sldId id="716" r:id="rId26"/>
    <p:sldId id="717" r:id="rId27"/>
    <p:sldId id="718" r:id="rId28"/>
    <p:sldId id="719" r:id="rId29"/>
    <p:sldId id="720" r:id="rId30"/>
    <p:sldId id="721" r:id="rId31"/>
    <p:sldId id="722" r:id="rId32"/>
    <p:sldId id="723" r:id="rId33"/>
    <p:sldId id="724" r:id="rId34"/>
    <p:sldId id="725" r:id="rId35"/>
    <p:sldId id="726" r:id="rId36"/>
    <p:sldId id="727" r:id="rId37"/>
    <p:sldId id="728" r:id="rId38"/>
    <p:sldId id="729" r:id="rId39"/>
    <p:sldId id="749" r:id="rId40"/>
    <p:sldId id="731" r:id="rId41"/>
    <p:sldId id="748" r:id="rId42"/>
    <p:sldId id="732" r:id="rId43"/>
    <p:sldId id="733" r:id="rId44"/>
    <p:sldId id="751" r:id="rId45"/>
    <p:sldId id="734" r:id="rId46"/>
    <p:sldId id="735" r:id="rId47"/>
    <p:sldId id="736" r:id="rId48"/>
    <p:sldId id="737" r:id="rId49"/>
    <p:sldId id="738" r:id="rId50"/>
    <p:sldId id="750" r:id="rId51"/>
    <p:sldId id="740" r:id="rId52"/>
    <p:sldId id="741" r:id="rId53"/>
    <p:sldId id="742" r:id="rId54"/>
    <p:sldId id="743" r:id="rId55"/>
    <p:sldId id="744" r:id="rId56"/>
    <p:sldId id="745" r:id="rId57"/>
    <p:sldId id="746" r:id="rId58"/>
  </p:sldIdLst>
  <p:sldSz cx="9906000" cy="6858000" type="A4"/>
  <p:notesSz cx="6797675" cy="9926638"/>
  <p:defaultTextStyle>
    <a:defPPr>
      <a:defRPr lang="ru-RU"/>
    </a:defPPr>
    <a:lvl1pPr algn="l" defTabSz="1071563" rtl="0" fontAlgn="base">
      <a:spcBef>
        <a:spcPct val="0"/>
      </a:spcBef>
      <a:spcAft>
        <a:spcPct val="0"/>
      </a:spcAft>
      <a:defRPr sz="2100" kern="1200">
        <a:solidFill>
          <a:schemeClr val="tx1"/>
        </a:solidFill>
        <a:latin typeface="Arial" charset="0"/>
        <a:ea typeface="+mn-ea"/>
        <a:cs typeface="Arial" charset="0"/>
      </a:defRPr>
    </a:lvl1pPr>
    <a:lvl2pPr marL="534988" indent="-77788" algn="l" defTabSz="1071563" rtl="0" fontAlgn="base">
      <a:spcBef>
        <a:spcPct val="0"/>
      </a:spcBef>
      <a:spcAft>
        <a:spcPct val="0"/>
      </a:spcAft>
      <a:defRPr sz="2100" kern="1200">
        <a:solidFill>
          <a:schemeClr val="tx1"/>
        </a:solidFill>
        <a:latin typeface="Arial" charset="0"/>
        <a:ea typeface="+mn-ea"/>
        <a:cs typeface="Arial" charset="0"/>
      </a:defRPr>
    </a:lvl2pPr>
    <a:lvl3pPr marL="1071563" indent="-157163" algn="l" defTabSz="1071563" rtl="0" fontAlgn="base">
      <a:spcBef>
        <a:spcPct val="0"/>
      </a:spcBef>
      <a:spcAft>
        <a:spcPct val="0"/>
      </a:spcAft>
      <a:defRPr sz="2100" kern="1200">
        <a:solidFill>
          <a:schemeClr val="tx1"/>
        </a:solidFill>
        <a:latin typeface="Arial" charset="0"/>
        <a:ea typeface="+mn-ea"/>
        <a:cs typeface="Arial" charset="0"/>
      </a:defRPr>
    </a:lvl3pPr>
    <a:lvl4pPr marL="1606550" indent="-234950" algn="l" defTabSz="1071563" rtl="0" fontAlgn="base">
      <a:spcBef>
        <a:spcPct val="0"/>
      </a:spcBef>
      <a:spcAft>
        <a:spcPct val="0"/>
      </a:spcAft>
      <a:defRPr sz="2100" kern="1200">
        <a:solidFill>
          <a:schemeClr val="tx1"/>
        </a:solidFill>
        <a:latin typeface="Arial" charset="0"/>
        <a:ea typeface="+mn-ea"/>
        <a:cs typeface="Arial" charset="0"/>
      </a:defRPr>
    </a:lvl4pPr>
    <a:lvl5pPr marL="2143125" indent="-314325" algn="l" defTabSz="1071563" rtl="0" fontAlgn="base">
      <a:spcBef>
        <a:spcPct val="0"/>
      </a:spcBef>
      <a:spcAft>
        <a:spcPct val="0"/>
      </a:spcAft>
      <a:defRPr sz="2100" kern="1200">
        <a:solidFill>
          <a:schemeClr val="tx1"/>
        </a:solidFill>
        <a:latin typeface="Arial" charset="0"/>
        <a:ea typeface="+mn-ea"/>
        <a:cs typeface="Arial" charset="0"/>
      </a:defRPr>
    </a:lvl5pPr>
    <a:lvl6pPr marL="2286000" algn="l" defTabSz="914400" rtl="0" eaLnBrk="1" latinLnBrk="0" hangingPunct="1">
      <a:defRPr sz="2100" kern="1200">
        <a:solidFill>
          <a:schemeClr val="tx1"/>
        </a:solidFill>
        <a:latin typeface="Arial" charset="0"/>
        <a:ea typeface="+mn-ea"/>
        <a:cs typeface="Arial" charset="0"/>
      </a:defRPr>
    </a:lvl6pPr>
    <a:lvl7pPr marL="2743200" algn="l" defTabSz="914400" rtl="0" eaLnBrk="1" latinLnBrk="0" hangingPunct="1">
      <a:defRPr sz="2100" kern="1200">
        <a:solidFill>
          <a:schemeClr val="tx1"/>
        </a:solidFill>
        <a:latin typeface="Arial" charset="0"/>
        <a:ea typeface="+mn-ea"/>
        <a:cs typeface="Arial" charset="0"/>
      </a:defRPr>
    </a:lvl7pPr>
    <a:lvl8pPr marL="3200400" algn="l" defTabSz="914400" rtl="0" eaLnBrk="1" latinLnBrk="0" hangingPunct="1">
      <a:defRPr sz="2100" kern="1200">
        <a:solidFill>
          <a:schemeClr val="tx1"/>
        </a:solidFill>
        <a:latin typeface="Arial" charset="0"/>
        <a:ea typeface="+mn-ea"/>
        <a:cs typeface="Arial" charset="0"/>
      </a:defRPr>
    </a:lvl8pPr>
    <a:lvl9pPr marL="3657600" algn="l" defTabSz="914400" rtl="0" eaLnBrk="1" latinLnBrk="0" hangingPunct="1">
      <a:defRPr sz="21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A6F0F8"/>
    <a:srgbClr val="05BCFE"/>
    <a:srgbClr val="8848A2"/>
    <a:srgbClr val="19EA69"/>
    <a:srgbClr val="A055D6"/>
    <a:srgbClr val="D6FDA7"/>
    <a:srgbClr val="E183D6"/>
    <a:srgbClr val="99DAFB"/>
    <a:srgbClr val="FC78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7" autoAdjust="0"/>
    <p:restoredTop sz="93387" autoAdjust="0"/>
  </p:normalViewPr>
  <p:slideViewPr>
    <p:cSldViewPr>
      <p:cViewPr>
        <p:scale>
          <a:sx n="80" d="100"/>
          <a:sy n="80" d="100"/>
        </p:scale>
        <p:origin x="60" y="552"/>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5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xlsx"/></Relationships>
</file>

<file path=ppt/charts/_rels/chart10.xml.rels><?xml version="1.0" encoding="UTF-8" standalone="yes"?>
<Relationships xmlns="http://schemas.openxmlformats.org/package/2006/relationships"><Relationship Id="rId3" Type="http://schemas.openxmlformats.org/officeDocument/2006/relationships/package" Target="../embeddings/_____Microsoft_Excel9.xlsx"/><Relationship Id="rId2" Type="http://schemas.microsoft.com/office/2011/relationships/chartColorStyle" Target="colors1.xml"/><Relationship Id="rId1" Type="http://schemas.microsoft.com/office/2011/relationships/chartStyle" Target="style1.xml"/></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_____Microsoft_Excel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3" Type="http://schemas.openxmlformats.org/officeDocument/2006/relationships/package" Target="../embeddings/_____Microsoft_Excel12.xlsx"/><Relationship Id="rId2" Type="http://schemas.microsoft.com/office/2011/relationships/chartColorStyle" Target="colors3.xml"/><Relationship Id="rId1" Type="http://schemas.microsoft.com/office/2011/relationships/chartStyle" Target="style3.xml"/></Relationships>
</file>

<file path=ppt/charts/_rels/chart14.xml.rels><?xml version="1.0" encoding="UTF-8" standalone="yes"?>
<Relationships xmlns="http://schemas.openxmlformats.org/package/2006/relationships"><Relationship Id="rId3" Type="http://schemas.openxmlformats.org/officeDocument/2006/relationships/package" Target="../embeddings/_____Microsoft_Excel13.xlsx"/><Relationship Id="rId2" Type="http://schemas.microsoft.com/office/2011/relationships/chartColorStyle" Target="colors4.xml"/><Relationship Id="rId1" Type="http://schemas.microsoft.com/office/2011/relationships/chartStyle" Target="style4.xml"/></Relationships>
</file>

<file path=ppt/charts/_rels/chart15.xml.rels><?xml version="1.0" encoding="UTF-8" standalone="yes"?>
<Relationships xmlns="http://schemas.openxmlformats.org/package/2006/relationships"><Relationship Id="rId3" Type="http://schemas.openxmlformats.org/officeDocument/2006/relationships/package" Target="../embeddings/_____Microsoft_Excel14.xlsx"/><Relationship Id="rId2" Type="http://schemas.microsoft.com/office/2011/relationships/chartColorStyle" Target="colors5.xml"/><Relationship Id="rId1" Type="http://schemas.microsoft.com/office/2011/relationships/chartStyle" Target="style5.xml"/></Relationships>
</file>

<file path=ppt/charts/_rels/chart16.xml.rels><?xml version="1.0" encoding="UTF-8" standalone="yes"?>
<Relationships xmlns="http://schemas.openxmlformats.org/package/2006/relationships"><Relationship Id="rId3" Type="http://schemas.openxmlformats.org/officeDocument/2006/relationships/package" Target="../embeddings/_____Microsoft_Excel15.xlsx"/><Relationship Id="rId2" Type="http://schemas.microsoft.com/office/2011/relationships/chartColorStyle" Target="colors6.xml"/><Relationship Id="rId1" Type="http://schemas.microsoft.com/office/2011/relationships/chartStyle" Target="style6.xml"/></Relationships>
</file>

<file path=ppt/charts/_rels/chart17.xml.rels><?xml version="1.0" encoding="UTF-8" standalone="yes"?>
<Relationships xmlns="http://schemas.openxmlformats.org/package/2006/relationships"><Relationship Id="rId3" Type="http://schemas.openxmlformats.org/officeDocument/2006/relationships/package" Target="../embeddings/_____Microsoft_Excel1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_rels/chart18.xml.rels><?xml version="1.0" encoding="UTF-8" standalone="yes"?>
<Relationships xmlns="http://schemas.openxmlformats.org/package/2006/relationships"><Relationship Id="rId3" Type="http://schemas.openxmlformats.org/officeDocument/2006/relationships/package" Target="../embeddings/_____Microsoft_Excel17.xlsx"/><Relationship Id="rId2" Type="http://schemas.microsoft.com/office/2011/relationships/chartColorStyle" Target="colors8.xml"/><Relationship Id="rId1" Type="http://schemas.microsoft.com/office/2011/relationships/chartStyle" Target="style8.xml"/></Relationships>
</file>

<file path=ppt/charts/_rels/chart19.xml.rels><?xml version="1.0" encoding="UTF-8" standalone="yes"?>
<Relationships xmlns="http://schemas.openxmlformats.org/package/2006/relationships"><Relationship Id="rId3" Type="http://schemas.openxmlformats.org/officeDocument/2006/relationships/package" Target="../embeddings/_____Microsoft_Excel18.xlsx"/><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_____Microsoft_Excel19.xlsx"/><Relationship Id="rId2" Type="http://schemas.microsoft.com/office/2011/relationships/chartColorStyle" Target="colors10.xml"/><Relationship Id="rId1" Type="http://schemas.microsoft.com/office/2011/relationships/chartStyle" Target="style10.xml"/></Relationships>
</file>

<file path=ppt/charts/_rels/chart21.xml.rels><?xml version="1.0" encoding="UTF-8" standalone="yes"?>
<Relationships xmlns="http://schemas.openxmlformats.org/package/2006/relationships"><Relationship Id="rId3" Type="http://schemas.openxmlformats.org/officeDocument/2006/relationships/package" Target="../embeddings/_____Microsoft_Excel20.xlsx"/><Relationship Id="rId2" Type="http://schemas.microsoft.com/office/2011/relationships/chartColorStyle" Target="colors11.xml"/><Relationship Id="rId1" Type="http://schemas.microsoft.com/office/2011/relationships/chartStyle" Target="style11.xml"/></Relationships>
</file>

<file path=ppt/charts/_rels/chart22.xml.rels><?xml version="1.0" encoding="UTF-8" standalone="yes"?>
<Relationships xmlns="http://schemas.openxmlformats.org/package/2006/relationships"><Relationship Id="rId3" Type="http://schemas.openxmlformats.org/officeDocument/2006/relationships/package" Target="../embeddings/_____Microsoft_Excel21.xlsx"/><Relationship Id="rId2" Type="http://schemas.microsoft.com/office/2011/relationships/chartColorStyle" Target="colors12.xml"/><Relationship Id="rId1" Type="http://schemas.microsoft.com/office/2011/relationships/chartStyle" Target="style12.xml"/></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_____Microsoft_Excel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_____Microsoft_Excel23.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6.xml"/></Relationships>
</file>

<file path=ppt/charts/_rels/chart25.xml.rels><?xml version="1.0" encoding="UTF-8" standalone="yes"?>
<Relationships xmlns="http://schemas.openxmlformats.org/package/2006/relationships"><Relationship Id="rId3" Type="http://schemas.openxmlformats.org/officeDocument/2006/relationships/package" Target="../embeddings/_____Microsoft_Excel24.xlsx"/><Relationship Id="rId2" Type="http://schemas.microsoft.com/office/2011/relationships/chartColorStyle" Target="colors14.xml"/><Relationship Id="rId1" Type="http://schemas.microsoft.com/office/2011/relationships/chartStyle" Target="style14.xml"/></Relationships>
</file>

<file path=ppt/charts/_rels/chart26.xml.rels><?xml version="1.0" encoding="UTF-8" standalone="yes"?>
<Relationships xmlns="http://schemas.openxmlformats.org/package/2006/relationships"><Relationship Id="rId3" Type="http://schemas.openxmlformats.org/officeDocument/2006/relationships/package" Target="../embeddings/_____Microsoft_Excel25.xlsx"/><Relationship Id="rId2" Type="http://schemas.microsoft.com/office/2011/relationships/chartColorStyle" Target="colors15.xml"/><Relationship Id="rId1" Type="http://schemas.microsoft.com/office/2011/relationships/chartStyle" Target="style15.xml"/></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Excel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2.2949938597124899E-3"/>
          <c:y val="3.4537975833075142E-2"/>
          <c:w val="0.99770497025650695"/>
          <c:h val="0.77126700071581966"/>
        </c:manualLayout>
      </c:layout>
      <c:barChart>
        <c:barDir val="col"/>
        <c:grouping val="stacked"/>
        <c:varyColors val="0"/>
        <c:ser>
          <c:idx val="0"/>
          <c:order val="0"/>
          <c:tx>
            <c:strRef>
              <c:f>Лист1!$B$1</c:f>
              <c:strCache>
                <c:ptCount val="1"/>
                <c:pt idx="0">
                  <c:v>Безвозмездные поступления</c:v>
                </c:pt>
              </c:strCache>
            </c:strRef>
          </c:tx>
          <c:spPr>
            <a:solidFill>
              <a:schemeClr val="accent1">
                <a:lumMod val="50000"/>
              </a:schemeClr>
            </a:solidFill>
          </c:spPr>
          <c:invertIfNegative val="0"/>
          <c:dLbls>
            <c:spPr>
              <a:noFill/>
              <a:ln w="25378">
                <a:noFill/>
              </a:ln>
            </c:spPr>
            <c:txPr>
              <a:bodyPr wrap="square" lIns="38100" tIns="19050" rIns="38100" bIns="19050" anchor="ctr">
                <a:spAutoFit/>
              </a:bodyPr>
              <a:lstStyle/>
              <a:p>
                <a:pPr>
                  <a:defRPr sz="1049" b="1">
                    <a:solidFill>
                      <a:schemeClr val="bg1"/>
                    </a:solidFill>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Лист1!$A$2:$A$7</c:f>
              <c:strCache>
                <c:ptCount val="6"/>
                <c:pt idx="0">
                  <c:v>2023(факт)</c:v>
                </c:pt>
                <c:pt idx="1">
                  <c:v>2024(факт)</c:v>
                </c:pt>
                <c:pt idx="2">
                  <c:v>2025(план)</c:v>
                </c:pt>
                <c:pt idx="3">
                  <c:v>2026 (план)</c:v>
                </c:pt>
                <c:pt idx="4">
                  <c:v>2027 (план)</c:v>
                </c:pt>
                <c:pt idx="5">
                  <c:v>2028(план)</c:v>
                </c:pt>
              </c:strCache>
            </c:strRef>
          </c:cat>
          <c:val>
            <c:numRef>
              <c:f>Лист1!$B$2:$B$7</c:f>
              <c:numCache>
                <c:formatCode>#,##0.00</c:formatCode>
                <c:ptCount val="6"/>
                <c:pt idx="0">
                  <c:v>3703583.3679999998</c:v>
                </c:pt>
                <c:pt idx="1">
                  <c:v>3637789.65</c:v>
                </c:pt>
                <c:pt idx="2">
                  <c:v>3034840.99</c:v>
                </c:pt>
                <c:pt idx="3">
                  <c:v>3417561.89</c:v>
                </c:pt>
                <c:pt idx="4">
                  <c:v>3242259.1</c:v>
                </c:pt>
                <c:pt idx="5">
                  <c:v>2898972.26</c:v>
                </c:pt>
              </c:numCache>
            </c:numRef>
          </c:val>
          <c:extLst>
            <c:ext xmlns:c16="http://schemas.microsoft.com/office/drawing/2014/chart" uri="{C3380CC4-5D6E-409C-BE32-E72D297353CC}">
              <c16:uniqueId val="{00000000-F5B8-4AEC-B30E-5189EDE3731A}"/>
            </c:ext>
          </c:extLst>
        </c:ser>
        <c:ser>
          <c:idx val="1"/>
          <c:order val="1"/>
          <c:tx>
            <c:strRef>
              <c:f>Лист1!$C$1</c:f>
              <c:strCache>
                <c:ptCount val="1"/>
                <c:pt idx="0">
                  <c:v>Налоговые и неналоговые доходы</c:v>
                </c:pt>
              </c:strCache>
            </c:strRef>
          </c:tx>
          <c:spPr>
            <a:solidFill>
              <a:schemeClr val="accent5">
                <a:lumMod val="75000"/>
              </a:schemeClr>
            </a:solidFill>
          </c:spPr>
          <c:invertIfNegative val="0"/>
          <c:dLbls>
            <c:spPr>
              <a:noFill/>
              <a:ln w="25378">
                <a:noFill/>
              </a:ln>
            </c:spPr>
            <c:txPr>
              <a:bodyPr wrap="square" lIns="38100" tIns="19050" rIns="38100" bIns="19050" anchor="ctr">
                <a:spAutoFit/>
              </a:bodyPr>
              <a:lstStyle/>
              <a:p>
                <a:pPr>
                  <a:defRPr sz="1049" b="1">
                    <a:solidFill>
                      <a:schemeClr val="bg1"/>
                    </a:solidFill>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Лист1!$A$2:$A$7</c:f>
              <c:strCache>
                <c:ptCount val="6"/>
                <c:pt idx="0">
                  <c:v>2023(факт)</c:v>
                </c:pt>
                <c:pt idx="1">
                  <c:v>2024(факт)</c:v>
                </c:pt>
                <c:pt idx="2">
                  <c:v>2025(план)</c:v>
                </c:pt>
                <c:pt idx="3">
                  <c:v>2026 (план)</c:v>
                </c:pt>
                <c:pt idx="4">
                  <c:v>2027 (план)</c:v>
                </c:pt>
                <c:pt idx="5">
                  <c:v>2028(план)</c:v>
                </c:pt>
              </c:strCache>
            </c:strRef>
          </c:cat>
          <c:val>
            <c:numRef>
              <c:f>Лист1!$C$2:$C$7</c:f>
              <c:numCache>
                <c:formatCode>#,##0.00</c:formatCode>
                <c:ptCount val="6"/>
                <c:pt idx="0">
                  <c:v>1883965.497</c:v>
                </c:pt>
                <c:pt idx="1">
                  <c:v>2612608.06</c:v>
                </c:pt>
                <c:pt idx="2">
                  <c:v>2603102.65</c:v>
                </c:pt>
                <c:pt idx="3">
                  <c:v>2790000</c:v>
                </c:pt>
                <c:pt idx="4">
                  <c:v>2585000</c:v>
                </c:pt>
                <c:pt idx="5">
                  <c:v>2765600</c:v>
                </c:pt>
              </c:numCache>
            </c:numRef>
          </c:val>
          <c:extLst>
            <c:ext xmlns:c16="http://schemas.microsoft.com/office/drawing/2014/chart" uri="{C3380CC4-5D6E-409C-BE32-E72D297353CC}">
              <c16:uniqueId val="{00000001-F5B8-4AEC-B30E-5189EDE3731A}"/>
            </c:ext>
          </c:extLst>
        </c:ser>
        <c:dLbls>
          <c:showLegendKey val="0"/>
          <c:showVal val="1"/>
          <c:showCatName val="0"/>
          <c:showSerName val="0"/>
          <c:showPercent val="0"/>
          <c:showBubbleSize val="0"/>
        </c:dLbls>
        <c:gapWidth val="75"/>
        <c:overlap val="100"/>
        <c:axId val="1654151984"/>
        <c:axId val="1"/>
      </c:barChart>
      <c:catAx>
        <c:axId val="1654151984"/>
        <c:scaling>
          <c:orientation val="minMax"/>
        </c:scaling>
        <c:delete val="0"/>
        <c:axPos val="b"/>
        <c:numFmt formatCode="\О\с\н\о\в\н\о\й" sourceLinked="0"/>
        <c:majorTickMark val="none"/>
        <c:minorTickMark val="none"/>
        <c:tickLblPos val="nextTo"/>
        <c:txPr>
          <a:bodyPr/>
          <a:lstStyle/>
          <a:p>
            <a:pPr>
              <a:defRPr sz="1399"/>
            </a:pPr>
            <a:endParaRPr lang="ru-RU"/>
          </a:p>
        </c:txPr>
        <c:crossAx val="1"/>
        <c:crosses val="autoZero"/>
        <c:auto val="1"/>
        <c:lblAlgn val="ctr"/>
        <c:lblOffset val="100"/>
        <c:noMultiLvlLbl val="0"/>
      </c:catAx>
      <c:valAx>
        <c:axId val="1"/>
        <c:scaling>
          <c:orientation val="minMax"/>
        </c:scaling>
        <c:delete val="1"/>
        <c:axPos val="l"/>
        <c:numFmt formatCode="#,##0.00" sourceLinked="1"/>
        <c:majorTickMark val="out"/>
        <c:minorTickMark val="none"/>
        <c:tickLblPos val="nextTo"/>
        <c:crossAx val="1654151984"/>
        <c:crosses val="autoZero"/>
        <c:crossBetween val="between"/>
      </c:valAx>
      <c:spPr>
        <a:noFill/>
        <a:ln w="25378">
          <a:noFill/>
        </a:ln>
      </c:spPr>
    </c:plotArea>
    <c:legend>
      <c:legendPos val="b"/>
      <c:layout>
        <c:manualLayout>
          <c:xMode val="edge"/>
          <c:yMode val="edge"/>
          <c:x val="9.790979097909791E-2"/>
          <c:y val="0.91666666666666663"/>
          <c:w val="0.80395683016687136"/>
          <c:h val="6.3861152362738913E-2"/>
        </c:manualLayout>
      </c:layout>
      <c:overlay val="0"/>
      <c:txPr>
        <a:bodyPr/>
        <a:lstStyle/>
        <a:p>
          <a:pPr>
            <a:defRPr sz="1599"/>
          </a:pPr>
          <a:endParaRPr lang="ru-RU"/>
        </a:p>
      </c:txPr>
    </c:legend>
    <c:plotVisOnly val="1"/>
    <c:dispBlanksAs val="gap"/>
    <c:showDLblsOverMax val="0"/>
  </c:chart>
  <c:txPr>
    <a:bodyPr/>
    <a:lstStyle/>
    <a:p>
      <a:pPr>
        <a:defRPr sz="1798">
          <a:latin typeface="Times New Roman" panose="02020603050405020304" pitchFamily="18" charset="0"/>
          <a:cs typeface="Times New Roman" panose="02020603050405020304" pitchFamily="18" charset="0"/>
        </a:defRPr>
      </a:pPr>
      <a:endParaRPr lang="ru-RU"/>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2916617283886618E-2"/>
          <c:w val="0.97034899781416717"/>
          <c:h val="0.93416676543222676"/>
        </c:manualLayout>
      </c:layout>
      <c:lineChart>
        <c:grouping val="stacked"/>
        <c:varyColors val="0"/>
        <c:ser>
          <c:idx val="0"/>
          <c:order val="0"/>
          <c:tx>
            <c:strRef>
              <c:f>Лист1!$B$1</c:f>
              <c:strCache>
                <c:ptCount val="1"/>
                <c:pt idx="0">
                  <c:v>Ряд 1</c:v>
                </c:pt>
              </c:strCache>
            </c:strRef>
          </c:tx>
          <c:spPr>
            <a:ln w="57150" cap="rnd">
              <a:solidFill>
                <a:schemeClr val="tx2">
                  <a:lumMod val="75000"/>
                </a:schemeClr>
              </a:solidFill>
              <a:round/>
            </a:ln>
            <a:effectLst/>
          </c:spPr>
          <c:marker>
            <c:symbol val="circle"/>
            <c:size val="5"/>
            <c:spPr>
              <a:solidFill>
                <a:srgbClr val="FFC000"/>
              </a:solidFill>
              <a:ln w="57150">
                <a:solidFill>
                  <a:schemeClr val="accent1"/>
                </a:solidFill>
              </a:ln>
              <a:effectLst/>
            </c:spPr>
          </c:marker>
          <c:cat>
            <c:strRef>
              <c:f>Лист1!$A$2:$A$7</c:f>
              <c:strCache>
                <c:ptCount val="6"/>
                <c:pt idx="0">
                  <c:v>2023 г. (факт)</c:v>
                </c:pt>
                <c:pt idx="1">
                  <c:v>2024 г. (факт)</c:v>
                </c:pt>
                <c:pt idx="2">
                  <c:v>2025 г. (план)</c:v>
                </c:pt>
                <c:pt idx="3">
                  <c:v>2026 г. (план)</c:v>
                </c:pt>
                <c:pt idx="4">
                  <c:v>2027 г. (план)</c:v>
                </c:pt>
                <c:pt idx="5">
                  <c:v>2028 г. (план)</c:v>
                </c:pt>
              </c:strCache>
            </c:strRef>
          </c:cat>
          <c:val>
            <c:numRef>
              <c:f>Лист1!$B$2:$B$7</c:f>
              <c:numCache>
                <c:formatCode>#,##0.00</c:formatCode>
                <c:ptCount val="6"/>
                <c:pt idx="0">
                  <c:v>5578115.2199999997</c:v>
                </c:pt>
                <c:pt idx="1">
                  <c:v>5928493</c:v>
                </c:pt>
                <c:pt idx="2">
                  <c:v>6193362.4299999997</c:v>
                </c:pt>
                <c:pt idx="3">
                  <c:v>6207561.8899999997</c:v>
                </c:pt>
                <c:pt idx="4">
                  <c:v>5827259.0999999996</c:v>
                </c:pt>
                <c:pt idx="5">
                  <c:v>5664572.2599999998</c:v>
                </c:pt>
              </c:numCache>
            </c:numRef>
          </c:val>
          <c:smooth val="0"/>
          <c:extLst>
            <c:ext xmlns:c16="http://schemas.microsoft.com/office/drawing/2014/chart" uri="{C3380CC4-5D6E-409C-BE32-E72D297353CC}">
              <c16:uniqueId val="{00000000-D50F-4259-A1A2-9BFAD6D27D6F}"/>
            </c:ext>
          </c:extLst>
        </c:ser>
        <c:dLbls>
          <c:showLegendKey val="0"/>
          <c:showVal val="0"/>
          <c:showCatName val="0"/>
          <c:showSerName val="0"/>
          <c:showPercent val="0"/>
          <c:showBubbleSize val="0"/>
        </c:dLbls>
        <c:marker val="1"/>
        <c:smooth val="0"/>
        <c:axId val="1152208335"/>
        <c:axId val="1152205007"/>
      </c:lineChart>
      <c:catAx>
        <c:axId val="1152208335"/>
        <c:scaling>
          <c:orientation val="minMax"/>
        </c:scaling>
        <c:delete val="1"/>
        <c:axPos val="b"/>
        <c:numFmt formatCode="General" sourceLinked="1"/>
        <c:majorTickMark val="none"/>
        <c:minorTickMark val="none"/>
        <c:tickLblPos val="nextTo"/>
        <c:crossAx val="1152205007"/>
        <c:crosses val="autoZero"/>
        <c:auto val="1"/>
        <c:lblAlgn val="ctr"/>
        <c:lblOffset val="100"/>
        <c:noMultiLvlLbl val="0"/>
      </c:catAx>
      <c:valAx>
        <c:axId val="1152205007"/>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152208335"/>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308641975315E-2"/>
          <c:y val="0.12204321482969206"/>
          <c:w val="0.96604938271604934"/>
          <c:h val="0.76698112060995605"/>
        </c:manualLayout>
      </c:layout>
      <c:barChart>
        <c:barDir val="col"/>
        <c:grouping val="clustered"/>
        <c:varyColors val="0"/>
        <c:ser>
          <c:idx val="0"/>
          <c:order val="0"/>
          <c:tx>
            <c:strRef>
              <c:f>Лист1!$B$1</c:f>
              <c:strCache>
                <c:ptCount val="1"/>
                <c:pt idx="0">
                  <c:v>Столбец1</c:v>
                </c:pt>
              </c:strCache>
            </c:strRef>
          </c:tx>
          <c:spPr>
            <a:solidFill>
              <a:schemeClr val="tx2">
                <a:lumMod val="75000"/>
              </a:schemeClr>
            </a:solidFill>
          </c:spPr>
          <c:invertIfNegative val="0"/>
          <c:dLbls>
            <c:dLbl>
              <c:idx val="3"/>
              <c:layout>
                <c:manualLayout>
                  <c:x val="-4.6647963402297642E-3"/>
                  <c:y val="-1.074194426054781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A10-41D2-BFFC-DD193BDE6CA6}"/>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Лист1!$A$2:$A$7</c:f>
              <c:strCache>
                <c:ptCount val="6"/>
                <c:pt idx="0">
                  <c:v>2023 г. (факт)</c:v>
                </c:pt>
                <c:pt idx="1">
                  <c:v>2024 г. (факт)</c:v>
                </c:pt>
                <c:pt idx="2">
                  <c:v>2025 г. (план)</c:v>
                </c:pt>
                <c:pt idx="3">
                  <c:v>2026 г. (план)</c:v>
                </c:pt>
                <c:pt idx="4">
                  <c:v>2027 г. (план)</c:v>
                </c:pt>
                <c:pt idx="5">
                  <c:v>2028 г. (план)</c:v>
                </c:pt>
              </c:strCache>
            </c:strRef>
          </c:cat>
          <c:val>
            <c:numRef>
              <c:f>Лист1!$B$2:$B$7</c:f>
              <c:numCache>
                <c:formatCode>#,##0.00</c:formatCode>
                <c:ptCount val="6"/>
                <c:pt idx="0">
                  <c:v>5578115.2199999997</c:v>
                </c:pt>
                <c:pt idx="1">
                  <c:v>5928493</c:v>
                </c:pt>
                <c:pt idx="2">
                  <c:v>6193362.4299999997</c:v>
                </c:pt>
                <c:pt idx="3">
                  <c:v>6207561.8899999997</c:v>
                </c:pt>
                <c:pt idx="4">
                  <c:v>5827259.0999999996</c:v>
                </c:pt>
                <c:pt idx="5">
                  <c:v>5661572.2599999998</c:v>
                </c:pt>
              </c:numCache>
            </c:numRef>
          </c:val>
          <c:extLst>
            <c:ext xmlns:c16="http://schemas.microsoft.com/office/drawing/2014/chart" uri="{C3380CC4-5D6E-409C-BE32-E72D297353CC}">
              <c16:uniqueId val="{00000001-2A10-41D2-BFFC-DD193BDE6CA6}"/>
            </c:ext>
          </c:extLst>
        </c:ser>
        <c:dLbls>
          <c:showLegendKey val="0"/>
          <c:showVal val="1"/>
          <c:showCatName val="0"/>
          <c:showSerName val="0"/>
          <c:showPercent val="0"/>
          <c:showBubbleSize val="0"/>
        </c:dLbls>
        <c:gapWidth val="150"/>
        <c:axId val="66059648"/>
        <c:axId val="66126976"/>
      </c:barChart>
      <c:catAx>
        <c:axId val="66059648"/>
        <c:scaling>
          <c:orientation val="minMax"/>
        </c:scaling>
        <c:delete val="0"/>
        <c:axPos val="b"/>
        <c:numFmt formatCode="General" sourceLinked="0"/>
        <c:majorTickMark val="out"/>
        <c:minorTickMark val="none"/>
        <c:tickLblPos val="nextTo"/>
        <c:crossAx val="66126976"/>
        <c:crosses val="autoZero"/>
        <c:auto val="1"/>
        <c:lblAlgn val="ctr"/>
        <c:lblOffset val="100"/>
        <c:noMultiLvlLbl val="0"/>
      </c:catAx>
      <c:valAx>
        <c:axId val="66126976"/>
        <c:scaling>
          <c:orientation val="minMax"/>
        </c:scaling>
        <c:delete val="1"/>
        <c:axPos val="l"/>
        <c:numFmt formatCode="#,##0.00" sourceLinked="1"/>
        <c:majorTickMark val="out"/>
        <c:minorTickMark val="none"/>
        <c:tickLblPos val="none"/>
        <c:crossAx val="66059648"/>
        <c:crosses val="autoZero"/>
        <c:crossBetween val="between"/>
      </c:valAx>
    </c:plotArea>
    <c:plotVisOnly val="1"/>
    <c:dispBlanksAs val="gap"/>
    <c:showDLblsOverMax val="0"/>
  </c:chart>
  <c:txPr>
    <a:bodyPr/>
    <a:lstStyle/>
    <a:p>
      <a:pPr>
        <a:defRPr sz="140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583950648108476E-2"/>
          <c:y val="8.843666063247875E-2"/>
          <c:w val="0.48076080965066098"/>
          <c:h val="0.81793934660854672"/>
        </c:manualLayout>
      </c:layout>
      <c:pieChart>
        <c:varyColors val="1"/>
        <c:ser>
          <c:idx val="0"/>
          <c:order val="0"/>
          <c:tx>
            <c:strRef>
              <c:f>Лист1!$B$1</c:f>
              <c:strCache>
                <c:ptCount val="1"/>
                <c:pt idx="0">
                  <c:v>Продажи</c:v>
                </c:pt>
              </c:strCache>
            </c:strRef>
          </c:tx>
          <c:spPr>
            <a:ln>
              <a:solidFill>
                <a:schemeClr val="accent1"/>
              </a:solidFill>
            </a:ln>
            <a:effectLst/>
          </c:spPr>
          <c:explosion val="2"/>
          <c:dPt>
            <c:idx val="0"/>
            <c:bubble3D val="0"/>
            <c:spPr>
              <a:solidFill>
                <a:schemeClr val="accent1"/>
              </a:solidFill>
              <a:ln>
                <a:solidFill>
                  <a:schemeClr val="accent1"/>
                </a:solidFill>
              </a:ln>
              <a:effectLst/>
            </c:spPr>
            <c:extLst>
              <c:ext xmlns:c16="http://schemas.microsoft.com/office/drawing/2014/chart" uri="{C3380CC4-5D6E-409C-BE32-E72D297353CC}">
                <c16:uniqueId val="{00000001-40E9-4C58-80B0-677ADC3471E0}"/>
              </c:ext>
            </c:extLst>
          </c:dPt>
          <c:dPt>
            <c:idx val="1"/>
            <c:bubble3D val="0"/>
            <c:spPr>
              <a:solidFill>
                <a:schemeClr val="accent2"/>
              </a:solidFill>
              <a:ln>
                <a:solidFill>
                  <a:schemeClr val="accent1"/>
                </a:solidFill>
              </a:ln>
              <a:effectLst/>
            </c:spPr>
            <c:extLst>
              <c:ext xmlns:c16="http://schemas.microsoft.com/office/drawing/2014/chart" uri="{C3380CC4-5D6E-409C-BE32-E72D297353CC}">
                <c16:uniqueId val="{00000003-40E9-4C58-80B0-677ADC3471E0}"/>
              </c:ext>
            </c:extLst>
          </c:dPt>
          <c:dPt>
            <c:idx val="2"/>
            <c:bubble3D val="0"/>
            <c:spPr>
              <a:solidFill>
                <a:schemeClr val="accent3"/>
              </a:solidFill>
              <a:ln>
                <a:solidFill>
                  <a:schemeClr val="accent1"/>
                </a:solidFill>
              </a:ln>
              <a:effectLst/>
            </c:spPr>
            <c:extLst>
              <c:ext xmlns:c16="http://schemas.microsoft.com/office/drawing/2014/chart" uri="{C3380CC4-5D6E-409C-BE32-E72D297353CC}">
                <c16:uniqueId val="{00000005-40E9-4C58-80B0-677ADC3471E0}"/>
              </c:ext>
            </c:extLst>
          </c:dPt>
          <c:dPt>
            <c:idx val="3"/>
            <c:bubble3D val="0"/>
            <c:spPr>
              <a:solidFill>
                <a:schemeClr val="accent4"/>
              </a:solidFill>
              <a:ln>
                <a:solidFill>
                  <a:schemeClr val="accent1"/>
                </a:solidFill>
              </a:ln>
              <a:effectLst/>
            </c:spPr>
            <c:extLst>
              <c:ext xmlns:c16="http://schemas.microsoft.com/office/drawing/2014/chart" uri="{C3380CC4-5D6E-409C-BE32-E72D297353CC}">
                <c16:uniqueId val="{00000007-40E9-4C58-80B0-677ADC3471E0}"/>
              </c:ext>
            </c:extLst>
          </c:dPt>
          <c:dPt>
            <c:idx val="4"/>
            <c:bubble3D val="0"/>
            <c:spPr>
              <a:solidFill>
                <a:schemeClr val="accent5"/>
              </a:solidFill>
              <a:ln>
                <a:solidFill>
                  <a:schemeClr val="accent1"/>
                </a:solidFill>
              </a:ln>
              <a:effectLst/>
            </c:spPr>
            <c:extLst>
              <c:ext xmlns:c16="http://schemas.microsoft.com/office/drawing/2014/chart" uri="{C3380CC4-5D6E-409C-BE32-E72D297353CC}">
                <c16:uniqueId val="{00000009-40E9-4C58-80B0-677ADC3471E0}"/>
              </c:ext>
            </c:extLst>
          </c:dPt>
          <c:dPt>
            <c:idx val="5"/>
            <c:bubble3D val="0"/>
            <c:spPr>
              <a:solidFill>
                <a:schemeClr val="accent6"/>
              </a:solidFill>
              <a:ln>
                <a:solidFill>
                  <a:schemeClr val="accent1"/>
                </a:solidFill>
              </a:ln>
              <a:effectLst/>
            </c:spPr>
            <c:extLst>
              <c:ext xmlns:c16="http://schemas.microsoft.com/office/drawing/2014/chart" uri="{C3380CC4-5D6E-409C-BE32-E72D297353CC}">
                <c16:uniqueId val="{0000000B-40E9-4C58-80B0-677ADC3471E0}"/>
              </c:ext>
            </c:extLst>
          </c:dPt>
          <c:dPt>
            <c:idx val="6"/>
            <c:bubble3D val="0"/>
            <c:spPr>
              <a:solidFill>
                <a:schemeClr val="accent1">
                  <a:lumMod val="60000"/>
                </a:schemeClr>
              </a:solidFill>
              <a:ln>
                <a:solidFill>
                  <a:schemeClr val="accent1"/>
                </a:solidFill>
              </a:ln>
              <a:effectLst/>
            </c:spPr>
            <c:extLst>
              <c:ext xmlns:c16="http://schemas.microsoft.com/office/drawing/2014/chart" uri="{C3380CC4-5D6E-409C-BE32-E72D297353CC}">
                <c16:uniqueId val="{0000000D-40E9-4C58-80B0-677ADC3471E0}"/>
              </c:ext>
            </c:extLst>
          </c:dPt>
          <c:dPt>
            <c:idx val="7"/>
            <c:bubble3D val="0"/>
            <c:spPr>
              <a:solidFill>
                <a:schemeClr val="accent2">
                  <a:lumMod val="60000"/>
                </a:schemeClr>
              </a:solidFill>
              <a:ln>
                <a:solidFill>
                  <a:schemeClr val="accent1"/>
                </a:solidFill>
              </a:ln>
              <a:effectLst/>
            </c:spPr>
            <c:extLst>
              <c:ext xmlns:c16="http://schemas.microsoft.com/office/drawing/2014/chart" uri="{C3380CC4-5D6E-409C-BE32-E72D297353CC}">
                <c16:uniqueId val="{0000000F-40E9-4C58-80B0-677ADC3471E0}"/>
              </c:ext>
            </c:extLst>
          </c:dPt>
          <c:dPt>
            <c:idx val="8"/>
            <c:bubble3D val="0"/>
            <c:spPr>
              <a:solidFill>
                <a:schemeClr val="accent3">
                  <a:lumMod val="60000"/>
                </a:schemeClr>
              </a:solidFill>
              <a:ln>
                <a:solidFill>
                  <a:schemeClr val="accent1"/>
                </a:solidFill>
              </a:ln>
              <a:effectLst/>
            </c:spPr>
            <c:extLst>
              <c:ext xmlns:c16="http://schemas.microsoft.com/office/drawing/2014/chart" uri="{C3380CC4-5D6E-409C-BE32-E72D297353CC}">
                <c16:uniqueId val="{00000011-40E9-4C58-80B0-677ADC3471E0}"/>
              </c:ext>
            </c:extLst>
          </c:dPt>
          <c:dPt>
            <c:idx val="9"/>
            <c:bubble3D val="0"/>
            <c:spPr>
              <a:solidFill>
                <a:schemeClr val="accent4">
                  <a:lumMod val="60000"/>
                </a:schemeClr>
              </a:solidFill>
              <a:ln>
                <a:solidFill>
                  <a:schemeClr val="accent1"/>
                </a:solidFill>
              </a:ln>
              <a:effectLst/>
            </c:spPr>
            <c:extLst>
              <c:ext xmlns:c16="http://schemas.microsoft.com/office/drawing/2014/chart" uri="{C3380CC4-5D6E-409C-BE32-E72D297353CC}">
                <c16:uniqueId val="{00000013-40E9-4C58-80B0-677ADC3471E0}"/>
              </c:ext>
            </c:extLst>
          </c:dPt>
          <c:dPt>
            <c:idx val="10"/>
            <c:bubble3D val="0"/>
            <c:spPr>
              <a:solidFill>
                <a:schemeClr val="accent5">
                  <a:lumMod val="60000"/>
                </a:schemeClr>
              </a:solidFill>
              <a:ln>
                <a:solidFill>
                  <a:schemeClr val="accent1"/>
                </a:solidFill>
              </a:ln>
              <a:effectLst/>
            </c:spPr>
            <c:extLst>
              <c:ext xmlns:c16="http://schemas.microsoft.com/office/drawing/2014/chart" uri="{C3380CC4-5D6E-409C-BE32-E72D297353CC}">
                <c16:uniqueId val="{00000015-40E9-4C58-80B0-677ADC3471E0}"/>
              </c:ext>
            </c:extLst>
          </c:dPt>
          <c:dLbls>
            <c:dLbl>
              <c:idx val="0"/>
              <c:layout>
                <c:manualLayout>
                  <c:x val="-6.9391196970828378E-2"/>
                  <c:y val="1.3745672232822104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40E9-4C58-80B0-677ADC3471E0}"/>
                </c:ext>
              </c:extLst>
            </c:dLbl>
            <c:dLbl>
              <c:idx val="2"/>
              <c:layout>
                <c:manualLayout>
                  <c:x val="4.8752608999728629E-2"/>
                  <c:y val="2.7245473714288086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2045122809299419"/>
                      <c:h val="9.5717387199238932E-2"/>
                    </c:manualLayout>
                  </c15:layout>
                </c:ext>
                <c:ext xmlns:c16="http://schemas.microsoft.com/office/drawing/2014/chart" uri="{C3380CC4-5D6E-409C-BE32-E72D297353CC}">
                  <c16:uniqueId val="{00000005-40E9-4C58-80B0-677ADC3471E0}"/>
                </c:ext>
              </c:extLst>
            </c:dLbl>
            <c:dLbl>
              <c:idx val="3"/>
              <c:layout>
                <c:manualLayout>
                  <c:x val="1.7230212125792944E-2"/>
                  <c:y val="-1.8260818899325218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7-40E9-4C58-80B0-677ADC3471E0}"/>
                </c:ext>
              </c:extLst>
            </c:dLbl>
            <c:dLbl>
              <c:idx val="4"/>
              <c:layout>
                <c:manualLayout>
                  <c:x val="4.6460627780884091E-2"/>
                  <c:y val="-6.1347277914943918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2067489339486221"/>
                      <c:h val="0.10659079228486983"/>
                    </c:manualLayout>
                  </c15:layout>
                </c:ext>
                <c:ext xmlns:c16="http://schemas.microsoft.com/office/drawing/2014/chart" uri="{C3380CC4-5D6E-409C-BE32-E72D297353CC}">
                  <c16:uniqueId val="{00000009-40E9-4C58-80B0-677ADC3471E0}"/>
                </c:ext>
              </c:extLst>
            </c:dLbl>
            <c:dLbl>
              <c:idx val="5"/>
              <c:layout>
                <c:manualLayout>
                  <c:x val="2.7244037022083365E-2"/>
                  <c:y val="-6.9133134687414333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B-40E9-4C58-80B0-677ADC3471E0}"/>
                </c:ext>
              </c:extLst>
            </c:dLbl>
            <c:dLbl>
              <c:idx val="6"/>
              <c:layout>
                <c:manualLayout>
                  <c:x val="7.1547947313686355E-2"/>
                  <c:y val="-0.13230642458649788"/>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5618988600538012"/>
                      <c:h val="0.10659083336835894"/>
                    </c:manualLayout>
                  </c15:layout>
                </c:ext>
                <c:ext xmlns:c16="http://schemas.microsoft.com/office/drawing/2014/chart" uri="{C3380CC4-5D6E-409C-BE32-E72D297353CC}">
                  <c16:uniqueId val="{0000000D-40E9-4C58-80B0-677ADC3471E0}"/>
                </c:ext>
              </c:extLst>
            </c:dLbl>
            <c:dLbl>
              <c:idx val="7"/>
              <c:layout>
                <c:manualLayout>
                  <c:x val="5.866048481174134E-2"/>
                  <c:y val="-7.3900763740549658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8328728501933298"/>
                      <c:h val="0.10182296115332323"/>
                    </c:manualLayout>
                  </c15:layout>
                </c:ext>
                <c:ext xmlns:c16="http://schemas.microsoft.com/office/drawing/2014/chart" uri="{C3380CC4-5D6E-409C-BE32-E72D297353CC}">
                  <c16:uniqueId val="{0000000F-40E9-4C58-80B0-677ADC3471E0}"/>
                </c:ext>
              </c:extLst>
            </c:dLbl>
            <c:dLbl>
              <c:idx val="8"/>
              <c:layout>
                <c:manualLayout>
                  <c:x val="0.14331911663731342"/>
                  <c:y val="2.7043167002882441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16911806547240008"/>
                      <c:h val="0.11240469557206308"/>
                    </c:manualLayout>
                  </c15:layout>
                </c:ext>
                <c:ext xmlns:c16="http://schemas.microsoft.com/office/drawing/2014/chart" uri="{C3380CC4-5D6E-409C-BE32-E72D297353CC}">
                  <c16:uniqueId val="{00000011-40E9-4C58-80B0-677ADC3471E0}"/>
                </c:ext>
              </c:extLst>
            </c:dLbl>
            <c:dLbl>
              <c:idx val="9"/>
              <c:layout>
                <c:manualLayout>
                  <c:x val="-5.3900374912805679E-2"/>
                  <c:y val="3.1245969424357582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18642711785411378"/>
                      <c:h val="9.4935955649676898E-2"/>
                    </c:manualLayout>
                  </c15:layout>
                </c:ext>
                <c:ext xmlns:c16="http://schemas.microsoft.com/office/drawing/2014/chart" uri="{C3380CC4-5D6E-409C-BE32-E72D297353CC}">
                  <c16:uniqueId val="{00000013-40E9-4C58-80B0-677ADC3471E0}"/>
                </c:ext>
              </c:extLst>
            </c:dLbl>
            <c:dLbl>
              <c:idx val="10"/>
              <c:layout>
                <c:manualLayout>
                  <c:x val="0.14251685449584192"/>
                  <c:y val="-2.6489553444624604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15551535375924805"/>
                      <c:h val="0.13862760872935811"/>
                    </c:manualLayout>
                  </c15:layout>
                </c:ext>
                <c:ext xmlns:c16="http://schemas.microsoft.com/office/drawing/2014/chart" uri="{C3380CC4-5D6E-409C-BE32-E72D297353CC}">
                  <c16:uniqueId val="{00000015-40E9-4C58-80B0-677ADC3471E0}"/>
                </c:ext>
              </c:extLst>
            </c:dLbl>
            <c:numFmt formatCode="0.0%" sourceLinked="0"/>
            <c:spPr>
              <a:solidFill>
                <a:srgbClr val="7BA79D">
                  <a:lumMod val="40000"/>
                  <a:lumOff val="60000"/>
                </a:srgbClr>
              </a:solidFill>
              <a:ln>
                <a:noFill/>
              </a:ln>
              <a:effectLst>
                <a:glow rad="63500">
                  <a:srgbClr val="8064A2">
                    <a:satMod val="175000"/>
                    <a:alpha val="40000"/>
                  </a:srgbClr>
                </a:glow>
                <a:outerShdw blurRad="50800" dist="38100" dir="2700000" algn="tl" rotWithShape="0">
                  <a:prstClr val="black">
                    <a:alpha val="40000"/>
                  </a:prstClr>
                </a:outerShdw>
              </a:effectLst>
            </c:spPr>
            <c:txPr>
              <a:bodyPr rot="0" spcFirstLastPara="1" vertOverflow="overflow" horzOverflow="overflow" vert="horz" wrap="square" lIns="38100" tIns="19050" rIns="38100" bIns="19050" anchor="ctr" anchorCtr="1">
                <a:spAutoFit/>
              </a:bodyPr>
              <a:lstStyle/>
              <a:p>
                <a:pPr>
                  <a:defRPr sz="1100" b="1" i="0" u="none" strike="noStrike" kern="1200" baseline="0">
                    <a:solidFill>
                      <a:schemeClr val="accent6">
                        <a:lumMod val="5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1"/>
            <c:showCatName val="1"/>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Лист1!$A$2:$A$12</c:f>
              <c:strCache>
                <c:ptCount val="11"/>
                <c:pt idx="0">
                  <c:v>Общегосударственные вопросы</c:v>
                </c:pt>
                <c:pt idx="2">
                  <c:v>Национальная оборона</c:v>
                </c:pt>
                <c:pt idx="3">
                  <c:v>Социальная политика</c:v>
                </c:pt>
                <c:pt idx="4">
                  <c:v>Национальная безопастность</c:v>
                </c:pt>
                <c:pt idx="5">
                  <c:v>Национальная экономика</c:v>
                </c:pt>
                <c:pt idx="6">
                  <c:v>Жилищно-коммунальное хозяйство</c:v>
                </c:pt>
                <c:pt idx="7">
                  <c:v>Средства массовой информации</c:v>
                </c:pt>
                <c:pt idx="8">
                  <c:v>Культура</c:v>
                </c:pt>
                <c:pt idx="9">
                  <c:v>Физическая культура</c:v>
                </c:pt>
                <c:pt idx="10">
                  <c:v>Образование</c:v>
                </c:pt>
              </c:strCache>
            </c:strRef>
          </c:cat>
          <c:val>
            <c:numRef>
              <c:f>Лист1!$B$2:$B$12</c:f>
              <c:numCache>
                <c:formatCode>General</c:formatCode>
                <c:ptCount val="11"/>
                <c:pt idx="0" formatCode="#,##0.00">
                  <c:v>555503.81999999995</c:v>
                </c:pt>
                <c:pt idx="2" formatCode="#,##0.00">
                  <c:v>21954.85</c:v>
                </c:pt>
                <c:pt idx="3" formatCode="#,##0.00">
                  <c:v>745400.25</c:v>
                </c:pt>
                <c:pt idx="4" formatCode="#,##0.00">
                  <c:v>24985.9</c:v>
                </c:pt>
                <c:pt idx="5" formatCode="#,##0.00">
                  <c:v>467130.75</c:v>
                </c:pt>
                <c:pt idx="6" formatCode="#,##0.00">
                  <c:v>337530.27</c:v>
                </c:pt>
                <c:pt idx="7" formatCode="#,##0.00">
                  <c:v>14519.92</c:v>
                </c:pt>
                <c:pt idx="8" formatCode="#,##0.00">
                  <c:v>190672.39</c:v>
                </c:pt>
                <c:pt idx="9" formatCode="#,##0.00">
                  <c:v>60880.17</c:v>
                </c:pt>
                <c:pt idx="10" formatCode="#,##0.00">
                  <c:v>3771718.26</c:v>
                </c:pt>
              </c:numCache>
            </c:numRef>
          </c:val>
          <c:extLst>
            <c:ext xmlns:c16="http://schemas.microsoft.com/office/drawing/2014/chart" uri="{C3380CC4-5D6E-409C-BE32-E72D297353CC}">
              <c16:uniqueId val="{00000016-40E9-4C58-80B0-677ADC3471E0}"/>
            </c:ext>
          </c:extLst>
        </c:ser>
        <c:dLbls>
          <c:dLblPos val="ctr"/>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318" b="1" i="0" u="none" strike="noStrike" kern="1200" baseline="0">
                <a:solidFill>
                  <a:schemeClr val="tx1"/>
                </a:solidFill>
                <a:effectLst/>
                <a:latin typeface="Times New Roman" panose="02020603050405020304" pitchFamily="18" charset="0"/>
                <a:ea typeface="+mn-ea"/>
                <a:cs typeface="Times New Roman" panose="02020603050405020304" pitchFamily="18" charset="0"/>
              </a:defRPr>
            </a:pPr>
            <a:r>
              <a:rPr lang="ru-RU"/>
              <a:t>Образование</a:t>
            </a:r>
          </a:p>
        </c:rich>
      </c:tx>
      <c:layout>
        <c:manualLayout>
          <c:xMode val="edge"/>
          <c:yMode val="edge"/>
          <c:x val="0.3114692694663167"/>
          <c:y val="0"/>
        </c:manualLayout>
      </c:layout>
      <c:overlay val="0"/>
      <c:spPr>
        <a:noFill/>
        <a:ln w="24116">
          <a:noFill/>
        </a:ln>
        <a:effectLst/>
      </c:spPr>
      <c:txPr>
        <a:bodyPr rot="0" spcFirstLastPara="1" vertOverflow="ellipsis" vert="horz" wrap="square" anchor="ctr" anchorCtr="1"/>
        <a:lstStyle/>
        <a:p>
          <a:pPr>
            <a:defRPr sz="1318" b="1" i="0" u="none" strike="noStrike" kern="1200" baseline="0">
              <a:solidFill>
                <a:schemeClr val="tx1"/>
              </a:solidFill>
              <a:effectLst/>
              <a:latin typeface="Times New Roman" panose="02020603050405020304" pitchFamily="18" charset="0"/>
              <a:ea typeface="+mn-ea"/>
              <a:cs typeface="Times New Roman" panose="02020603050405020304" pitchFamily="18" charset="0"/>
            </a:defRPr>
          </a:pPr>
          <a:endParaRPr lang="ru-RU"/>
        </a:p>
      </c:txPr>
    </c:title>
    <c:autoTitleDeleted val="0"/>
    <c:plotArea>
      <c:layout>
        <c:manualLayout>
          <c:layoutTarget val="inner"/>
          <c:xMode val="edge"/>
          <c:yMode val="edge"/>
          <c:x val="0.11189811437932599"/>
          <c:y val="0.11558006552199547"/>
          <c:w val="0.84432081673082582"/>
          <c:h val="0.75673380533163548"/>
        </c:manualLayout>
      </c:layout>
      <c:barChart>
        <c:barDir val="bar"/>
        <c:grouping val="clustered"/>
        <c:varyColors val="0"/>
        <c:ser>
          <c:idx val="0"/>
          <c:order val="0"/>
          <c:tx>
            <c:strRef>
              <c:f>Лист1!$B$1</c:f>
              <c:strCache>
                <c:ptCount val="1"/>
                <c:pt idx="0">
                  <c:v>Образование</c:v>
                </c:pt>
              </c:strCache>
            </c:strRef>
          </c:tx>
          <c:spPr>
            <a:solidFill>
              <a:schemeClr val="accent1"/>
            </a:solidFill>
            <a:ln>
              <a:noFill/>
            </a:ln>
            <a:effectLst>
              <a:glow rad="63500">
                <a:schemeClr val="accent1">
                  <a:alpha val="40000"/>
                </a:schemeClr>
              </a:glow>
              <a:softEdge rad="0"/>
            </a:effectLst>
          </c:spPr>
          <c:invertIfNegative val="0"/>
          <c:dLbls>
            <c:dLbl>
              <c:idx val="1"/>
              <c:layout>
                <c:manualLayout>
                  <c:x val="3.4694619055814627E-2"/>
                  <c:y val="-6.477731141513942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54E-4606-9CC9-5136DC4EBC8E}"/>
                </c:ext>
              </c:extLst>
            </c:dLbl>
            <c:dLbl>
              <c:idx val="3"/>
              <c:layout>
                <c:manualLayout>
                  <c:x val="1.156487301860477E-2"/>
                  <c:y val="-1.295546228302788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BC4-4CDC-95D8-2A15B41C4B07}"/>
                </c:ext>
              </c:extLst>
            </c:dLbl>
            <c:spPr>
              <a:noFill/>
              <a:ln w="25344">
                <a:noFill/>
              </a:ln>
              <a:effectLst/>
            </c:spPr>
            <c:txPr>
              <a:bodyPr rot="0" spcFirstLastPara="1" vertOverflow="ellipsis" vert="horz" wrap="square" anchor="ctr" anchorCtr="1"/>
              <a:lstStyle/>
              <a:p>
                <a:pPr>
                  <a:defRPr sz="1098" b="1" i="0" u="none" strike="noStrike" kern="1200" baseline="0">
                    <a:solidFill>
                      <a:schemeClr val="tx1"/>
                    </a:solidFill>
                    <a:effectLst/>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Лист1!$A$2:$A$5</c:f>
              <c:numCache>
                <c:formatCode>General</c:formatCode>
                <c:ptCount val="4"/>
                <c:pt idx="0">
                  <c:v>2028</c:v>
                </c:pt>
                <c:pt idx="1">
                  <c:v>2027</c:v>
                </c:pt>
                <c:pt idx="2">
                  <c:v>2026</c:v>
                </c:pt>
                <c:pt idx="3">
                  <c:v>2025</c:v>
                </c:pt>
              </c:numCache>
            </c:numRef>
          </c:cat>
          <c:val>
            <c:numRef>
              <c:f>Лист1!$B$2:$B$5</c:f>
              <c:numCache>
                <c:formatCode>_-* #,##0.00_р_._-;\-* #,##0.00_р_._-;_-* "-"??_р_._-;_-@_-</c:formatCode>
                <c:ptCount val="4"/>
                <c:pt idx="0">
                  <c:v>3293546.38</c:v>
                </c:pt>
                <c:pt idx="1">
                  <c:v>3545353.55</c:v>
                </c:pt>
                <c:pt idx="2">
                  <c:v>3788983.56</c:v>
                </c:pt>
                <c:pt idx="3">
                  <c:v>3617448.18</c:v>
                </c:pt>
              </c:numCache>
            </c:numRef>
          </c:val>
          <c:extLst>
            <c:ext xmlns:c16="http://schemas.microsoft.com/office/drawing/2014/chart" uri="{C3380CC4-5D6E-409C-BE32-E72D297353CC}">
              <c16:uniqueId val="{00000000-AEBF-497C-A416-7E466B0EED34}"/>
            </c:ext>
          </c:extLst>
        </c:ser>
        <c:dLbls>
          <c:showLegendKey val="0"/>
          <c:showVal val="0"/>
          <c:showCatName val="0"/>
          <c:showSerName val="0"/>
          <c:showPercent val="0"/>
          <c:showBubbleSize val="0"/>
        </c:dLbls>
        <c:gapWidth val="200"/>
        <c:overlap val="-10"/>
        <c:axId val="233152368"/>
        <c:axId val="1"/>
      </c:barChart>
      <c:catAx>
        <c:axId val="233152368"/>
        <c:scaling>
          <c:orientation val="minMax"/>
        </c:scaling>
        <c:delete val="0"/>
        <c:axPos val="l"/>
        <c:numFmt formatCode="General" sourceLinked="1"/>
        <c:majorTickMark val="none"/>
        <c:minorTickMark val="none"/>
        <c:tickLblPos val="nextTo"/>
        <c:spPr>
          <a:noFill/>
          <a:ln w="10000" cap="flat" cmpd="sng" algn="ctr">
            <a:solidFill>
              <a:schemeClr val="tx1">
                <a:tint val="75000"/>
              </a:schemeClr>
            </a:solidFill>
            <a:prstDash val="solid"/>
            <a:round/>
          </a:ln>
          <a:effectLst/>
        </c:spPr>
        <c:txPr>
          <a:bodyPr rot="-60000000" spcFirstLastPara="1" vertOverflow="ellipsis" vert="horz" wrap="square" anchor="ctr" anchorCtr="1"/>
          <a:lstStyle/>
          <a:p>
            <a:pPr>
              <a:defRPr sz="1098" b="0" i="0" u="none" strike="noStrike" kern="1200" baseline="0">
                <a:solidFill>
                  <a:schemeClr val="tx1"/>
                </a:solidFill>
                <a:effectLst/>
                <a:latin typeface="Times New Roman" panose="02020603050405020304" pitchFamily="18" charset="0"/>
                <a:ea typeface="+mn-ea"/>
                <a:cs typeface="Times New Roman" panose="02020603050405020304" pitchFamily="18" charset="0"/>
              </a:defRPr>
            </a:pPr>
            <a:endParaRPr lang="ru-RU"/>
          </a:p>
        </c:txPr>
        <c:crossAx val="1"/>
        <c:crosses val="autoZero"/>
        <c:auto val="1"/>
        <c:lblAlgn val="ctr"/>
        <c:lblOffset val="100"/>
        <c:noMultiLvlLbl val="0"/>
      </c:catAx>
      <c:valAx>
        <c:axId val="1"/>
        <c:scaling>
          <c:orientation val="minMax"/>
        </c:scaling>
        <c:delete val="1"/>
        <c:axPos val="b"/>
        <c:majorGridlines>
          <c:spPr>
            <a:ln w="9044" cap="flat" cmpd="sng" algn="ctr">
              <a:solidFill>
                <a:schemeClr val="tx1">
                  <a:lumMod val="15000"/>
                  <a:lumOff val="85000"/>
                </a:schemeClr>
              </a:solidFill>
              <a:prstDash val="solid"/>
              <a:round/>
            </a:ln>
            <a:effectLst/>
          </c:spPr>
        </c:majorGridlines>
        <c:numFmt formatCode="_-* #,##0.00_р_._-;\-* #,##0.00_р_._-;_-* &quot;-&quot;??_р_._-;_-@_-" sourceLinked="1"/>
        <c:majorTickMark val="out"/>
        <c:minorTickMark val="none"/>
        <c:tickLblPos val="nextTo"/>
        <c:crossAx val="233152368"/>
        <c:crosses val="autoZero"/>
        <c:crossBetween val="between"/>
      </c:valAx>
      <c:spPr>
        <a:noFill/>
        <a:ln w="25344">
          <a:noFill/>
        </a:ln>
        <a:effectLst/>
      </c:spPr>
    </c:plotArea>
    <c:plotVisOnly val="1"/>
    <c:dispBlanksAs val="gap"/>
    <c:showDLblsOverMax val="0"/>
  </c:chart>
  <c:spPr>
    <a:solidFill>
      <a:schemeClr val="bg1"/>
    </a:solidFill>
    <a:ln w="38016" cap="rnd" cmpd="thinThick" algn="ctr">
      <a:solidFill>
        <a:srgbClr val="00B0F0"/>
      </a:solidFill>
      <a:prstDash val="solid"/>
    </a:ln>
    <a:effectLst>
      <a:glow rad="101600">
        <a:schemeClr val="accent5">
          <a:satMod val="175000"/>
          <a:alpha val="40000"/>
        </a:schemeClr>
      </a:glow>
      <a:softEdge rad="0"/>
    </a:effectLst>
  </c:spPr>
  <c:txPr>
    <a:bodyPr/>
    <a:lstStyle/>
    <a:p>
      <a:pPr>
        <a:defRPr sz="1098">
          <a:effectLst/>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320" b="1" i="0" u="none" strike="noStrike" kern="1200" baseline="0">
                <a:solidFill>
                  <a:schemeClr val="tx1"/>
                </a:solidFill>
                <a:effectLst/>
                <a:latin typeface="Times New Roman" panose="02020603050405020304" pitchFamily="18" charset="0"/>
                <a:ea typeface="+mn-ea"/>
                <a:cs typeface="Times New Roman" panose="02020603050405020304" pitchFamily="18" charset="0"/>
              </a:defRPr>
            </a:pPr>
            <a:r>
              <a:rPr lang="ru-RU"/>
              <a:t>Социальная политика</a:t>
            </a:r>
          </a:p>
        </c:rich>
      </c:tx>
      <c:layout>
        <c:manualLayout>
          <c:xMode val="edge"/>
          <c:yMode val="edge"/>
          <c:x val="0.22842345958991264"/>
          <c:y val="0"/>
        </c:manualLayout>
      </c:layout>
      <c:overlay val="0"/>
      <c:spPr>
        <a:noFill/>
        <a:ln w="24163">
          <a:noFill/>
        </a:ln>
        <a:effectLst/>
      </c:spPr>
      <c:txPr>
        <a:bodyPr rot="0" spcFirstLastPara="1" vertOverflow="ellipsis" vert="horz" wrap="square" anchor="ctr" anchorCtr="1"/>
        <a:lstStyle/>
        <a:p>
          <a:pPr>
            <a:defRPr sz="1320" b="1" i="0" u="none" strike="noStrike" kern="1200" baseline="0">
              <a:solidFill>
                <a:schemeClr val="tx1"/>
              </a:solidFill>
              <a:effectLst/>
              <a:latin typeface="Times New Roman" panose="02020603050405020304" pitchFamily="18" charset="0"/>
              <a:ea typeface="+mn-ea"/>
              <a:cs typeface="Times New Roman" panose="02020603050405020304" pitchFamily="18" charset="0"/>
            </a:defRPr>
          </a:pPr>
          <a:endParaRPr lang="ru-RU"/>
        </a:p>
      </c:txPr>
    </c:title>
    <c:autoTitleDeleted val="0"/>
    <c:plotArea>
      <c:layout>
        <c:manualLayout>
          <c:layoutTarget val="inner"/>
          <c:xMode val="edge"/>
          <c:yMode val="edge"/>
          <c:x val="0.11478925054450617"/>
          <c:y val="0.15444648790885343"/>
          <c:w val="0.74557299015933587"/>
          <c:h val="0.74978030780450733"/>
        </c:manualLayout>
      </c:layout>
      <c:barChart>
        <c:barDir val="bar"/>
        <c:grouping val="clustered"/>
        <c:varyColors val="0"/>
        <c:ser>
          <c:idx val="0"/>
          <c:order val="0"/>
          <c:tx>
            <c:strRef>
              <c:f>Лист1!$B$1</c:f>
              <c:strCache>
                <c:ptCount val="1"/>
                <c:pt idx="0">
                  <c:v>Социальная политика</c:v>
                </c:pt>
              </c:strCache>
            </c:strRef>
          </c:tx>
          <c:spPr>
            <a:solidFill>
              <a:schemeClr val="accent5"/>
            </a:solidFill>
            <a:ln>
              <a:noFill/>
            </a:ln>
            <a:effectLst>
              <a:glow rad="63500">
                <a:schemeClr val="accent1">
                  <a:alpha val="40000"/>
                </a:schemeClr>
              </a:glow>
              <a:softEdge rad="0"/>
            </a:effectLst>
          </c:spPr>
          <c:invertIfNegative val="0"/>
          <c:dLbls>
            <c:spPr>
              <a:noFill/>
              <a:ln w="25394">
                <a:noFill/>
              </a:ln>
              <a:effectLst/>
            </c:spPr>
            <c:txPr>
              <a:bodyPr rot="0" spcFirstLastPara="1" vertOverflow="ellipsis" vert="horz" wrap="square" anchor="ctr" anchorCtr="1"/>
              <a:lstStyle/>
              <a:p>
                <a:pPr>
                  <a:defRPr sz="1100" b="1" i="0" u="none" strike="noStrike" kern="1200" baseline="0">
                    <a:solidFill>
                      <a:schemeClr val="tx1"/>
                    </a:solidFill>
                    <a:effectLst/>
                    <a:latin typeface="Times New Roman" panose="02020603050405020304" pitchFamily="18"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Лист1!$A$2:$A$5</c:f>
              <c:numCache>
                <c:formatCode>General</c:formatCode>
                <c:ptCount val="4"/>
                <c:pt idx="0">
                  <c:v>2028</c:v>
                </c:pt>
                <c:pt idx="1">
                  <c:v>2027</c:v>
                </c:pt>
                <c:pt idx="2">
                  <c:v>2026</c:v>
                </c:pt>
                <c:pt idx="3">
                  <c:v>2025</c:v>
                </c:pt>
              </c:numCache>
            </c:numRef>
          </c:cat>
          <c:val>
            <c:numRef>
              <c:f>Лист1!$B$2:$B$5</c:f>
              <c:numCache>
                <c:formatCode>_-* #,##0.00_р_._-;\-* #,##0.00_р_._-;_-* "-"??_р_._-;_-@_-</c:formatCode>
                <c:ptCount val="4"/>
                <c:pt idx="0">
                  <c:v>789831.35</c:v>
                </c:pt>
                <c:pt idx="1">
                  <c:v>775394.01</c:v>
                </c:pt>
                <c:pt idx="2">
                  <c:v>745400.25</c:v>
                </c:pt>
                <c:pt idx="3">
                  <c:v>740830.7</c:v>
                </c:pt>
              </c:numCache>
            </c:numRef>
          </c:val>
          <c:extLst>
            <c:ext xmlns:c16="http://schemas.microsoft.com/office/drawing/2014/chart" uri="{C3380CC4-5D6E-409C-BE32-E72D297353CC}">
              <c16:uniqueId val="{00000000-7A6B-4BBE-A367-F146F11A9C73}"/>
            </c:ext>
          </c:extLst>
        </c:ser>
        <c:dLbls>
          <c:showLegendKey val="0"/>
          <c:showVal val="1"/>
          <c:showCatName val="0"/>
          <c:showSerName val="0"/>
          <c:showPercent val="0"/>
          <c:showBubbleSize val="0"/>
        </c:dLbls>
        <c:gapWidth val="200"/>
        <c:overlap val="-10"/>
        <c:axId val="1212005344"/>
        <c:axId val="1"/>
      </c:barChart>
      <c:catAx>
        <c:axId val="1212005344"/>
        <c:scaling>
          <c:orientation val="minMax"/>
        </c:scaling>
        <c:delete val="0"/>
        <c:axPos val="l"/>
        <c:numFmt formatCode="General" sourceLinked="1"/>
        <c:majorTickMark val="none"/>
        <c:minorTickMark val="none"/>
        <c:tickLblPos val="nextTo"/>
        <c:spPr>
          <a:noFill/>
          <a:ln w="10000" cap="flat" cmpd="sng" algn="ctr">
            <a:solidFill>
              <a:schemeClr val="tx1">
                <a:tint val="7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effectLst/>
                <a:latin typeface="Times New Roman" panose="02020603050405020304" pitchFamily="18" charset="0"/>
                <a:ea typeface="+mn-ea"/>
                <a:cs typeface="Times New Roman" panose="02020603050405020304" pitchFamily="18" charset="0"/>
              </a:defRPr>
            </a:pPr>
            <a:endParaRPr lang="ru-RU"/>
          </a:p>
        </c:txPr>
        <c:crossAx val="1"/>
        <c:crosses val="autoZero"/>
        <c:auto val="1"/>
        <c:lblAlgn val="ctr"/>
        <c:lblOffset val="100"/>
        <c:noMultiLvlLbl val="0"/>
      </c:catAx>
      <c:valAx>
        <c:axId val="1"/>
        <c:scaling>
          <c:orientation val="minMax"/>
        </c:scaling>
        <c:delete val="1"/>
        <c:axPos val="b"/>
        <c:majorGridlines>
          <c:spPr>
            <a:ln w="9062" cap="flat" cmpd="sng" algn="ctr">
              <a:solidFill>
                <a:schemeClr val="tx1">
                  <a:lumMod val="15000"/>
                  <a:lumOff val="85000"/>
                </a:schemeClr>
              </a:solidFill>
              <a:prstDash val="solid"/>
              <a:round/>
            </a:ln>
            <a:effectLst/>
          </c:spPr>
        </c:majorGridlines>
        <c:numFmt formatCode="_-* #,##0.00_р_._-;\-* #,##0.00_р_._-;_-* &quot;-&quot;??_р_._-;_-@_-" sourceLinked="1"/>
        <c:majorTickMark val="out"/>
        <c:minorTickMark val="none"/>
        <c:tickLblPos val="nextTo"/>
        <c:crossAx val="1212005344"/>
        <c:crosses val="autoZero"/>
        <c:crossBetween val="between"/>
      </c:valAx>
      <c:spPr>
        <a:noFill/>
        <a:ln w="25394">
          <a:noFill/>
        </a:ln>
        <a:effectLst/>
      </c:spPr>
    </c:plotArea>
    <c:plotVisOnly val="1"/>
    <c:dispBlanksAs val="gap"/>
    <c:showDLblsOverMax val="0"/>
  </c:chart>
  <c:spPr>
    <a:solidFill>
      <a:schemeClr val="bg1"/>
    </a:solidFill>
    <a:ln w="38091" cap="rnd" cmpd="thinThick" algn="ctr">
      <a:solidFill>
        <a:srgbClr val="39DF49"/>
      </a:solidFill>
      <a:prstDash val="solid"/>
    </a:ln>
    <a:effectLst>
      <a:glow rad="101600">
        <a:schemeClr val="accent5">
          <a:satMod val="175000"/>
          <a:alpha val="40000"/>
        </a:schemeClr>
      </a:glow>
      <a:softEdge rad="0"/>
    </a:effectLst>
  </c:spPr>
  <c:txPr>
    <a:bodyPr/>
    <a:lstStyle/>
    <a:p>
      <a:pPr>
        <a:defRPr sz="1100">
          <a:effectLst/>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19"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ru-RU"/>
              <a:t>Физкультура и спорт</a:t>
            </a:r>
          </a:p>
        </c:rich>
      </c:tx>
      <c:layout>
        <c:manualLayout>
          <c:xMode val="edge"/>
          <c:yMode val="edge"/>
          <c:x val="0.20849236293379991"/>
          <c:y val="0"/>
        </c:manualLayout>
      </c:layout>
      <c:overlay val="0"/>
      <c:spPr>
        <a:noFill/>
        <a:ln w="24151">
          <a:noFill/>
        </a:ln>
        <a:effectLst/>
      </c:spPr>
      <c:txPr>
        <a:bodyPr rot="0" spcFirstLastPara="1" vertOverflow="ellipsis" vert="horz" wrap="square" anchor="ctr" anchorCtr="1"/>
        <a:lstStyle/>
        <a:p>
          <a:pPr>
            <a:defRPr sz="1319"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manualLayout>
          <c:layoutTarget val="inner"/>
          <c:xMode val="edge"/>
          <c:yMode val="edge"/>
          <c:x val="0.11836296975613161"/>
          <c:y val="0.15444657339562282"/>
          <c:w val="0.5540483538327462"/>
          <c:h val="0.75673380533163548"/>
        </c:manualLayout>
      </c:layout>
      <c:barChart>
        <c:barDir val="bar"/>
        <c:grouping val="clustered"/>
        <c:varyColors val="0"/>
        <c:ser>
          <c:idx val="0"/>
          <c:order val="0"/>
          <c:tx>
            <c:strRef>
              <c:f>Лист1!$B$1</c:f>
              <c:strCache>
                <c:ptCount val="1"/>
                <c:pt idx="0">
                  <c:v>Физкультура и спорт</c:v>
                </c:pt>
              </c:strCache>
            </c:strRef>
          </c:tx>
          <c:spPr>
            <a:solidFill>
              <a:schemeClr val="accent6"/>
            </a:solidFill>
            <a:ln>
              <a:noFill/>
            </a:ln>
            <a:effectLst>
              <a:glow rad="63500">
                <a:schemeClr val="accent1">
                  <a:alpha val="40000"/>
                </a:schemeClr>
              </a:glow>
              <a:softEdge rad="0"/>
            </a:effectLst>
          </c:spPr>
          <c:invertIfNegative val="0"/>
          <c:dLbls>
            <c:spPr>
              <a:noFill/>
              <a:ln w="25381">
                <a:noFill/>
              </a:ln>
              <a:effectLst/>
            </c:spPr>
            <c:txPr>
              <a:bodyPr rot="0" spcFirstLastPara="1" vertOverflow="ellipsis" vert="horz" wrap="square" anchor="ctr" anchorCtr="1"/>
              <a:lstStyle/>
              <a:p>
                <a:pPr>
                  <a:defRPr sz="1099"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Лист1!$A$2:$A$5</c:f>
              <c:numCache>
                <c:formatCode>General</c:formatCode>
                <c:ptCount val="4"/>
                <c:pt idx="0">
                  <c:v>2028</c:v>
                </c:pt>
                <c:pt idx="1">
                  <c:v>2027</c:v>
                </c:pt>
                <c:pt idx="2">
                  <c:v>2026</c:v>
                </c:pt>
                <c:pt idx="3">
                  <c:v>2025</c:v>
                </c:pt>
              </c:numCache>
            </c:numRef>
          </c:cat>
          <c:val>
            <c:numRef>
              <c:f>Лист1!$B$2:$B$5</c:f>
              <c:numCache>
                <c:formatCode>_-* #,##0.00_р_._-;\-* #,##0.00_р_._-;_-* "-"??_р_._-;_-@_-</c:formatCode>
                <c:ptCount val="4"/>
                <c:pt idx="0">
                  <c:v>60880.17</c:v>
                </c:pt>
                <c:pt idx="1">
                  <c:v>60352.17</c:v>
                </c:pt>
                <c:pt idx="2">
                  <c:v>60880.17</c:v>
                </c:pt>
                <c:pt idx="3">
                  <c:v>57613.27</c:v>
                </c:pt>
              </c:numCache>
            </c:numRef>
          </c:val>
          <c:extLst>
            <c:ext xmlns:c16="http://schemas.microsoft.com/office/drawing/2014/chart" uri="{C3380CC4-5D6E-409C-BE32-E72D297353CC}">
              <c16:uniqueId val="{00000000-3863-4418-A197-BF1737719521}"/>
            </c:ext>
          </c:extLst>
        </c:ser>
        <c:dLbls>
          <c:showLegendKey val="0"/>
          <c:showVal val="0"/>
          <c:showCatName val="0"/>
          <c:showSerName val="0"/>
          <c:showPercent val="0"/>
          <c:showBubbleSize val="0"/>
        </c:dLbls>
        <c:gapWidth val="200"/>
        <c:overlap val="-10"/>
        <c:axId val="1558711135"/>
        <c:axId val="1"/>
      </c:barChart>
      <c:catAx>
        <c:axId val="1558711135"/>
        <c:scaling>
          <c:orientation val="minMax"/>
        </c:scaling>
        <c:delete val="0"/>
        <c:axPos val="l"/>
        <c:numFmt formatCode="General" sourceLinked="1"/>
        <c:majorTickMark val="none"/>
        <c:minorTickMark val="none"/>
        <c:tickLblPos val="nextTo"/>
        <c:spPr>
          <a:noFill/>
          <a:ln w="10000" cap="flat" cmpd="sng" algn="ctr">
            <a:solidFill>
              <a:schemeClr val="tx1">
                <a:tint val="75000"/>
              </a:schemeClr>
            </a:solidFill>
            <a:prstDash val="solid"/>
            <a:round/>
          </a:ln>
          <a:effectLst/>
        </c:spPr>
        <c:txPr>
          <a:bodyPr rot="-60000000" spcFirstLastPara="1" vertOverflow="ellipsis" vert="horz" wrap="square" anchor="ctr" anchorCtr="1"/>
          <a:lstStyle/>
          <a:p>
            <a:pPr>
              <a:defRPr sz="1099"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
        <c:crosses val="autoZero"/>
        <c:auto val="1"/>
        <c:lblAlgn val="ctr"/>
        <c:lblOffset val="100"/>
        <c:noMultiLvlLbl val="0"/>
      </c:catAx>
      <c:valAx>
        <c:axId val="1"/>
        <c:scaling>
          <c:orientation val="minMax"/>
        </c:scaling>
        <c:delete val="1"/>
        <c:axPos val="b"/>
        <c:majorGridlines>
          <c:spPr>
            <a:ln w="9057" cap="flat" cmpd="sng" algn="ctr">
              <a:solidFill>
                <a:schemeClr val="tx1">
                  <a:lumMod val="15000"/>
                  <a:lumOff val="85000"/>
                </a:schemeClr>
              </a:solidFill>
              <a:prstDash val="solid"/>
              <a:round/>
            </a:ln>
            <a:effectLst/>
          </c:spPr>
        </c:majorGridlines>
        <c:numFmt formatCode="_-* #,##0.00_р_._-;\-* #,##0.00_р_._-;_-* &quot;-&quot;??_р_._-;_-@_-" sourceLinked="1"/>
        <c:majorTickMark val="out"/>
        <c:minorTickMark val="none"/>
        <c:tickLblPos val="nextTo"/>
        <c:crossAx val="1558711135"/>
        <c:crosses val="autoZero"/>
        <c:crossBetween val="between"/>
      </c:valAx>
      <c:spPr>
        <a:noFill/>
        <a:ln w="25381">
          <a:noFill/>
        </a:ln>
        <a:effectLst/>
      </c:spPr>
    </c:plotArea>
    <c:plotVisOnly val="1"/>
    <c:dispBlanksAs val="gap"/>
    <c:showDLblsOverMax val="0"/>
  </c:chart>
  <c:spPr>
    <a:solidFill>
      <a:schemeClr val="bg1"/>
    </a:solidFill>
    <a:ln w="38072" cap="rnd" cmpd="thinThick" algn="ctr">
      <a:solidFill>
        <a:srgbClr val="9F5FCF"/>
      </a:solidFill>
      <a:prstDash val="solid"/>
    </a:ln>
    <a:effectLst>
      <a:glow rad="101600">
        <a:schemeClr val="accent5">
          <a:satMod val="175000"/>
          <a:alpha val="40000"/>
        </a:schemeClr>
      </a:glow>
      <a:softEdge rad="0"/>
    </a:effectLst>
  </c:spPr>
  <c:txPr>
    <a:bodyPr/>
    <a:lstStyle/>
    <a:p>
      <a:pPr>
        <a:defRPr sz="1099">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19"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ru-RU"/>
              <a:t>Культура</a:t>
            </a:r>
          </a:p>
        </c:rich>
      </c:tx>
      <c:layout>
        <c:manualLayout>
          <c:xMode val="edge"/>
          <c:yMode val="edge"/>
          <c:x val="0.3480094281595838"/>
          <c:y val="0"/>
        </c:manualLayout>
      </c:layout>
      <c:overlay val="0"/>
      <c:spPr>
        <a:noFill/>
        <a:ln w="24158">
          <a:noFill/>
        </a:ln>
        <a:effectLst/>
      </c:spPr>
      <c:txPr>
        <a:bodyPr rot="0" spcFirstLastPara="1" vertOverflow="ellipsis" vert="horz" wrap="square" anchor="ctr" anchorCtr="1"/>
        <a:lstStyle/>
        <a:p>
          <a:pPr>
            <a:defRPr sz="1319"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manualLayout>
          <c:layoutTarget val="inner"/>
          <c:xMode val="edge"/>
          <c:yMode val="edge"/>
          <c:x val="0.11478925054450617"/>
          <c:y val="0.15444648790885343"/>
          <c:w val="0.78737017977091717"/>
          <c:h val="0.75673380533163548"/>
        </c:manualLayout>
      </c:layout>
      <c:barChart>
        <c:barDir val="bar"/>
        <c:grouping val="clustered"/>
        <c:varyColors val="0"/>
        <c:ser>
          <c:idx val="0"/>
          <c:order val="0"/>
          <c:tx>
            <c:strRef>
              <c:f>Лист1!$B$1</c:f>
              <c:strCache>
                <c:ptCount val="1"/>
                <c:pt idx="0">
                  <c:v>Культура</c:v>
                </c:pt>
              </c:strCache>
            </c:strRef>
          </c:tx>
          <c:spPr>
            <a:solidFill>
              <a:schemeClr val="accent2"/>
            </a:solidFill>
            <a:ln>
              <a:noFill/>
            </a:ln>
            <a:effectLst>
              <a:glow rad="63500">
                <a:schemeClr val="accent1">
                  <a:alpha val="40000"/>
                </a:schemeClr>
              </a:glow>
              <a:softEdge rad="0"/>
            </a:effectLst>
          </c:spPr>
          <c:invertIfNegative val="0"/>
          <c:dLbls>
            <c:dLbl>
              <c:idx val="2"/>
              <c:layout>
                <c:manualLayout>
                  <c:x val="1.7877092875016598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268-4AA6-867A-8162CDC91506}"/>
                </c:ext>
              </c:extLst>
            </c:dLbl>
            <c:spPr>
              <a:noFill/>
              <a:ln w="25388">
                <a:noFill/>
              </a:ln>
              <a:effectLst/>
            </c:spPr>
            <c:txPr>
              <a:bodyPr rot="0" spcFirstLastPara="1" vertOverflow="ellipsis" vert="horz" wrap="square" anchor="ctr" anchorCtr="1"/>
              <a:lstStyle/>
              <a:p>
                <a:pPr>
                  <a:defRPr sz="1099"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Лист1!$A$2:$A$5</c:f>
              <c:numCache>
                <c:formatCode>General</c:formatCode>
                <c:ptCount val="4"/>
                <c:pt idx="0">
                  <c:v>2028</c:v>
                </c:pt>
                <c:pt idx="1">
                  <c:v>2027</c:v>
                </c:pt>
                <c:pt idx="2">
                  <c:v>2026</c:v>
                </c:pt>
                <c:pt idx="3">
                  <c:v>2025</c:v>
                </c:pt>
              </c:numCache>
            </c:numRef>
          </c:cat>
          <c:val>
            <c:numRef>
              <c:f>Лист1!$B$2:$B$5</c:f>
              <c:numCache>
                <c:formatCode>_-* #,##0.00_р_._-;\-* #,##0.00_р_._-;_-* "-"??_р_._-;_-@_-</c:formatCode>
                <c:ptCount val="4"/>
                <c:pt idx="0">
                  <c:v>175627.74</c:v>
                </c:pt>
                <c:pt idx="1">
                  <c:v>175542.99</c:v>
                </c:pt>
                <c:pt idx="2">
                  <c:v>190672.39</c:v>
                </c:pt>
                <c:pt idx="3">
                  <c:v>225591.25</c:v>
                </c:pt>
              </c:numCache>
            </c:numRef>
          </c:val>
          <c:extLst>
            <c:ext xmlns:c16="http://schemas.microsoft.com/office/drawing/2014/chart" uri="{C3380CC4-5D6E-409C-BE32-E72D297353CC}">
              <c16:uniqueId val="{00000000-BD9B-4E99-810E-8C0CBBA5CA72}"/>
            </c:ext>
          </c:extLst>
        </c:ser>
        <c:dLbls>
          <c:showLegendKey val="0"/>
          <c:showVal val="0"/>
          <c:showCatName val="0"/>
          <c:showSerName val="0"/>
          <c:showPercent val="0"/>
          <c:showBubbleSize val="0"/>
        </c:dLbls>
        <c:gapWidth val="200"/>
        <c:overlap val="-10"/>
        <c:axId val="1190119855"/>
        <c:axId val="1"/>
      </c:barChart>
      <c:catAx>
        <c:axId val="1190119855"/>
        <c:scaling>
          <c:orientation val="minMax"/>
        </c:scaling>
        <c:delete val="0"/>
        <c:axPos val="l"/>
        <c:numFmt formatCode="General" sourceLinked="1"/>
        <c:majorTickMark val="none"/>
        <c:minorTickMark val="none"/>
        <c:tickLblPos val="nextTo"/>
        <c:spPr>
          <a:noFill/>
          <a:ln w="10000" cap="flat" cmpd="sng" algn="ctr">
            <a:solidFill>
              <a:schemeClr val="tx1">
                <a:tint val="75000"/>
              </a:schemeClr>
            </a:solidFill>
            <a:prstDash val="solid"/>
            <a:round/>
          </a:ln>
          <a:effectLst/>
        </c:spPr>
        <c:txPr>
          <a:bodyPr rot="-60000000" spcFirstLastPara="1" vertOverflow="ellipsis" vert="horz" wrap="square" anchor="ctr" anchorCtr="1"/>
          <a:lstStyle/>
          <a:p>
            <a:pPr>
              <a:defRPr sz="1099"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
        <c:crosses val="autoZero"/>
        <c:auto val="1"/>
        <c:lblAlgn val="ctr"/>
        <c:lblOffset val="100"/>
        <c:noMultiLvlLbl val="0"/>
      </c:catAx>
      <c:valAx>
        <c:axId val="1"/>
        <c:scaling>
          <c:orientation val="minMax"/>
        </c:scaling>
        <c:delete val="1"/>
        <c:axPos val="b"/>
        <c:majorGridlines>
          <c:spPr>
            <a:ln w="9060" cap="flat" cmpd="sng" algn="ctr">
              <a:solidFill>
                <a:schemeClr val="tx1">
                  <a:lumMod val="15000"/>
                  <a:lumOff val="85000"/>
                </a:schemeClr>
              </a:solidFill>
              <a:prstDash val="solid"/>
              <a:round/>
            </a:ln>
            <a:effectLst/>
          </c:spPr>
        </c:majorGridlines>
        <c:numFmt formatCode="_-* #,##0.00_р_._-;\-* #,##0.00_р_._-;_-* &quot;-&quot;??_р_._-;_-@_-" sourceLinked="1"/>
        <c:majorTickMark val="out"/>
        <c:minorTickMark val="none"/>
        <c:tickLblPos val="nextTo"/>
        <c:crossAx val="1190119855"/>
        <c:crosses val="autoZero"/>
        <c:crossBetween val="between"/>
      </c:valAx>
      <c:spPr>
        <a:noFill/>
        <a:ln w="25388">
          <a:noFill/>
        </a:ln>
        <a:effectLst/>
      </c:spPr>
    </c:plotArea>
    <c:plotVisOnly val="1"/>
    <c:dispBlanksAs val="gap"/>
    <c:showDLblsOverMax val="0"/>
  </c:chart>
  <c:spPr>
    <a:solidFill>
      <a:schemeClr val="bg1"/>
    </a:solidFill>
    <a:ln w="38082" cap="rnd" cmpd="thinThick" algn="ctr">
      <a:solidFill>
        <a:srgbClr val="FFC000"/>
      </a:solidFill>
      <a:prstDash val="solid"/>
    </a:ln>
    <a:effectLst>
      <a:glow rad="101600">
        <a:schemeClr val="accent5">
          <a:satMod val="175000"/>
          <a:alpha val="40000"/>
        </a:schemeClr>
      </a:glow>
      <a:softEdge rad="0"/>
    </a:effectLst>
  </c:spPr>
  <c:txPr>
    <a:bodyPr/>
    <a:lstStyle/>
    <a:p>
      <a:pPr>
        <a:defRPr sz="1099">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168129467096274E-2"/>
          <c:y val="0.12854150706333314"/>
          <c:w val="0.8412599083193657"/>
          <c:h val="0.72351150798059471"/>
        </c:manualLayout>
      </c:layout>
      <c:pie3DChart>
        <c:varyColors val="1"/>
        <c:ser>
          <c:idx val="0"/>
          <c:order val="0"/>
          <c:tx>
            <c:strRef>
              <c:f>Лист1!$B$1</c:f>
              <c:strCache>
                <c:ptCount val="1"/>
                <c:pt idx="0">
                  <c:v>Столбец1</c:v>
                </c:pt>
              </c:strCache>
            </c:strRef>
          </c:tx>
          <c:explosion val="10"/>
          <c:dPt>
            <c:idx val="0"/>
            <c:bubble3D val="0"/>
            <c:explosion val="0"/>
            <c:spPr>
              <a:solidFill>
                <a:schemeClr val="accent1">
                  <a:tint val="55000"/>
                  <a:satMod val="130000"/>
                </a:schemeClr>
              </a:solidFill>
              <a:ln>
                <a:noFill/>
              </a:ln>
              <a:effectLst/>
              <a:sp3d/>
            </c:spPr>
            <c:extLst>
              <c:ext xmlns:c16="http://schemas.microsoft.com/office/drawing/2014/chart" uri="{C3380CC4-5D6E-409C-BE32-E72D297353CC}">
                <c16:uniqueId val="{00000001-B505-450F-A5B3-3A8D34D26F77}"/>
              </c:ext>
            </c:extLst>
          </c:dPt>
          <c:dPt>
            <c:idx val="1"/>
            <c:bubble3D val="0"/>
            <c:spPr>
              <a:solidFill>
                <a:schemeClr val="accent2">
                  <a:tint val="55000"/>
                  <a:satMod val="130000"/>
                </a:schemeClr>
              </a:solidFill>
              <a:ln>
                <a:noFill/>
              </a:ln>
              <a:effectLst/>
              <a:sp3d/>
            </c:spPr>
            <c:extLst>
              <c:ext xmlns:c16="http://schemas.microsoft.com/office/drawing/2014/chart" uri="{C3380CC4-5D6E-409C-BE32-E72D297353CC}">
                <c16:uniqueId val="{00000003-B505-450F-A5B3-3A8D34D26F77}"/>
              </c:ext>
            </c:extLst>
          </c:dPt>
          <c:dLbls>
            <c:dLbl>
              <c:idx val="0"/>
              <c:layout>
                <c:manualLayout>
                  <c:x val="-0.33575566454273209"/>
                  <c:y val="-0.24934675411013804"/>
                </c:manualLayout>
              </c:layout>
              <c:tx>
                <c:rich>
                  <a:bodyPr rot="0" spcFirstLastPara="1" vertOverflow="ellipsis" vert="horz" wrap="square" lIns="38100" tIns="19050" rIns="38100" bIns="19050" anchor="ctr" anchorCtr="1">
                    <a:noAutofit/>
                  </a:bodyPr>
                  <a:lstStyle/>
                  <a:p>
                    <a:pPr>
                      <a:defRPr sz="1800" b="1" i="0" u="sng" strike="noStrike" kern="1200" baseline="0">
                        <a:solidFill>
                          <a:schemeClr val="tx1"/>
                        </a:solidFill>
                        <a:latin typeface="Times New Roman" panose="02020603050405020304" pitchFamily="18" charset="0"/>
                        <a:ea typeface="+mn-ea"/>
                        <a:cs typeface="Times New Roman" panose="02020603050405020304" pitchFamily="18" charset="0"/>
                      </a:defRPr>
                    </a:pPr>
                    <a:fld id="{966CB3A7-732C-44F4-AFD0-AA80CA1FA824}" type="VALUE">
                      <a:rPr lang="en-US" sz="1800"/>
                      <a:pPr>
                        <a:defRPr sz="1800" b="1" u="sng">
                          <a:solidFill>
                            <a:schemeClr val="tx1"/>
                          </a:solidFill>
                          <a:latin typeface="Times New Roman" panose="02020603050405020304" pitchFamily="18" charset="0"/>
                          <a:cs typeface="Times New Roman" panose="02020603050405020304" pitchFamily="18" charset="0"/>
                        </a:defRPr>
                      </a:pPr>
                      <a:t>[ЗНАЧЕНИЕ]</a:t>
                    </a:fld>
                    <a:r>
                      <a:rPr lang="en-US" sz="1800" baseline="0" dirty="0"/>
                      <a:t>
</a:t>
                    </a:r>
                    <a:fld id="{3E413A80-3056-43B4-AA8B-D479827ECCF7}" type="PERCENTAGE">
                      <a:rPr lang="en-US" sz="1600" b="0" u="none" baseline="0"/>
                      <a:pPr>
                        <a:defRPr sz="1800" b="1" u="sng">
                          <a:solidFill>
                            <a:schemeClr val="tx1"/>
                          </a:solidFill>
                          <a:latin typeface="Times New Roman" panose="02020603050405020304" pitchFamily="18" charset="0"/>
                          <a:cs typeface="Times New Roman" panose="02020603050405020304" pitchFamily="18" charset="0"/>
                        </a:defRPr>
                      </a:pPr>
                      <a:t>[ПРОЦЕНТ]</a:t>
                    </a:fld>
                    <a:endParaRPr lang="en-US" sz="1800" baseline="0" dirty="0"/>
                  </a:p>
                </c:rich>
              </c:tx>
              <c:numFmt formatCode="0.00%" sourceLinked="0"/>
              <c:spPr>
                <a:noFill/>
                <a:ln>
                  <a:noFill/>
                </a:ln>
                <a:effectLst/>
              </c:spPr>
              <c:txPr>
                <a:bodyPr rot="0" spcFirstLastPara="1" vertOverflow="ellipsis" vert="horz" wrap="square" lIns="38100" tIns="19050" rIns="38100" bIns="19050" anchor="ctr" anchorCtr="1">
                  <a:noAutofit/>
                </a:bodyPr>
                <a:lstStyle/>
                <a:p>
                  <a:pPr>
                    <a:defRPr sz="1800" b="1" i="0" u="sng"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1"/>
              <c:showBubbleSize val="0"/>
              <c:separator>
</c:separator>
              <c:extLst>
                <c:ext xmlns:c15="http://schemas.microsoft.com/office/drawing/2012/chart" uri="{CE6537A1-D6FC-4f65-9D91-7224C49458BB}">
                  <c15:layout>
                    <c:manualLayout>
                      <c:w val="0.3294664375629982"/>
                      <c:h val="0.19703263180186625"/>
                    </c:manualLayout>
                  </c15:layout>
                  <c15:dlblFieldTable/>
                  <c15:showDataLabelsRange val="0"/>
                </c:ext>
                <c:ext xmlns:c16="http://schemas.microsoft.com/office/drawing/2014/chart" uri="{C3380CC4-5D6E-409C-BE32-E72D297353CC}">
                  <c16:uniqueId val="{00000001-B505-450F-A5B3-3A8D34D26F77}"/>
                </c:ext>
              </c:extLst>
            </c:dLbl>
            <c:dLbl>
              <c:idx val="1"/>
              <c:layout>
                <c:manualLayout>
                  <c:x val="0.24353477989532488"/>
                  <c:y val="0.15550351703968193"/>
                </c:manualLayout>
              </c:layout>
              <c:tx>
                <c:rich>
                  <a:bodyPr rot="0" spcFirstLastPara="1" vertOverflow="ellipsis" vert="horz" wrap="square" lIns="38100" tIns="19050" rIns="38100" bIns="19050" anchor="ctr" anchorCtr="1">
                    <a:noAutofit/>
                  </a:bodyPr>
                  <a:lstStyle/>
                  <a:p>
                    <a:pPr>
                      <a:defRPr sz="1200" b="1" i="0" u="sng" strike="noStrike" kern="1200" baseline="0">
                        <a:solidFill>
                          <a:schemeClr val="tx1"/>
                        </a:solidFill>
                        <a:latin typeface="Times New Roman" panose="02020603050405020304" pitchFamily="18" charset="0"/>
                        <a:ea typeface="+mn-ea"/>
                        <a:cs typeface="Times New Roman" panose="02020603050405020304" pitchFamily="18" charset="0"/>
                      </a:defRPr>
                    </a:pPr>
                    <a:fld id="{26B714D4-B06D-4345-A3D1-9A86C31D42FA}" type="VALUE">
                      <a:rPr lang="en-US" sz="1000" dirty="0"/>
                      <a:pPr>
                        <a:defRPr sz="1200" b="1" u="sng">
                          <a:solidFill>
                            <a:schemeClr val="tx1"/>
                          </a:solidFill>
                          <a:latin typeface="Times New Roman" panose="02020603050405020304" pitchFamily="18" charset="0"/>
                          <a:cs typeface="Times New Roman" panose="02020603050405020304" pitchFamily="18" charset="0"/>
                        </a:defRPr>
                      </a:pPr>
                      <a:t>[ЗНАЧЕНИЕ]</a:t>
                    </a:fld>
                    <a:r>
                      <a:rPr lang="en-US" sz="1200" baseline="0" dirty="0"/>
                      <a:t>
</a:t>
                    </a:r>
                    <a:fld id="{DB09C588-9BBD-423A-A92E-8C4E27F9A667}" type="PERCENTAGE">
                      <a:rPr lang="en-US" sz="800" b="0" u="none" baseline="0" dirty="0"/>
                      <a:pPr>
                        <a:defRPr sz="1200" b="1" u="sng">
                          <a:solidFill>
                            <a:schemeClr val="tx1"/>
                          </a:solidFill>
                          <a:latin typeface="Times New Roman" panose="02020603050405020304" pitchFamily="18" charset="0"/>
                          <a:cs typeface="Times New Roman" panose="02020603050405020304" pitchFamily="18" charset="0"/>
                        </a:defRPr>
                      </a:pPr>
                      <a:t>[ПРОЦЕНТ]</a:t>
                    </a:fld>
                    <a:endParaRPr lang="en-US" sz="1200" baseline="0" dirty="0"/>
                  </a:p>
                </c:rich>
              </c:tx>
              <c:numFmt formatCode="0.00%" sourceLinked="0"/>
              <c:spPr>
                <a:noFill/>
                <a:ln>
                  <a:noFill/>
                </a:ln>
                <a:effectLst/>
              </c:spPr>
              <c:txPr>
                <a:bodyPr rot="0" spcFirstLastPara="1" vertOverflow="ellipsis" vert="horz" wrap="square" lIns="38100" tIns="19050" rIns="38100" bIns="19050" anchor="ctr" anchorCtr="1">
                  <a:noAutofit/>
                </a:bodyPr>
                <a:lstStyle/>
                <a:p>
                  <a:pPr>
                    <a:defRPr sz="1200" b="1" i="0" u="sng"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1"/>
              <c:showBubbleSize val="0"/>
              <c:separator>
</c:separator>
              <c:extLst>
                <c:ext xmlns:c15="http://schemas.microsoft.com/office/drawing/2012/chart" uri="{CE6537A1-D6FC-4f65-9D91-7224C49458BB}">
                  <c15:layout>
                    <c:manualLayout>
                      <c:w val="0.30471778497610635"/>
                      <c:h val="0.19703263180186625"/>
                    </c:manualLayout>
                  </c15:layout>
                  <c15:dlblFieldTable/>
                  <c15:showDataLabelsRange val="0"/>
                </c:ext>
                <c:ext xmlns:c16="http://schemas.microsoft.com/office/drawing/2014/chart" uri="{C3380CC4-5D6E-409C-BE32-E72D297353CC}">
                  <c16:uniqueId val="{00000003-B505-450F-A5B3-3A8D34D26F77}"/>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400" b="1" i="0" u="sng"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ctr"/>
            <c:showLegendKey val="0"/>
            <c:showVal val="1"/>
            <c:showCatName val="0"/>
            <c:showSerName val="0"/>
            <c:showPercent val="1"/>
            <c:showBubbleSize val="0"/>
            <c:separator>
</c:separator>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Лист1!$A$2:$A$3</c:f>
              <c:strCache>
                <c:ptCount val="2"/>
                <c:pt idx="0">
                  <c:v>Расходы социально-культурной сферы</c:v>
                </c:pt>
                <c:pt idx="1">
                  <c:v>Прочие расходы</c:v>
                </c:pt>
              </c:strCache>
            </c:strRef>
          </c:cat>
          <c:val>
            <c:numRef>
              <c:f>Лист1!$B$2:$B$3</c:f>
              <c:numCache>
                <c:formatCode>#,##0.00</c:formatCode>
                <c:ptCount val="2"/>
                <c:pt idx="0">
                  <c:v>4785936.38</c:v>
                </c:pt>
                <c:pt idx="1">
                  <c:v>1421625.52</c:v>
                </c:pt>
              </c:numCache>
            </c:numRef>
          </c:val>
          <c:extLst>
            <c:ext xmlns:c16="http://schemas.microsoft.com/office/drawing/2014/chart" uri="{C3380CC4-5D6E-409C-BE32-E72D297353CC}">
              <c16:uniqueId val="{00000004-B505-450F-A5B3-3A8D34D26F77}"/>
            </c:ext>
          </c:extLst>
        </c:ser>
        <c:dLbls>
          <c:dLblPos val="ctr"/>
          <c:showLegendKey val="0"/>
          <c:showVal val="1"/>
          <c:showCatName val="0"/>
          <c:showSerName val="0"/>
          <c:showPercent val="0"/>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ru-RU"/>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79991546316433E-2"/>
          <c:y val="6.1990640611368823E-2"/>
          <c:w val="0.8664050232476298"/>
          <c:h val="0.73444088169594324"/>
        </c:manualLayout>
      </c:layout>
      <c:barChart>
        <c:barDir val="col"/>
        <c:grouping val="clustered"/>
        <c:varyColors val="0"/>
        <c:ser>
          <c:idx val="0"/>
          <c:order val="0"/>
          <c:tx>
            <c:strRef>
              <c:f>Лист1!$B$1</c:f>
              <c:strCache>
                <c:ptCount val="1"/>
                <c:pt idx="0">
                  <c:v>2024</c:v>
                </c:pt>
              </c:strCache>
            </c:strRef>
          </c:tx>
          <c:spPr>
            <a:gradFill rotWithShape="1">
              <a:gsLst>
                <a:gs pos="0">
                  <a:schemeClr val="accent6"/>
                </a:gs>
                <a:gs pos="90000">
                  <a:schemeClr val="accent6">
                    <a:shade val="100000"/>
                    <a:satMod val="105000"/>
                  </a:schemeClr>
                </a:gs>
                <a:gs pos="100000">
                  <a:schemeClr val="accent6">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c:spPr>
          <c:invertIfNegative val="0"/>
          <c:dLbls>
            <c:dLbl>
              <c:idx val="0"/>
              <c:layout>
                <c:manualLayout>
                  <c:x val="-1.2066084137659755E-2"/>
                  <c:y val="3.0960069311550438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0.26922473984287487"/>
                      <c:h val="0.16805125622309583"/>
                    </c:manualLayout>
                  </c15:layout>
                </c:ext>
                <c:ext xmlns:c16="http://schemas.microsoft.com/office/drawing/2014/chart" uri="{C3380CC4-5D6E-409C-BE32-E72D297353CC}">
                  <c16:uniqueId val="{00000003-5149-4688-99DD-CC12357C7497}"/>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c:f>
              <c:strCache>
                <c:ptCount val="1"/>
                <c:pt idx="0">
                  <c:v>Категория 1</c:v>
                </c:pt>
              </c:strCache>
            </c:strRef>
          </c:cat>
          <c:val>
            <c:numRef>
              <c:f>Лист1!$B$2</c:f>
              <c:numCache>
                <c:formatCode>General</c:formatCode>
                <c:ptCount val="1"/>
                <c:pt idx="0">
                  <c:v>4804.0200000000004</c:v>
                </c:pt>
              </c:numCache>
            </c:numRef>
          </c:val>
          <c:extLst>
            <c:ext xmlns:c16="http://schemas.microsoft.com/office/drawing/2014/chart" uri="{C3380CC4-5D6E-409C-BE32-E72D297353CC}">
              <c16:uniqueId val="{00000000-5149-4688-99DD-CC12357C7497}"/>
            </c:ext>
          </c:extLst>
        </c:ser>
        <c:ser>
          <c:idx val="1"/>
          <c:order val="1"/>
          <c:tx>
            <c:strRef>
              <c:f>Лист1!$C$1</c:f>
              <c:strCache>
                <c:ptCount val="1"/>
                <c:pt idx="0">
                  <c:v>2025</c:v>
                </c:pt>
              </c:strCache>
            </c:strRef>
          </c:tx>
          <c:spPr>
            <a:gradFill rotWithShape="1">
              <a:gsLst>
                <a:gs pos="0">
                  <a:schemeClr val="accent5"/>
                </a:gs>
                <a:gs pos="90000">
                  <a:schemeClr val="accent5">
                    <a:shade val="100000"/>
                    <a:satMod val="105000"/>
                  </a:schemeClr>
                </a:gs>
                <a:gs pos="100000">
                  <a:schemeClr val="accent5">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c:spPr>
          <c:invertIfNegative val="0"/>
          <c:dLbls>
            <c:dLbl>
              <c:idx val="0"/>
              <c:layout>
                <c:manualLayout>
                  <c:x val="1.8099126206489652E-2"/>
                  <c:y val="3.7152083173860519E-2"/>
                </c:manualLayout>
              </c:layout>
              <c:showLegendKey val="0"/>
              <c:showVal val="1"/>
              <c:showCatName val="0"/>
              <c:showSerName val="0"/>
              <c:showPercent val="0"/>
              <c:showBubbleSize val="0"/>
              <c:extLst>
                <c:ext xmlns:c15="http://schemas.microsoft.com/office/drawing/2012/chart" uri="{CE6537A1-D6FC-4f65-9D91-7224C49458BB}">
                  <c15:layout>
                    <c:manualLayout>
                      <c:w val="0.23830516171878047"/>
                      <c:h val="0.16099236042006232"/>
                    </c:manualLayout>
                  </c15:layout>
                </c:ext>
                <c:ext xmlns:c16="http://schemas.microsoft.com/office/drawing/2014/chart" uri="{C3380CC4-5D6E-409C-BE32-E72D297353CC}">
                  <c16:uniqueId val="{00000004-5149-4688-99DD-CC12357C749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c:f>
              <c:strCache>
                <c:ptCount val="1"/>
                <c:pt idx="0">
                  <c:v>Категория 1</c:v>
                </c:pt>
              </c:strCache>
            </c:strRef>
          </c:cat>
          <c:val>
            <c:numRef>
              <c:f>Лист1!$C$2</c:f>
              <c:numCache>
                <c:formatCode>General</c:formatCode>
                <c:ptCount val="1"/>
                <c:pt idx="0">
                  <c:v>4458.2700000000004</c:v>
                </c:pt>
              </c:numCache>
            </c:numRef>
          </c:val>
          <c:extLst>
            <c:ext xmlns:c16="http://schemas.microsoft.com/office/drawing/2014/chart" uri="{C3380CC4-5D6E-409C-BE32-E72D297353CC}">
              <c16:uniqueId val="{00000001-5149-4688-99DD-CC12357C7497}"/>
            </c:ext>
          </c:extLst>
        </c:ser>
        <c:ser>
          <c:idx val="2"/>
          <c:order val="2"/>
          <c:tx>
            <c:strRef>
              <c:f>Лист1!$D$1</c:f>
              <c:strCache>
                <c:ptCount val="1"/>
                <c:pt idx="0">
                  <c:v>2026</c:v>
                </c:pt>
              </c:strCache>
            </c:strRef>
          </c:tx>
          <c:spPr>
            <a:gradFill rotWithShape="1">
              <a:gsLst>
                <a:gs pos="0">
                  <a:schemeClr val="accent4"/>
                </a:gs>
                <a:gs pos="90000">
                  <a:schemeClr val="accent4">
                    <a:shade val="100000"/>
                    <a:satMod val="105000"/>
                  </a:schemeClr>
                </a:gs>
                <a:gs pos="100000">
                  <a:schemeClr val="accent4">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c:spPr>
          <c:invertIfNegative val="0"/>
          <c:dLbls>
            <c:dLbl>
              <c:idx val="0"/>
              <c:layout>
                <c:manualLayout>
                  <c:x val="4.2231294481809081E-2"/>
                  <c:y val="4.9536354678554016E-2"/>
                </c:manualLayout>
              </c:layout>
              <c:showLegendKey val="0"/>
              <c:showVal val="1"/>
              <c:showCatName val="0"/>
              <c:showSerName val="0"/>
              <c:showPercent val="0"/>
              <c:showBubbleSize val="0"/>
              <c:extLst>
                <c:ext xmlns:c15="http://schemas.microsoft.com/office/drawing/2012/chart" uri="{CE6537A1-D6FC-4f65-9D91-7224C49458BB}">
                  <c15:layout>
                    <c:manualLayout>
                      <c:w val="0.25299538163503993"/>
                      <c:h val="0.18904218321632699"/>
                    </c:manualLayout>
                  </c15:layout>
                </c:ext>
                <c:ext xmlns:c16="http://schemas.microsoft.com/office/drawing/2014/chart" uri="{C3380CC4-5D6E-409C-BE32-E72D297353CC}">
                  <c16:uniqueId val="{00000000-361E-4B2F-B806-1CE285BAA1E3}"/>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c:f>
              <c:strCache>
                <c:ptCount val="1"/>
                <c:pt idx="0">
                  <c:v>Категория 1</c:v>
                </c:pt>
              </c:strCache>
            </c:strRef>
          </c:cat>
          <c:val>
            <c:numRef>
              <c:f>Лист1!$D$2</c:f>
              <c:numCache>
                <c:formatCode>General</c:formatCode>
                <c:ptCount val="1"/>
                <c:pt idx="0">
                  <c:v>4485.7700000000004</c:v>
                </c:pt>
              </c:numCache>
            </c:numRef>
          </c:val>
          <c:extLst>
            <c:ext xmlns:c16="http://schemas.microsoft.com/office/drawing/2014/chart" uri="{C3380CC4-5D6E-409C-BE32-E72D297353CC}">
              <c16:uniqueId val="{00000000-DCC3-453F-A98C-40F9D3A6EAEA}"/>
            </c:ext>
          </c:extLst>
        </c:ser>
        <c:dLbls>
          <c:showLegendKey val="0"/>
          <c:showVal val="0"/>
          <c:showCatName val="0"/>
          <c:showSerName val="0"/>
          <c:showPercent val="0"/>
          <c:showBubbleSize val="0"/>
        </c:dLbls>
        <c:gapWidth val="100"/>
        <c:overlap val="-24"/>
        <c:axId val="1861978847"/>
        <c:axId val="1861975519"/>
      </c:barChart>
      <c:catAx>
        <c:axId val="1861978847"/>
        <c:scaling>
          <c:orientation val="minMax"/>
        </c:scaling>
        <c:delete val="1"/>
        <c:axPos val="b"/>
        <c:numFmt formatCode="General" sourceLinked="1"/>
        <c:majorTickMark val="none"/>
        <c:minorTickMark val="none"/>
        <c:tickLblPos val="nextTo"/>
        <c:crossAx val="1861975519"/>
        <c:crosses val="autoZero"/>
        <c:auto val="1"/>
        <c:lblAlgn val="ctr"/>
        <c:lblOffset val="100"/>
        <c:noMultiLvlLbl val="0"/>
      </c:catAx>
      <c:valAx>
        <c:axId val="1861975519"/>
        <c:scaling>
          <c:orientation val="minMax"/>
          <c:min val="0"/>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crossAx val="1861978847"/>
        <c:crosses val="autoZero"/>
        <c:crossBetween val="between"/>
      </c:valAx>
      <c:spPr>
        <a:noFill/>
        <a:ln>
          <a:noFill/>
        </a:ln>
        <a:effectLst/>
      </c:spPr>
    </c:plotArea>
    <c:legend>
      <c:legendPos val="b"/>
      <c:layout>
        <c:manualLayout>
          <c:xMode val="edge"/>
          <c:yMode val="edge"/>
          <c:x val="0.12931266962354332"/>
          <c:y val="0.82460908622157048"/>
          <c:w val="0.7790519478175113"/>
          <c:h val="0.118406419411914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79991546316433E-2"/>
          <c:y val="6.1990640611368823E-2"/>
          <c:w val="0.8664050232476298"/>
          <c:h val="0.73444088169594324"/>
        </c:manualLayout>
      </c:layout>
      <c:barChart>
        <c:barDir val="col"/>
        <c:grouping val="clustered"/>
        <c:varyColors val="0"/>
        <c:ser>
          <c:idx val="0"/>
          <c:order val="0"/>
          <c:tx>
            <c:strRef>
              <c:f>Лист1!$B$1</c:f>
              <c:strCache>
                <c:ptCount val="1"/>
                <c:pt idx="0">
                  <c:v>2024</c:v>
                </c:pt>
              </c:strCache>
            </c:strRef>
          </c:tx>
          <c:spPr>
            <a:gradFill rotWithShape="1">
              <a:gsLst>
                <a:gs pos="0">
                  <a:schemeClr val="accent6"/>
                </a:gs>
                <a:gs pos="90000">
                  <a:schemeClr val="accent6">
                    <a:shade val="100000"/>
                    <a:satMod val="105000"/>
                  </a:schemeClr>
                </a:gs>
                <a:gs pos="100000">
                  <a:schemeClr val="accent6">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c:spPr>
          <c:invertIfNegative val="0"/>
          <c:dLbls>
            <c:dLbl>
              <c:idx val="0"/>
              <c:layout>
                <c:manualLayout>
                  <c:x val="0"/>
                  <c:y val="1.238402772462017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0.29561906137266436"/>
                      <c:h val="0.13250909665343591"/>
                    </c:manualLayout>
                  </c15:layout>
                </c:ext>
                <c:ext xmlns:c16="http://schemas.microsoft.com/office/drawing/2014/chart" uri="{C3380CC4-5D6E-409C-BE32-E72D297353CC}">
                  <c16:uniqueId val="{00000003-5149-4688-99DD-CC12357C749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c:f>
              <c:strCache>
                <c:ptCount val="1"/>
                <c:pt idx="0">
                  <c:v>Категория 1</c:v>
                </c:pt>
              </c:strCache>
            </c:strRef>
          </c:cat>
          <c:val>
            <c:numRef>
              <c:f>Лист1!$B$2</c:f>
              <c:numCache>
                <c:formatCode>General</c:formatCode>
                <c:ptCount val="1"/>
                <c:pt idx="0">
                  <c:v>21769.56</c:v>
                </c:pt>
              </c:numCache>
            </c:numRef>
          </c:val>
          <c:extLst>
            <c:ext xmlns:c16="http://schemas.microsoft.com/office/drawing/2014/chart" uri="{C3380CC4-5D6E-409C-BE32-E72D297353CC}">
              <c16:uniqueId val="{00000000-5149-4688-99DD-CC12357C7497}"/>
            </c:ext>
          </c:extLst>
        </c:ser>
        <c:ser>
          <c:idx val="1"/>
          <c:order val="1"/>
          <c:tx>
            <c:strRef>
              <c:f>Лист1!$C$1</c:f>
              <c:strCache>
                <c:ptCount val="1"/>
                <c:pt idx="0">
                  <c:v>2025</c:v>
                </c:pt>
              </c:strCache>
            </c:strRef>
          </c:tx>
          <c:spPr>
            <a:gradFill rotWithShape="1">
              <a:gsLst>
                <a:gs pos="0">
                  <a:schemeClr val="accent5"/>
                </a:gs>
                <a:gs pos="90000">
                  <a:schemeClr val="accent5">
                    <a:shade val="100000"/>
                    <a:satMod val="105000"/>
                  </a:schemeClr>
                </a:gs>
                <a:gs pos="100000">
                  <a:schemeClr val="accent5">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c:spPr>
          <c:invertIfNegative val="0"/>
          <c:dLbls>
            <c:dLbl>
              <c:idx val="0"/>
              <c:layout>
                <c:manualLayout>
                  <c:x val="6.0330420688298287E-3"/>
                  <c:y val="4.9536110898480715E-2"/>
                </c:manualLayout>
              </c:layout>
              <c:showLegendKey val="0"/>
              <c:showVal val="1"/>
              <c:showCatName val="0"/>
              <c:showSerName val="0"/>
              <c:showPercent val="0"/>
              <c:showBubbleSize val="0"/>
              <c:extLst>
                <c:ext xmlns:c15="http://schemas.microsoft.com/office/drawing/2012/chart" uri="{CE6537A1-D6FC-4f65-9D91-7224C49458BB}">
                  <c15:layout>
                    <c:manualLayout>
                      <c:w val="0.31522644809636147"/>
                      <c:h val="0.16805125622309583"/>
                    </c:manualLayout>
                  </c15:layout>
                </c:ext>
                <c:ext xmlns:c16="http://schemas.microsoft.com/office/drawing/2014/chart" uri="{C3380CC4-5D6E-409C-BE32-E72D297353CC}">
                  <c16:uniqueId val="{00000004-5149-4688-99DD-CC12357C749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c:f>
              <c:strCache>
                <c:ptCount val="1"/>
                <c:pt idx="0">
                  <c:v>Категория 1</c:v>
                </c:pt>
              </c:strCache>
            </c:strRef>
          </c:cat>
          <c:val>
            <c:numRef>
              <c:f>Лист1!$C$2</c:f>
              <c:numCache>
                <c:formatCode>General</c:formatCode>
                <c:ptCount val="1"/>
                <c:pt idx="0">
                  <c:v>18776.93</c:v>
                </c:pt>
              </c:numCache>
            </c:numRef>
          </c:val>
          <c:extLst>
            <c:ext xmlns:c16="http://schemas.microsoft.com/office/drawing/2014/chart" uri="{C3380CC4-5D6E-409C-BE32-E72D297353CC}">
              <c16:uniqueId val="{00000001-5149-4688-99DD-CC12357C7497}"/>
            </c:ext>
          </c:extLst>
        </c:ser>
        <c:ser>
          <c:idx val="2"/>
          <c:order val="2"/>
          <c:tx>
            <c:strRef>
              <c:f>Лист1!$D$1</c:f>
              <c:strCache>
                <c:ptCount val="1"/>
                <c:pt idx="0">
                  <c:v>2026</c:v>
                </c:pt>
              </c:strCache>
            </c:strRef>
          </c:tx>
          <c:spPr>
            <a:gradFill rotWithShape="1">
              <a:gsLst>
                <a:gs pos="0">
                  <a:schemeClr val="accent4"/>
                </a:gs>
                <a:gs pos="90000">
                  <a:schemeClr val="accent4">
                    <a:shade val="100000"/>
                    <a:satMod val="105000"/>
                  </a:schemeClr>
                </a:gs>
                <a:gs pos="100000">
                  <a:schemeClr val="accent4">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c:spPr>
          <c:invertIfNegative val="0"/>
          <c:dLbls>
            <c:dLbl>
              <c:idx val="0"/>
              <c:layout>
                <c:manualLayout>
                  <c:x val="2.4132168275319426E-2"/>
                  <c:y val="6.1920138623100893E-3"/>
                </c:manualLayout>
              </c:layout>
              <c:showLegendKey val="0"/>
              <c:showVal val="1"/>
              <c:showCatName val="0"/>
              <c:showSerName val="0"/>
              <c:showPercent val="0"/>
              <c:showBubbleSize val="0"/>
              <c:extLst>
                <c:ext xmlns:c15="http://schemas.microsoft.com/office/drawing/2012/chart" uri="{CE6537A1-D6FC-4f65-9D91-7224C49458BB}">
                  <c15:layout>
                    <c:manualLayout>
                      <c:w val="0.30919340602753159"/>
                      <c:h val="0.16805125622309583"/>
                    </c:manualLayout>
                  </c15:layout>
                </c:ext>
                <c:ext xmlns:c16="http://schemas.microsoft.com/office/drawing/2014/chart" uri="{C3380CC4-5D6E-409C-BE32-E72D297353CC}">
                  <c16:uniqueId val="{00000001-80F0-4F19-8DF0-3C246811816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c:f>
              <c:strCache>
                <c:ptCount val="1"/>
                <c:pt idx="0">
                  <c:v>Категория 1</c:v>
                </c:pt>
              </c:strCache>
            </c:strRef>
          </c:cat>
          <c:val>
            <c:numRef>
              <c:f>Лист1!$D$2</c:f>
              <c:numCache>
                <c:formatCode>General</c:formatCode>
                <c:ptCount val="1"/>
                <c:pt idx="0">
                  <c:v>22801.85</c:v>
                </c:pt>
              </c:numCache>
            </c:numRef>
          </c:val>
          <c:extLst>
            <c:ext xmlns:c16="http://schemas.microsoft.com/office/drawing/2014/chart" uri="{C3380CC4-5D6E-409C-BE32-E72D297353CC}">
              <c16:uniqueId val="{00000000-80F0-4F19-8DF0-3C246811816B}"/>
            </c:ext>
          </c:extLst>
        </c:ser>
        <c:dLbls>
          <c:showLegendKey val="0"/>
          <c:showVal val="0"/>
          <c:showCatName val="0"/>
          <c:showSerName val="0"/>
          <c:showPercent val="0"/>
          <c:showBubbleSize val="0"/>
        </c:dLbls>
        <c:gapWidth val="100"/>
        <c:overlap val="-24"/>
        <c:axId val="1861978847"/>
        <c:axId val="1861975519"/>
      </c:barChart>
      <c:catAx>
        <c:axId val="1861978847"/>
        <c:scaling>
          <c:orientation val="minMax"/>
        </c:scaling>
        <c:delete val="1"/>
        <c:axPos val="b"/>
        <c:numFmt formatCode="General" sourceLinked="1"/>
        <c:majorTickMark val="none"/>
        <c:minorTickMark val="none"/>
        <c:tickLblPos val="nextTo"/>
        <c:crossAx val="1861975519"/>
        <c:crosses val="autoZero"/>
        <c:auto val="1"/>
        <c:lblAlgn val="ctr"/>
        <c:lblOffset val="100"/>
        <c:noMultiLvlLbl val="0"/>
      </c:catAx>
      <c:valAx>
        <c:axId val="1861975519"/>
        <c:scaling>
          <c:orientation val="minMax"/>
          <c:min val="0"/>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crossAx val="1861978847"/>
        <c:crosses val="autoZero"/>
        <c:crossBetween val="between"/>
      </c:valAx>
      <c:spPr>
        <a:noFill/>
        <a:ln>
          <a:noFill/>
        </a:ln>
        <a:effectLst/>
      </c:spPr>
    </c:plotArea>
    <c:legend>
      <c:legendPos val="b"/>
      <c:layout>
        <c:manualLayout>
          <c:xMode val="edge"/>
          <c:yMode val="edge"/>
          <c:x val="0.12931266962354332"/>
          <c:y val="0.82460908622157048"/>
          <c:w val="0.7790519478175113"/>
          <c:h val="0.118406419411914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205128205128206E-2"/>
          <c:y val="7.7120994338590312E-3"/>
          <c:w val="0.97179487179487178"/>
          <c:h val="0.7762847477141519"/>
        </c:manualLayout>
      </c:layout>
      <c:lineChart>
        <c:grouping val="standard"/>
        <c:varyColors val="0"/>
        <c:ser>
          <c:idx val="0"/>
          <c:order val="0"/>
          <c:tx>
            <c:strRef>
              <c:f>Лист1!$C$1</c:f>
              <c:strCache>
                <c:ptCount val="1"/>
                <c:pt idx="0">
                  <c:v>Всего доходов</c:v>
                </c:pt>
              </c:strCache>
            </c:strRef>
          </c:tx>
          <c:spPr>
            <a:ln w="63500">
              <a:solidFill>
                <a:srgbClr val="00B050"/>
              </a:solidFill>
            </a:ln>
          </c:spPr>
          <c:marker>
            <c:symbol val="circle"/>
            <c:size val="12"/>
            <c:spPr>
              <a:solidFill>
                <a:srgbClr val="00B050"/>
              </a:solidFill>
              <a:scene3d>
                <a:camera prst="orthographicFront"/>
                <a:lightRig rig="threePt" dir="t"/>
              </a:scene3d>
              <a:sp3d>
                <a:bevelT/>
              </a:sp3d>
            </c:spPr>
          </c:marker>
          <c:dLbls>
            <c:spPr>
              <a:solidFill>
                <a:schemeClr val="bg1"/>
              </a:solidFill>
              <a:ln>
                <a:noFill/>
              </a:ln>
              <a:effectLst/>
            </c:spPr>
            <c:txPr>
              <a:bodyPr wrap="square" lIns="38100" tIns="19050" rIns="38100" bIns="19050" anchor="ctr">
                <a:spAutoFit/>
              </a:bodyPr>
              <a:lstStyle/>
              <a:p>
                <a:pPr>
                  <a:defRPr sz="1200"/>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Лист1!$B$2:$B$8</c:f>
              <c:strCache>
                <c:ptCount val="7"/>
                <c:pt idx="0">
                  <c:v>2022
(отчет)</c:v>
                </c:pt>
                <c:pt idx="1">
                  <c:v>2023
(отчет)</c:v>
                </c:pt>
                <c:pt idx="2">
                  <c:v>2024
(отчет)</c:v>
                </c:pt>
                <c:pt idx="3">
                  <c:v>2025
(план)</c:v>
                </c:pt>
                <c:pt idx="4">
                  <c:v>2026
(план)</c:v>
                </c:pt>
                <c:pt idx="5">
                  <c:v>2027
(план)</c:v>
                </c:pt>
                <c:pt idx="6">
                  <c:v>2028
(план)</c:v>
                </c:pt>
              </c:strCache>
            </c:strRef>
          </c:cat>
          <c:val>
            <c:numRef>
              <c:f>Лист1!$C$2:$C$8</c:f>
              <c:numCache>
                <c:formatCode>#,##0.00</c:formatCode>
                <c:ptCount val="7"/>
                <c:pt idx="0">
                  <c:v>5929.5</c:v>
                </c:pt>
                <c:pt idx="1">
                  <c:v>5587.5488700000005</c:v>
                </c:pt>
                <c:pt idx="2">
                  <c:v>6250.4</c:v>
                </c:pt>
                <c:pt idx="3">
                  <c:v>5637.94</c:v>
                </c:pt>
                <c:pt idx="4">
                  <c:v>6207.5599999999995</c:v>
                </c:pt>
                <c:pt idx="5">
                  <c:v>5827.26</c:v>
                </c:pt>
                <c:pt idx="6">
                  <c:v>5664.57</c:v>
                </c:pt>
              </c:numCache>
            </c:numRef>
          </c:val>
          <c:smooth val="0"/>
          <c:extLst>
            <c:ext xmlns:c16="http://schemas.microsoft.com/office/drawing/2014/chart" uri="{C3380CC4-5D6E-409C-BE32-E72D297353CC}">
              <c16:uniqueId val="{00000003-47BF-4853-971A-B5AFFF65C0A5}"/>
            </c:ext>
          </c:extLst>
        </c:ser>
        <c:ser>
          <c:idx val="1"/>
          <c:order val="1"/>
          <c:tx>
            <c:strRef>
              <c:f>Лист1!$D$1</c:f>
              <c:strCache>
                <c:ptCount val="1"/>
                <c:pt idx="0">
                  <c:v>безвоз</c:v>
                </c:pt>
              </c:strCache>
            </c:strRef>
          </c:tx>
          <c:spPr>
            <a:ln w="63500">
              <a:solidFill>
                <a:schemeClr val="accent6">
                  <a:lumMod val="75000"/>
                </a:schemeClr>
              </a:solidFill>
            </a:ln>
          </c:spPr>
          <c:marker>
            <c:symbol val="circle"/>
            <c:size val="12"/>
            <c:spPr>
              <a:solidFill>
                <a:schemeClr val="accent6">
                  <a:lumMod val="75000"/>
                </a:schemeClr>
              </a:solidFill>
              <a:scene3d>
                <a:camera prst="orthographicFront"/>
                <a:lightRig rig="threePt" dir="t"/>
              </a:scene3d>
              <a:sp3d>
                <a:bevelT/>
              </a:sp3d>
            </c:spPr>
          </c:marker>
          <c:dLbls>
            <c:dLbl>
              <c:idx val="4"/>
              <c:layout>
                <c:manualLayout>
                  <c:x val="-5.4487179487179488E-2"/>
                  <c:y val="-6.9023289933038329E-2"/>
                </c:manualLayout>
              </c:layout>
              <c:spPr>
                <a:solidFill>
                  <a:schemeClr val="bg1"/>
                </a:solidFill>
                <a:ln>
                  <a:noFill/>
                </a:ln>
                <a:effectLst/>
              </c:spPr>
              <c:txPr>
                <a:bodyPr wrap="square" lIns="38100" tIns="19050" rIns="38100" bIns="19050" anchor="ctr">
                  <a:noAutofit/>
                </a:bodyPr>
                <a:lstStyle/>
                <a:p>
                  <a:pPr>
                    <a:defRPr sz="1200"/>
                  </a:pPr>
                  <a:endParaRPr lang="ru-RU"/>
                </a:p>
              </c:txPr>
              <c:dLblPos val="r"/>
              <c:showLegendKey val="0"/>
              <c:showVal val="1"/>
              <c:showCatName val="0"/>
              <c:showSerName val="0"/>
              <c:showPercent val="0"/>
              <c:showBubbleSize val="0"/>
              <c:extLst>
                <c:ext xmlns:c15="http://schemas.microsoft.com/office/drawing/2012/chart" uri="{CE6537A1-D6FC-4f65-9D91-7224C49458BB}">
                  <c15:layout>
                    <c:manualLayout>
                      <c:w val="8.3333333333333329E-2"/>
                      <c:h val="6.0925585527486351E-2"/>
                    </c:manualLayout>
                  </c15:layout>
                </c:ext>
                <c:ext xmlns:c16="http://schemas.microsoft.com/office/drawing/2014/chart" uri="{C3380CC4-5D6E-409C-BE32-E72D297353CC}">
                  <c16:uniqueId val="{00000006-EE17-4B4E-8C47-1E65794A46E5}"/>
                </c:ext>
              </c:extLst>
            </c:dLbl>
            <c:dLbl>
              <c:idx val="5"/>
              <c:layout>
                <c:manualLayout>
                  <c:x val="-4.23076923076924E-2"/>
                  <c:y val="-6.70952650745736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E17-4B4E-8C47-1E65794A46E5}"/>
                </c:ext>
              </c:extLst>
            </c:dLbl>
            <c:dLbl>
              <c:idx val="6"/>
              <c:layout>
                <c:manualLayout>
                  <c:x val="-3.4798505955986457E-2"/>
                  <c:y val="-9.794366281000969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E17-4B4E-8C47-1E65794A46E5}"/>
                </c:ext>
              </c:extLst>
            </c:dLbl>
            <c:spPr>
              <a:solidFill>
                <a:schemeClr val="bg1"/>
              </a:solidFill>
              <a:ln>
                <a:noFill/>
              </a:ln>
              <a:effectLst/>
            </c:spPr>
            <c:txPr>
              <a:bodyPr wrap="square" lIns="38100" tIns="19050" rIns="38100" bIns="19050" anchor="ctr">
                <a:spAutoFit/>
              </a:bodyPr>
              <a:lstStyle/>
              <a:p>
                <a:pPr>
                  <a:defRPr sz="1200"/>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Лист1!$B$2:$B$8</c:f>
              <c:strCache>
                <c:ptCount val="7"/>
                <c:pt idx="0">
                  <c:v>2022
(отчет)</c:v>
                </c:pt>
                <c:pt idx="1">
                  <c:v>2023
(отчет)</c:v>
                </c:pt>
                <c:pt idx="2">
                  <c:v>2024
(отчет)</c:v>
                </c:pt>
                <c:pt idx="3">
                  <c:v>2025
(план)</c:v>
                </c:pt>
                <c:pt idx="4">
                  <c:v>2026
(план)</c:v>
                </c:pt>
                <c:pt idx="5">
                  <c:v>2027
(план)</c:v>
                </c:pt>
                <c:pt idx="6">
                  <c:v>2028
(план)</c:v>
                </c:pt>
              </c:strCache>
            </c:strRef>
          </c:cat>
          <c:val>
            <c:numRef>
              <c:f>Лист1!$D$2:$D$8</c:f>
              <c:numCache>
                <c:formatCode>#,##0.00</c:formatCode>
                <c:ptCount val="7"/>
                <c:pt idx="0">
                  <c:v>4281.25</c:v>
                </c:pt>
                <c:pt idx="1">
                  <c:v>3703.5833700000003</c:v>
                </c:pt>
                <c:pt idx="2">
                  <c:v>3637.79</c:v>
                </c:pt>
                <c:pt idx="3">
                  <c:v>3034.84</c:v>
                </c:pt>
                <c:pt idx="4">
                  <c:v>3417.56</c:v>
                </c:pt>
                <c:pt idx="5">
                  <c:v>3242.26</c:v>
                </c:pt>
                <c:pt idx="6">
                  <c:v>2898.97</c:v>
                </c:pt>
              </c:numCache>
            </c:numRef>
          </c:val>
          <c:smooth val="0"/>
          <c:extLst>
            <c:ext xmlns:c16="http://schemas.microsoft.com/office/drawing/2014/chart" uri="{C3380CC4-5D6E-409C-BE32-E72D297353CC}">
              <c16:uniqueId val="{00000005-47BF-4853-971A-B5AFFF65C0A5}"/>
            </c:ext>
          </c:extLst>
        </c:ser>
        <c:ser>
          <c:idx val="2"/>
          <c:order val="2"/>
          <c:tx>
            <c:strRef>
              <c:f>Лист1!$E$1</c:f>
              <c:strCache>
                <c:ptCount val="1"/>
                <c:pt idx="0">
                  <c:v>Налоговые и неналоговые доходы 2</c:v>
                </c:pt>
              </c:strCache>
            </c:strRef>
          </c:tx>
          <c:spPr>
            <a:ln w="63500">
              <a:solidFill>
                <a:srgbClr val="B329C1"/>
              </a:solidFill>
            </a:ln>
          </c:spPr>
          <c:marker>
            <c:symbol val="circle"/>
            <c:size val="12"/>
            <c:spPr>
              <a:solidFill>
                <a:srgbClr val="AD27BB"/>
              </a:solidFill>
              <a:scene3d>
                <a:camera prst="orthographicFront"/>
                <a:lightRig rig="threePt" dir="t"/>
              </a:scene3d>
              <a:sp3d>
                <a:bevelT/>
              </a:sp3d>
            </c:spPr>
          </c:marker>
          <c:dLbls>
            <c:dLbl>
              <c:idx val="2"/>
              <c:layout>
                <c:manualLayout>
                  <c:x val="-4.2307692307692352E-2"/>
                  <c:y val="6.401042530102989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980-4768-A82D-402418096B47}"/>
                </c:ext>
              </c:extLst>
            </c:dLbl>
            <c:dLbl>
              <c:idx val="3"/>
              <c:layout>
                <c:manualLayout>
                  <c:x val="-1.0897435897435897E-2"/>
                  <c:y val="6.9794499876424235E-2"/>
                </c:manualLayout>
              </c:layout>
              <c:spPr>
                <a:solidFill>
                  <a:schemeClr val="bg1"/>
                </a:solidFill>
                <a:ln>
                  <a:noFill/>
                </a:ln>
                <a:effectLst/>
              </c:spPr>
              <c:txPr>
                <a:bodyPr wrap="square" lIns="38100" tIns="19050" rIns="38100" bIns="19050" anchor="ctr">
                  <a:noAutofit/>
                </a:bodyPr>
                <a:lstStyle/>
                <a:p>
                  <a:pPr>
                    <a:defRPr sz="1200"/>
                  </a:pPr>
                  <a:endParaRPr lang="ru-RU"/>
                </a:p>
              </c:txPr>
              <c:dLblPos val="r"/>
              <c:showLegendKey val="0"/>
              <c:showVal val="1"/>
              <c:showCatName val="0"/>
              <c:showSerName val="0"/>
              <c:showPercent val="0"/>
              <c:showBubbleSize val="0"/>
              <c:extLst>
                <c:ext xmlns:c15="http://schemas.microsoft.com/office/drawing/2012/chart" uri="{CE6537A1-D6FC-4f65-9D91-7224C49458BB}">
                  <c15:layout>
                    <c:manualLayout>
                      <c:w val="7.3076923076923081E-2"/>
                      <c:h val="6.8637684961345383E-2"/>
                    </c:manualLayout>
                  </c15:layout>
                </c:ext>
                <c:ext xmlns:c16="http://schemas.microsoft.com/office/drawing/2014/chart" uri="{C3380CC4-5D6E-409C-BE32-E72D297353CC}">
                  <c16:uniqueId val="{00000001-3980-4768-A82D-402418096B47}"/>
                </c:ext>
              </c:extLst>
            </c:dLbl>
            <c:dLbl>
              <c:idx val="4"/>
              <c:layout>
                <c:manualLayout>
                  <c:x val="-1.282051282051282E-2"/>
                  <c:y val="6.015437558410051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E17-4B4E-8C47-1E65794A46E5}"/>
                </c:ext>
              </c:extLst>
            </c:dLbl>
            <c:dLbl>
              <c:idx val="5"/>
              <c:layout>
                <c:manualLayout>
                  <c:x val="-2.948717948717958E-2"/>
                  <c:y val="6.015437558410044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E17-4B4E-8C47-1E65794A46E5}"/>
                </c:ext>
              </c:extLst>
            </c:dLbl>
            <c:dLbl>
              <c:idx val="6"/>
              <c:layout>
                <c:manualLayout>
                  <c:x val="-5.2564102564102565E-2"/>
                  <c:y val="6.401042530102996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E17-4B4E-8C47-1E65794A46E5}"/>
                </c:ext>
              </c:extLst>
            </c:dLbl>
            <c:spPr>
              <a:solidFill>
                <a:schemeClr val="bg1"/>
              </a:solidFill>
              <a:ln>
                <a:noFill/>
              </a:ln>
              <a:effectLst/>
            </c:spPr>
            <c:txPr>
              <a:bodyPr wrap="square" lIns="38100" tIns="19050" rIns="38100" bIns="19050" anchor="ctr">
                <a:spAutoFit/>
              </a:bodyPr>
              <a:lstStyle/>
              <a:p>
                <a:pPr>
                  <a:defRPr sz="1200"/>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Лист1!$B$2:$B$8</c:f>
              <c:strCache>
                <c:ptCount val="7"/>
                <c:pt idx="0">
                  <c:v>2022
(отчет)</c:v>
                </c:pt>
                <c:pt idx="1">
                  <c:v>2023
(отчет)</c:v>
                </c:pt>
                <c:pt idx="2">
                  <c:v>2024
(отчет)</c:v>
                </c:pt>
                <c:pt idx="3">
                  <c:v>2025
(план)</c:v>
                </c:pt>
                <c:pt idx="4">
                  <c:v>2026
(план)</c:v>
                </c:pt>
                <c:pt idx="5">
                  <c:v>2027
(план)</c:v>
                </c:pt>
                <c:pt idx="6">
                  <c:v>2028
(план)</c:v>
                </c:pt>
              </c:strCache>
            </c:strRef>
          </c:cat>
          <c:val>
            <c:numRef>
              <c:f>Лист1!$E$2:$E$8</c:f>
              <c:numCache>
                <c:formatCode>#,##0.00</c:formatCode>
                <c:ptCount val="7"/>
                <c:pt idx="0">
                  <c:v>1648.25</c:v>
                </c:pt>
                <c:pt idx="1">
                  <c:v>1883.9655</c:v>
                </c:pt>
                <c:pt idx="2">
                  <c:v>2612.61</c:v>
                </c:pt>
                <c:pt idx="3">
                  <c:v>2603.1</c:v>
                </c:pt>
                <c:pt idx="4">
                  <c:v>2790</c:v>
                </c:pt>
                <c:pt idx="5">
                  <c:v>2585</c:v>
                </c:pt>
                <c:pt idx="6">
                  <c:v>2765.6</c:v>
                </c:pt>
              </c:numCache>
            </c:numRef>
          </c:val>
          <c:smooth val="0"/>
          <c:extLst>
            <c:ext xmlns:c16="http://schemas.microsoft.com/office/drawing/2014/chart" uri="{C3380CC4-5D6E-409C-BE32-E72D297353CC}">
              <c16:uniqueId val="{00000008-47BF-4853-971A-B5AFFF65C0A5}"/>
            </c:ext>
          </c:extLst>
        </c:ser>
        <c:dLbls>
          <c:dLblPos val="t"/>
          <c:showLegendKey val="0"/>
          <c:showVal val="1"/>
          <c:showCatName val="0"/>
          <c:showSerName val="0"/>
          <c:showPercent val="0"/>
          <c:showBubbleSize val="0"/>
        </c:dLbls>
        <c:marker val="1"/>
        <c:smooth val="0"/>
        <c:axId val="109380352"/>
        <c:axId val="109381888"/>
      </c:lineChart>
      <c:catAx>
        <c:axId val="109380352"/>
        <c:scaling>
          <c:orientation val="minMax"/>
        </c:scaling>
        <c:delete val="0"/>
        <c:axPos val="b"/>
        <c:numFmt formatCode="General" sourceLinked="0"/>
        <c:majorTickMark val="out"/>
        <c:minorTickMark val="none"/>
        <c:tickLblPos val="nextTo"/>
        <c:txPr>
          <a:bodyPr/>
          <a:lstStyle/>
          <a:p>
            <a:pPr>
              <a:defRPr sz="1400" b="1"/>
            </a:pPr>
            <a:endParaRPr lang="ru-RU"/>
          </a:p>
        </c:txPr>
        <c:crossAx val="109381888"/>
        <c:crosses val="autoZero"/>
        <c:auto val="1"/>
        <c:lblAlgn val="ctr"/>
        <c:lblOffset val="100"/>
        <c:noMultiLvlLbl val="0"/>
      </c:catAx>
      <c:valAx>
        <c:axId val="109381888"/>
        <c:scaling>
          <c:orientation val="minMax"/>
        </c:scaling>
        <c:delete val="1"/>
        <c:axPos val="l"/>
        <c:majorGridlines/>
        <c:numFmt formatCode="#,##0.00" sourceLinked="1"/>
        <c:majorTickMark val="out"/>
        <c:minorTickMark val="none"/>
        <c:tickLblPos val="nextTo"/>
        <c:crossAx val="109380352"/>
        <c:crosses val="autoZero"/>
        <c:crossBetween val="between"/>
      </c:valAx>
    </c:plotArea>
    <c:plotVisOnly val="1"/>
    <c:dispBlanksAs val="gap"/>
    <c:showDLblsOverMax val="0"/>
  </c:chart>
  <c:txPr>
    <a:bodyPr/>
    <a:lstStyle/>
    <a:p>
      <a:pPr>
        <a:defRPr sz="180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79991546316433E-2"/>
          <c:y val="6.1990640611368823E-2"/>
          <c:w val="0.8664050232476298"/>
          <c:h val="0.73444088169594324"/>
        </c:manualLayout>
      </c:layout>
      <c:barChart>
        <c:barDir val="col"/>
        <c:grouping val="clustered"/>
        <c:varyColors val="0"/>
        <c:ser>
          <c:idx val="0"/>
          <c:order val="0"/>
          <c:tx>
            <c:strRef>
              <c:f>Лист1!$B$1</c:f>
              <c:strCache>
                <c:ptCount val="1"/>
                <c:pt idx="0">
                  <c:v>2024</c:v>
                </c:pt>
              </c:strCache>
            </c:strRef>
          </c:tx>
          <c:spPr>
            <a:gradFill rotWithShape="1">
              <a:gsLst>
                <a:gs pos="0">
                  <a:schemeClr val="accent6"/>
                </a:gs>
                <a:gs pos="90000">
                  <a:schemeClr val="accent6">
                    <a:shade val="100000"/>
                    <a:satMod val="105000"/>
                  </a:schemeClr>
                </a:gs>
                <a:gs pos="100000">
                  <a:schemeClr val="accent6">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c:spPr>
          <c:invertIfNegative val="0"/>
          <c:dLbls>
            <c:dLbl>
              <c:idx val="0"/>
              <c:layout>
                <c:manualLayout>
                  <c:x val="0"/>
                  <c:y val="1.238402772462017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0.29561906137266436"/>
                      <c:h val="0.13250909665343591"/>
                    </c:manualLayout>
                  </c15:layout>
                </c:ext>
                <c:ext xmlns:c16="http://schemas.microsoft.com/office/drawing/2014/chart" uri="{C3380CC4-5D6E-409C-BE32-E72D297353CC}">
                  <c16:uniqueId val="{00000000-3B0B-475B-8371-5E7F93968B7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c:f>
              <c:strCache>
                <c:ptCount val="1"/>
                <c:pt idx="0">
                  <c:v>Категория 1</c:v>
                </c:pt>
              </c:strCache>
            </c:strRef>
          </c:cat>
          <c:val>
            <c:numRef>
              <c:f>Лист1!$B$2</c:f>
              <c:numCache>
                <c:formatCode>General</c:formatCode>
                <c:ptCount val="1"/>
                <c:pt idx="0">
                  <c:v>986.73</c:v>
                </c:pt>
              </c:numCache>
            </c:numRef>
          </c:val>
          <c:extLst>
            <c:ext xmlns:c16="http://schemas.microsoft.com/office/drawing/2014/chart" uri="{C3380CC4-5D6E-409C-BE32-E72D297353CC}">
              <c16:uniqueId val="{00000001-3B0B-475B-8371-5E7F93968B74}"/>
            </c:ext>
          </c:extLst>
        </c:ser>
        <c:ser>
          <c:idx val="1"/>
          <c:order val="1"/>
          <c:tx>
            <c:strRef>
              <c:f>Лист1!$C$1</c:f>
              <c:strCache>
                <c:ptCount val="1"/>
                <c:pt idx="0">
                  <c:v>2025</c:v>
                </c:pt>
              </c:strCache>
            </c:strRef>
          </c:tx>
          <c:spPr>
            <a:gradFill rotWithShape="1">
              <a:gsLst>
                <a:gs pos="0">
                  <a:schemeClr val="accent5"/>
                </a:gs>
                <a:gs pos="90000">
                  <a:schemeClr val="accent5">
                    <a:shade val="100000"/>
                    <a:satMod val="105000"/>
                  </a:schemeClr>
                </a:gs>
                <a:gs pos="100000">
                  <a:schemeClr val="accent5">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c:spPr>
          <c:invertIfNegative val="0"/>
          <c:dLbls>
            <c:dLbl>
              <c:idx val="0"/>
              <c:layout>
                <c:manualLayout>
                  <c:x val="-1.021873087176429E-3"/>
                  <c:y val="-1.7892520366065163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0.31522636373736246"/>
                      <c:h val="0.11186066174697556"/>
                    </c:manualLayout>
                  </c15:layout>
                </c:ext>
                <c:ext xmlns:c16="http://schemas.microsoft.com/office/drawing/2014/chart" uri="{C3380CC4-5D6E-409C-BE32-E72D297353CC}">
                  <c16:uniqueId val="{00000002-3B0B-475B-8371-5E7F93968B7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c:f>
              <c:strCache>
                <c:ptCount val="1"/>
                <c:pt idx="0">
                  <c:v>Категория 1</c:v>
                </c:pt>
              </c:strCache>
            </c:strRef>
          </c:cat>
          <c:val>
            <c:numRef>
              <c:f>Лист1!$C$2</c:f>
              <c:numCache>
                <c:formatCode>General</c:formatCode>
                <c:ptCount val="1"/>
                <c:pt idx="0">
                  <c:v>1357.59</c:v>
                </c:pt>
              </c:numCache>
            </c:numRef>
          </c:val>
          <c:extLst>
            <c:ext xmlns:c16="http://schemas.microsoft.com/office/drawing/2014/chart" uri="{C3380CC4-5D6E-409C-BE32-E72D297353CC}">
              <c16:uniqueId val="{00000003-3B0B-475B-8371-5E7F93968B74}"/>
            </c:ext>
          </c:extLst>
        </c:ser>
        <c:ser>
          <c:idx val="2"/>
          <c:order val="2"/>
          <c:tx>
            <c:strRef>
              <c:f>Лист1!$D$1</c:f>
              <c:strCache>
                <c:ptCount val="1"/>
                <c:pt idx="0">
                  <c:v>2026</c:v>
                </c:pt>
              </c:strCache>
            </c:strRef>
          </c:tx>
          <c:spPr>
            <a:gradFill rotWithShape="1">
              <a:gsLst>
                <a:gs pos="0">
                  <a:schemeClr val="accent4"/>
                </a:gs>
                <a:gs pos="90000">
                  <a:schemeClr val="accent4">
                    <a:shade val="100000"/>
                    <a:satMod val="105000"/>
                  </a:schemeClr>
                </a:gs>
                <a:gs pos="100000">
                  <a:schemeClr val="accent4">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c:spPr>
          <c:invertIfNegative val="0"/>
          <c:dLbls>
            <c:dLbl>
              <c:idx val="0"/>
              <c:layout>
                <c:manualLayout>
                  <c:x val="2.4132168275319426E-2"/>
                  <c:y val="6.1920138623100893E-3"/>
                </c:manualLayout>
              </c:layout>
              <c:showLegendKey val="0"/>
              <c:showVal val="1"/>
              <c:showCatName val="0"/>
              <c:showSerName val="0"/>
              <c:showPercent val="0"/>
              <c:showBubbleSize val="0"/>
              <c:extLst>
                <c:ext xmlns:c15="http://schemas.microsoft.com/office/drawing/2012/chart" uri="{CE6537A1-D6FC-4f65-9D91-7224C49458BB}">
                  <c15:layout>
                    <c:manualLayout>
                      <c:w val="0.30919340602753159"/>
                      <c:h val="0.16805125622309583"/>
                    </c:manualLayout>
                  </c15:layout>
                </c:ext>
                <c:ext xmlns:c16="http://schemas.microsoft.com/office/drawing/2014/chart" uri="{C3380CC4-5D6E-409C-BE32-E72D297353CC}">
                  <c16:uniqueId val="{00000004-3B0B-475B-8371-5E7F93968B7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c:f>
              <c:strCache>
                <c:ptCount val="1"/>
                <c:pt idx="0">
                  <c:v>Категория 1</c:v>
                </c:pt>
              </c:strCache>
            </c:strRef>
          </c:cat>
          <c:val>
            <c:numRef>
              <c:f>Лист1!$D$2</c:f>
              <c:numCache>
                <c:formatCode>General</c:formatCode>
                <c:ptCount val="1"/>
                <c:pt idx="0">
                  <c:v>1147.45</c:v>
                </c:pt>
              </c:numCache>
            </c:numRef>
          </c:val>
          <c:extLst>
            <c:ext xmlns:c16="http://schemas.microsoft.com/office/drawing/2014/chart" uri="{C3380CC4-5D6E-409C-BE32-E72D297353CC}">
              <c16:uniqueId val="{00000005-3B0B-475B-8371-5E7F93968B74}"/>
            </c:ext>
          </c:extLst>
        </c:ser>
        <c:dLbls>
          <c:showLegendKey val="0"/>
          <c:showVal val="0"/>
          <c:showCatName val="0"/>
          <c:showSerName val="0"/>
          <c:showPercent val="0"/>
          <c:showBubbleSize val="0"/>
        </c:dLbls>
        <c:gapWidth val="100"/>
        <c:overlap val="-24"/>
        <c:axId val="1861978847"/>
        <c:axId val="1861975519"/>
      </c:barChart>
      <c:catAx>
        <c:axId val="1861978847"/>
        <c:scaling>
          <c:orientation val="minMax"/>
        </c:scaling>
        <c:delete val="1"/>
        <c:axPos val="b"/>
        <c:numFmt formatCode="General" sourceLinked="1"/>
        <c:majorTickMark val="none"/>
        <c:minorTickMark val="none"/>
        <c:tickLblPos val="nextTo"/>
        <c:crossAx val="1861975519"/>
        <c:crosses val="autoZero"/>
        <c:auto val="1"/>
        <c:lblAlgn val="ctr"/>
        <c:lblOffset val="100"/>
        <c:noMultiLvlLbl val="0"/>
      </c:catAx>
      <c:valAx>
        <c:axId val="1861975519"/>
        <c:scaling>
          <c:orientation val="minMax"/>
          <c:min val="0"/>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crossAx val="1861978847"/>
        <c:crosses val="autoZero"/>
        <c:crossBetween val="between"/>
      </c:valAx>
      <c:spPr>
        <a:noFill/>
        <a:ln>
          <a:noFill/>
        </a:ln>
        <a:effectLst/>
      </c:spPr>
    </c:plotArea>
    <c:legend>
      <c:legendPos val="b"/>
      <c:layout>
        <c:manualLayout>
          <c:xMode val="edge"/>
          <c:yMode val="edge"/>
          <c:x val="0"/>
          <c:y val="0.82460908622157048"/>
          <c:w val="0.95189395622708584"/>
          <c:h val="0.118406419411914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79991546316433E-2"/>
          <c:y val="6.1990640611368823E-2"/>
          <c:w val="0.8664050232476298"/>
          <c:h val="0.73444088169594324"/>
        </c:manualLayout>
      </c:layout>
      <c:barChart>
        <c:barDir val="col"/>
        <c:grouping val="clustered"/>
        <c:varyColors val="0"/>
        <c:ser>
          <c:idx val="0"/>
          <c:order val="0"/>
          <c:tx>
            <c:strRef>
              <c:f>Лист1!$B$1</c:f>
              <c:strCache>
                <c:ptCount val="1"/>
                <c:pt idx="0">
                  <c:v>2024</c:v>
                </c:pt>
              </c:strCache>
            </c:strRef>
          </c:tx>
          <c:spPr>
            <a:gradFill rotWithShape="1">
              <a:gsLst>
                <a:gs pos="0">
                  <a:schemeClr val="accent6"/>
                </a:gs>
                <a:gs pos="90000">
                  <a:schemeClr val="accent6">
                    <a:shade val="100000"/>
                    <a:satMod val="105000"/>
                  </a:schemeClr>
                </a:gs>
                <a:gs pos="100000">
                  <a:schemeClr val="accent6">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c:spPr>
          <c:invertIfNegative val="0"/>
          <c:dLbls>
            <c:dLbl>
              <c:idx val="0"/>
              <c:layout>
                <c:manualLayout>
                  <c:x val="0"/>
                  <c:y val="1.238402772462017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0.29561906137266436"/>
                      <c:h val="0.13250909665343591"/>
                    </c:manualLayout>
                  </c15:layout>
                </c:ext>
                <c:ext xmlns:c16="http://schemas.microsoft.com/office/drawing/2014/chart" uri="{C3380CC4-5D6E-409C-BE32-E72D297353CC}">
                  <c16:uniqueId val="{00000000-6C0F-42D7-86B1-8A975C73B11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c:f>
              <c:strCache>
                <c:ptCount val="1"/>
                <c:pt idx="0">
                  <c:v>Категория 1</c:v>
                </c:pt>
              </c:strCache>
            </c:strRef>
          </c:cat>
          <c:val>
            <c:numRef>
              <c:f>Лист1!$B$2</c:f>
              <c:numCache>
                <c:formatCode>General</c:formatCode>
                <c:ptCount val="1"/>
                <c:pt idx="0">
                  <c:v>235.33</c:v>
                </c:pt>
              </c:numCache>
            </c:numRef>
          </c:val>
          <c:extLst>
            <c:ext xmlns:c16="http://schemas.microsoft.com/office/drawing/2014/chart" uri="{C3380CC4-5D6E-409C-BE32-E72D297353CC}">
              <c16:uniqueId val="{00000001-6C0F-42D7-86B1-8A975C73B11A}"/>
            </c:ext>
          </c:extLst>
        </c:ser>
        <c:ser>
          <c:idx val="1"/>
          <c:order val="1"/>
          <c:tx>
            <c:strRef>
              <c:f>Лист1!$C$1</c:f>
              <c:strCache>
                <c:ptCount val="1"/>
                <c:pt idx="0">
                  <c:v>2025</c:v>
                </c:pt>
              </c:strCache>
            </c:strRef>
          </c:tx>
          <c:spPr>
            <a:gradFill rotWithShape="1">
              <a:gsLst>
                <a:gs pos="0">
                  <a:schemeClr val="accent5"/>
                </a:gs>
                <a:gs pos="90000">
                  <a:schemeClr val="accent5">
                    <a:shade val="100000"/>
                    <a:satMod val="105000"/>
                  </a:schemeClr>
                </a:gs>
                <a:gs pos="100000">
                  <a:schemeClr val="accent5">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c:spPr>
          <c:invertIfNegative val="0"/>
          <c:dLbls>
            <c:dLbl>
              <c:idx val="0"/>
              <c:layout>
                <c:manualLayout>
                  <c:x val="1.2066084137659768E-2"/>
                  <c:y val="3.0960069311550445E-2"/>
                </c:manualLayout>
              </c:layout>
              <c:showLegendKey val="0"/>
              <c:showVal val="1"/>
              <c:showCatName val="0"/>
              <c:showSerName val="0"/>
              <c:showPercent val="0"/>
              <c:showBubbleSize val="0"/>
              <c:extLst>
                <c:ext xmlns:c15="http://schemas.microsoft.com/office/drawing/2012/chart" uri="{CE6537A1-D6FC-4f65-9D91-7224C49458BB}">
                  <c15:layout>
                    <c:manualLayout>
                      <c:w val="0.31522644809636147"/>
                      <c:h val="0.16805125622309583"/>
                    </c:manualLayout>
                  </c15:layout>
                </c:ext>
                <c:ext xmlns:c16="http://schemas.microsoft.com/office/drawing/2014/chart" uri="{C3380CC4-5D6E-409C-BE32-E72D297353CC}">
                  <c16:uniqueId val="{00000002-6C0F-42D7-86B1-8A975C73B11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c:f>
              <c:strCache>
                <c:ptCount val="1"/>
                <c:pt idx="0">
                  <c:v>Категория 1</c:v>
                </c:pt>
              </c:strCache>
            </c:strRef>
          </c:cat>
          <c:val>
            <c:numRef>
              <c:f>Лист1!$C$2</c:f>
              <c:numCache>
                <c:formatCode>General</c:formatCode>
                <c:ptCount val="1"/>
                <c:pt idx="0">
                  <c:v>346.71</c:v>
                </c:pt>
              </c:numCache>
            </c:numRef>
          </c:val>
          <c:extLst>
            <c:ext xmlns:c16="http://schemas.microsoft.com/office/drawing/2014/chart" uri="{C3380CC4-5D6E-409C-BE32-E72D297353CC}">
              <c16:uniqueId val="{00000003-6C0F-42D7-86B1-8A975C73B11A}"/>
            </c:ext>
          </c:extLst>
        </c:ser>
        <c:ser>
          <c:idx val="2"/>
          <c:order val="2"/>
          <c:tx>
            <c:strRef>
              <c:f>Лист1!$D$1</c:f>
              <c:strCache>
                <c:ptCount val="1"/>
                <c:pt idx="0">
                  <c:v>2026</c:v>
                </c:pt>
              </c:strCache>
            </c:strRef>
          </c:tx>
          <c:spPr>
            <a:gradFill rotWithShape="1">
              <a:gsLst>
                <a:gs pos="0">
                  <a:schemeClr val="accent4"/>
                </a:gs>
                <a:gs pos="90000">
                  <a:schemeClr val="accent4">
                    <a:shade val="100000"/>
                    <a:satMod val="105000"/>
                  </a:schemeClr>
                </a:gs>
                <a:gs pos="100000">
                  <a:schemeClr val="accent4">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c:spPr>
          <c:invertIfNegative val="0"/>
          <c:dLbls>
            <c:dLbl>
              <c:idx val="0"/>
              <c:layout>
                <c:manualLayout>
                  <c:x val="3.6198252412979304E-2"/>
                  <c:y val="-2.1672048518085324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0.30919340602753159"/>
                      <c:h val="0.12470715918692518"/>
                    </c:manualLayout>
                  </c15:layout>
                </c:ext>
                <c:ext xmlns:c16="http://schemas.microsoft.com/office/drawing/2014/chart" uri="{C3380CC4-5D6E-409C-BE32-E72D297353CC}">
                  <c16:uniqueId val="{00000004-6C0F-42D7-86B1-8A975C73B11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c:f>
              <c:strCache>
                <c:ptCount val="1"/>
                <c:pt idx="0">
                  <c:v>Категория 1</c:v>
                </c:pt>
              </c:strCache>
            </c:strRef>
          </c:cat>
          <c:val>
            <c:numRef>
              <c:f>Лист1!$D$2</c:f>
              <c:numCache>
                <c:formatCode>General</c:formatCode>
                <c:ptCount val="1"/>
                <c:pt idx="0">
                  <c:v>366.37</c:v>
                </c:pt>
              </c:numCache>
            </c:numRef>
          </c:val>
          <c:extLst>
            <c:ext xmlns:c16="http://schemas.microsoft.com/office/drawing/2014/chart" uri="{C3380CC4-5D6E-409C-BE32-E72D297353CC}">
              <c16:uniqueId val="{00000005-6C0F-42D7-86B1-8A975C73B11A}"/>
            </c:ext>
          </c:extLst>
        </c:ser>
        <c:dLbls>
          <c:showLegendKey val="0"/>
          <c:showVal val="0"/>
          <c:showCatName val="0"/>
          <c:showSerName val="0"/>
          <c:showPercent val="0"/>
          <c:showBubbleSize val="0"/>
        </c:dLbls>
        <c:gapWidth val="100"/>
        <c:overlap val="-24"/>
        <c:axId val="1861978847"/>
        <c:axId val="1861975519"/>
      </c:barChart>
      <c:catAx>
        <c:axId val="1861978847"/>
        <c:scaling>
          <c:orientation val="minMax"/>
        </c:scaling>
        <c:delete val="1"/>
        <c:axPos val="b"/>
        <c:numFmt formatCode="General" sourceLinked="1"/>
        <c:majorTickMark val="none"/>
        <c:minorTickMark val="none"/>
        <c:tickLblPos val="nextTo"/>
        <c:crossAx val="1861975519"/>
        <c:crosses val="autoZero"/>
        <c:auto val="1"/>
        <c:lblAlgn val="ctr"/>
        <c:lblOffset val="100"/>
        <c:noMultiLvlLbl val="0"/>
      </c:catAx>
      <c:valAx>
        <c:axId val="1861975519"/>
        <c:scaling>
          <c:orientation val="minMax"/>
          <c:min val="0"/>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crossAx val="1861978847"/>
        <c:crosses val="autoZero"/>
        <c:crossBetween val="between"/>
      </c:valAx>
      <c:spPr>
        <a:noFill/>
        <a:ln>
          <a:noFill/>
        </a:ln>
        <a:effectLst/>
      </c:spPr>
    </c:plotArea>
    <c:legend>
      <c:legendPos val="b"/>
      <c:layout>
        <c:manualLayout>
          <c:xMode val="edge"/>
          <c:yMode val="edge"/>
          <c:x val="0.12931266962354332"/>
          <c:y val="0.82460908622157048"/>
          <c:w val="0.7790519478175113"/>
          <c:h val="0.118406419411914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13475303612823469"/>
          <c:w val="1"/>
          <c:h val="0.7607835098758372"/>
        </c:manualLayout>
      </c:layout>
      <c:barChart>
        <c:barDir val="col"/>
        <c:grouping val="clustered"/>
        <c:varyColors val="0"/>
        <c:ser>
          <c:idx val="0"/>
          <c:order val="0"/>
          <c:tx>
            <c:strRef>
              <c:f>Лист1!$B$1</c:f>
              <c:strCache>
                <c:ptCount val="1"/>
                <c:pt idx="0">
                  <c:v>2024 (факт)</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dLbl>
              <c:idx val="0"/>
              <c:layout>
                <c:manualLayout>
                  <c:x val="8.2867910204966859E-3"/>
                  <c:y val="6.9493698187198846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33042766884646391"/>
                      <c:h val="0.20078965585020467"/>
                    </c:manualLayout>
                  </c15:layout>
                </c:ext>
                <c:ext xmlns:c16="http://schemas.microsoft.com/office/drawing/2014/chart" uri="{C3380CC4-5D6E-409C-BE32-E72D297353CC}">
                  <c16:uniqueId val="{00000002-B477-4FC8-AFF9-63DCF671C065}"/>
                </c:ext>
              </c:extLst>
            </c:dLbl>
            <c:numFmt formatCode="#,##0.0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Категория 1</c:v>
                </c:pt>
              </c:strCache>
            </c:strRef>
          </c:cat>
          <c:val>
            <c:numRef>
              <c:f>Лист1!$B$2</c:f>
              <c:numCache>
                <c:formatCode>General</c:formatCode>
                <c:ptCount val="1"/>
                <c:pt idx="0">
                  <c:v>108661.01</c:v>
                </c:pt>
              </c:numCache>
            </c:numRef>
          </c:val>
          <c:extLst>
            <c:ext xmlns:c16="http://schemas.microsoft.com/office/drawing/2014/chart" uri="{C3380CC4-5D6E-409C-BE32-E72D297353CC}">
              <c16:uniqueId val="{00000000-A834-4E72-BB11-EF955126887C}"/>
            </c:ext>
          </c:extLst>
        </c:ser>
        <c:ser>
          <c:idx val="1"/>
          <c:order val="1"/>
          <c:tx>
            <c:strRef>
              <c:f>Лист1!$C$1</c:f>
              <c:strCache>
                <c:ptCount val="1"/>
                <c:pt idx="0">
                  <c:v>2025 (план)</c:v>
                </c:pt>
              </c:strCache>
            </c:strRef>
          </c:tx>
          <c:spPr>
            <a:gradFill flip="none" rotWithShape="1">
              <a:gsLst>
                <a:gs pos="0">
                  <a:schemeClr val="accent4"/>
                </a:gs>
                <a:gs pos="75000">
                  <a:schemeClr val="accent4">
                    <a:lumMod val="60000"/>
                    <a:lumOff val="40000"/>
                  </a:schemeClr>
                </a:gs>
                <a:gs pos="51000">
                  <a:schemeClr val="accent4">
                    <a:alpha val="75000"/>
                  </a:schemeClr>
                </a:gs>
                <a:gs pos="100000">
                  <a:schemeClr val="accent4">
                    <a:lumMod val="20000"/>
                    <a:lumOff val="80000"/>
                    <a:alpha val="15000"/>
                  </a:schemeClr>
                </a:gs>
              </a:gsLst>
              <a:lin ang="5400000" scaled="0"/>
            </a:gradFill>
            <a:ln>
              <a:noFill/>
            </a:ln>
            <a:effectLst/>
          </c:spPr>
          <c:invertIfNegative val="0"/>
          <c:dLbls>
            <c:dLbl>
              <c:idx val="0"/>
              <c:layout>
                <c:manualLayout>
                  <c:x val="0"/>
                  <c:y val="-2.511081389817102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477-4FC8-AFF9-63DCF671C065}"/>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Категория 1</c:v>
                </c:pt>
              </c:strCache>
            </c:strRef>
          </c:cat>
          <c:val>
            <c:numRef>
              <c:f>Лист1!$C$2</c:f>
              <c:numCache>
                <c:formatCode>#,##0.00</c:formatCode>
                <c:ptCount val="1"/>
                <c:pt idx="0">
                  <c:v>16987.7</c:v>
                </c:pt>
              </c:numCache>
            </c:numRef>
          </c:val>
          <c:extLst>
            <c:ext xmlns:c16="http://schemas.microsoft.com/office/drawing/2014/chart" uri="{C3380CC4-5D6E-409C-BE32-E72D297353CC}">
              <c16:uniqueId val="{00000001-A834-4E72-BB11-EF955126887C}"/>
            </c:ext>
          </c:extLst>
        </c:ser>
        <c:ser>
          <c:idx val="2"/>
          <c:order val="2"/>
          <c:tx>
            <c:strRef>
              <c:f>Лист1!$D$1</c:f>
              <c:strCache>
                <c:ptCount val="1"/>
                <c:pt idx="0">
                  <c:v>2026 (проект)</c:v>
                </c:pt>
              </c:strCache>
            </c:strRef>
          </c:tx>
          <c:spPr>
            <a:gradFill flip="none" rotWithShape="1">
              <a:gsLst>
                <a:gs pos="0">
                  <a:schemeClr val="accent6"/>
                </a:gs>
                <a:gs pos="75000">
                  <a:schemeClr val="accent6">
                    <a:lumMod val="60000"/>
                    <a:lumOff val="40000"/>
                  </a:schemeClr>
                </a:gs>
                <a:gs pos="51000">
                  <a:schemeClr val="accent6">
                    <a:alpha val="75000"/>
                  </a:schemeClr>
                </a:gs>
                <a:gs pos="100000">
                  <a:schemeClr val="accent6">
                    <a:lumMod val="20000"/>
                    <a:lumOff val="80000"/>
                    <a:alpha val="15000"/>
                  </a:schemeClr>
                </a:gs>
              </a:gsLst>
              <a:lin ang="5400000" scaled="0"/>
            </a:gradFill>
            <a:ln>
              <a:noFill/>
            </a:ln>
            <a:effectLst/>
          </c:spPr>
          <c:invertIfNegative val="0"/>
          <c:dLbls>
            <c:dLbl>
              <c:idx val="0"/>
              <c:layout>
                <c:manualLayout>
                  <c:x val="3.027765804460686E-3"/>
                  <c:y val="3.592549545776882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477-4FC8-AFF9-63DCF671C065}"/>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Категория 1</c:v>
                </c:pt>
              </c:strCache>
            </c:strRef>
          </c:cat>
          <c:val>
            <c:numRef>
              <c:f>Лист1!$D$2</c:f>
              <c:numCache>
                <c:formatCode>#,##0.00</c:formatCode>
                <c:ptCount val="1"/>
                <c:pt idx="0">
                  <c:v>9341.33</c:v>
                </c:pt>
              </c:numCache>
            </c:numRef>
          </c:val>
          <c:extLst>
            <c:ext xmlns:c16="http://schemas.microsoft.com/office/drawing/2014/chart" uri="{C3380CC4-5D6E-409C-BE32-E72D297353CC}">
              <c16:uniqueId val="{00000002-A834-4E72-BB11-EF955126887C}"/>
            </c:ext>
          </c:extLst>
        </c:ser>
        <c:ser>
          <c:idx val="3"/>
          <c:order val="3"/>
          <c:tx>
            <c:strRef>
              <c:f>Лист1!$E$1</c:f>
              <c:strCache>
                <c:ptCount val="1"/>
                <c:pt idx="0">
                  <c:v>2027 (проект)</c:v>
                </c:pt>
              </c:strCache>
            </c:strRef>
          </c:tx>
          <c:spPr>
            <a:gradFill flip="none" rotWithShape="1">
              <a:gsLst>
                <a:gs pos="0">
                  <a:schemeClr val="accent2">
                    <a:lumMod val="60000"/>
                  </a:schemeClr>
                </a:gs>
                <a:gs pos="75000">
                  <a:schemeClr val="accent2">
                    <a:lumMod val="60000"/>
                    <a:lumMod val="60000"/>
                    <a:lumOff val="40000"/>
                  </a:schemeClr>
                </a:gs>
                <a:gs pos="51000">
                  <a:schemeClr val="accent2">
                    <a:lumMod val="60000"/>
                    <a:alpha val="75000"/>
                  </a:schemeClr>
                </a:gs>
                <a:gs pos="100000">
                  <a:schemeClr val="accent2">
                    <a:lumMod val="60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Лист1!$A$2</c:f>
              <c:strCache>
                <c:ptCount val="1"/>
                <c:pt idx="0">
                  <c:v>Категория 1</c:v>
                </c:pt>
              </c:strCache>
            </c:strRef>
          </c:cat>
          <c:val>
            <c:numRef>
              <c:f>Лист1!$E$2</c:f>
              <c:numCache>
                <c:formatCode>#,##0.00</c:formatCode>
                <c:ptCount val="1"/>
                <c:pt idx="0">
                  <c:v>178.47</c:v>
                </c:pt>
              </c:numCache>
            </c:numRef>
          </c:val>
          <c:extLst>
            <c:ext xmlns:c16="http://schemas.microsoft.com/office/drawing/2014/chart" uri="{C3380CC4-5D6E-409C-BE32-E72D297353CC}">
              <c16:uniqueId val="{00000000-C6C3-4D09-BB68-BAF51A1FDDC6}"/>
            </c:ext>
          </c:extLst>
        </c:ser>
        <c:ser>
          <c:idx val="4"/>
          <c:order val="4"/>
          <c:tx>
            <c:strRef>
              <c:f>Лист1!$F$1</c:f>
              <c:strCache>
                <c:ptCount val="1"/>
                <c:pt idx="0">
                  <c:v>2028 (проект)</c:v>
                </c:pt>
              </c:strCache>
            </c:strRef>
          </c:tx>
          <c:spPr>
            <a:gradFill flip="none" rotWithShape="1">
              <a:gsLst>
                <a:gs pos="0">
                  <a:schemeClr val="accent4">
                    <a:lumMod val="60000"/>
                  </a:schemeClr>
                </a:gs>
                <a:gs pos="75000">
                  <a:schemeClr val="accent4">
                    <a:lumMod val="60000"/>
                    <a:lumMod val="60000"/>
                    <a:lumOff val="40000"/>
                  </a:schemeClr>
                </a:gs>
                <a:gs pos="51000">
                  <a:schemeClr val="accent4">
                    <a:lumMod val="60000"/>
                    <a:alpha val="75000"/>
                  </a:schemeClr>
                </a:gs>
                <a:gs pos="100000">
                  <a:schemeClr val="accent4">
                    <a:lumMod val="60000"/>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Лист1!$A$2</c:f>
              <c:strCache>
                <c:ptCount val="1"/>
                <c:pt idx="0">
                  <c:v>Категория 1</c:v>
                </c:pt>
              </c:strCache>
            </c:strRef>
          </c:cat>
          <c:val>
            <c:numRef>
              <c:f>Лист1!$F$2</c:f>
              <c:numCache>
                <c:formatCode>#,##0.00</c:formatCode>
                <c:ptCount val="1"/>
                <c:pt idx="0">
                  <c:v>178.47</c:v>
                </c:pt>
              </c:numCache>
            </c:numRef>
          </c:val>
          <c:extLst>
            <c:ext xmlns:c16="http://schemas.microsoft.com/office/drawing/2014/chart" uri="{C3380CC4-5D6E-409C-BE32-E72D297353CC}">
              <c16:uniqueId val="{00000001-C6C3-4D09-BB68-BAF51A1FDDC6}"/>
            </c:ext>
          </c:extLst>
        </c:ser>
        <c:dLbls>
          <c:dLblPos val="inEnd"/>
          <c:showLegendKey val="0"/>
          <c:showVal val="1"/>
          <c:showCatName val="0"/>
          <c:showSerName val="0"/>
          <c:showPercent val="0"/>
          <c:showBubbleSize val="0"/>
        </c:dLbls>
        <c:gapWidth val="355"/>
        <c:overlap val="-70"/>
        <c:axId val="1068515727"/>
        <c:axId val="1"/>
      </c:barChart>
      <c:dateAx>
        <c:axId val="1068515727"/>
        <c:scaling>
          <c:orientation val="minMax"/>
        </c:scaling>
        <c:delete val="1"/>
        <c:axPos val="b"/>
        <c:numFmt formatCode="General" sourceLinked="1"/>
        <c:majorTickMark val="none"/>
        <c:minorTickMark val="none"/>
        <c:tickLblPos val="nextTo"/>
        <c:crossAx val="1"/>
        <c:crosses val="autoZero"/>
        <c:auto val="0"/>
        <c:lblOffset val="100"/>
        <c:baseTimeUnit val="days"/>
      </c:dateAx>
      <c:valAx>
        <c:axId val="1"/>
        <c:scaling>
          <c:orientation val="minMax"/>
        </c:scaling>
        <c:delete val="1"/>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tickLblPos val="nextTo"/>
        <c:crossAx val="1068515727"/>
        <c:crosses val="autoZero"/>
        <c:crossBetween val="between"/>
      </c:valAx>
      <c:spPr>
        <a:noFill/>
        <a:ln>
          <a:noFill/>
        </a:ln>
        <a:effectLst/>
      </c:spPr>
    </c:plotArea>
    <c:legend>
      <c:legendPos val="b"/>
      <c:layout>
        <c:manualLayout>
          <c:xMode val="edge"/>
          <c:yMode val="edge"/>
          <c:x val="6.6720761615566962E-2"/>
          <c:y val="0.89020817925978779"/>
          <c:w val="0.90590964723379841"/>
          <c:h val="0.10186750147303465"/>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sz="1400" b="1">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81951921946876"/>
          <c:y val="0.1242242210732297"/>
          <c:w val="0.60222056673043345"/>
          <c:h val="0.77187915766552362"/>
        </c:manualLayout>
      </c:layout>
      <c:doughnutChart>
        <c:varyColors val="1"/>
        <c:ser>
          <c:idx val="0"/>
          <c:order val="0"/>
          <c:tx>
            <c:strRef>
              <c:f>Лист1!$B$1</c:f>
              <c:strCache>
                <c:ptCount val="1"/>
                <c:pt idx="0">
                  <c:v>Продажи</c:v>
                </c:pt>
              </c:strCache>
            </c:strRef>
          </c:tx>
          <c:spPr>
            <a:ln>
              <a:noFill/>
            </a:ln>
            <a:effectLst>
              <a:outerShdw blurRad="50800" dist="38100" dir="2700000" algn="tl" rotWithShape="0">
                <a:prstClr val="black">
                  <a:alpha val="40000"/>
                </a:prstClr>
              </a:outerShdw>
            </a:effectLst>
            <a:scene3d>
              <a:camera prst="orthographicFront"/>
              <a:lightRig rig="threePt" dir="t"/>
            </a:scene3d>
            <a:sp3d prstMaterial="plastic">
              <a:bevelT w="406400" h="38100"/>
            </a:sp3d>
          </c:spPr>
          <c:dPt>
            <c:idx val="0"/>
            <c:bubble3D val="0"/>
            <c:spPr>
              <a:noFill/>
              <a:ln w="19050">
                <a:noFill/>
              </a:ln>
              <a:effectLst/>
              <a:scene3d>
                <a:camera prst="orthographicFront"/>
                <a:lightRig rig="threePt" dir="t"/>
              </a:scene3d>
              <a:sp3d prstMaterial="plastic">
                <a:bevelT w="406400" h="38100"/>
              </a:sp3d>
            </c:spPr>
            <c:extLst>
              <c:ext xmlns:c16="http://schemas.microsoft.com/office/drawing/2014/chart" uri="{C3380CC4-5D6E-409C-BE32-E72D297353CC}">
                <c16:uniqueId val="{00000001-CAA9-41FF-B4BC-2A604FAC92BA}"/>
              </c:ext>
            </c:extLst>
          </c:dPt>
          <c:dPt>
            <c:idx val="1"/>
            <c:bubble3D val="0"/>
            <c:spPr>
              <a:solidFill>
                <a:srgbClr val="F5CC88"/>
              </a:solidFill>
              <a:ln w="19050">
                <a:noFill/>
              </a:ln>
              <a:effectLst>
                <a:outerShdw blurRad="50800" dist="38100" dir="2700000" algn="tl" rotWithShape="0">
                  <a:prstClr val="black">
                    <a:alpha val="40000"/>
                  </a:prstClr>
                </a:outerShdw>
              </a:effectLst>
              <a:scene3d>
                <a:camera prst="orthographicFront"/>
                <a:lightRig rig="threePt" dir="t"/>
              </a:scene3d>
              <a:sp3d prstMaterial="plastic">
                <a:bevelT w="406400" h="38100"/>
              </a:sp3d>
            </c:spPr>
            <c:extLst>
              <c:ext xmlns:c16="http://schemas.microsoft.com/office/drawing/2014/chart" uri="{C3380CC4-5D6E-409C-BE32-E72D297353CC}">
                <c16:uniqueId val="{00000003-CAA9-41FF-B4BC-2A604FAC92BA}"/>
              </c:ext>
            </c:extLst>
          </c:dPt>
          <c:dPt>
            <c:idx val="2"/>
            <c:bubble3D val="0"/>
            <c:spPr>
              <a:gradFill>
                <a:gsLst>
                  <a:gs pos="0">
                    <a:srgbClr val="FFEB97"/>
                  </a:gs>
                  <a:gs pos="97628">
                    <a:srgbClr val="FDE995"/>
                  </a:gs>
                </a:gsLst>
                <a:path path="circle">
                  <a:fillToRect r="100000" b="100000"/>
                </a:path>
              </a:gradFill>
              <a:ln w="19050">
                <a:noFill/>
              </a:ln>
              <a:effectLst>
                <a:outerShdw blurRad="50800" dist="38100" dir="2700000" algn="tl" rotWithShape="0">
                  <a:prstClr val="black">
                    <a:alpha val="40000"/>
                  </a:prstClr>
                </a:outerShdw>
              </a:effectLst>
              <a:scene3d>
                <a:camera prst="orthographicFront"/>
                <a:lightRig rig="threePt" dir="t"/>
              </a:scene3d>
              <a:sp3d prstMaterial="plastic">
                <a:bevelT w="406400" h="38100"/>
              </a:sp3d>
            </c:spPr>
            <c:extLst>
              <c:ext xmlns:c16="http://schemas.microsoft.com/office/drawing/2014/chart" uri="{C3380CC4-5D6E-409C-BE32-E72D297353CC}">
                <c16:uniqueId val="{00000005-CAA9-41FF-B4BC-2A604FAC92BA}"/>
              </c:ext>
            </c:extLst>
          </c:dPt>
          <c:dPt>
            <c:idx val="3"/>
            <c:bubble3D val="0"/>
            <c:spPr>
              <a:solidFill>
                <a:srgbClr val="C47B64"/>
              </a:solidFill>
              <a:ln w="19050">
                <a:noFill/>
              </a:ln>
              <a:effectLst>
                <a:outerShdw blurRad="50800" dist="38100" dir="2700000" algn="tl" rotWithShape="0">
                  <a:prstClr val="black">
                    <a:alpha val="40000"/>
                  </a:prstClr>
                </a:outerShdw>
              </a:effectLst>
              <a:scene3d>
                <a:camera prst="orthographicFront"/>
                <a:lightRig rig="threePt" dir="t"/>
              </a:scene3d>
              <a:sp3d prstMaterial="plastic">
                <a:bevelT w="406400" h="38100"/>
              </a:sp3d>
            </c:spPr>
            <c:extLst>
              <c:ext xmlns:c16="http://schemas.microsoft.com/office/drawing/2014/chart" uri="{C3380CC4-5D6E-409C-BE32-E72D297353CC}">
                <c16:uniqueId val="{00000007-CAA9-41FF-B4BC-2A604FAC92BA}"/>
              </c:ext>
            </c:extLst>
          </c:dPt>
          <c:dPt>
            <c:idx val="4"/>
            <c:bubble3D val="0"/>
            <c:spPr>
              <a:solidFill>
                <a:srgbClr val="36778E"/>
              </a:solidFill>
              <a:ln w="19050">
                <a:noFill/>
              </a:ln>
              <a:effectLst>
                <a:outerShdw blurRad="50800" dist="38100" dir="2700000" algn="tl" rotWithShape="0">
                  <a:prstClr val="black">
                    <a:alpha val="40000"/>
                  </a:prstClr>
                </a:outerShdw>
              </a:effectLst>
              <a:scene3d>
                <a:camera prst="orthographicFront"/>
                <a:lightRig rig="threePt" dir="t"/>
              </a:scene3d>
              <a:sp3d prstMaterial="plastic">
                <a:bevelT w="406400" h="38100"/>
              </a:sp3d>
            </c:spPr>
            <c:extLst>
              <c:ext xmlns:c16="http://schemas.microsoft.com/office/drawing/2014/chart" uri="{C3380CC4-5D6E-409C-BE32-E72D297353CC}">
                <c16:uniqueId val="{00000009-CAA9-41FF-B4BC-2A604FAC92BA}"/>
              </c:ext>
            </c:extLst>
          </c:dPt>
          <c:dPt>
            <c:idx val="5"/>
            <c:bubble3D val="0"/>
            <c:spPr>
              <a:solidFill>
                <a:srgbClr val="9B75A3"/>
              </a:solidFill>
              <a:ln w="19050">
                <a:noFill/>
              </a:ln>
              <a:effectLst>
                <a:outerShdw blurRad="50800" dist="38100" dir="2700000" algn="tl" rotWithShape="0">
                  <a:prstClr val="black">
                    <a:alpha val="40000"/>
                  </a:prstClr>
                </a:outerShdw>
              </a:effectLst>
              <a:scene3d>
                <a:camera prst="orthographicFront"/>
                <a:lightRig rig="threePt" dir="t"/>
              </a:scene3d>
              <a:sp3d prstMaterial="plastic">
                <a:bevelT w="406400" h="38100"/>
              </a:sp3d>
            </c:spPr>
            <c:extLst>
              <c:ext xmlns:c16="http://schemas.microsoft.com/office/drawing/2014/chart" uri="{C3380CC4-5D6E-409C-BE32-E72D297353CC}">
                <c16:uniqueId val="{0000000B-CAA9-41FF-B4BC-2A604FAC92BA}"/>
              </c:ext>
            </c:extLst>
          </c:dPt>
          <c:dPt>
            <c:idx val="6"/>
            <c:bubble3D val="0"/>
            <c:spPr>
              <a:gradFill>
                <a:gsLst>
                  <a:gs pos="97525">
                    <a:srgbClr val="51A9D9"/>
                  </a:gs>
                  <a:gs pos="46000">
                    <a:srgbClr val="79B6D4"/>
                  </a:gs>
                  <a:gs pos="0">
                    <a:srgbClr val="C8E0EE"/>
                  </a:gs>
                </a:gsLst>
                <a:lin ang="5400000" scaled="1"/>
              </a:gradFill>
              <a:ln w="19050">
                <a:no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D-CAA9-41FF-B4BC-2A604FAC92BA}"/>
              </c:ext>
            </c:extLst>
          </c:dPt>
          <c:dPt>
            <c:idx val="7"/>
            <c:bubble3D val="0"/>
            <c:spPr>
              <a:solidFill>
                <a:srgbClr val="88B75D"/>
              </a:solidFill>
              <a:ln w="19050">
                <a:noFill/>
              </a:ln>
              <a:effectLst>
                <a:outerShdw blurRad="50800" dist="38100" dir="2700000" algn="tl" rotWithShape="0">
                  <a:prstClr val="black">
                    <a:alpha val="40000"/>
                  </a:prstClr>
                </a:outerShdw>
              </a:effectLst>
              <a:scene3d>
                <a:camera prst="orthographicFront"/>
                <a:lightRig rig="threePt" dir="t"/>
              </a:scene3d>
              <a:sp3d prstMaterial="plastic">
                <a:bevelT w="406400" h="38100"/>
              </a:sp3d>
            </c:spPr>
            <c:extLst>
              <c:ext xmlns:c16="http://schemas.microsoft.com/office/drawing/2014/chart" uri="{C3380CC4-5D6E-409C-BE32-E72D297353CC}">
                <c16:uniqueId val="{0000000F-CAA9-41FF-B4BC-2A604FAC92BA}"/>
              </c:ext>
            </c:extLst>
          </c:dPt>
          <c:dPt>
            <c:idx val="8"/>
            <c:bubble3D val="0"/>
            <c:spPr>
              <a:solidFill>
                <a:srgbClr val="93C3B0"/>
              </a:solidFill>
              <a:ln w="19050">
                <a:noFill/>
              </a:ln>
              <a:effectLst>
                <a:outerShdw blurRad="50800" dist="38100" dir="2700000" algn="tl" rotWithShape="0">
                  <a:prstClr val="black">
                    <a:alpha val="40000"/>
                  </a:prstClr>
                </a:outerShdw>
              </a:effectLst>
              <a:scene3d>
                <a:camera prst="orthographicFront"/>
                <a:lightRig rig="threePt" dir="t"/>
              </a:scene3d>
              <a:sp3d prstMaterial="plastic">
                <a:bevelT w="406400" h="38100"/>
              </a:sp3d>
            </c:spPr>
            <c:extLst>
              <c:ext xmlns:c16="http://schemas.microsoft.com/office/drawing/2014/chart" uri="{C3380CC4-5D6E-409C-BE32-E72D297353CC}">
                <c16:uniqueId val="{00000011-CAA9-41FF-B4BC-2A604FAC92BA}"/>
              </c:ext>
            </c:extLst>
          </c:dPt>
          <c:cat>
            <c:numRef>
              <c:f>Лист1!$A$2:$A$8</c:f>
              <c:numCache>
                <c:formatCode>General</c:formatCode>
                <c:ptCount val="7"/>
                <c:pt idx="0">
                  <c:v>0</c:v>
                </c:pt>
                <c:pt idx="1">
                  <c:v>1</c:v>
                </c:pt>
                <c:pt idx="2">
                  <c:v>2</c:v>
                </c:pt>
                <c:pt idx="3">
                  <c:v>3</c:v>
                </c:pt>
                <c:pt idx="4">
                  <c:v>4</c:v>
                </c:pt>
                <c:pt idx="5">
                  <c:v>5</c:v>
                </c:pt>
                <c:pt idx="6">
                  <c:v>6</c:v>
                </c:pt>
              </c:numCache>
            </c:numRef>
          </c:cat>
          <c:val>
            <c:numRef>
              <c:f>Лист1!$B$2:$B$8</c:f>
              <c:numCache>
                <c:formatCode>#,##0.0</c:formatCode>
                <c:ptCount val="7"/>
                <c:pt idx="0">
                  <c:v>71589.960000000006</c:v>
                </c:pt>
                <c:pt idx="1">
                  <c:v>850</c:v>
                </c:pt>
                <c:pt idx="2">
                  <c:v>3398.66</c:v>
                </c:pt>
                <c:pt idx="3">
                  <c:v>53118.43</c:v>
                </c:pt>
                <c:pt idx="4">
                  <c:v>22047.31</c:v>
                </c:pt>
                <c:pt idx="5">
                  <c:v>475.46</c:v>
                </c:pt>
                <c:pt idx="6">
                  <c:v>879</c:v>
                </c:pt>
              </c:numCache>
            </c:numRef>
          </c:val>
          <c:extLst>
            <c:ext xmlns:c16="http://schemas.microsoft.com/office/drawing/2014/chart" uri="{C3380CC4-5D6E-409C-BE32-E72D297353CC}">
              <c16:uniqueId val="{00000012-CAA9-41FF-B4BC-2A604FAC92BA}"/>
            </c:ext>
          </c:extLst>
        </c:ser>
        <c:dLbls>
          <c:showLegendKey val="0"/>
          <c:showVal val="0"/>
          <c:showCatName val="0"/>
          <c:showSerName val="0"/>
          <c:showPercent val="0"/>
          <c:showBubbleSize val="0"/>
          <c:showLeaderLines val="1"/>
        </c:dLbls>
        <c:firstSliceAng val="180"/>
        <c:holeSize val="67"/>
      </c:doughnutChart>
      <c:spPr>
        <a:noFill/>
        <a:ln>
          <a:noFill/>
        </a:ln>
        <a:effectLst/>
      </c:spPr>
    </c:plotArea>
    <c:plotVisOnly val="1"/>
    <c:dispBlanksAs val="zero"/>
    <c:showDLblsOverMax val="0"/>
  </c:chart>
  <c:spPr>
    <a:noFill/>
    <a:ln>
      <a:noFill/>
    </a:ln>
    <a:effectLst/>
    <a:scene3d>
      <a:camera prst="orthographicFront"/>
      <a:lightRig rig="threePt" dir="t"/>
    </a:scene3d>
    <a:sp3d>
      <a:bevelT w="254000"/>
    </a:sp3d>
  </c:spPr>
  <c:txPr>
    <a:bodyPr/>
    <a:lstStyle/>
    <a:p>
      <a:pPr>
        <a:defRPr/>
      </a:pPr>
      <a:endParaRPr lang="ru-RU"/>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2915409286521233E-2"/>
          <c:y val="4.6973196982841282E-2"/>
          <c:w val="0.84348796835732576"/>
          <c:h val="0.88617469701825613"/>
        </c:manualLayout>
      </c:layout>
      <c:bar3DChart>
        <c:barDir val="bar"/>
        <c:grouping val="stacked"/>
        <c:varyColors val="0"/>
        <c:ser>
          <c:idx val="0"/>
          <c:order val="0"/>
          <c:tx>
            <c:strRef>
              <c:f>Лист1!$B$1</c:f>
              <c:strCache>
                <c:ptCount val="1"/>
                <c:pt idx="0">
                  <c:v>Программные расходы</c:v>
                </c:pt>
              </c:strCache>
            </c:strRef>
          </c:tx>
          <c:spPr>
            <a:gradFill rotWithShape="1">
              <a:gsLst>
                <a:gs pos="0">
                  <a:schemeClr val="accent1"/>
                </a:gs>
                <a:gs pos="90000">
                  <a:schemeClr val="accent1">
                    <a:shade val="100000"/>
                    <a:satMod val="105000"/>
                  </a:schemeClr>
                </a:gs>
                <a:gs pos="100000">
                  <a:schemeClr val="accent1">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p3d/>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accent6">
                        <a:lumMod val="50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Лист1!$A$2:$A$5</c:f>
              <c:strCache>
                <c:ptCount val="4"/>
                <c:pt idx="0">
                  <c:v>2028 г.</c:v>
                </c:pt>
                <c:pt idx="1">
                  <c:v>2027 г.</c:v>
                </c:pt>
                <c:pt idx="2">
                  <c:v>2026 г.</c:v>
                </c:pt>
                <c:pt idx="3">
                  <c:v>2025 г.</c:v>
                </c:pt>
              </c:strCache>
            </c:strRef>
          </c:cat>
          <c:val>
            <c:numRef>
              <c:f>Лист1!$B$2:$B$5</c:f>
              <c:numCache>
                <c:formatCode>#,##0.00</c:formatCode>
                <c:ptCount val="4"/>
                <c:pt idx="0">
                  <c:v>4863007.91</c:v>
                </c:pt>
                <c:pt idx="1">
                  <c:v>5099765.24</c:v>
                </c:pt>
                <c:pt idx="2">
                  <c:v>5493203.8799999999</c:v>
                </c:pt>
                <c:pt idx="3">
                  <c:v>5240029.13</c:v>
                </c:pt>
              </c:numCache>
            </c:numRef>
          </c:val>
          <c:extLst>
            <c:ext xmlns:c16="http://schemas.microsoft.com/office/drawing/2014/chart" uri="{C3380CC4-5D6E-409C-BE32-E72D297353CC}">
              <c16:uniqueId val="{00000000-6E55-45FD-85B4-F93219C306BD}"/>
            </c:ext>
          </c:extLst>
        </c:ser>
        <c:ser>
          <c:idx val="1"/>
          <c:order val="1"/>
          <c:tx>
            <c:strRef>
              <c:f>Лист1!$C$1</c:f>
              <c:strCache>
                <c:ptCount val="1"/>
                <c:pt idx="0">
                  <c:v>Непрограммные расходы</c:v>
                </c:pt>
              </c:strCache>
            </c:strRef>
          </c:tx>
          <c:spPr>
            <a:gradFill rotWithShape="1">
              <a:gsLst>
                <a:gs pos="0">
                  <a:schemeClr val="accent2"/>
                </a:gs>
                <a:gs pos="90000">
                  <a:schemeClr val="accent2">
                    <a:shade val="100000"/>
                    <a:satMod val="105000"/>
                  </a:schemeClr>
                </a:gs>
                <a:gs pos="100000">
                  <a:schemeClr val="accent2">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p3d/>
          </c:spPr>
          <c:invertIfNegative val="0"/>
          <c:dLbls>
            <c:dLbl>
              <c:idx val="0"/>
              <c:layout>
                <c:manualLayout>
                  <c:x val="0.14364165830820921"/>
                  <c:y val="-7.04597954742619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C83-419B-9D7C-77F45A957A01}"/>
                </c:ext>
              </c:extLst>
            </c:dLbl>
            <c:dLbl>
              <c:idx val="1"/>
              <c:layout>
                <c:manualLayout>
                  <c:x val="0.1315972420271056"/>
                  <c:y val="-1.644061894399444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C83-419B-9D7C-77F45A957A01}"/>
                </c:ext>
              </c:extLst>
            </c:dLbl>
            <c:dLbl>
              <c:idx val="2"/>
              <c:layout>
                <c:manualLayout>
                  <c:x val="0.13159724202710571"/>
                  <c:y val="-4.3058266488169065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C83-419B-9D7C-77F45A957A01}"/>
                </c:ext>
              </c:extLst>
            </c:dLbl>
            <c:dLbl>
              <c:idx val="3"/>
              <c:layout>
                <c:manualLayout>
                  <c:x val="0.13738270916900974"/>
                  <c:y val="3.623510956419432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FAF-4CAE-95C0-56D07FB1F82B}"/>
                </c:ext>
              </c:extLst>
            </c:dLbl>
            <c:spPr>
              <a:noFill/>
              <a:ln>
                <a:noFill/>
              </a:ln>
              <a:effectLst/>
            </c:spPr>
            <c:txPr>
              <a:bodyPr rot="0" spcFirstLastPara="1" vertOverflow="ellipsis" vert="horz" wrap="square" anchor="ctr" anchorCtr="1"/>
              <a:lstStyle/>
              <a:p>
                <a:pPr>
                  <a:defRPr sz="1800" b="0" i="0" u="none" strike="noStrike" kern="1200" baseline="0">
                    <a:solidFill>
                      <a:schemeClr val="accent6">
                        <a:lumMod val="50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2028 г.</c:v>
                </c:pt>
                <c:pt idx="1">
                  <c:v>2027 г.</c:v>
                </c:pt>
                <c:pt idx="2">
                  <c:v>2026 г.</c:v>
                </c:pt>
                <c:pt idx="3">
                  <c:v>2025 г.</c:v>
                </c:pt>
              </c:strCache>
            </c:strRef>
          </c:cat>
          <c:val>
            <c:numRef>
              <c:f>Лист1!$C$2:$C$5</c:f>
              <c:numCache>
                <c:formatCode>#,##0.00</c:formatCode>
                <c:ptCount val="4"/>
                <c:pt idx="0">
                  <c:v>801564.34</c:v>
                </c:pt>
                <c:pt idx="1">
                  <c:v>727493.86</c:v>
                </c:pt>
                <c:pt idx="2">
                  <c:v>714358.01</c:v>
                </c:pt>
                <c:pt idx="3">
                  <c:v>953333.3</c:v>
                </c:pt>
              </c:numCache>
            </c:numRef>
          </c:val>
          <c:extLst>
            <c:ext xmlns:c16="http://schemas.microsoft.com/office/drawing/2014/chart" uri="{C3380CC4-5D6E-409C-BE32-E72D297353CC}">
              <c16:uniqueId val="{00000001-6E55-45FD-85B4-F93219C306BD}"/>
            </c:ext>
          </c:extLst>
        </c:ser>
        <c:dLbls>
          <c:showLegendKey val="0"/>
          <c:showVal val="0"/>
          <c:showCatName val="0"/>
          <c:showSerName val="0"/>
          <c:showPercent val="0"/>
          <c:showBubbleSize val="0"/>
        </c:dLbls>
        <c:gapWidth val="150"/>
        <c:shape val="box"/>
        <c:axId val="678101584"/>
        <c:axId val="678121968"/>
        <c:axId val="0"/>
      </c:bar3DChart>
      <c:catAx>
        <c:axId val="678101584"/>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ru-RU"/>
          </a:p>
        </c:txPr>
        <c:crossAx val="678121968"/>
        <c:crosses val="autoZero"/>
        <c:auto val="1"/>
        <c:lblAlgn val="ctr"/>
        <c:lblOffset val="100"/>
        <c:noMultiLvlLbl val="0"/>
      </c:catAx>
      <c:valAx>
        <c:axId val="678121968"/>
        <c:scaling>
          <c:orientation val="minMax"/>
        </c:scaling>
        <c:delete val="1"/>
        <c:axPos val="b"/>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crossAx val="678101584"/>
        <c:crosses val="autoZero"/>
        <c:crossBetween val="between"/>
      </c:valAx>
      <c:spPr>
        <a:noFill/>
        <a:ln>
          <a:noFill/>
        </a:ln>
        <a:effectLst/>
      </c:spPr>
    </c:plotArea>
    <c:legend>
      <c:legendPos val="b"/>
      <c:layout>
        <c:manualLayout>
          <c:xMode val="edge"/>
          <c:yMode val="edge"/>
          <c:x val="0.2481812662296014"/>
          <c:y val="0.88410941712829061"/>
          <c:w val="0.43830592986278433"/>
          <c:h val="4.806282720576608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ru-RU"/>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11283511454053"/>
          <c:y val="0.15510679621605503"/>
          <c:w val="0.78365642035130223"/>
          <c:h val="0.78056810443018232"/>
        </c:manualLayout>
      </c:layout>
      <c:barChart>
        <c:barDir val="col"/>
        <c:grouping val="clustered"/>
        <c:varyColors val="0"/>
        <c:ser>
          <c:idx val="0"/>
          <c:order val="0"/>
          <c:tx>
            <c:strRef>
              <c:f>Лист1!$B$1</c:f>
              <c:strCache>
                <c:ptCount val="1"/>
                <c:pt idx="0">
                  <c:v>Доходы на 1 жителя (рублей)</c:v>
                </c:pt>
              </c:strCache>
            </c:strRef>
          </c:tx>
          <c:spPr>
            <a:gradFill rotWithShape="1">
              <a:gsLst>
                <a:gs pos="0">
                  <a:schemeClr val="accent6"/>
                </a:gs>
                <a:gs pos="90000">
                  <a:schemeClr val="accent6">
                    <a:shade val="100000"/>
                    <a:satMod val="105000"/>
                  </a:schemeClr>
                </a:gs>
                <a:gs pos="100000">
                  <a:schemeClr val="accent6">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27000"/>
                  <a:satMod val="120000"/>
                </a:scrgbClr>
              </a:contourClr>
            </a:sp3d>
          </c:spPr>
          <c:invertIfNegative val="0"/>
          <c:dLbls>
            <c:dLbl>
              <c:idx val="0"/>
              <c:layout>
                <c:manualLayout>
                  <c:x val="1.6981670019457927E-3"/>
                  <c:y val="-1.7193822741679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13-45EC-9D4B-DAED090DE033}"/>
                </c:ext>
              </c:extLst>
            </c:dLbl>
            <c:dLbl>
              <c:idx val="1"/>
              <c:layout>
                <c:manualLayout>
                  <c:x val="-1.078680872310993E-2"/>
                  <c:y val="-5.81500735939212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513-45EC-9D4B-DAED090DE033}"/>
                </c:ext>
              </c:extLst>
            </c:dLbl>
            <c:dLbl>
              <c:idx val="2"/>
              <c:layout>
                <c:manualLayout>
                  <c:x val="-1.1757189867078879E-2"/>
                  <c:y val="-1.1378581490912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513-45EC-9D4B-DAED090DE033}"/>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85000"/>
                        <a:lumOff val="1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Шпаковский МО</c:v>
                </c:pt>
                <c:pt idx="1">
                  <c:v>Георгиевский МО</c:v>
                </c:pt>
                <c:pt idx="2">
                  <c:v>Минераловодский МО</c:v>
                </c:pt>
              </c:strCache>
            </c:strRef>
          </c:cat>
          <c:val>
            <c:numRef>
              <c:f>Лист1!$B$2:$B$4</c:f>
              <c:numCache>
                <c:formatCode>#,##0.00</c:formatCode>
                <c:ptCount val="3"/>
                <c:pt idx="0">
                  <c:v>37730.050000000003</c:v>
                </c:pt>
                <c:pt idx="1">
                  <c:v>41658.89</c:v>
                </c:pt>
                <c:pt idx="2">
                  <c:v>38214.21</c:v>
                </c:pt>
              </c:numCache>
            </c:numRef>
          </c:val>
          <c:extLst>
            <c:ext xmlns:c16="http://schemas.microsoft.com/office/drawing/2014/chart" uri="{C3380CC4-5D6E-409C-BE32-E72D297353CC}">
              <c16:uniqueId val="{00000000-3513-45EC-9D4B-DAED090DE033}"/>
            </c:ext>
          </c:extLst>
        </c:ser>
        <c:ser>
          <c:idx val="1"/>
          <c:order val="1"/>
          <c:tx>
            <c:strRef>
              <c:f>Лист1!$C$1</c:f>
              <c:strCache>
                <c:ptCount val="1"/>
                <c:pt idx="0">
                  <c:v>Расходы на 1 жителя (рублей)</c:v>
                </c:pt>
              </c:strCache>
            </c:strRef>
          </c:tx>
          <c:spPr>
            <a:gradFill rotWithShape="1">
              <a:gsLst>
                <a:gs pos="0">
                  <a:schemeClr val="accent5"/>
                </a:gs>
                <a:gs pos="90000">
                  <a:schemeClr val="accent5">
                    <a:shade val="100000"/>
                    <a:satMod val="105000"/>
                  </a:schemeClr>
                </a:gs>
                <a:gs pos="100000">
                  <a:schemeClr val="accent5">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27000"/>
                  <a:satMod val="120000"/>
                </a:scrgbClr>
              </a:contourClr>
            </a:sp3d>
          </c:spPr>
          <c:invertIfNegative val="0"/>
          <c:dLbls>
            <c:dLbl>
              <c:idx val="0"/>
              <c:layout>
                <c:manualLayout>
                  <c:x val="2.5455361775381199E-2"/>
                  <c:y val="-1.4223330024262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13-45EC-9D4B-DAED090DE033}"/>
                </c:ext>
              </c:extLst>
            </c:dLbl>
            <c:dLbl>
              <c:idx val="1"/>
              <c:layout>
                <c:manualLayout>
                  <c:x val="7.2729605072517052E-3"/>
                  <c:y val="-8.53399801455752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513-45EC-9D4B-DAED090DE033}"/>
                </c:ext>
              </c:extLst>
            </c:dLbl>
            <c:dLbl>
              <c:idx val="2"/>
              <c:layout>
                <c:manualLayout>
                  <c:x val="2.9190601586327605E-2"/>
                  <c:y val="-1.1642184612150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513-45EC-9D4B-DAED090DE033}"/>
                </c:ext>
              </c:extLst>
            </c:dLbl>
            <c:spPr>
              <a:noFill/>
              <a:ln>
                <a:noFill/>
              </a:ln>
              <a:effectLst/>
            </c:spPr>
            <c:txPr>
              <a:bodyPr rot="0" spcFirstLastPara="1" vertOverflow="ellipsis" vert="horz" wrap="square" anchor="ctr" anchorCtr="1"/>
              <a:lstStyle/>
              <a:p>
                <a:pPr>
                  <a:defRPr sz="1197" b="1" i="0" u="none" strike="noStrike" kern="1200" baseline="0">
                    <a:solidFill>
                      <a:schemeClr val="tx2">
                        <a:lumMod val="50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Шпаковский МО</c:v>
                </c:pt>
                <c:pt idx="1">
                  <c:v>Георгиевский МО</c:v>
                </c:pt>
                <c:pt idx="2">
                  <c:v>Минераловодский МО</c:v>
                </c:pt>
              </c:strCache>
            </c:strRef>
          </c:cat>
          <c:val>
            <c:numRef>
              <c:f>Лист1!$C$2:$C$4</c:f>
              <c:numCache>
                <c:formatCode>#,##0.00</c:formatCode>
                <c:ptCount val="3"/>
                <c:pt idx="0">
                  <c:v>35786.9</c:v>
                </c:pt>
                <c:pt idx="1">
                  <c:v>36381.17</c:v>
                </c:pt>
                <c:pt idx="2">
                  <c:v>35979.78</c:v>
                </c:pt>
              </c:numCache>
            </c:numRef>
          </c:val>
          <c:extLst>
            <c:ext xmlns:c16="http://schemas.microsoft.com/office/drawing/2014/chart" uri="{C3380CC4-5D6E-409C-BE32-E72D297353CC}">
              <c16:uniqueId val="{00000001-3513-45EC-9D4B-DAED090DE033}"/>
            </c:ext>
          </c:extLst>
        </c:ser>
        <c:dLbls>
          <c:showLegendKey val="0"/>
          <c:showVal val="0"/>
          <c:showCatName val="0"/>
          <c:showSerName val="0"/>
          <c:showPercent val="0"/>
          <c:showBubbleSize val="0"/>
        </c:dLbls>
        <c:gapWidth val="100"/>
        <c:overlap val="-24"/>
        <c:axId val="846626160"/>
        <c:axId val="846632816"/>
      </c:barChart>
      <c:catAx>
        <c:axId val="8466261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846632816"/>
        <c:crosses val="autoZero"/>
        <c:auto val="1"/>
        <c:lblAlgn val="ctr"/>
        <c:lblOffset val="100"/>
        <c:noMultiLvlLbl val="0"/>
      </c:catAx>
      <c:valAx>
        <c:axId val="846632816"/>
        <c:scaling>
          <c:orientation val="minMax"/>
          <c:max val="42000"/>
          <c:min val="0"/>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846626160"/>
        <c:crosses val="autoZero"/>
        <c:crossBetween val="between"/>
      </c:valAx>
      <c:spPr>
        <a:noFill/>
        <a:ln>
          <a:noFill/>
        </a:ln>
        <a:effectLst/>
      </c:spPr>
    </c:plotArea>
    <c:legend>
      <c:legendPos val="b"/>
      <c:layout>
        <c:manualLayout>
          <c:xMode val="edge"/>
          <c:yMode val="edge"/>
          <c:x val="0.15749642963024746"/>
          <c:y val="2.4324001301371596E-2"/>
          <c:w val="0.82699203038818114"/>
          <c:h val="5.877024730669136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78552655214162E-2"/>
          <c:y val="0.12702417928982138"/>
          <c:w val="0.91598364627498485"/>
          <c:h val="0.71382982178756649"/>
        </c:manualLayout>
      </c:layout>
      <c:lineChart>
        <c:grouping val="standard"/>
        <c:varyColors val="0"/>
        <c:ser>
          <c:idx val="0"/>
          <c:order val="0"/>
          <c:tx>
            <c:strRef>
              <c:f>Лист1!$B$1</c:f>
              <c:strCache>
                <c:ptCount val="1"/>
                <c:pt idx="0">
                  <c:v>Ряд 1</c:v>
                </c:pt>
              </c:strCache>
            </c:strRef>
          </c:tx>
          <c:spPr>
            <a:ln w="28575" cap="flat" cmpd="sng" algn="ctr">
              <a:solidFill>
                <a:schemeClr val="accent3"/>
              </a:solidFill>
              <a:prstDash val="solid"/>
              <a:round/>
            </a:ln>
            <a:effectLst>
              <a:outerShdw blurRad="38100" dist="25400" dir="5400000" rotWithShape="0">
                <a:srgbClr val="000000">
                  <a:alpha val="45000"/>
                </a:srgbClr>
              </a:outerShdw>
            </a:effectLst>
          </c:spPr>
          <c:marker>
            <c:symbol val="circle"/>
            <c:size val="5"/>
            <c:spPr>
              <a:gradFill rotWithShape="1">
                <a:gsLst>
                  <a:gs pos="0">
                    <a:schemeClr val="accent3"/>
                  </a:gs>
                  <a:gs pos="90000">
                    <a:schemeClr val="accent3">
                      <a:shade val="100000"/>
                      <a:satMod val="105000"/>
                    </a:schemeClr>
                  </a:gs>
                  <a:gs pos="100000">
                    <a:schemeClr val="accent3">
                      <a:shade val="80000"/>
                      <a:satMod val="120000"/>
                    </a:schemeClr>
                  </a:gs>
                </a:gsLst>
                <a:path path="circle">
                  <a:fillToRect l="100000" t="100000" r="100000" b="100000"/>
                </a:path>
              </a:gradFill>
              <a:ln w="28575" cap="flat" cmpd="sng" algn="ctr">
                <a:solidFill>
                  <a:schemeClr val="accent3"/>
                </a:solidFill>
                <a:prstDash val="solid"/>
              </a:ln>
              <a:effectLst>
                <a:outerShdw blurRad="38100" dist="25400" dir="5400000" rotWithShape="0">
                  <a:srgbClr val="000000">
                    <a:alpha val="45000"/>
                  </a:srgbClr>
                </a:outerShdw>
              </a:effectLst>
            </c:spPr>
          </c:marker>
          <c:dLbls>
            <c:dLbl>
              <c:idx val="0"/>
              <c:layout>
                <c:manualLayout>
                  <c:x val="-3.496977347344548E-2"/>
                  <c:y val="7.15808518403183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60D-4055-AB56-81996C902740}"/>
                </c:ext>
              </c:extLst>
            </c:dLbl>
            <c:dLbl>
              <c:idx val="1"/>
              <c:layout>
                <c:manualLayout>
                  <c:x val="-3.0408498672561343E-2"/>
                  <c:y val="8.50022615603780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60D-4055-AB56-81996C902740}"/>
                </c:ext>
              </c:extLst>
            </c:dLbl>
            <c:dLbl>
              <c:idx val="2"/>
              <c:layout>
                <c:manualLayout>
                  <c:x val="-1.1149654044850841E-16"/>
                  <c:y val="5.81594421202586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60D-4055-AB56-81996C902740}"/>
                </c:ext>
              </c:extLst>
            </c:dLbl>
            <c:spPr>
              <a:solidFill>
                <a:schemeClr val="accent5">
                  <a:lumMod val="20000"/>
                  <a:lumOff val="80000"/>
                </a:schemeClr>
              </a:solid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Шпаковский МО</c:v>
                </c:pt>
                <c:pt idx="1">
                  <c:v>Георгиевский МО</c:v>
                </c:pt>
                <c:pt idx="2">
                  <c:v>Минераловодский МО</c:v>
                </c:pt>
              </c:strCache>
            </c:strRef>
          </c:cat>
          <c:val>
            <c:numRef>
              <c:f>Лист1!$B$2:$B$4</c:f>
              <c:numCache>
                <c:formatCode>#,##0</c:formatCode>
                <c:ptCount val="3"/>
                <c:pt idx="0">
                  <c:v>166170</c:v>
                </c:pt>
                <c:pt idx="1">
                  <c:v>157492</c:v>
                </c:pt>
                <c:pt idx="2">
                  <c:v>130505</c:v>
                </c:pt>
              </c:numCache>
            </c:numRef>
          </c:val>
          <c:smooth val="0"/>
          <c:extLst>
            <c:ext xmlns:c16="http://schemas.microsoft.com/office/drawing/2014/chart" uri="{C3380CC4-5D6E-409C-BE32-E72D297353CC}">
              <c16:uniqueId val="{00000000-260D-4055-AB56-81996C902740}"/>
            </c:ext>
          </c:extLst>
        </c:ser>
        <c:dLbls>
          <c:showLegendKey val="0"/>
          <c:showVal val="0"/>
          <c:showCatName val="0"/>
          <c:showSerName val="0"/>
          <c:showPercent val="0"/>
          <c:showBubbleSize val="0"/>
        </c:dLbls>
        <c:marker val="1"/>
        <c:smooth val="0"/>
        <c:axId val="953685504"/>
        <c:axId val="953695072"/>
      </c:lineChart>
      <c:catAx>
        <c:axId val="953685504"/>
        <c:scaling>
          <c:orientation val="minMax"/>
        </c:scaling>
        <c:delete val="1"/>
        <c:axPos val="b"/>
        <c:numFmt formatCode="General" sourceLinked="1"/>
        <c:majorTickMark val="none"/>
        <c:minorTickMark val="none"/>
        <c:tickLblPos val="nextTo"/>
        <c:crossAx val="953695072"/>
        <c:crosses val="autoZero"/>
        <c:auto val="1"/>
        <c:lblAlgn val="ctr"/>
        <c:lblOffset val="100"/>
        <c:noMultiLvlLbl val="0"/>
      </c:catAx>
      <c:valAx>
        <c:axId val="953695072"/>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953685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99" b="1" i="0" u="none" strike="noStrike" baseline="0">
                <a:solidFill>
                  <a:srgbClr val="000000"/>
                </a:solidFill>
                <a:latin typeface="Times New Roman"/>
                <a:ea typeface="Times New Roman"/>
                <a:cs typeface="Times New Roman"/>
              </a:defRPr>
            </a:pPr>
            <a:r>
              <a:rPr lang="ru-RU" dirty="0" smtClean="0"/>
              <a:t>2025 План</a:t>
            </a:r>
            <a:endParaRPr lang="ru-RU" dirty="0"/>
          </a:p>
        </c:rich>
      </c:tx>
      <c:layout>
        <c:manualLayout>
          <c:xMode val="edge"/>
          <c:yMode val="edge"/>
          <c:x val="0.27061636762617791"/>
          <c:y val="2.7848315835520561E-2"/>
        </c:manualLayout>
      </c:layout>
      <c:overlay val="0"/>
    </c:title>
    <c:autoTitleDeleted val="0"/>
    <c:view3D>
      <c:rotX val="30"/>
      <c:rotY val="0"/>
      <c:rAngAx val="0"/>
      <c:perspective val="0"/>
    </c:view3D>
    <c:floor>
      <c:thickness val="0"/>
    </c:floor>
    <c:sideWall>
      <c:thickness val="0"/>
    </c:sideWall>
    <c:backWall>
      <c:thickness val="0"/>
    </c:backWall>
    <c:plotArea>
      <c:layout>
        <c:manualLayout>
          <c:layoutTarget val="inner"/>
          <c:xMode val="edge"/>
          <c:yMode val="edge"/>
          <c:x val="0"/>
          <c:y val="0.11009345382411286"/>
          <c:w val="0.9479922486250707"/>
          <c:h val="0.82709808243332605"/>
        </c:manualLayout>
      </c:layout>
      <c:pie3DChart>
        <c:varyColors val="1"/>
        <c:ser>
          <c:idx val="0"/>
          <c:order val="0"/>
          <c:tx>
            <c:strRef>
              <c:f>Лист1!$B$1</c:f>
              <c:strCache>
                <c:ptCount val="1"/>
                <c:pt idx="0">
                  <c:v>2020 Решение о бюджете</c:v>
                </c:pt>
              </c:strCache>
            </c:strRef>
          </c:tx>
          <c:spPr>
            <a:effectLst>
              <a:outerShdw blurRad="50800" dist="38100" dir="8100000" algn="tr" rotWithShape="0">
                <a:prstClr val="black">
                  <a:alpha val="40000"/>
                </a:prstClr>
              </a:outerShdw>
            </a:effectLst>
          </c:spPr>
          <c:dPt>
            <c:idx val="0"/>
            <c:bubble3D val="0"/>
            <c:spPr>
              <a:solidFill>
                <a:srgbClr val="00B0F0"/>
              </a:solidFill>
              <a:effectLst>
                <a:outerShdw blurRad="50800" dist="38100" dir="8100000" algn="tr" rotWithShape="0">
                  <a:prstClr val="black">
                    <a:alpha val="40000"/>
                  </a:prstClr>
                </a:outerShdw>
              </a:effectLst>
            </c:spPr>
            <c:extLst>
              <c:ext xmlns:c16="http://schemas.microsoft.com/office/drawing/2014/chart" uri="{C3380CC4-5D6E-409C-BE32-E72D297353CC}">
                <c16:uniqueId val="{00000000-DC59-44F7-8BE2-02708270FBC3}"/>
              </c:ext>
            </c:extLst>
          </c:dPt>
          <c:dPt>
            <c:idx val="1"/>
            <c:bubble3D val="0"/>
            <c:spPr>
              <a:solidFill>
                <a:srgbClr val="FF0000"/>
              </a:solidFill>
              <a:effectLst>
                <a:outerShdw blurRad="50800" dist="38100" dir="8100000" algn="tr" rotWithShape="0">
                  <a:prstClr val="black">
                    <a:alpha val="40000"/>
                  </a:prstClr>
                </a:outerShdw>
              </a:effectLst>
              <a:scene3d>
                <a:camera prst="orthographicFront"/>
                <a:lightRig rig="threePt" dir="t"/>
              </a:scene3d>
              <a:sp3d>
                <a:bevelT/>
              </a:sp3d>
            </c:spPr>
            <c:extLst>
              <c:ext xmlns:c16="http://schemas.microsoft.com/office/drawing/2014/chart" uri="{C3380CC4-5D6E-409C-BE32-E72D297353CC}">
                <c16:uniqueId val="{00000001-DC59-44F7-8BE2-02708270FBC3}"/>
              </c:ext>
            </c:extLst>
          </c:dPt>
          <c:dPt>
            <c:idx val="2"/>
            <c:bubble3D val="0"/>
            <c:spPr>
              <a:solidFill>
                <a:srgbClr val="14DC60"/>
              </a:solidFill>
              <a:effectLst>
                <a:outerShdw blurRad="50800" dist="38100" dir="8100000" algn="tr" rotWithShape="0">
                  <a:prstClr val="black">
                    <a:alpha val="40000"/>
                  </a:prstClr>
                </a:outerShdw>
              </a:effectLst>
              <a:scene3d>
                <a:camera prst="orthographicFront"/>
                <a:lightRig rig="threePt" dir="t"/>
              </a:scene3d>
              <a:sp3d>
                <a:bevelT/>
              </a:sp3d>
            </c:spPr>
            <c:extLst>
              <c:ext xmlns:c16="http://schemas.microsoft.com/office/drawing/2014/chart" uri="{C3380CC4-5D6E-409C-BE32-E72D297353CC}">
                <c16:uniqueId val="{00000002-DC59-44F7-8BE2-02708270FBC3}"/>
              </c:ext>
            </c:extLst>
          </c:dPt>
          <c:dLbls>
            <c:dLbl>
              <c:idx val="0"/>
              <c:layout>
                <c:manualLayout>
                  <c:x val="-4.5281013204970522E-3"/>
                  <c:y val="-0.10810006612298875"/>
                </c:manualLayout>
              </c:layout>
              <c:tx>
                <c:rich>
                  <a:bodyPr/>
                  <a:lstStyle/>
                  <a:p>
                    <a:pPr>
                      <a:defRPr sz="799" b="1" i="0" u="none" strike="noStrike" baseline="0">
                        <a:solidFill>
                          <a:srgbClr val="FFFFFF"/>
                        </a:solidFill>
                        <a:latin typeface="Times New Roman" panose="02020603050405020304" pitchFamily="18" charset="0"/>
                        <a:ea typeface="Calibri"/>
                        <a:cs typeface="Times New Roman" panose="02020603050405020304" pitchFamily="18" charset="0"/>
                      </a:defRPr>
                    </a:pPr>
                    <a:fld id="{75545ECC-5994-467D-ABA2-2A56870D1232}" type="CATEGORYNAME">
                      <a:rPr lang="ru-RU">
                        <a:latin typeface="Times New Roman" panose="02020603050405020304" pitchFamily="18" charset="0"/>
                        <a:cs typeface="Times New Roman" panose="02020603050405020304" pitchFamily="18" charset="0"/>
                      </a:rPr>
                      <a:pPr>
                        <a:defRPr sz="799" b="1" i="0" u="none" strike="noStrike" baseline="0">
                          <a:solidFill>
                            <a:srgbClr val="FFFFFF"/>
                          </a:solidFill>
                          <a:latin typeface="Times New Roman" panose="02020603050405020304" pitchFamily="18" charset="0"/>
                          <a:ea typeface="Calibri"/>
                          <a:cs typeface="Times New Roman" panose="02020603050405020304" pitchFamily="18" charset="0"/>
                        </a:defRPr>
                      </a:pPr>
                      <a:t>[ИМЯ КАТЕГОРИИ]</a:t>
                    </a:fld>
                    <a:r>
                      <a:rPr lang="ru-RU" baseline="0" dirty="0">
                        <a:latin typeface="Times New Roman" panose="02020603050405020304" pitchFamily="18" charset="0"/>
                        <a:cs typeface="Times New Roman" panose="02020603050405020304" pitchFamily="18" charset="0"/>
                      </a:rPr>
                      <a:t>
</a:t>
                    </a:r>
                    <a:r>
                      <a:rPr lang="ru-RU" baseline="0" dirty="0" smtClean="0">
                        <a:latin typeface="Times New Roman" panose="02020603050405020304" pitchFamily="18" charset="0"/>
                        <a:cs typeface="Times New Roman" panose="02020603050405020304" pitchFamily="18" charset="0"/>
                      </a:rPr>
                      <a:t>42,58%</a:t>
                    </a:r>
                  </a:p>
                </c:rich>
              </c:tx>
              <c:numFmt formatCode="\О\с\н\о\в\н\о\й" sourceLinked="0"/>
              <c:spPr>
                <a:solidFill>
                  <a:schemeClr val="tx2">
                    <a:lumMod val="60000"/>
                    <a:lumOff val="40000"/>
                  </a:schemeClr>
                </a:solidFill>
                <a:effectLst>
                  <a:outerShdw blurRad="50800" dist="38100" dir="8100000" algn="tr" rotWithShape="0">
                    <a:prstClr val="black">
                      <a:alpha val="40000"/>
                    </a:prstClr>
                  </a:outerShdw>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15705672767573201"/>
                      <c:h val="0.28884990081551687"/>
                    </c:manualLayout>
                  </c15:layout>
                  <c15:dlblFieldTable/>
                  <c15:showDataLabelsRange val="0"/>
                </c:ext>
                <c:ext xmlns:c16="http://schemas.microsoft.com/office/drawing/2014/chart" uri="{C3380CC4-5D6E-409C-BE32-E72D297353CC}">
                  <c16:uniqueId val="{00000000-DC59-44F7-8BE2-02708270FBC3}"/>
                </c:ext>
              </c:extLst>
            </c:dLbl>
            <c:dLbl>
              <c:idx val="1"/>
              <c:layout>
                <c:manualLayout>
                  <c:x val="-4.4423628890963261E-2"/>
                  <c:y val="-3.1011681728014108E-3"/>
                </c:manualLayout>
              </c:layout>
              <c:tx>
                <c:rich>
                  <a:bodyPr/>
                  <a:lstStyle/>
                  <a:p>
                    <a:pPr>
                      <a:defRPr sz="799" b="1" i="0" u="none" strike="noStrike" baseline="0">
                        <a:solidFill>
                          <a:srgbClr val="FFFFFF"/>
                        </a:solidFill>
                        <a:latin typeface="Times New Roman" panose="02020603050405020304" pitchFamily="18" charset="0"/>
                        <a:ea typeface="Calibri"/>
                        <a:cs typeface="Times New Roman" panose="02020603050405020304" pitchFamily="18" charset="0"/>
                      </a:defRPr>
                    </a:pPr>
                    <a:fld id="{DB4DBA85-DD91-417E-81DB-F127D4A447A1}" type="CATEGORYNAME">
                      <a:rPr lang="ru-RU" smtClean="0">
                        <a:latin typeface="Times New Roman" panose="02020603050405020304" pitchFamily="18" charset="0"/>
                        <a:cs typeface="Times New Roman" panose="02020603050405020304" pitchFamily="18" charset="0"/>
                      </a:rPr>
                      <a:pPr>
                        <a:defRPr sz="799" b="1" i="0" u="none" strike="noStrike" baseline="0">
                          <a:solidFill>
                            <a:srgbClr val="FFFFFF"/>
                          </a:solidFill>
                          <a:latin typeface="Times New Roman" panose="02020603050405020304" pitchFamily="18" charset="0"/>
                          <a:ea typeface="Calibri"/>
                          <a:cs typeface="Times New Roman" panose="02020603050405020304" pitchFamily="18" charset="0"/>
                        </a:defRPr>
                      </a:pPr>
                      <a:t>[ИМЯ КАТЕГОРИИ]</a:t>
                    </a:fld>
                    <a:r>
                      <a:rPr lang="ru-RU" baseline="0" dirty="0" smtClean="0">
                        <a:latin typeface="Times New Roman" panose="02020603050405020304" pitchFamily="18" charset="0"/>
                        <a:cs typeface="Times New Roman" panose="02020603050405020304" pitchFamily="18" charset="0"/>
                      </a:rPr>
                      <a:t>
3,59%</a:t>
                    </a:r>
                  </a:p>
                </c:rich>
              </c:tx>
              <c:numFmt formatCode="\О\с\н\о\в\н\о\й" sourceLinked="0"/>
              <c:spPr>
                <a:solidFill>
                  <a:schemeClr val="tx2">
                    <a:lumMod val="60000"/>
                    <a:lumOff val="40000"/>
                  </a:schemeClr>
                </a:solidFill>
                <a:effectLst>
                  <a:outerShdw blurRad="50800" dist="38100" dir="8100000" algn="tr" rotWithShape="0">
                    <a:prstClr val="black">
                      <a:alpha val="40000"/>
                    </a:prstClr>
                  </a:outerShdw>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15903754933305883"/>
                      <c:h val="0.20701477462975512"/>
                    </c:manualLayout>
                  </c15:layout>
                  <c15:dlblFieldTable/>
                  <c15:showDataLabelsRange val="0"/>
                </c:ext>
                <c:ext xmlns:c16="http://schemas.microsoft.com/office/drawing/2014/chart" uri="{C3380CC4-5D6E-409C-BE32-E72D297353CC}">
                  <c16:uniqueId val="{00000001-DC59-44F7-8BE2-02708270FBC3}"/>
                </c:ext>
              </c:extLst>
            </c:dLbl>
            <c:dLbl>
              <c:idx val="2"/>
              <c:layout>
                <c:manualLayout>
                  <c:x val="-4.2458705846223938E-2"/>
                  <c:y val="2.1053350750714649E-2"/>
                </c:manualLayout>
              </c:layout>
              <c:tx>
                <c:rich>
                  <a:bodyPr/>
                  <a:lstStyle/>
                  <a:p>
                    <a:pPr>
                      <a:defRPr sz="799" b="1" i="0" u="none" strike="noStrike" baseline="0">
                        <a:solidFill>
                          <a:srgbClr val="FFFFFF"/>
                        </a:solidFill>
                        <a:latin typeface="Times New Roman" panose="02020603050405020304" pitchFamily="18" charset="0"/>
                        <a:ea typeface="Calibri"/>
                        <a:cs typeface="Times New Roman" panose="02020603050405020304" pitchFamily="18" charset="0"/>
                      </a:defRPr>
                    </a:pPr>
                    <a:fld id="{969DAABA-CFF2-4952-8FF0-77EB78BCB60F}" type="CATEGORYNAME">
                      <a:rPr lang="ru-RU">
                        <a:latin typeface="Times New Roman" panose="02020603050405020304" pitchFamily="18" charset="0"/>
                        <a:cs typeface="Times New Roman" panose="02020603050405020304" pitchFamily="18" charset="0"/>
                      </a:rPr>
                      <a:pPr>
                        <a:defRPr sz="799" b="1" i="0" u="none" strike="noStrike" baseline="0">
                          <a:solidFill>
                            <a:srgbClr val="FFFFFF"/>
                          </a:solidFill>
                          <a:latin typeface="Times New Roman" panose="02020603050405020304" pitchFamily="18" charset="0"/>
                          <a:ea typeface="Calibri"/>
                          <a:cs typeface="Times New Roman" panose="02020603050405020304" pitchFamily="18" charset="0"/>
                        </a:defRPr>
                      </a:pPr>
                      <a:t>[ИМЯ КАТЕГОРИИ]</a:t>
                    </a:fld>
                    <a:r>
                      <a:rPr lang="ru-RU" baseline="0" dirty="0">
                        <a:latin typeface="Times New Roman" panose="02020603050405020304" pitchFamily="18" charset="0"/>
                        <a:cs typeface="Times New Roman" panose="02020603050405020304" pitchFamily="18" charset="0"/>
                      </a:rPr>
                      <a:t>
</a:t>
                    </a:r>
                    <a:r>
                      <a:rPr lang="ru-RU" baseline="0" dirty="0" smtClean="0">
                        <a:latin typeface="Times New Roman" panose="02020603050405020304" pitchFamily="18" charset="0"/>
                        <a:cs typeface="Times New Roman" panose="02020603050405020304" pitchFamily="18" charset="0"/>
                      </a:rPr>
                      <a:t>53,83%</a:t>
                    </a:r>
                  </a:p>
                </c:rich>
              </c:tx>
              <c:numFmt formatCode="\О\с\н\о\в\н\о\й" sourceLinked="0"/>
              <c:spPr>
                <a:solidFill>
                  <a:schemeClr val="tx2">
                    <a:lumMod val="60000"/>
                    <a:lumOff val="40000"/>
                  </a:schemeClr>
                </a:solidFill>
                <a:effectLst>
                  <a:outerShdw blurRad="50800" dist="38100" dir="8100000" algn="tr" rotWithShape="0">
                    <a:prstClr val="black">
                      <a:alpha val="40000"/>
                    </a:prstClr>
                  </a:outerShdw>
                </a:effectLst>
              </c:sp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C59-44F7-8BE2-02708270FBC3}"/>
                </c:ext>
              </c:extLst>
            </c:dLbl>
            <c:numFmt formatCode="\О\с\н\о\в\н\о\й" sourceLinked="0"/>
            <c:spPr>
              <a:solidFill>
                <a:schemeClr val="tx2">
                  <a:lumMod val="60000"/>
                  <a:lumOff val="40000"/>
                </a:schemeClr>
              </a:solidFill>
              <a:effectLst>
                <a:outerShdw blurRad="50800" dist="38100" dir="8100000" algn="tr" rotWithShape="0">
                  <a:prstClr val="black">
                    <a:alpha val="40000"/>
                  </a:prstClr>
                </a:outerShdw>
              </a:effectLst>
            </c:spPr>
            <c:txPr>
              <a:bodyPr wrap="square" lIns="38100" tIns="19050" rIns="38100" bIns="19050" anchor="ctr">
                <a:spAutoFit/>
              </a:bodyPr>
              <a:lstStyle/>
              <a:p>
                <a:pPr>
                  <a:defRPr sz="799" b="1" i="0" u="none" strike="noStrike" baseline="0">
                    <a:solidFill>
                      <a:srgbClr val="FFFFFF"/>
                    </a:solidFill>
                    <a:latin typeface="Times New Roman" panose="02020603050405020304" pitchFamily="18" charset="0"/>
                    <a:ea typeface="Calibri"/>
                    <a:cs typeface="Times New Roman" panose="02020603050405020304" pitchFamily="18" charset="0"/>
                  </a:defRPr>
                </a:pPr>
                <a:endParaRPr lang="ru-RU"/>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_-* #,##0.00_р_._-;\-* #,##0.00_р_._-;_-* "-"??_р_._-;_-@_-</c:formatCode>
                <c:ptCount val="3"/>
                <c:pt idx="0">
                  <c:v>2400657.31</c:v>
                </c:pt>
                <c:pt idx="1">
                  <c:v>202445.34</c:v>
                </c:pt>
                <c:pt idx="2">
                  <c:v>3034840.99</c:v>
                </c:pt>
              </c:numCache>
            </c:numRef>
          </c:val>
          <c:extLst>
            <c:ext xmlns:c16="http://schemas.microsoft.com/office/drawing/2014/chart" uri="{C3380CC4-5D6E-409C-BE32-E72D297353CC}">
              <c16:uniqueId val="{00000003-DC59-44F7-8BE2-02708270FBC3}"/>
            </c:ext>
          </c:extLst>
        </c:ser>
        <c:ser>
          <c:idx val="1"/>
          <c:order val="1"/>
          <c:tx>
            <c:strRef>
              <c:f>Лист1!$C$1</c:f>
              <c:strCache>
                <c:ptCount val="1"/>
                <c:pt idx="0">
                  <c:v>2021 Решение о бюджете</c:v>
                </c:pt>
              </c:strCache>
            </c:strRef>
          </c:tx>
          <c:dPt>
            <c:idx val="0"/>
            <c:bubble3D val="0"/>
            <c:extLst>
              <c:ext xmlns:c16="http://schemas.microsoft.com/office/drawing/2014/chart" uri="{C3380CC4-5D6E-409C-BE32-E72D297353CC}">
                <c16:uniqueId val="{00000004-DC59-44F7-8BE2-02708270FBC3}"/>
              </c:ext>
            </c:extLst>
          </c:dPt>
          <c:dPt>
            <c:idx val="1"/>
            <c:bubble3D val="0"/>
            <c:extLst>
              <c:ext xmlns:c16="http://schemas.microsoft.com/office/drawing/2014/chart" uri="{C3380CC4-5D6E-409C-BE32-E72D297353CC}">
                <c16:uniqueId val="{00000005-DC59-44F7-8BE2-02708270FBC3}"/>
              </c:ext>
            </c:extLst>
          </c:dPt>
          <c:dPt>
            <c:idx val="2"/>
            <c:bubble3D val="0"/>
            <c:extLst>
              <c:ext xmlns:c16="http://schemas.microsoft.com/office/drawing/2014/chart" uri="{C3380CC4-5D6E-409C-BE32-E72D297353CC}">
                <c16:uniqueId val="{00000006-DC59-44F7-8BE2-02708270FBC3}"/>
              </c:ext>
            </c:extLst>
          </c:dPt>
          <c:cat>
            <c:strRef>
              <c:f>Лист1!$A$2:$A$4</c:f>
              <c:strCache>
                <c:ptCount val="3"/>
                <c:pt idx="0">
                  <c:v>Налоговые доходы</c:v>
                </c:pt>
                <c:pt idx="1">
                  <c:v>Неналоговые доходы</c:v>
                </c:pt>
                <c:pt idx="2">
                  <c:v>Безвозмездные поступления</c:v>
                </c:pt>
              </c:strCache>
            </c:strRef>
          </c:cat>
          <c:val>
            <c:numRef>
              <c:f>Лист1!$C$2:$C$4</c:f>
              <c:numCache>
                <c:formatCode>0.00</c:formatCode>
                <c:ptCount val="3"/>
                <c:pt idx="0">
                  <c:v>42.580370845991638</c:v>
                </c:pt>
                <c:pt idx="1">
                  <c:v>3.5907655862980565</c:v>
                </c:pt>
                <c:pt idx="2">
                  <c:v>53.828863567710293</c:v>
                </c:pt>
              </c:numCache>
            </c:numRef>
          </c:val>
          <c:extLst>
            <c:ext xmlns:c16="http://schemas.microsoft.com/office/drawing/2014/chart" uri="{C3380CC4-5D6E-409C-BE32-E72D297353CC}">
              <c16:uniqueId val="{00000007-DC59-44F7-8BE2-02708270FBC3}"/>
            </c:ext>
          </c:extLst>
        </c:ser>
        <c:dLbls>
          <c:showLegendKey val="0"/>
          <c:showVal val="0"/>
          <c:showCatName val="0"/>
          <c:showSerName val="0"/>
          <c:showPercent val="0"/>
          <c:showBubbleSize val="0"/>
          <c:showLeaderLines val="0"/>
        </c:dLbls>
      </c:pie3DChart>
      <c:spPr>
        <a:noFill/>
        <a:ln w="25380">
          <a:noFill/>
        </a:ln>
      </c:spPr>
    </c:plotArea>
    <c:plotVisOnly val="1"/>
    <c:dispBlanksAs val="zero"/>
    <c:showDLblsOverMax val="0"/>
  </c:chart>
  <c:spPr>
    <a:gradFill>
      <a:gsLst>
        <a:gs pos="0">
          <a:schemeClr val="lt1"/>
        </a:gs>
        <a:gs pos="39000">
          <a:schemeClr val="lt1"/>
        </a:gs>
        <a:gs pos="100000">
          <a:schemeClr val="lt1">
            <a:lumMod val="75000"/>
          </a:schemeClr>
        </a:gs>
      </a:gsLst>
      <a:path path="circle">
        <a:fillToRect l="50000" t="-80000" r="50000" b="180000"/>
      </a:path>
    </a:gradFill>
  </c:spPr>
  <c:txPr>
    <a:bodyPr/>
    <a:lstStyle/>
    <a:p>
      <a:pPr>
        <a:defRPr sz="1799" b="0" i="0" u="none" strike="noStrike" baseline="0">
          <a:solidFill>
            <a:srgbClr val="000000"/>
          </a:solidFill>
          <a:latin typeface="Calibri"/>
          <a:ea typeface="Calibri"/>
          <a:cs typeface="Calibri"/>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98">
                <a:effectLst/>
                <a:latin typeface="Times New Roman" panose="02020603050405020304" pitchFamily="18" charset="0"/>
                <a:cs typeface="Times New Roman" panose="02020603050405020304" pitchFamily="18" charset="0"/>
              </a:defRPr>
            </a:pPr>
            <a:r>
              <a:rPr lang="ru-RU" sz="1398" dirty="0" smtClean="0"/>
              <a:t>2026 План</a:t>
            </a:r>
            <a:endParaRPr lang="ru-RU" sz="1398" dirty="0"/>
          </a:p>
        </c:rich>
      </c:tx>
      <c:layout>
        <c:manualLayout>
          <c:xMode val="edge"/>
          <c:yMode val="edge"/>
          <c:x val="0.38476176923667671"/>
          <c:y val="2.7483280071162651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
          <c:y val="0.13463302875224076"/>
          <c:w val="0.97423971087174355"/>
          <c:h val="0.83322297080338548"/>
        </c:manualLayout>
      </c:layout>
      <c:pie3DChart>
        <c:varyColors val="1"/>
        <c:ser>
          <c:idx val="0"/>
          <c:order val="0"/>
          <c:tx>
            <c:strRef>
              <c:f>Лист1!$B$1</c:f>
              <c:strCache>
                <c:ptCount val="1"/>
                <c:pt idx="0">
                  <c:v>2026 Проект</c:v>
                </c:pt>
              </c:strCache>
            </c:strRef>
          </c:tx>
          <c:spPr>
            <a:effectLst>
              <a:outerShdw blurRad="50800" dist="38100" dir="8100000" algn="tr" rotWithShape="0">
                <a:prstClr val="black">
                  <a:alpha val="40000"/>
                </a:prstClr>
              </a:outerShdw>
            </a:effectLst>
          </c:spPr>
          <c:dPt>
            <c:idx val="0"/>
            <c:bubble3D val="0"/>
            <c:spPr>
              <a:solidFill>
                <a:srgbClr val="00B0F0"/>
              </a:solidFill>
              <a:effectLst>
                <a:outerShdw blurRad="50800" dist="38100" dir="8100000" algn="tr" rotWithShape="0">
                  <a:prstClr val="black">
                    <a:alpha val="40000"/>
                  </a:prstClr>
                </a:outerShdw>
              </a:effectLst>
            </c:spPr>
            <c:extLst>
              <c:ext xmlns:c16="http://schemas.microsoft.com/office/drawing/2014/chart" uri="{C3380CC4-5D6E-409C-BE32-E72D297353CC}">
                <c16:uniqueId val="{00000000-5604-432A-8701-158DB7EBCE42}"/>
              </c:ext>
            </c:extLst>
          </c:dPt>
          <c:dPt>
            <c:idx val="1"/>
            <c:bubble3D val="0"/>
            <c:spPr>
              <a:solidFill>
                <a:srgbClr val="FF0000"/>
              </a:solidFill>
              <a:effectLst>
                <a:outerShdw blurRad="50800" dist="38100" dir="8100000" algn="tr" rotWithShape="0">
                  <a:prstClr val="black">
                    <a:alpha val="40000"/>
                  </a:prstClr>
                </a:outerShdw>
              </a:effectLst>
              <a:scene3d>
                <a:camera prst="orthographicFront"/>
                <a:lightRig rig="threePt" dir="t"/>
              </a:scene3d>
              <a:sp3d>
                <a:bevelT/>
              </a:sp3d>
            </c:spPr>
            <c:extLst>
              <c:ext xmlns:c16="http://schemas.microsoft.com/office/drawing/2014/chart" uri="{C3380CC4-5D6E-409C-BE32-E72D297353CC}">
                <c16:uniqueId val="{00000001-5604-432A-8701-158DB7EBCE42}"/>
              </c:ext>
            </c:extLst>
          </c:dPt>
          <c:dPt>
            <c:idx val="2"/>
            <c:bubble3D val="0"/>
            <c:spPr>
              <a:solidFill>
                <a:srgbClr val="14DC60"/>
              </a:solidFill>
              <a:effectLst>
                <a:outerShdw blurRad="50800" dist="38100" dir="8100000" algn="tr" rotWithShape="0">
                  <a:prstClr val="black">
                    <a:alpha val="40000"/>
                  </a:prstClr>
                </a:outerShdw>
              </a:effectLst>
              <a:scene3d>
                <a:camera prst="orthographicFront"/>
                <a:lightRig rig="threePt" dir="t"/>
              </a:scene3d>
              <a:sp3d>
                <a:bevelT/>
              </a:sp3d>
            </c:spPr>
            <c:extLst>
              <c:ext xmlns:c16="http://schemas.microsoft.com/office/drawing/2014/chart" uri="{C3380CC4-5D6E-409C-BE32-E72D297353CC}">
                <c16:uniqueId val="{00000002-5604-432A-8701-158DB7EBCE42}"/>
              </c:ext>
            </c:extLst>
          </c:dPt>
          <c:dLbls>
            <c:dLbl>
              <c:idx val="0"/>
              <c:layout>
                <c:manualLayout>
                  <c:x val="1.249768427847074E-2"/>
                  <c:y val="-0.124524250404685"/>
                </c:manualLayout>
              </c:layout>
              <c:tx>
                <c:rich>
                  <a:bodyPr/>
                  <a:lstStyle/>
                  <a:p>
                    <a:fld id="{09E4FAA1-979A-4F71-BEB1-AA669C698E6E}" type="CATEGORYNAME">
                      <a:rPr lang="ru-RU"/>
                      <a:pPr/>
                      <a:t>[ИМЯ КАТЕГОРИИ]</a:t>
                    </a:fld>
                    <a:r>
                      <a:rPr lang="ru-RU" baseline="0" dirty="0"/>
                      <a:t>
</a:t>
                    </a:r>
                    <a:r>
                      <a:rPr lang="ru-RU" baseline="0" dirty="0" smtClean="0"/>
                      <a:t>41,91%</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16147419170613345"/>
                      <c:h val="0.26672262143382031"/>
                    </c:manualLayout>
                  </c15:layout>
                  <c15:dlblFieldTable/>
                  <c15:showDataLabelsRange val="0"/>
                </c:ext>
                <c:ext xmlns:c16="http://schemas.microsoft.com/office/drawing/2014/chart" uri="{C3380CC4-5D6E-409C-BE32-E72D297353CC}">
                  <c16:uniqueId val="{00000000-5604-432A-8701-158DB7EBCE42}"/>
                </c:ext>
              </c:extLst>
            </c:dLbl>
            <c:dLbl>
              <c:idx val="1"/>
              <c:layout>
                <c:manualLayout>
                  <c:x val="-3.9610219555192151E-2"/>
                  <c:y val="-4.5964313848056507E-3"/>
                </c:manualLayout>
              </c:layout>
              <c:tx>
                <c:rich>
                  <a:bodyPr/>
                  <a:lstStyle/>
                  <a:p>
                    <a:fld id="{9EB4D2E5-EE5E-4D08-969E-6F8E1E3A101F}" type="CATEGORYNAME">
                      <a:rPr lang="ru-RU"/>
                      <a:pPr/>
                      <a:t>[ИМЯ КАТЕГОРИИ]</a:t>
                    </a:fld>
                    <a:r>
                      <a:rPr lang="ru-RU" baseline="0" dirty="0"/>
                      <a:t>
</a:t>
                    </a:r>
                    <a:r>
                      <a:rPr lang="ru-RU" baseline="0" dirty="0" smtClean="0"/>
                      <a:t>3,03%</a:t>
                    </a:r>
                  </a:p>
                  <a:p>
                    <a:endParaRPr lang="ru-RU"/>
                  </a:p>
                </c:rich>
              </c:tx>
              <c:dLblPos val="bestFit"/>
              <c:showLegendKey val="0"/>
              <c:showVal val="0"/>
              <c:showCatName val="1"/>
              <c:showSerName val="0"/>
              <c:showPercent val="1"/>
              <c:showBubbleSize val="0"/>
              <c:extLst>
                <c:ext xmlns:c15="http://schemas.microsoft.com/office/drawing/2012/chart" uri="{CE6537A1-D6FC-4f65-9D91-7224C49458BB}">
                  <c15:layout>
                    <c:manualLayout>
                      <c:w val="0.16499453917930379"/>
                      <c:h val="0.21723659565201484"/>
                    </c:manualLayout>
                  </c15:layout>
                  <c15:dlblFieldTable/>
                  <c15:showDataLabelsRange val="0"/>
                </c:ext>
                <c:ext xmlns:c16="http://schemas.microsoft.com/office/drawing/2014/chart" uri="{C3380CC4-5D6E-409C-BE32-E72D297353CC}">
                  <c16:uniqueId val="{00000001-5604-432A-8701-158DB7EBCE42}"/>
                </c:ext>
              </c:extLst>
            </c:dLbl>
            <c:dLbl>
              <c:idx val="2"/>
              <c:layout>
                <c:manualLayout>
                  <c:x val="8.5867630427521636E-3"/>
                  <c:y val="0.15776070432475406"/>
                </c:manualLayout>
              </c:layout>
              <c:tx>
                <c:rich>
                  <a:bodyPr/>
                  <a:lstStyle/>
                  <a:p>
                    <a:fld id="{CED3D4E1-7EA8-4189-9D92-E21C1BECE9C5}" type="CATEGORYNAME">
                      <a:rPr lang="ru-RU"/>
                      <a:pPr/>
                      <a:t>[ИМЯ КАТЕГОРИИ]</a:t>
                    </a:fld>
                    <a:r>
                      <a:rPr lang="ru-RU" baseline="0" dirty="0"/>
                      <a:t>
</a:t>
                    </a:r>
                    <a:r>
                      <a:rPr lang="ru-RU" baseline="0" dirty="0" smtClean="0"/>
                      <a:t>55,05%</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604-432A-8701-158DB7EBCE42}"/>
                </c:ext>
              </c:extLst>
            </c:dLbl>
            <c:numFmt formatCode="\О\с\н\о\в\н\о\й" sourceLinked="0"/>
            <c:spPr>
              <a:solidFill>
                <a:schemeClr val="tx2">
                  <a:lumMod val="60000"/>
                  <a:lumOff val="40000"/>
                </a:schemeClr>
              </a:solidFill>
              <a:effectLst>
                <a:outerShdw blurRad="50800" dist="38100" dir="8100000" algn="tr" rotWithShape="0">
                  <a:prstClr val="black">
                    <a:alpha val="40000"/>
                  </a:prstClr>
                </a:outerShdw>
              </a:effectLst>
            </c:spPr>
            <c:txPr>
              <a:bodyPr/>
              <a:lstStyle/>
              <a:p>
                <a:pPr>
                  <a:defRPr sz="799" b="1">
                    <a:solidFill>
                      <a:schemeClr val="bg1"/>
                    </a:solidFill>
                    <a:latin typeface="Times New Roman" panose="02020603050405020304" pitchFamily="18" charset="0"/>
                    <a:cs typeface="Times New Roman" panose="02020603050405020304" pitchFamily="18" charset="0"/>
                  </a:defRPr>
                </a:pPr>
                <a:endParaRPr lang="ru-RU"/>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_-* #,##0.00_р_._-;\-* #,##0.00_р_._-;_-* "-"??_р_._-;_-@_-</c:formatCode>
                <c:ptCount val="3"/>
                <c:pt idx="0">
                  <c:v>2601802.2599999998</c:v>
                </c:pt>
                <c:pt idx="1">
                  <c:v>188197.74</c:v>
                </c:pt>
                <c:pt idx="2">
                  <c:v>3417561.89</c:v>
                </c:pt>
              </c:numCache>
            </c:numRef>
          </c:val>
          <c:extLst>
            <c:ext xmlns:c16="http://schemas.microsoft.com/office/drawing/2014/chart" uri="{C3380CC4-5D6E-409C-BE32-E72D297353CC}">
              <c16:uniqueId val="{00000003-5604-432A-8701-158DB7EBCE42}"/>
            </c:ext>
          </c:extLst>
        </c:ser>
        <c:ser>
          <c:idx val="1"/>
          <c:order val="1"/>
          <c:tx>
            <c:strRef>
              <c:f>Лист1!$C$1</c:f>
              <c:strCache>
                <c:ptCount val="1"/>
                <c:pt idx="0">
                  <c:v>2022 Проект</c:v>
                </c:pt>
              </c:strCache>
            </c:strRef>
          </c:tx>
          <c:dPt>
            <c:idx val="0"/>
            <c:bubble3D val="0"/>
            <c:extLst>
              <c:ext xmlns:c16="http://schemas.microsoft.com/office/drawing/2014/chart" uri="{C3380CC4-5D6E-409C-BE32-E72D297353CC}">
                <c16:uniqueId val="{00000004-5604-432A-8701-158DB7EBCE42}"/>
              </c:ext>
            </c:extLst>
          </c:dPt>
          <c:dPt>
            <c:idx val="1"/>
            <c:bubble3D val="0"/>
            <c:extLst>
              <c:ext xmlns:c16="http://schemas.microsoft.com/office/drawing/2014/chart" uri="{C3380CC4-5D6E-409C-BE32-E72D297353CC}">
                <c16:uniqueId val="{00000005-5604-432A-8701-158DB7EBCE42}"/>
              </c:ext>
            </c:extLst>
          </c:dPt>
          <c:dPt>
            <c:idx val="2"/>
            <c:bubble3D val="0"/>
            <c:extLst>
              <c:ext xmlns:c16="http://schemas.microsoft.com/office/drawing/2014/chart" uri="{C3380CC4-5D6E-409C-BE32-E72D297353CC}">
                <c16:uniqueId val="{00000006-5604-432A-8701-158DB7EBCE42}"/>
              </c:ext>
            </c:extLst>
          </c:dPt>
          <c:cat>
            <c:strRef>
              <c:f>Лист1!$A$2:$A$4</c:f>
              <c:strCache>
                <c:ptCount val="3"/>
                <c:pt idx="0">
                  <c:v>Налоговые доходы</c:v>
                </c:pt>
                <c:pt idx="1">
                  <c:v>Неналоговые доходы</c:v>
                </c:pt>
                <c:pt idx="2">
                  <c:v>Безвозмездные поступления</c:v>
                </c:pt>
              </c:strCache>
            </c:strRef>
          </c:cat>
          <c:val>
            <c:numRef>
              <c:f>Лист1!$C$2:$C$4</c:f>
              <c:numCache>
                <c:formatCode>_(* #,##0.00_);_(* \(#,##0.00\);_(* "-"??_);_(@_)</c:formatCode>
                <c:ptCount val="3"/>
                <c:pt idx="0">
                  <c:v>41.913432457134945</c:v>
                </c:pt>
                <c:pt idx="1">
                  <c:v>3.031749716473628</c:v>
                </c:pt>
                <c:pt idx="2">
                  <c:v>55.054817826391414</c:v>
                </c:pt>
              </c:numCache>
            </c:numRef>
          </c:val>
          <c:extLst>
            <c:ext xmlns:c16="http://schemas.microsoft.com/office/drawing/2014/chart" uri="{C3380CC4-5D6E-409C-BE32-E72D297353CC}">
              <c16:uniqueId val="{00000007-5604-432A-8701-158DB7EBCE42}"/>
            </c:ext>
          </c:extLst>
        </c:ser>
        <c:dLbls>
          <c:showLegendKey val="0"/>
          <c:showVal val="0"/>
          <c:showCatName val="0"/>
          <c:showSerName val="0"/>
          <c:showPercent val="0"/>
          <c:showBubbleSize val="0"/>
          <c:showLeaderLines val="0"/>
        </c:dLbls>
      </c:pie3DChart>
      <c:spPr>
        <a:noFill/>
        <a:ln w="25371">
          <a:noFill/>
        </a:ln>
      </c:spPr>
    </c:plotArea>
    <c:plotVisOnly val="1"/>
    <c:dispBlanksAs val="zero"/>
    <c:showDLblsOverMax val="0"/>
  </c:chart>
  <c:spPr>
    <a:gradFill>
      <a:gsLst>
        <a:gs pos="0">
          <a:schemeClr val="lt1"/>
        </a:gs>
        <a:gs pos="39000">
          <a:schemeClr val="lt1"/>
        </a:gs>
        <a:gs pos="100000">
          <a:schemeClr val="lt1">
            <a:lumMod val="75000"/>
          </a:schemeClr>
        </a:gs>
      </a:gsLst>
      <a:path path="circle">
        <a:fillToRect l="50000" t="-80000" r="50000" b="180000"/>
      </a:path>
    </a:gradFill>
  </c:spPr>
  <c:txPr>
    <a:bodyPr/>
    <a:lstStyle/>
    <a:p>
      <a:pPr>
        <a:defRPr sz="1798"/>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10"/>
      <c:depthPercent val="100"/>
      <c:rAngAx val="0"/>
    </c:view3D>
    <c:floor>
      <c:thickness val="0"/>
      <c:spPr>
        <a:gradFill>
          <a:gsLst>
            <a:gs pos="0">
              <a:srgbClr val="8488C4"/>
            </a:gs>
            <a:gs pos="53000">
              <a:srgbClr val="D4DEFF"/>
            </a:gs>
            <a:gs pos="83000">
              <a:srgbClr val="D4DEFF"/>
            </a:gs>
            <a:gs pos="100000">
              <a:srgbClr val="96AB94"/>
            </a:gs>
          </a:gsLst>
          <a:lin ang="0" scaled="0"/>
        </a:gradFill>
        <a:scene3d>
          <a:camera prst="orthographicFront"/>
          <a:lightRig rig="threePt" dir="t"/>
        </a:scene3d>
        <a:sp3d>
          <a:contourClr>
            <a:srgbClr val="000000"/>
          </a:contourClr>
        </a:sp3d>
      </c:spPr>
    </c:floor>
    <c:sideWall>
      <c:thickness val="0"/>
      <c:spPr>
        <a:noFill/>
      </c:spPr>
    </c:sideWall>
    <c:backWall>
      <c:thickness val="0"/>
      <c:spPr>
        <a:noFill/>
      </c:spPr>
    </c:backWall>
    <c:plotArea>
      <c:layout>
        <c:manualLayout>
          <c:layoutTarget val="inner"/>
          <c:xMode val="edge"/>
          <c:yMode val="edge"/>
          <c:x val="0.13384069178852642"/>
          <c:y val="4.5956478704243645E-2"/>
          <c:w val="0.84575114494616743"/>
          <c:h val="0.81637380485111832"/>
        </c:manualLayout>
      </c:layout>
      <c:line3DChart>
        <c:grouping val="standard"/>
        <c:varyColors val="0"/>
        <c:ser>
          <c:idx val="0"/>
          <c:order val="0"/>
          <c:tx>
            <c:strRef>
              <c:f>Лист1!$B$1</c:f>
              <c:strCache>
                <c:ptCount val="1"/>
                <c:pt idx="0">
                  <c:v>Ряд 1</c:v>
                </c:pt>
              </c:strCache>
            </c:strRef>
          </c:tx>
          <c:spPr>
            <a:gradFill flip="none" rotWithShape="1">
              <a:gsLst>
                <a:gs pos="0">
                  <a:srgbClr val="03D4A8"/>
                </a:gs>
                <a:gs pos="25000">
                  <a:srgbClr val="21D6E0"/>
                </a:gs>
                <a:gs pos="75000">
                  <a:srgbClr val="0087E6"/>
                </a:gs>
                <a:gs pos="100000">
                  <a:srgbClr val="005CBF"/>
                </a:gs>
              </a:gsLst>
              <a:lin ang="8700000" scaled="0"/>
              <a:tileRect/>
            </a:gradFill>
          </c:spPr>
          <c:cat>
            <c:numRef>
              <c:f>Лист1!$A$2:$A$5</c:f>
              <c:numCache>
                <c:formatCode>General</c:formatCode>
                <c:ptCount val="4"/>
                <c:pt idx="0">
                  <c:v>2025</c:v>
                </c:pt>
                <c:pt idx="1">
                  <c:v>2026</c:v>
                </c:pt>
                <c:pt idx="2">
                  <c:v>2027</c:v>
                </c:pt>
                <c:pt idx="3">
                  <c:v>2028</c:v>
                </c:pt>
              </c:numCache>
            </c:numRef>
          </c:cat>
          <c:val>
            <c:numRef>
              <c:f>Лист1!$B$2:$B$5</c:f>
              <c:numCache>
                <c:formatCode>#,##0.00</c:formatCode>
                <c:ptCount val="4"/>
                <c:pt idx="0">
                  <c:v>2603102.65</c:v>
                </c:pt>
                <c:pt idx="1">
                  <c:v>2790000</c:v>
                </c:pt>
                <c:pt idx="2">
                  <c:v>2585000</c:v>
                </c:pt>
                <c:pt idx="3">
                  <c:v>2765600</c:v>
                </c:pt>
              </c:numCache>
            </c:numRef>
          </c:val>
          <c:smooth val="0"/>
          <c:extLst>
            <c:ext xmlns:c16="http://schemas.microsoft.com/office/drawing/2014/chart" uri="{C3380CC4-5D6E-409C-BE32-E72D297353CC}">
              <c16:uniqueId val="{00000000-7497-4578-A657-89B3E6F53FD7}"/>
            </c:ext>
          </c:extLst>
        </c:ser>
        <c:ser>
          <c:idx val="1"/>
          <c:order val="1"/>
          <c:tx>
            <c:strRef>
              <c:f>Лист1!$C$1</c:f>
              <c:strCache>
                <c:ptCount val="1"/>
                <c:pt idx="0">
                  <c:v>Ряд 2</c:v>
                </c:pt>
              </c:strCache>
            </c:strRef>
          </c:tx>
          <c:cat>
            <c:numRef>
              <c:f>Лист1!$A$2:$A$5</c:f>
              <c:numCache>
                <c:formatCode>General</c:formatCode>
                <c:ptCount val="4"/>
                <c:pt idx="0">
                  <c:v>2025</c:v>
                </c:pt>
                <c:pt idx="1">
                  <c:v>2026</c:v>
                </c:pt>
                <c:pt idx="2">
                  <c:v>2027</c:v>
                </c:pt>
                <c:pt idx="3">
                  <c:v>2028</c:v>
                </c:pt>
              </c:numCache>
            </c:numRef>
          </c:cat>
          <c:val>
            <c:numRef>
              <c:f>Лист1!$C$2:$C$5</c:f>
              <c:numCache>
                <c:formatCode>General</c:formatCode>
                <c:ptCount val="4"/>
              </c:numCache>
            </c:numRef>
          </c:val>
          <c:smooth val="0"/>
          <c:extLst>
            <c:ext xmlns:c16="http://schemas.microsoft.com/office/drawing/2014/chart" uri="{C3380CC4-5D6E-409C-BE32-E72D297353CC}">
              <c16:uniqueId val="{00000001-7497-4578-A657-89B3E6F53FD7}"/>
            </c:ext>
          </c:extLst>
        </c:ser>
        <c:ser>
          <c:idx val="2"/>
          <c:order val="2"/>
          <c:tx>
            <c:strRef>
              <c:f>Лист1!$D$1</c:f>
              <c:strCache>
                <c:ptCount val="1"/>
                <c:pt idx="0">
                  <c:v>Ряд 3</c:v>
                </c:pt>
              </c:strCache>
            </c:strRef>
          </c:tx>
          <c:cat>
            <c:numRef>
              <c:f>Лист1!$A$2:$A$5</c:f>
              <c:numCache>
                <c:formatCode>General</c:formatCode>
                <c:ptCount val="4"/>
                <c:pt idx="0">
                  <c:v>2025</c:v>
                </c:pt>
                <c:pt idx="1">
                  <c:v>2026</c:v>
                </c:pt>
                <c:pt idx="2">
                  <c:v>2027</c:v>
                </c:pt>
                <c:pt idx="3">
                  <c:v>2028</c:v>
                </c:pt>
              </c:numCache>
            </c:numRef>
          </c:cat>
          <c:val>
            <c:numRef>
              <c:f>Лист1!$D$2:$D$5</c:f>
              <c:numCache>
                <c:formatCode>General</c:formatCode>
                <c:ptCount val="4"/>
              </c:numCache>
            </c:numRef>
          </c:val>
          <c:smooth val="0"/>
          <c:extLst>
            <c:ext xmlns:c16="http://schemas.microsoft.com/office/drawing/2014/chart" uri="{C3380CC4-5D6E-409C-BE32-E72D297353CC}">
              <c16:uniqueId val="{00000002-7497-4578-A657-89B3E6F53FD7}"/>
            </c:ext>
          </c:extLst>
        </c:ser>
        <c:dLbls>
          <c:showLegendKey val="0"/>
          <c:showVal val="0"/>
          <c:showCatName val="0"/>
          <c:showSerName val="0"/>
          <c:showPercent val="0"/>
          <c:showBubbleSize val="0"/>
        </c:dLbls>
        <c:axId val="360108559"/>
        <c:axId val="1"/>
        <c:axId val="2"/>
      </c:line3DChart>
      <c:catAx>
        <c:axId val="360108559"/>
        <c:scaling>
          <c:orientation val="minMax"/>
        </c:scaling>
        <c:delete val="0"/>
        <c:axPos val="b"/>
        <c:numFmt formatCode="General" sourceLinked="1"/>
        <c:majorTickMark val="out"/>
        <c:minorTickMark val="none"/>
        <c:tickLblPos val="nextTo"/>
        <c:spPr>
          <a:effectLst/>
        </c:spPr>
        <c:txPr>
          <a:bodyPr/>
          <a:lstStyle/>
          <a:p>
            <a:pPr>
              <a:defRPr b="1" cap="none" spc="0">
                <a:ln w="900" cmpd="sng">
                  <a:solidFill>
                    <a:schemeClr val="accent1">
                      <a:satMod val="190000"/>
                      <a:alpha val="55000"/>
                    </a:schemeClr>
                  </a:solidFill>
                  <a:prstDash val="solid"/>
                </a:ln>
                <a:solidFill>
                  <a:schemeClr val="tx1"/>
                </a:solidFill>
                <a:effectLst/>
                <a:latin typeface="Times New Roman" panose="02020603050405020304" pitchFamily="18" charset="0"/>
                <a:cs typeface="Times New Roman" panose="02020603050405020304" pitchFamily="18" charset="0"/>
              </a:defRPr>
            </a:pPr>
            <a:endParaRPr lang="ru-RU"/>
          </a:p>
        </c:txPr>
        <c:crossAx val="1"/>
        <c:crosses val="autoZero"/>
        <c:auto val="1"/>
        <c:lblAlgn val="ctr"/>
        <c:lblOffset val="100"/>
        <c:noMultiLvlLbl val="0"/>
      </c:catAx>
      <c:valAx>
        <c:axId val="1"/>
        <c:scaling>
          <c:orientation val="minMax"/>
        </c:scaling>
        <c:delete val="1"/>
        <c:axPos val="l"/>
        <c:majorGridlines/>
        <c:numFmt formatCode="#,##0.00" sourceLinked="1"/>
        <c:majorTickMark val="out"/>
        <c:minorTickMark val="none"/>
        <c:tickLblPos val="nextTo"/>
        <c:crossAx val="360108559"/>
        <c:crosses val="autoZero"/>
        <c:crossBetween val="between"/>
      </c:valAx>
      <c:serAx>
        <c:axId val="2"/>
        <c:scaling>
          <c:orientation val="minMax"/>
        </c:scaling>
        <c:delete val="1"/>
        <c:axPos val="b"/>
        <c:majorTickMark val="out"/>
        <c:minorTickMark val="none"/>
        <c:tickLblPos val="nextTo"/>
        <c:crossAx val="1"/>
        <c:crosses val="autoZero"/>
      </c:serAx>
      <c:spPr>
        <a:noFill/>
        <a:ln w="25398">
          <a:noFill/>
        </a:ln>
      </c:spPr>
    </c:plotArea>
    <c:plotVisOnly val="1"/>
    <c:dispBlanksAs val="gap"/>
    <c:showDLblsOverMax val="0"/>
  </c:chart>
  <c:txPr>
    <a:bodyPr/>
    <a:lstStyle/>
    <a:p>
      <a:pPr>
        <a:defRPr sz="1329"/>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0"/>
    </c:view3D>
    <c:floor>
      <c:thickness val="0"/>
    </c:floor>
    <c:sideWall>
      <c:thickness val="0"/>
    </c:sideWall>
    <c:backWall>
      <c:thickness val="0"/>
    </c:backWall>
    <c:plotArea>
      <c:layout>
        <c:manualLayout>
          <c:layoutTarget val="inner"/>
          <c:xMode val="edge"/>
          <c:yMode val="edge"/>
          <c:x val="2.0900157480314981E-2"/>
          <c:y val="0"/>
          <c:w val="0.51526711084191401"/>
          <c:h val="0.76519735686896895"/>
        </c:manualLayout>
      </c:layout>
      <c:pie3DChart>
        <c:varyColors val="1"/>
        <c:ser>
          <c:idx val="0"/>
          <c:order val="0"/>
          <c:tx>
            <c:strRef>
              <c:f>Лист1!$B$1</c:f>
              <c:strCache>
                <c:ptCount val="1"/>
                <c:pt idx="0">
                  <c:v>Продажи</c:v>
                </c:pt>
              </c:strCache>
            </c:strRef>
          </c:tx>
          <c:spPr>
            <a:scene3d>
              <a:camera prst="orthographicFront"/>
              <a:lightRig rig="threePt" dir="t"/>
            </a:scene3d>
            <a:sp3d>
              <a:bevelT/>
            </a:sp3d>
          </c:spPr>
          <c:explosion val="25"/>
          <c:dPt>
            <c:idx val="0"/>
            <c:bubble3D val="0"/>
            <c:extLst>
              <c:ext xmlns:c16="http://schemas.microsoft.com/office/drawing/2014/chart" uri="{C3380CC4-5D6E-409C-BE32-E72D297353CC}">
                <c16:uniqueId val="{00000000-489A-4F7C-ADCD-B4DD716D4CAF}"/>
              </c:ext>
            </c:extLst>
          </c:dPt>
          <c:dPt>
            <c:idx val="1"/>
            <c:bubble3D val="0"/>
            <c:spPr>
              <a:solidFill>
                <a:schemeClr val="accent1">
                  <a:lumMod val="75000"/>
                </a:schemeClr>
              </a:solidFill>
              <a:scene3d>
                <a:camera prst="orthographicFront"/>
                <a:lightRig rig="threePt" dir="t"/>
              </a:scene3d>
              <a:sp3d>
                <a:bevelT/>
              </a:sp3d>
            </c:spPr>
            <c:extLst>
              <c:ext xmlns:c16="http://schemas.microsoft.com/office/drawing/2014/chart" uri="{C3380CC4-5D6E-409C-BE32-E72D297353CC}">
                <c16:uniqueId val="{00000001-489A-4F7C-ADCD-B4DD716D4CAF}"/>
              </c:ext>
            </c:extLst>
          </c:dPt>
          <c:dPt>
            <c:idx val="2"/>
            <c:bubble3D val="0"/>
            <c:extLst>
              <c:ext xmlns:c16="http://schemas.microsoft.com/office/drawing/2014/chart" uri="{C3380CC4-5D6E-409C-BE32-E72D297353CC}">
                <c16:uniqueId val="{00000002-489A-4F7C-ADCD-B4DD716D4CAF}"/>
              </c:ext>
            </c:extLst>
          </c:dPt>
          <c:dPt>
            <c:idx val="3"/>
            <c:bubble3D val="0"/>
            <c:extLst>
              <c:ext xmlns:c16="http://schemas.microsoft.com/office/drawing/2014/chart" uri="{C3380CC4-5D6E-409C-BE32-E72D297353CC}">
                <c16:uniqueId val="{00000003-489A-4F7C-ADCD-B4DD716D4CAF}"/>
              </c:ext>
            </c:extLst>
          </c:dPt>
          <c:dPt>
            <c:idx val="4"/>
            <c:bubble3D val="0"/>
            <c:extLst>
              <c:ext xmlns:c16="http://schemas.microsoft.com/office/drawing/2014/chart" uri="{C3380CC4-5D6E-409C-BE32-E72D297353CC}">
                <c16:uniqueId val="{00000004-489A-4F7C-ADCD-B4DD716D4CAF}"/>
              </c:ext>
            </c:extLst>
          </c:dPt>
          <c:dPt>
            <c:idx val="5"/>
            <c:bubble3D val="0"/>
            <c:extLst>
              <c:ext xmlns:c16="http://schemas.microsoft.com/office/drawing/2014/chart" uri="{C3380CC4-5D6E-409C-BE32-E72D297353CC}">
                <c16:uniqueId val="{00000005-489A-4F7C-ADCD-B4DD716D4CAF}"/>
              </c:ext>
            </c:extLst>
          </c:dPt>
          <c:dPt>
            <c:idx val="6"/>
            <c:bubble3D val="0"/>
            <c:extLst>
              <c:ext xmlns:c16="http://schemas.microsoft.com/office/drawing/2014/chart" uri="{C3380CC4-5D6E-409C-BE32-E72D297353CC}">
                <c16:uniqueId val="{00000006-489A-4F7C-ADCD-B4DD716D4CAF}"/>
              </c:ext>
            </c:extLst>
          </c:dPt>
          <c:dPt>
            <c:idx val="7"/>
            <c:bubble3D val="0"/>
            <c:extLst>
              <c:ext xmlns:c16="http://schemas.microsoft.com/office/drawing/2014/chart" uri="{C3380CC4-5D6E-409C-BE32-E72D297353CC}">
                <c16:uniqueId val="{00000007-489A-4F7C-ADCD-B4DD716D4CAF}"/>
              </c:ext>
            </c:extLst>
          </c:dPt>
          <c:dPt>
            <c:idx val="8"/>
            <c:bubble3D val="0"/>
            <c:extLst>
              <c:ext xmlns:c16="http://schemas.microsoft.com/office/drawing/2014/chart" uri="{C3380CC4-5D6E-409C-BE32-E72D297353CC}">
                <c16:uniqueId val="{00000008-489A-4F7C-ADCD-B4DD716D4CAF}"/>
              </c:ext>
            </c:extLst>
          </c:dPt>
          <c:dPt>
            <c:idx val="9"/>
            <c:bubble3D val="0"/>
            <c:extLst>
              <c:ext xmlns:c16="http://schemas.microsoft.com/office/drawing/2014/chart" uri="{C3380CC4-5D6E-409C-BE32-E72D297353CC}">
                <c16:uniqueId val="{00000009-489A-4F7C-ADCD-B4DD716D4CAF}"/>
              </c:ext>
            </c:extLst>
          </c:dPt>
          <c:dPt>
            <c:idx val="10"/>
            <c:bubble3D val="0"/>
            <c:extLst>
              <c:ext xmlns:c16="http://schemas.microsoft.com/office/drawing/2014/chart" uri="{C3380CC4-5D6E-409C-BE32-E72D297353CC}">
                <c16:uniqueId val="{0000000A-489A-4F7C-ADCD-B4DD716D4CAF}"/>
              </c:ext>
            </c:extLst>
          </c:dPt>
          <c:dPt>
            <c:idx val="11"/>
            <c:bubble3D val="0"/>
            <c:extLst>
              <c:ext xmlns:c16="http://schemas.microsoft.com/office/drawing/2014/chart" uri="{C3380CC4-5D6E-409C-BE32-E72D297353CC}">
                <c16:uniqueId val="{0000000B-489A-4F7C-ADCD-B4DD716D4CAF}"/>
              </c:ext>
            </c:extLst>
          </c:dPt>
          <c:dPt>
            <c:idx val="12"/>
            <c:bubble3D val="0"/>
            <c:extLst>
              <c:ext xmlns:c16="http://schemas.microsoft.com/office/drawing/2014/chart" uri="{C3380CC4-5D6E-409C-BE32-E72D297353CC}">
                <c16:uniqueId val="{0000000C-489A-4F7C-ADCD-B4DD716D4CAF}"/>
              </c:ext>
            </c:extLst>
          </c:dPt>
          <c:dPt>
            <c:idx val="13"/>
            <c:bubble3D val="0"/>
            <c:extLst>
              <c:ext xmlns:c16="http://schemas.microsoft.com/office/drawing/2014/chart" uri="{C3380CC4-5D6E-409C-BE32-E72D297353CC}">
                <c16:uniqueId val="{0000000D-489A-4F7C-ADCD-B4DD716D4CAF}"/>
              </c:ext>
            </c:extLst>
          </c:dPt>
          <c:dLbls>
            <c:dLbl>
              <c:idx val="0"/>
              <c:delete val="1"/>
              <c:extLst>
                <c:ext xmlns:c15="http://schemas.microsoft.com/office/drawing/2012/chart" uri="{CE6537A1-D6FC-4f65-9D91-7224C49458BB}"/>
                <c:ext xmlns:c16="http://schemas.microsoft.com/office/drawing/2014/chart" uri="{C3380CC4-5D6E-409C-BE32-E72D297353CC}">
                  <c16:uniqueId val="{00000000-489A-4F7C-ADCD-B4DD716D4CAF}"/>
                </c:ext>
              </c:extLst>
            </c:dLbl>
            <c:dLbl>
              <c:idx val="1"/>
              <c:layout>
                <c:manualLayout>
                  <c:x val="0.143540783363618"/>
                  <c:y val="-0.47696148707131991"/>
                </c:manualLayout>
              </c:layout>
              <c:tx>
                <c:rich>
                  <a:bodyPr/>
                  <a:lstStyle/>
                  <a:p>
                    <a:r>
                      <a:rPr lang="en-US" dirty="0" smtClean="0"/>
                      <a:t>2,3%</a:t>
                    </a:r>
                    <a:endParaRPr lang="en-US" dirty="0"/>
                  </a:p>
                </c:rich>
              </c:tx>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9A-4F7C-ADCD-B4DD716D4CAF}"/>
                </c:ext>
              </c:extLst>
            </c:dLbl>
            <c:dLbl>
              <c:idx val="2"/>
              <c:delete val="1"/>
              <c:extLst>
                <c:ext xmlns:c15="http://schemas.microsoft.com/office/drawing/2012/chart" uri="{CE6537A1-D6FC-4f65-9D91-7224C49458BB}"/>
                <c:ext xmlns:c16="http://schemas.microsoft.com/office/drawing/2014/chart" uri="{C3380CC4-5D6E-409C-BE32-E72D297353CC}">
                  <c16:uniqueId val="{00000002-489A-4F7C-ADCD-B4DD716D4CAF}"/>
                </c:ext>
              </c:extLst>
            </c:dLbl>
            <c:dLbl>
              <c:idx val="3"/>
              <c:layout>
                <c:manualLayout>
                  <c:x val="0.11521784776902887"/>
                  <c:y val="-0.36598895789040242"/>
                </c:manualLayout>
              </c:layout>
              <c:tx>
                <c:rich>
                  <a:bodyPr/>
                  <a:lstStyle/>
                  <a:p>
                    <a:r>
                      <a:rPr lang="en-US" dirty="0" smtClean="0"/>
                      <a:t>2,3%</a:t>
                    </a:r>
                    <a:endParaRPr lang="en-US" dirty="0"/>
                  </a:p>
                </c:rich>
              </c:tx>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89A-4F7C-ADCD-B4DD716D4CAF}"/>
                </c:ext>
              </c:extLst>
            </c:dLbl>
            <c:dLbl>
              <c:idx val="4"/>
              <c:layout>
                <c:manualLayout>
                  <c:x val="0.11893824894742525"/>
                  <c:y val="0.26632015669854986"/>
                </c:manualLayout>
              </c:layout>
              <c:tx>
                <c:rich>
                  <a:bodyPr/>
                  <a:lstStyle/>
                  <a:p>
                    <a:r>
                      <a:rPr lang="en-US" dirty="0" smtClean="0">
                        <a:solidFill>
                          <a:schemeClr val="tx1"/>
                        </a:solidFill>
                      </a:rPr>
                      <a:t>2,0%</a:t>
                    </a:r>
                    <a:endParaRPr lang="en-US" dirty="0"/>
                  </a:p>
                </c:rich>
              </c:tx>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89A-4F7C-ADCD-B4DD716D4CAF}"/>
                </c:ext>
              </c:extLst>
            </c:dLbl>
            <c:dLbl>
              <c:idx val="5"/>
              <c:delete val="1"/>
              <c:extLst>
                <c:ext xmlns:c15="http://schemas.microsoft.com/office/drawing/2012/chart" uri="{CE6537A1-D6FC-4f65-9D91-7224C49458BB}"/>
                <c:ext xmlns:c16="http://schemas.microsoft.com/office/drawing/2014/chart" uri="{C3380CC4-5D6E-409C-BE32-E72D297353CC}">
                  <c16:uniqueId val="{00000005-489A-4F7C-ADCD-B4DD716D4CAF}"/>
                </c:ext>
              </c:extLst>
            </c:dLbl>
            <c:dLbl>
              <c:idx val="6"/>
              <c:layout>
                <c:manualLayout>
                  <c:x val="9.8168786593983443E-3"/>
                  <c:y val="-2.0460171934217935E-2"/>
                </c:manualLayout>
              </c:layout>
              <c:tx>
                <c:rich>
                  <a:bodyPr/>
                  <a:lstStyle/>
                  <a:p>
                    <a:r>
                      <a:rPr lang="en-US" dirty="0" smtClean="0">
                        <a:solidFill>
                          <a:schemeClr val="tx1"/>
                        </a:solidFill>
                      </a:rPr>
                      <a:t>6,3%</a:t>
                    </a:r>
                    <a:endParaRPr lang="en-US" dirty="0"/>
                  </a:p>
                </c:rich>
              </c:tx>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89A-4F7C-ADCD-B4DD716D4CAF}"/>
                </c:ext>
              </c:extLst>
            </c:dLbl>
            <c:dLbl>
              <c:idx val="7"/>
              <c:delete val="1"/>
              <c:extLst>
                <c:ext xmlns:c15="http://schemas.microsoft.com/office/drawing/2012/chart" uri="{CE6537A1-D6FC-4f65-9D91-7224C49458BB}"/>
                <c:ext xmlns:c16="http://schemas.microsoft.com/office/drawing/2014/chart" uri="{C3380CC4-5D6E-409C-BE32-E72D297353CC}">
                  <c16:uniqueId val="{00000007-489A-4F7C-ADCD-B4DD716D4CAF}"/>
                </c:ext>
              </c:extLst>
            </c:dLbl>
            <c:dLbl>
              <c:idx val="8"/>
              <c:delete val="1"/>
              <c:extLst>
                <c:ext xmlns:c15="http://schemas.microsoft.com/office/drawing/2012/chart" uri="{CE6537A1-D6FC-4f65-9D91-7224C49458BB}"/>
                <c:ext xmlns:c16="http://schemas.microsoft.com/office/drawing/2014/chart" uri="{C3380CC4-5D6E-409C-BE32-E72D297353CC}">
                  <c16:uniqueId val="{00000008-489A-4F7C-ADCD-B4DD716D4CAF}"/>
                </c:ext>
              </c:extLst>
            </c:dLbl>
            <c:dLbl>
              <c:idx val="9"/>
              <c:layout>
                <c:manualLayout>
                  <c:x val="3.7674237835655135E-2"/>
                  <c:y val="-2.5361557660148406E-4"/>
                </c:manualLayout>
              </c:layout>
              <c:tx>
                <c:rich>
                  <a:bodyPr/>
                  <a:lstStyle/>
                  <a:p>
                    <a:r>
                      <a:rPr lang="en-US" dirty="0" smtClean="0"/>
                      <a:t>3,8%</a:t>
                    </a:r>
                    <a:endParaRPr lang="en-US" dirty="0"/>
                  </a:p>
                </c:rich>
              </c:tx>
              <c:dLblPos val="bestFit"/>
              <c:showLegendKey val="0"/>
              <c:showVal val="0"/>
              <c:showCatName val="0"/>
              <c:showSerName val="0"/>
              <c:showPercent val="0"/>
              <c:showBubbleSize val="0"/>
              <c:extLst>
                <c:ext xmlns:c15="http://schemas.microsoft.com/office/drawing/2012/chart" uri="{CE6537A1-D6FC-4f65-9D91-7224C49458BB}">
                  <c15:layout>
                    <c:manualLayout>
                      <c:w val="6.0897435897435896E-2"/>
                      <c:h val="6.5080042689434361E-2"/>
                    </c:manualLayout>
                  </c15:layout>
                </c:ext>
                <c:ext xmlns:c16="http://schemas.microsoft.com/office/drawing/2014/chart" uri="{C3380CC4-5D6E-409C-BE32-E72D297353CC}">
                  <c16:uniqueId val="{00000009-489A-4F7C-ADCD-B4DD716D4CAF}"/>
                </c:ext>
              </c:extLst>
            </c:dLbl>
            <c:dLbl>
              <c:idx val="10"/>
              <c:delete val="1"/>
              <c:extLst>
                <c:ext xmlns:c15="http://schemas.microsoft.com/office/drawing/2012/chart" uri="{CE6537A1-D6FC-4f65-9D91-7224C49458BB}"/>
                <c:ext xmlns:c16="http://schemas.microsoft.com/office/drawing/2014/chart" uri="{C3380CC4-5D6E-409C-BE32-E72D297353CC}">
                  <c16:uniqueId val="{0000000A-489A-4F7C-ADCD-B4DD716D4CAF}"/>
                </c:ext>
              </c:extLst>
            </c:dLbl>
            <c:dLbl>
              <c:idx val="11"/>
              <c:layout>
                <c:manualLayout>
                  <c:x val="-0.1529735513830002"/>
                  <c:y val="5.0093362129093502E-2"/>
                </c:manualLayout>
              </c:layout>
              <c:tx>
                <c:rich>
                  <a:bodyPr/>
                  <a:lstStyle/>
                  <a:p>
                    <a:r>
                      <a:rPr lang="en-US" dirty="0" smtClean="0">
                        <a:solidFill>
                          <a:schemeClr val="tx1"/>
                        </a:solidFill>
                      </a:rPr>
                      <a:t>6,9%</a:t>
                    </a:r>
                    <a:endParaRPr lang="en-US" dirty="0"/>
                  </a:p>
                </c:rich>
              </c:tx>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89A-4F7C-ADCD-B4DD716D4CAF}"/>
                </c:ext>
              </c:extLst>
            </c:dLbl>
            <c:dLbl>
              <c:idx val="12"/>
              <c:layout>
                <c:manualLayout>
                  <c:x val="-0.22577188815718449"/>
                  <c:y val="0.47044062279234306"/>
                </c:manualLayout>
              </c:layout>
              <c:tx>
                <c:rich>
                  <a:bodyPr/>
                  <a:lstStyle/>
                  <a:p>
                    <a:r>
                      <a:rPr lang="en-US" dirty="0" smtClean="0"/>
                      <a:t>13,5%</a:t>
                    </a:r>
                    <a:endParaRPr lang="en-US" dirty="0"/>
                  </a:p>
                </c:rich>
              </c:tx>
              <c:dLblPos val="bestFit"/>
              <c:showLegendKey val="0"/>
              <c:showVal val="0"/>
              <c:showCatName val="0"/>
              <c:showSerName val="0"/>
              <c:showPercent val="0"/>
              <c:showBubbleSize val="0"/>
              <c:extLst>
                <c:ext xmlns:c15="http://schemas.microsoft.com/office/drawing/2012/chart" uri="{CE6537A1-D6FC-4f65-9D91-7224C49458BB}">
                  <c15:layout>
                    <c:manualLayout>
                      <c:w val="5.9012820512820516E-2"/>
                      <c:h val="0.12057630736392742"/>
                    </c:manualLayout>
                  </c15:layout>
                </c:ext>
                <c:ext xmlns:c16="http://schemas.microsoft.com/office/drawing/2014/chart" uri="{C3380CC4-5D6E-409C-BE32-E72D297353CC}">
                  <c16:uniqueId val="{0000000C-489A-4F7C-ADCD-B4DD716D4CAF}"/>
                </c:ext>
              </c:extLst>
            </c:dLbl>
            <c:dLbl>
              <c:idx val="13"/>
              <c:delete val="1"/>
              <c:extLst>
                <c:ext xmlns:c15="http://schemas.microsoft.com/office/drawing/2012/chart" uri="{CE6537A1-D6FC-4f65-9D91-7224C49458BB}"/>
                <c:ext xmlns:c16="http://schemas.microsoft.com/office/drawing/2014/chart" uri="{C3380CC4-5D6E-409C-BE32-E72D297353CC}">
                  <c16:uniqueId val="{0000000D-489A-4F7C-ADCD-B4DD716D4CAF}"/>
                </c:ext>
              </c:extLst>
            </c:dLbl>
            <c:dLbl>
              <c:idx val="14"/>
              <c:delete val="1"/>
              <c:extLst>
                <c:ext xmlns:c15="http://schemas.microsoft.com/office/drawing/2012/chart" uri="{CE6537A1-D6FC-4f65-9D91-7224C49458BB}"/>
                <c:ext xmlns:c16="http://schemas.microsoft.com/office/drawing/2014/chart" uri="{C3380CC4-5D6E-409C-BE32-E72D297353CC}">
                  <c16:uniqueId val="{0000000E-489A-4F7C-ADCD-B4DD716D4CAF}"/>
                </c:ext>
              </c:extLst>
            </c:dLbl>
            <c:dLbl>
              <c:idx val="15"/>
              <c:delete val="1"/>
              <c:extLst>
                <c:ext xmlns:c15="http://schemas.microsoft.com/office/drawing/2012/chart" uri="{CE6537A1-D6FC-4f65-9D91-7224C49458BB}"/>
                <c:ext xmlns:c16="http://schemas.microsoft.com/office/drawing/2014/chart" uri="{C3380CC4-5D6E-409C-BE32-E72D297353CC}">
                  <c16:uniqueId val="{0000000F-489A-4F7C-ADCD-B4DD716D4CAF}"/>
                </c:ext>
              </c:extLst>
            </c:dLbl>
            <c:dLbl>
              <c:idx val="16"/>
              <c:layout>
                <c:manualLayout>
                  <c:x val="3.9848685972233316E-2"/>
                  <c:y val="1.3101303513531404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0-489A-4F7C-ADCD-B4DD716D4CAF}"/>
                </c:ext>
              </c:extLst>
            </c:dLbl>
            <c:spPr>
              <a:noFill/>
              <a:ln w="25408">
                <a:noFill/>
              </a:ln>
            </c:spPr>
            <c:txPr>
              <a:bodyPr/>
              <a:lstStyle/>
              <a:p>
                <a:pPr>
                  <a:defRPr>
                    <a:solidFill>
                      <a:schemeClr val="tx1"/>
                    </a:solidFill>
                    <a:latin typeface="Times New Roman" panose="02020603050405020304" pitchFamily="18" charset="0"/>
                    <a:cs typeface="Times New Roman" panose="02020603050405020304" pitchFamily="18" charset="0"/>
                  </a:defRPr>
                </a:pPr>
                <a:endParaRPr lang="ru-RU"/>
              </a:p>
            </c:txPr>
            <c:showLegendKey val="0"/>
            <c:showVal val="0"/>
            <c:showCatName val="0"/>
            <c:showSerName val="0"/>
            <c:showPercent val="1"/>
            <c:showBubbleSize val="0"/>
            <c:showLeaderLines val="0"/>
            <c:extLst>
              <c:ext xmlns:c15="http://schemas.microsoft.com/office/drawing/2012/chart" uri="{CE6537A1-D6FC-4f65-9D91-7224C49458BB}"/>
            </c:extLst>
          </c:dLbls>
          <c:cat>
            <c:strRef>
              <c:f>Лист1!$A$2:$A$15</c:f>
              <c:strCache>
                <c:ptCount val="14"/>
                <c:pt idx="0">
                  <c:v>НДФЛ</c:v>
                </c:pt>
                <c:pt idx="1">
                  <c:v>Акцизы</c:v>
                </c:pt>
                <c:pt idx="2">
                  <c:v>Туристический налог</c:v>
                </c:pt>
                <c:pt idx="3">
                  <c:v>Налог, взимаемый в связи с применением упрощенной системы налогообложения</c:v>
                </c:pt>
                <c:pt idx="4">
                  <c:v>ЕСХН</c:v>
                </c:pt>
                <c:pt idx="5">
                  <c:v>Патентная система налогообложения</c:v>
                </c:pt>
                <c:pt idx="6">
                  <c:v>Налог на имущество физических лиц</c:v>
                </c:pt>
                <c:pt idx="7">
                  <c:v>Земельный налог</c:v>
                </c:pt>
                <c:pt idx="8">
                  <c:v>Госпошлина</c:v>
                </c:pt>
                <c:pt idx="9">
                  <c:v>Доходы от использования имущества, находящегося в государственной и муниципальной  собственности</c:v>
                </c:pt>
                <c:pt idx="10">
                  <c:v>Доходы от оказания платных услуг</c:v>
                </c:pt>
                <c:pt idx="11">
                  <c:v>Доходы от продажи земельных  участков</c:v>
                </c:pt>
                <c:pt idx="12">
                  <c:v>Штрафы, санкции, возмещение ущерба</c:v>
                </c:pt>
                <c:pt idx="13">
                  <c:v>Прочие неналоговые доходы бюджетов муниципальных округов
</c:v>
                </c:pt>
              </c:strCache>
            </c:strRef>
          </c:cat>
          <c:val>
            <c:numRef>
              <c:f>Лист1!$B$2:$B$15</c:f>
              <c:numCache>
                <c:formatCode>0.00</c:formatCode>
                <c:ptCount val="14"/>
                <c:pt idx="0">
                  <c:v>59.193368100358427</c:v>
                </c:pt>
                <c:pt idx="1">
                  <c:v>2.0357451612903228</c:v>
                </c:pt>
                <c:pt idx="2">
                  <c:v>8.8172043010752675E-3</c:v>
                </c:pt>
                <c:pt idx="3">
                  <c:v>13.504551971326165</c:v>
                </c:pt>
                <c:pt idx="4">
                  <c:v>1.5273118279569893</c:v>
                </c:pt>
                <c:pt idx="5">
                  <c:v>1.5148745519713263</c:v>
                </c:pt>
                <c:pt idx="6">
                  <c:v>6.3170250896057354</c:v>
                </c:pt>
                <c:pt idx="7">
                  <c:v>6.8954480286738358</c:v>
                </c:pt>
                <c:pt idx="8">
                  <c:v>2.2574193548387096</c:v>
                </c:pt>
                <c:pt idx="9">
                  <c:v>3.786810035842294</c:v>
                </c:pt>
                <c:pt idx="10">
                  <c:v>0.22007598566308245</c:v>
                </c:pt>
                <c:pt idx="11">
                  <c:v>2.2759856630824373</c:v>
                </c:pt>
                <c:pt idx="12">
                  <c:v>0.25481433691756272</c:v>
                </c:pt>
                <c:pt idx="13">
                  <c:v>0.20775268817204304</c:v>
                </c:pt>
              </c:numCache>
            </c:numRef>
          </c:val>
          <c:extLst>
            <c:ext xmlns:c16="http://schemas.microsoft.com/office/drawing/2014/chart" uri="{C3380CC4-5D6E-409C-BE32-E72D297353CC}">
              <c16:uniqueId val="{00000011-489A-4F7C-ADCD-B4DD716D4CAF}"/>
            </c:ext>
          </c:extLst>
        </c:ser>
        <c:dLbls>
          <c:showLegendKey val="0"/>
          <c:showVal val="0"/>
          <c:showCatName val="0"/>
          <c:showSerName val="0"/>
          <c:showPercent val="0"/>
          <c:showBubbleSize val="0"/>
          <c:showLeaderLines val="0"/>
        </c:dLbls>
      </c:pie3DChart>
      <c:spPr>
        <a:noFill/>
        <a:ln w="25408">
          <a:noFill/>
        </a:ln>
      </c:spPr>
    </c:plotArea>
    <c:legend>
      <c:legendPos val="r"/>
      <c:layout>
        <c:manualLayout>
          <c:xMode val="edge"/>
          <c:yMode val="edge"/>
          <c:x val="0.52794134867756914"/>
          <c:y val="0"/>
          <c:w val="0.47001150817686249"/>
          <c:h val="0.99839999999999995"/>
        </c:manualLayout>
      </c:layout>
      <c:overlay val="0"/>
      <c:txPr>
        <a:bodyPr/>
        <a:lstStyle/>
        <a:p>
          <a:pPr>
            <a:defRPr sz="1100" kern="900" baseline="0"/>
          </a:pPr>
          <a:endParaRPr lang="ru-RU"/>
        </a:p>
      </c:txPr>
    </c:legend>
    <c:plotVisOnly val="1"/>
    <c:dispBlanksAs val="zero"/>
    <c:showDLblsOverMax val="0"/>
  </c:chart>
  <c:txPr>
    <a:bodyPr/>
    <a:lstStyle/>
    <a:p>
      <a:pPr>
        <a:defRPr sz="1187"/>
      </a:pPr>
      <a:endParaRPr lang="ru-RU"/>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floor>
    <c:sideWall>
      <c:thickness val="0"/>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hade val="50000"/>
            </a:schemeClr>
          </a:solidFill>
        </a:ln>
      </c:spPr>
    </c:sideWall>
    <c:backWall>
      <c:thickness val="0"/>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hade val="50000"/>
            </a:schemeClr>
          </a:solidFill>
        </a:ln>
      </c:spPr>
    </c:backWall>
    <c:plotArea>
      <c:layout>
        <c:manualLayout>
          <c:layoutTarget val="inner"/>
          <c:xMode val="edge"/>
          <c:yMode val="edge"/>
          <c:x val="0.11711175610117396"/>
          <c:y val="0.1510729338411721"/>
          <c:w val="0.88288821966007047"/>
          <c:h val="0.79991976454052272"/>
        </c:manualLayout>
      </c:layout>
      <c:bar3DChart>
        <c:barDir val="col"/>
        <c:grouping val="clustered"/>
        <c:varyColors val="0"/>
        <c:ser>
          <c:idx val="0"/>
          <c:order val="0"/>
          <c:tx>
            <c:strRef>
              <c:f>Лист1!$B$1</c:f>
              <c:strCache>
                <c:ptCount val="1"/>
                <c:pt idx="0">
                  <c:v>2024</c:v>
                </c:pt>
              </c:strCache>
            </c:strRef>
          </c:tx>
          <c:spPr>
            <a:pattFill prst="solidDmnd">
              <a:fgClr>
                <a:srgbClr val="00B0F0"/>
              </a:fgClr>
              <a:bgClr>
                <a:schemeClr val="tx2">
                  <a:lumMod val="20000"/>
                  <a:lumOff val="80000"/>
                </a:schemeClr>
              </a:bgClr>
            </a:pattFill>
            <a:scene3d>
              <a:camera prst="orthographicFront"/>
              <a:lightRig rig="threePt" dir="t"/>
            </a:scene3d>
            <a:sp3d>
              <a:bevelT/>
            </a:sp3d>
          </c:spPr>
          <c:invertIfNegative val="0"/>
          <c:cat>
            <c:strRef>
              <c:f>Лист1!$A$2</c:f>
              <c:strCache>
                <c:ptCount val="1"/>
                <c:pt idx="0">
                  <c:v>Безвозмездные поступления
</c:v>
                </c:pt>
              </c:strCache>
            </c:strRef>
          </c:cat>
          <c:val>
            <c:numRef>
              <c:f>Лист1!$B$2</c:f>
              <c:numCache>
                <c:formatCode>#,##0.00</c:formatCode>
                <c:ptCount val="1"/>
                <c:pt idx="0">
                  <c:v>3637789.65</c:v>
                </c:pt>
              </c:numCache>
            </c:numRef>
          </c:val>
          <c:extLst>
            <c:ext xmlns:c16="http://schemas.microsoft.com/office/drawing/2014/chart" uri="{C3380CC4-5D6E-409C-BE32-E72D297353CC}">
              <c16:uniqueId val="{00000000-62D8-41A6-B05A-A371658473BA}"/>
            </c:ext>
          </c:extLst>
        </c:ser>
        <c:ser>
          <c:idx val="1"/>
          <c:order val="1"/>
          <c:tx>
            <c:strRef>
              <c:f>Лист1!$C$1</c:f>
              <c:strCache>
                <c:ptCount val="1"/>
                <c:pt idx="0">
                  <c:v>2025</c:v>
                </c:pt>
              </c:strCache>
            </c:strRef>
          </c:tx>
          <c:spPr>
            <a:pattFill prst="solidDmnd">
              <a:fgClr>
                <a:schemeClr val="accent6">
                  <a:lumMod val="75000"/>
                </a:schemeClr>
              </a:fgClr>
              <a:bgClr>
                <a:schemeClr val="accent6">
                  <a:lumMod val="60000"/>
                  <a:lumOff val="40000"/>
                </a:schemeClr>
              </a:bgClr>
            </a:pattFill>
            <a:scene3d>
              <a:camera prst="orthographicFront"/>
              <a:lightRig rig="threePt" dir="t"/>
            </a:scene3d>
            <a:sp3d>
              <a:bevelT/>
            </a:sp3d>
          </c:spPr>
          <c:invertIfNegative val="0"/>
          <c:cat>
            <c:strRef>
              <c:f>Лист1!$A$2</c:f>
              <c:strCache>
                <c:ptCount val="1"/>
                <c:pt idx="0">
                  <c:v>Безвозмездные поступления
</c:v>
                </c:pt>
              </c:strCache>
            </c:strRef>
          </c:cat>
          <c:val>
            <c:numRef>
              <c:f>Лист1!$C$2</c:f>
              <c:numCache>
                <c:formatCode>#,##0.00</c:formatCode>
                <c:ptCount val="1"/>
                <c:pt idx="0">
                  <c:v>3034840.99</c:v>
                </c:pt>
              </c:numCache>
            </c:numRef>
          </c:val>
          <c:extLst>
            <c:ext xmlns:c16="http://schemas.microsoft.com/office/drawing/2014/chart" uri="{C3380CC4-5D6E-409C-BE32-E72D297353CC}">
              <c16:uniqueId val="{00000001-62D8-41A6-B05A-A371658473BA}"/>
            </c:ext>
          </c:extLst>
        </c:ser>
        <c:ser>
          <c:idx val="2"/>
          <c:order val="2"/>
          <c:tx>
            <c:strRef>
              <c:f>Лист1!$D$1</c:f>
              <c:strCache>
                <c:ptCount val="1"/>
                <c:pt idx="0">
                  <c:v>2026</c:v>
                </c:pt>
              </c:strCache>
            </c:strRef>
          </c:tx>
          <c:spPr>
            <a:pattFill prst="pct70">
              <a:fgClr>
                <a:srgbClr val="990099"/>
              </a:fgClr>
              <a:bgClr>
                <a:schemeClr val="bg1"/>
              </a:bgClr>
            </a:pattFill>
            <a:scene3d>
              <a:camera prst="orthographicFront"/>
              <a:lightRig rig="threePt" dir="t"/>
            </a:scene3d>
            <a:sp3d>
              <a:bevelT/>
            </a:sp3d>
          </c:spPr>
          <c:invertIfNegative val="0"/>
          <c:dPt>
            <c:idx val="0"/>
            <c:invertIfNegative val="0"/>
            <c:bubble3D val="0"/>
            <c:spPr>
              <a:pattFill prst="solidDmnd">
                <a:fgClr>
                  <a:srgbClr val="990099"/>
                </a:fgClr>
                <a:bgClr>
                  <a:schemeClr val="accent4">
                    <a:lumMod val="40000"/>
                    <a:lumOff val="60000"/>
                  </a:schemeClr>
                </a:bgClr>
              </a:pattFill>
              <a:scene3d>
                <a:camera prst="orthographicFront"/>
                <a:lightRig rig="threePt" dir="t"/>
              </a:scene3d>
              <a:sp3d>
                <a:bevelT/>
              </a:sp3d>
            </c:spPr>
            <c:extLst>
              <c:ext xmlns:c16="http://schemas.microsoft.com/office/drawing/2014/chart" uri="{C3380CC4-5D6E-409C-BE32-E72D297353CC}">
                <c16:uniqueId val="{00000002-62D8-41A6-B05A-A371658473BA}"/>
              </c:ext>
            </c:extLst>
          </c:dPt>
          <c:cat>
            <c:strRef>
              <c:f>Лист1!$A$2</c:f>
              <c:strCache>
                <c:ptCount val="1"/>
                <c:pt idx="0">
                  <c:v>Безвозмездные поступления
</c:v>
                </c:pt>
              </c:strCache>
            </c:strRef>
          </c:cat>
          <c:val>
            <c:numRef>
              <c:f>Лист1!$D$2</c:f>
              <c:numCache>
                <c:formatCode>#,##0.00</c:formatCode>
                <c:ptCount val="1"/>
                <c:pt idx="0">
                  <c:v>3417561.89</c:v>
                </c:pt>
              </c:numCache>
            </c:numRef>
          </c:val>
          <c:extLst>
            <c:ext xmlns:c16="http://schemas.microsoft.com/office/drawing/2014/chart" uri="{C3380CC4-5D6E-409C-BE32-E72D297353CC}">
              <c16:uniqueId val="{00000003-62D8-41A6-B05A-A371658473BA}"/>
            </c:ext>
          </c:extLst>
        </c:ser>
        <c:ser>
          <c:idx val="3"/>
          <c:order val="3"/>
          <c:tx>
            <c:strRef>
              <c:f>Лист1!$E$1</c:f>
              <c:strCache>
                <c:ptCount val="1"/>
                <c:pt idx="0">
                  <c:v>2027</c:v>
                </c:pt>
              </c:strCache>
            </c:strRef>
          </c:tx>
          <c:spPr>
            <a:pattFill prst="pct80">
              <a:fgClr>
                <a:srgbClr val="92D050"/>
              </a:fgClr>
              <a:bgClr>
                <a:schemeClr val="bg1"/>
              </a:bgClr>
            </a:pattFill>
            <a:scene3d>
              <a:camera prst="orthographicFront"/>
              <a:lightRig rig="threePt" dir="t"/>
            </a:scene3d>
            <a:sp3d>
              <a:bevelT/>
            </a:sp3d>
          </c:spPr>
          <c:invertIfNegative val="0"/>
          <c:dPt>
            <c:idx val="0"/>
            <c:invertIfNegative val="0"/>
            <c:bubble3D val="0"/>
            <c:spPr>
              <a:pattFill prst="solidDmnd">
                <a:fgClr>
                  <a:srgbClr val="92D050"/>
                </a:fgClr>
                <a:bgClr>
                  <a:schemeClr val="accent3">
                    <a:lumMod val="40000"/>
                    <a:lumOff val="60000"/>
                  </a:schemeClr>
                </a:bgClr>
              </a:pattFill>
              <a:scene3d>
                <a:camera prst="orthographicFront"/>
                <a:lightRig rig="threePt" dir="t"/>
              </a:scene3d>
              <a:sp3d>
                <a:bevelT/>
              </a:sp3d>
            </c:spPr>
            <c:extLst>
              <c:ext xmlns:c16="http://schemas.microsoft.com/office/drawing/2014/chart" uri="{C3380CC4-5D6E-409C-BE32-E72D297353CC}">
                <c16:uniqueId val="{00000004-62D8-41A6-B05A-A371658473BA}"/>
              </c:ext>
            </c:extLst>
          </c:dPt>
          <c:cat>
            <c:strRef>
              <c:f>Лист1!$A$2</c:f>
              <c:strCache>
                <c:ptCount val="1"/>
                <c:pt idx="0">
                  <c:v>Безвозмездные поступления
</c:v>
                </c:pt>
              </c:strCache>
            </c:strRef>
          </c:cat>
          <c:val>
            <c:numRef>
              <c:f>Лист1!$E$2</c:f>
              <c:numCache>
                <c:formatCode>#,##0.00</c:formatCode>
                <c:ptCount val="1"/>
                <c:pt idx="0">
                  <c:v>3242259.1</c:v>
                </c:pt>
              </c:numCache>
            </c:numRef>
          </c:val>
          <c:extLst>
            <c:ext xmlns:c16="http://schemas.microsoft.com/office/drawing/2014/chart" uri="{C3380CC4-5D6E-409C-BE32-E72D297353CC}">
              <c16:uniqueId val="{00000005-62D8-41A6-B05A-A371658473BA}"/>
            </c:ext>
          </c:extLst>
        </c:ser>
        <c:ser>
          <c:idx val="4"/>
          <c:order val="4"/>
          <c:tx>
            <c:strRef>
              <c:f>Лист1!$F$1</c:f>
              <c:strCache>
                <c:ptCount val="1"/>
                <c:pt idx="0">
                  <c:v>2028</c:v>
                </c:pt>
              </c:strCache>
            </c:strRef>
          </c:tx>
          <c:spPr>
            <a:pattFill prst="lgCheck">
              <a:fgClr>
                <a:srgbClr val="002060"/>
              </a:fgClr>
              <a:bgClr>
                <a:schemeClr val="bg1"/>
              </a:bgClr>
            </a:pattFill>
          </c:spPr>
          <c:invertIfNegative val="0"/>
          <c:cat>
            <c:strRef>
              <c:f>Лист1!$A$2</c:f>
              <c:strCache>
                <c:ptCount val="1"/>
                <c:pt idx="0">
                  <c:v>Безвозмездные поступления
</c:v>
                </c:pt>
              </c:strCache>
            </c:strRef>
          </c:cat>
          <c:val>
            <c:numRef>
              <c:f>Лист1!$F$2</c:f>
              <c:numCache>
                <c:formatCode>#,##0.00</c:formatCode>
                <c:ptCount val="1"/>
                <c:pt idx="0">
                  <c:v>2898072.26</c:v>
                </c:pt>
              </c:numCache>
            </c:numRef>
          </c:val>
          <c:extLst>
            <c:ext xmlns:c16="http://schemas.microsoft.com/office/drawing/2014/chart" uri="{C3380CC4-5D6E-409C-BE32-E72D297353CC}">
              <c16:uniqueId val="{00000006-62D8-41A6-B05A-A371658473BA}"/>
            </c:ext>
          </c:extLst>
        </c:ser>
        <c:dLbls>
          <c:showLegendKey val="0"/>
          <c:showVal val="0"/>
          <c:showCatName val="0"/>
          <c:showSerName val="0"/>
          <c:showPercent val="0"/>
          <c:showBubbleSize val="0"/>
        </c:dLbls>
        <c:gapWidth val="150"/>
        <c:shape val="cylinder"/>
        <c:axId val="2036052223"/>
        <c:axId val="1"/>
        <c:axId val="0"/>
      </c:bar3DChart>
      <c:catAx>
        <c:axId val="2036052223"/>
        <c:scaling>
          <c:orientation val="minMax"/>
        </c:scaling>
        <c:delete val="1"/>
        <c:axPos val="b"/>
        <c:numFmt formatCode="General" sourceLinked="1"/>
        <c:majorTickMark val="out"/>
        <c:minorTickMark val="none"/>
        <c:tickLblPos val="nextTo"/>
        <c:crossAx val="1"/>
        <c:crosses val="autoZero"/>
        <c:auto val="1"/>
        <c:lblAlgn val="ctr"/>
        <c:lblOffset val="100"/>
        <c:noMultiLvlLbl val="0"/>
      </c:catAx>
      <c:valAx>
        <c:axId val="1"/>
        <c:scaling>
          <c:orientation val="minMax"/>
        </c:scaling>
        <c:delete val="0"/>
        <c:axPos val="l"/>
        <c:majorGridlines>
          <c:spPr>
            <a:ln>
              <a:solidFill>
                <a:schemeClr val="accent1">
                  <a:shade val="50000"/>
                </a:schemeClr>
              </a:solidFill>
            </a:ln>
          </c:spPr>
        </c:majorGridlines>
        <c:numFmt formatCode="#,##0.00" sourceLinked="1"/>
        <c:majorTickMark val="out"/>
        <c:minorTickMark val="none"/>
        <c:tickLblPos val="nextTo"/>
        <c:txPr>
          <a:bodyPr/>
          <a:lstStyle/>
          <a:p>
            <a:pPr>
              <a:defRPr b="1">
                <a:solidFill>
                  <a:schemeClr val="tx1"/>
                </a:solidFill>
                <a:latin typeface="Times New Roman" panose="02020603050405020304" pitchFamily="18" charset="0"/>
                <a:cs typeface="Times New Roman" panose="02020603050405020304" pitchFamily="18" charset="0"/>
              </a:defRPr>
            </a:pPr>
            <a:endParaRPr lang="ru-RU"/>
          </a:p>
        </c:txPr>
        <c:crossAx val="2036052223"/>
        <c:crosses val="autoZero"/>
        <c:crossBetween val="between"/>
      </c:valAx>
      <c:spPr>
        <a:noFill/>
        <a:ln w="12682">
          <a:solidFill>
            <a:schemeClr val="accent1">
              <a:shade val="50000"/>
            </a:schemeClr>
          </a:solidFill>
        </a:ln>
      </c:spPr>
    </c:plotArea>
    <c:legend>
      <c:legendPos val="r"/>
      <c:layout>
        <c:manualLayout>
          <c:xMode val="edge"/>
          <c:yMode val="edge"/>
          <c:x val="0.88202866593164275"/>
          <c:y val="8.2051282051282051E-2"/>
          <c:w val="6.5049614112458659E-2"/>
          <c:h val="0.71794871794871795"/>
        </c:manualLayout>
      </c:layout>
      <c:overlay val="0"/>
      <c:txPr>
        <a:bodyPr/>
        <a:lstStyle/>
        <a:p>
          <a:pPr>
            <a:defRPr b="1">
              <a:solidFill>
                <a:schemeClr val="tx1"/>
              </a:solidFill>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noFill/>
  </c:spPr>
  <c:txPr>
    <a:bodyPr/>
    <a:lstStyle/>
    <a:p>
      <a:pPr>
        <a:defRPr sz="1243"/>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cap="none" spc="0">
                <a:ln w="900" cmpd="sng">
                  <a:noFill/>
                  <a:prstDash val="solid"/>
                </a:ln>
                <a:solidFill>
                  <a:schemeClr val="tx1"/>
                </a:solidFill>
                <a:effectLst>
                  <a:innerShdw blurRad="101600" dist="76200" dir="5400000">
                    <a:schemeClr val="accent1">
                      <a:satMod val="190000"/>
                      <a:tint val="100000"/>
                      <a:alpha val="74000"/>
                    </a:schemeClr>
                  </a:innerShdw>
                </a:effectLst>
                <a:latin typeface="Times New Roman" panose="02020603050405020304" pitchFamily="18" charset="0"/>
                <a:cs typeface="Times New Roman" panose="02020603050405020304" pitchFamily="18" charset="0"/>
              </a:defRPr>
            </a:pPr>
            <a:r>
              <a:rPr lang="ru-RU" dirty="0" smtClean="0">
                <a:latin typeface="Times New Roman" panose="02020603050405020304" pitchFamily="18" charset="0"/>
                <a:cs typeface="Times New Roman" panose="02020603050405020304" pitchFamily="18" charset="0"/>
              </a:rPr>
              <a:t>2025</a:t>
            </a:r>
          </a:p>
          <a:p>
            <a:pPr>
              <a:defRPr b="1" cap="none" spc="0">
                <a:ln w="900" cmpd="sng">
                  <a:noFill/>
                  <a:prstDash val="solid"/>
                </a:ln>
                <a:solidFill>
                  <a:schemeClr val="tx1"/>
                </a:solidFill>
                <a:effectLst>
                  <a:innerShdw blurRad="101600" dist="76200" dir="5400000">
                    <a:schemeClr val="accent1">
                      <a:satMod val="190000"/>
                      <a:tint val="100000"/>
                      <a:alpha val="74000"/>
                    </a:schemeClr>
                  </a:innerShdw>
                </a:effectLst>
                <a:latin typeface="Times New Roman" panose="02020603050405020304" pitchFamily="18" charset="0"/>
                <a:cs typeface="Times New Roman" panose="02020603050405020304" pitchFamily="18" charset="0"/>
              </a:defRPr>
            </a:pPr>
            <a:r>
              <a:rPr lang="ru-RU" dirty="0" smtClean="0">
                <a:latin typeface="Times New Roman" panose="02020603050405020304" pitchFamily="18" charset="0"/>
                <a:cs typeface="Times New Roman" panose="02020603050405020304" pitchFamily="18" charset="0"/>
              </a:rPr>
              <a:t>план</a:t>
            </a:r>
            <a:endParaRPr lang="ru-RU" dirty="0">
              <a:latin typeface="Times New Roman" panose="02020603050405020304" pitchFamily="18" charset="0"/>
              <a:cs typeface="Times New Roman" panose="02020603050405020304" pitchFamily="18" charset="0"/>
            </a:endParaRPr>
          </a:p>
        </c:rich>
      </c:tx>
      <c:layout>
        <c:manualLayout>
          <c:xMode val="edge"/>
          <c:yMode val="edge"/>
          <c:x val="8.6511066671604395E-2"/>
          <c:y val="6.2238473895522689E-4"/>
        </c:manualLayout>
      </c:layout>
      <c:overlay val="0"/>
    </c:title>
    <c:autoTitleDeleted val="0"/>
    <c:plotArea>
      <c:layout>
        <c:manualLayout>
          <c:layoutTarget val="inner"/>
          <c:xMode val="edge"/>
          <c:yMode val="edge"/>
          <c:x val="3.9193176066856768E-3"/>
          <c:y val="0.10439077658896738"/>
          <c:w val="0.6429098927279685"/>
          <c:h val="0.77431407589339807"/>
        </c:manualLayout>
      </c:layout>
      <c:doughnutChart>
        <c:varyColors val="1"/>
        <c:ser>
          <c:idx val="0"/>
          <c:order val="0"/>
          <c:tx>
            <c:strRef>
              <c:f>Лист1!$B$1</c:f>
              <c:strCache>
                <c:ptCount val="1"/>
                <c:pt idx="0">
                  <c:v>2025</c:v>
                </c:pt>
              </c:strCache>
            </c:strRef>
          </c:tx>
          <c:spPr>
            <a:scene3d>
              <a:camera prst="orthographicFront"/>
              <a:lightRig rig="threePt" dir="t"/>
            </a:scene3d>
            <a:sp3d>
              <a:bevelT/>
            </a:sp3d>
          </c:spPr>
          <c:explosion val="2"/>
          <c:dPt>
            <c:idx val="0"/>
            <c:bubble3D val="0"/>
            <c:spPr>
              <a:solidFill>
                <a:schemeClr val="accent6">
                  <a:lumMod val="75000"/>
                </a:schemeClr>
              </a:solidFill>
              <a:scene3d>
                <a:camera prst="orthographicFront"/>
                <a:lightRig rig="threePt" dir="t"/>
              </a:scene3d>
              <a:sp3d>
                <a:bevelT w="38100" h="38100"/>
              </a:sp3d>
            </c:spPr>
            <c:extLst>
              <c:ext xmlns:c16="http://schemas.microsoft.com/office/drawing/2014/chart" uri="{C3380CC4-5D6E-409C-BE32-E72D297353CC}">
                <c16:uniqueId val="{00000000-DF54-45BD-A7B5-C44F7AF39FA7}"/>
              </c:ext>
            </c:extLst>
          </c:dPt>
          <c:dPt>
            <c:idx val="1"/>
            <c:bubble3D val="0"/>
            <c:spPr>
              <a:solidFill>
                <a:srgbClr val="14DC60"/>
              </a:solidFill>
              <a:scene3d>
                <a:camera prst="orthographicFront"/>
                <a:lightRig rig="threePt" dir="t"/>
              </a:scene3d>
              <a:sp3d>
                <a:bevelT w="38100" h="38100"/>
              </a:sp3d>
            </c:spPr>
            <c:extLst>
              <c:ext xmlns:c16="http://schemas.microsoft.com/office/drawing/2014/chart" uri="{C3380CC4-5D6E-409C-BE32-E72D297353CC}">
                <c16:uniqueId val="{00000001-DF54-45BD-A7B5-C44F7AF39FA7}"/>
              </c:ext>
            </c:extLst>
          </c:dPt>
          <c:dPt>
            <c:idx val="2"/>
            <c:bubble3D val="0"/>
            <c:spPr>
              <a:solidFill>
                <a:srgbClr val="00B0F0"/>
              </a:solidFill>
              <a:scene3d>
                <a:camera prst="orthographicFront"/>
                <a:lightRig rig="threePt" dir="t"/>
              </a:scene3d>
              <a:sp3d>
                <a:bevelT w="38100" h="38100"/>
              </a:sp3d>
            </c:spPr>
            <c:extLst>
              <c:ext xmlns:c16="http://schemas.microsoft.com/office/drawing/2014/chart" uri="{C3380CC4-5D6E-409C-BE32-E72D297353CC}">
                <c16:uniqueId val="{00000002-DF54-45BD-A7B5-C44F7AF39FA7}"/>
              </c:ext>
            </c:extLst>
          </c:dPt>
          <c:dPt>
            <c:idx val="3"/>
            <c:bubble3D val="0"/>
            <c:spPr>
              <a:solidFill>
                <a:srgbClr val="954ECA"/>
              </a:solidFill>
              <a:scene3d>
                <a:camera prst="orthographicFront"/>
                <a:lightRig rig="threePt" dir="t"/>
              </a:scene3d>
              <a:sp3d>
                <a:bevelT w="38100" h="38100"/>
              </a:sp3d>
            </c:spPr>
            <c:extLst>
              <c:ext xmlns:c16="http://schemas.microsoft.com/office/drawing/2014/chart" uri="{C3380CC4-5D6E-409C-BE32-E72D297353CC}">
                <c16:uniqueId val="{00000003-DF54-45BD-A7B5-C44F7AF39FA7}"/>
              </c:ext>
            </c:extLst>
          </c:dPt>
          <c:dLbls>
            <c:dLbl>
              <c:idx val="0"/>
              <c:delete val="1"/>
              <c:extLst>
                <c:ext xmlns:c15="http://schemas.microsoft.com/office/drawing/2012/chart" uri="{CE6537A1-D6FC-4f65-9D91-7224C49458BB}"/>
                <c:ext xmlns:c16="http://schemas.microsoft.com/office/drawing/2014/chart" uri="{C3380CC4-5D6E-409C-BE32-E72D297353CC}">
                  <c16:uniqueId val="{00000000-DF54-45BD-A7B5-C44F7AF39FA7}"/>
                </c:ext>
              </c:extLst>
            </c:dLbl>
            <c:dLbl>
              <c:idx val="1"/>
              <c:layout>
                <c:manualLayout>
                  <c:x val="0.11658865034096426"/>
                  <c:y val="-6.54173585664312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54-45BD-A7B5-C44F7AF39FA7}"/>
                </c:ext>
              </c:extLst>
            </c:dLbl>
            <c:dLbl>
              <c:idx val="2"/>
              <c:layout>
                <c:manualLayout>
                  <c:x val="-6.0068545478069245E-2"/>
                  <c:y val="0.199812598928520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F54-45BD-A7B5-C44F7AF39FA7}"/>
                </c:ext>
              </c:extLst>
            </c:dLbl>
            <c:dLbl>
              <c:idx val="3"/>
              <c:layout>
                <c:manualLayout>
                  <c:x val="-2.7156654755812578E-2"/>
                  <c:y val="-0.118268754826838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F54-45BD-A7B5-C44F7AF39FA7}"/>
                </c:ext>
              </c:extLst>
            </c:dLbl>
            <c:dLbl>
              <c:idx val="4"/>
              <c:delete val="1"/>
              <c:extLst>
                <c:ext xmlns:c15="http://schemas.microsoft.com/office/drawing/2012/chart" uri="{CE6537A1-D6FC-4f65-9D91-7224C49458BB}"/>
                <c:ext xmlns:c16="http://schemas.microsoft.com/office/drawing/2014/chart" uri="{C3380CC4-5D6E-409C-BE32-E72D297353CC}">
                  <c16:uniqueId val="{00000004-DF54-45BD-A7B5-C44F7AF39FA7}"/>
                </c:ext>
              </c:extLst>
            </c:dLbl>
            <c:spPr>
              <a:solidFill>
                <a:schemeClr val="accent1">
                  <a:lumMod val="60000"/>
                  <a:lumOff val="40000"/>
                </a:schemeClr>
              </a:solidFill>
              <a:scene3d>
                <a:camera prst="orthographicFront"/>
                <a:lightRig rig="threePt" dir="t"/>
              </a:scene3d>
              <a:sp3d>
                <a:bevelT/>
              </a:sp3d>
            </c:spPr>
            <c:txPr>
              <a:bodyPr/>
              <a:lstStyle/>
              <a:p>
                <a:pPr>
                  <a:defRPr sz="1600" b="0">
                    <a:solidFill>
                      <a:schemeClr val="tx1"/>
                    </a:solidFill>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extLst>
          </c:dLbls>
          <c:cat>
            <c:strRef>
              <c:f>Лист1!$A$2:$A$5</c:f>
              <c:strCache>
                <c:ptCount val="4"/>
                <c:pt idx="1">
                  <c:v>Субсидии</c:v>
                </c:pt>
                <c:pt idx="2">
                  <c:v>Субвенции</c:v>
                </c:pt>
                <c:pt idx="3">
                  <c:v>Иные межбюджетные трансферты</c:v>
                </c:pt>
              </c:strCache>
            </c:strRef>
          </c:cat>
          <c:val>
            <c:numRef>
              <c:f>Лист1!$B$2:$B$5</c:f>
              <c:numCache>
                <c:formatCode>#,##0.0</c:formatCode>
                <c:ptCount val="4"/>
                <c:pt idx="1">
                  <c:v>26.94982283075068</c:v>
                </c:pt>
                <c:pt idx="2">
                  <c:v>71.02984331314174</c:v>
                </c:pt>
                <c:pt idx="3">
                  <c:v>2.1266273986895108</c:v>
                </c:pt>
              </c:numCache>
            </c:numRef>
          </c:val>
          <c:extLst>
            <c:ext xmlns:c16="http://schemas.microsoft.com/office/drawing/2014/chart" uri="{C3380CC4-5D6E-409C-BE32-E72D297353CC}">
              <c16:uniqueId val="{00000005-DF54-45BD-A7B5-C44F7AF39FA7}"/>
            </c:ext>
          </c:extLst>
        </c:ser>
        <c:dLbls>
          <c:showLegendKey val="0"/>
          <c:showVal val="1"/>
          <c:showCatName val="0"/>
          <c:showSerName val="0"/>
          <c:showPercent val="0"/>
          <c:showBubbleSize val="0"/>
          <c:showLeaderLines val="0"/>
        </c:dLbls>
        <c:firstSliceAng val="0"/>
        <c:holeSize val="50"/>
      </c:doughnutChart>
      <c:spPr>
        <a:noFill/>
        <a:ln w="25397">
          <a:noFill/>
        </a:ln>
      </c:spPr>
    </c:plotArea>
    <c:legend>
      <c:legendPos val="r"/>
      <c:legendEntry>
        <c:idx val="0"/>
        <c:delete val="1"/>
      </c:legendEntry>
      <c:layout>
        <c:manualLayout>
          <c:xMode val="edge"/>
          <c:yMode val="edge"/>
          <c:x val="0.62009977286474338"/>
          <c:y val="7.9800539536391203E-4"/>
          <c:w val="0.36668441160858672"/>
          <c:h val="0.95823365453188725"/>
        </c:manualLayout>
      </c:layout>
      <c:overlay val="0"/>
      <c:txPr>
        <a:bodyPr/>
        <a:lstStyle/>
        <a:p>
          <a:pPr>
            <a:defRPr b="1"/>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2026</a:t>
            </a:r>
          </a:p>
          <a:p>
            <a:pPr>
              <a:defRPr/>
            </a:pPr>
            <a:r>
              <a:rPr lang="ru-RU" dirty="0" smtClean="0"/>
              <a:t> план</a:t>
            </a:r>
            <a:endParaRPr lang="ru-RU" dirty="0"/>
          </a:p>
        </c:rich>
      </c:tx>
      <c:layout>
        <c:manualLayout>
          <c:xMode val="edge"/>
          <c:yMode val="edge"/>
          <c:x val="0.62299650586554545"/>
          <c:y val="0.10597123735657055"/>
        </c:manualLayout>
      </c:layout>
      <c:overlay val="0"/>
    </c:title>
    <c:autoTitleDeleted val="0"/>
    <c:plotArea>
      <c:layout>
        <c:manualLayout>
          <c:layoutTarget val="inner"/>
          <c:xMode val="edge"/>
          <c:yMode val="edge"/>
          <c:x val="6.513693314201395E-2"/>
          <c:y val="0.23374471430381211"/>
          <c:w val="0.7948676672857945"/>
          <c:h val="0.64112499209206364"/>
        </c:manualLayout>
      </c:layout>
      <c:doughnutChart>
        <c:varyColors val="1"/>
        <c:ser>
          <c:idx val="0"/>
          <c:order val="0"/>
          <c:tx>
            <c:strRef>
              <c:f>Лист1!$B$1</c:f>
              <c:strCache>
                <c:ptCount val="1"/>
                <c:pt idx="0">
                  <c:v>2025</c:v>
                </c:pt>
              </c:strCache>
            </c:strRef>
          </c:tx>
          <c:spPr>
            <a:scene3d>
              <a:camera prst="orthographicFront"/>
              <a:lightRig rig="threePt" dir="t"/>
            </a:scene3d>
            <a:sp3d>
              <a:bevelT/>
            </a:sp3d>
          </c:spPr>
          <c:explosion val="2"/>
          <c:dPt>
            <c:idx val="0"/>
            <c:bubble3D val="0"/>
            <c:spPr>
              <a:solidFill>
                <a:schemeClr val="accent6">
                  <a:lumMod val="75000"/>
                </a:schemeClr>
              </a:solidFill>
              <a:scene3d>
                <a:camera prst="orthographicFront"/>
                <a:lightRig rig="threePt" dir="t"/>
              </a:scene3d>
              <a:sp3d>
                <a:bevelT w="38100" h="38100"/>
              </a:sp3d>
            </c:spPr>
            <c:extLst>
              <c:ext xmlns:c16="http://schemas.microsoft.com/office/drawing/2014/chart" uri="{C3380CC4-5D6E-409C-BE32-E72D297353CC}">
                <c16:uniqueId val="{00000000-402A-404A-9A69-8512F36BE64B}"/>
              </c:ext>
            </c:extLst>
          </c:dPt>
          <c:dPt>
            <c:idx val="1"/>
            <c:bubble3D val="0"/>
            <c:spPr>
              <a:solidFill>
                <a:srgbClr val="14DC60"/>
              </a:solidFill>
              <a:scene3d>
                <a:camera prst="orthographicFront"/>
                <a:lightRig rig="threePt" dir="t"/>
              </a:scene3d>
              <a:sp3d>
                <a:bevelT w="38100" h="38100"/>
              </a:sp3d>
            </c:spPr>
            <c:extLst>
              <c:ext xmlns:c16="http://schemas.microsoft.com/office/drawing/2014/chart" uri="{C3380CC4-5D6E-409C-BE32-E72D297353CC}">
                <c16:uniqueId val="{00000001-402A-404A-9A69-8512F36BE64B}"/>
              </c:ext>
            </c:extLst>
          </c:dPt>
          <c:dPt>
            <c:idx val="2"/>
            <c:bubble3D val="0"/>
            <c:spPr>
              <a:solidFill>
                <a:srgbClr val="00B0F0"/>
              </a:solidFill>
              <a:scene3d>
                <a:camera prst="orthographicFront"/>
                <a:lightRig rig="threePt" dir="t"/>
              </a:scene3d>
              <a:sp3d>
                <a:bevelT w="38100" h="38100"/>
              </a:sp3d>
            </c:spPr>
            <c:extLst>
              <c:ext xmlns:c16="http://schemas.microsoft.com/office/drawing/2014/chart" uri="{C3380CC4-5D6E-409C-BE32-E72D297353CC}">
                <c16:uniqueId val="{00000002-402A-404A-9A69-8512F36BE64B}"/>
              </c:ext>
            </c:extLst>
          </c:dPt>
          <c:dPt>
            <c:idx val="3"/>
            <c:bubble3D val="0"/>
            <c:spPr>
              <a:solidFill>
                <a:srgbClr val="954ECA"/>
              </a:solidFill>
              <a:scene3d>
                <a:camera prst="orthographicFront"/>
                <a:lightRig rig="threePt" dir="t"/>
              </a:scene3d>
              <a:sp3d>
                <a:bevelT w="38100" h="38100"/>
              </a:sp3d>
            </c:spPr>
            <c:extLst>
              <c:ext xmlns:c16="http://schemas.microsoft.com/office/drawing/2014/chart" uri="{C3380CC4-5D6E-409C-BE32-E72D297353CC}">
                <c16:uniqueId val="{00000003-402A-404A-9A69-8512F36BE64B}"/>
              </c:ext>
            </c:extLst>
          </c:dPt>
          <c:dPt>
            <c:idx val="4"/>
            <c:bubble3D val="0"/>
            <c:spPr>
              <a:solidFill>
                <a:srgbClr val="F7356C"/>
              </a:solidFill>
              <a:scene3d>
                <a:camera prst="orthographicFront"/>
                <a:lightRig rig="threePt" dir="t"/>
              </a:scene3d>
              <a:sp3d>
                <a:bevelT w="38100" h="38100"/>
              </a:sp3d>
            </c:spPr>
            <c:extLst>
              <c:ext xmlns:c16="http://schemas.microsoft.com/office/drawing/2014/chart" uri="{C3380CC4-5D6E-409C-BE32-E72D297353CC}">
                <c16:uniqueId val="{00000004-402A-404A-9A69-8512F36BE64B}"/>
              </c:ext>
            </c:extLst>
          </c:dPt>
          <c:dLbls>
            <c:dLbl>
              <c:idx val="0"/>
              <c:delete val="1"/>
              <c:extLst>
                <c:ext xmlns:c15="http://schemas.microsoft.com/office/drawing/2012/chart" uri="{CE6537A1-D6FC-4f65-9D91-7224C49458BB}"/>
                <c:ext xmlns:c16="http://schemas.microsoft.com/office/drawing/2014/chart" uri="{C3380CC4-5D6E-409C-BE32-E72D297353CC}">
                  <c16:uniqueId val="{00000000-402A-404A-9A69-8512F36BE64B}"/>
                </c:ext>
              </c:extLst>
            </c:dLbl>
            <c:dLbl>
              <c:idx val="1"/>
              <c:layout>
                <c:manualLayout>
                  <c:x val="1.1320729621591251E-2"/>
                  <c:y val="-0.16181633425462436"/>
                </c:manualLayout>
              </c:layout>
              <c:tx>
                <c:rich>
                  <a:bodyPr/>
                  <a:lstStyle/>
                  <a:p>
                    <a:pPr>
                      <a:defRPr/>
                    </a:pPr>
                    <a:r>
                      <a:rPr lang="en-US" dirty="0" smtClean="0"/>
                      <a:t>31,9</a:t>
                    </a:r>
                    <a:endParaRPr lang="en-US" dirty="0"/>
                  </a:p>
                </c:rich>
              </c:tx>
              <c:spPr>
                <a:solidFill>
                  <a:schemeClr val="accent1">
                    <a:lumMod val="60000"/>
                    <a:lumOff val="40000"/>
                  </a:schemeClr>
                </a:solidFill>
                <a:scene3d>
                  <a:camera prst="orthographicFront"/>
                  <a:lightRig rig="threePt" dir="t"/>
                </a:scene3d>
                <a:sp3d prstMaterial="softEdge">
                  <a:bevelT/>
                </a:sp3d>
              </c:spP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2A-404A-9A69-8512F36BE64B}"/>
                </c:ext>
              </c:extLst>
            </c:dLbl>
            <c:dLbl>
              <c:idx val="2"/>
              <c:layout>
                <c:manualLayout>
                  <c:x val="0.16072342764217845"/>
                  <c:y val="0.20131177046728549"/>
                </c:manualLayout>
              </c:layout>
              <c:tx>
                <c:rich>
                  <a:bodyPr/>
                  <a:lstStyle/>
                  <a:p>
                    <a:pPr>
                      <a:defRPr/>
                    </a:pPr>
                    <a:r>
                      <a:rPr lang="en-US" dirty="0" smtClean="0"/>
                      <a:t>68,0</a:t>
                    </a:r>
                    <a:endParaRPr lang="en-US" dirty="0"/>
                  </a:p>
                </c:rich>
              </c:tx>
              <c:spPr>
                <a:solidFill>
                  <a:schemeClr val="accent1">
                    <a:lumMod val="60000"/>
                    <a:lumOff val="40000"/>
                  </a:schemeClr>
                </a:solidFill>
                <a:scene3d>
                  <a:camera prst="orthographicFront"/>
                  <a:lightRig rig="threePt" dir="t"/>
                </a:scene3d>
                <a:sp3d prstMaterial="softEdge">
                  <a:bevelT/>
                </a:sp3d>
              </c:spP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2A-404A-9A69-8512F36BE64B}"/>
                </c:ext>
              </c:extLst>
            </c:dLbl>
            <c:dLbl>
              <c:idx val="3"/>
              <c:layout>
                <c:manualLayout>
                  <c:x val="6.8930659996983262E-3"/>
                  <c:y val="-0.13111859220376151"/>
                </c:manualLayout>
              </c:layout>
              <c:spPr>
                <a:solidFill>
                  <a:schemeClr val="accent1">
                    <a:lumMod val="60000"/>
                    <a:lumOff val="40000"/>
                  </a:schemeClr>
                </a:solidFill>
                <a:scene3d>
                  <a:camera prst="orthographicFront"/>
                  <a:lightRig rig="threePt" dir="t"/>
                </a:scene3d>
                <a:sp3d prstMaterial="softEdge">
                  <a:bevelT/>
                </a:sp3d>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2A-404A-9A69-8512F36BE64B}"/>
                </c:ext>
              </c:extLst>
            </c:dLbl>
            <c:dLbl>
              <c:idx val="4"/>
              <c:delete val="1"/>
              <c:extLst>
                <c:ext xmlns:c15="http://schemas.microsoft.com/office/drawing/2012/chart" uri="{CE6537A1-D6FC-4f65-9D91-7224C49458BB}"/>
                <c:ext xmlns:c16="http://schemas.microsoft.com/office/drawing/2014/chart" uri="{C3380CC4-5D6E-409C-BE32-E72D297353CC}">
                  <c16:uniqueId val="{00000004-402A-404A-9A69-8512F36BE64B}"/>
                </c:ext>
              </c:extLst>
            </c:dLbl>
            <c:spPr>
              <a:solidFill>
                <a:schemeClr val="accent1">
                  <a:lumMod val="60000"/>
                  <a:lumOff val="40000"/>
                </a:schemeClr>
              </a:solidFill>
              <a:scene3d>
                <a:camera prst="orthographicFront"/>
                <a:lightRig rig="threePt" dir="t"/>
              </a:scene3d>
              <a:sp3d prstMaterial="softEdge"/>
            </c:spPr>
            <c:showLegendKey val="0"/>
            <c:showVal val="1"/>
            <c:showCatName val="0"/>
            <c:showSerName val="0"/>
            <c:showPercent val="0"/>
            <c:showBubbleSize val="0"/>
            <c:showLeaderLines val="0"/>
            <c:extLst>
              <c:ext xmlns:c15="http://schemas.microsoft.com/office/drawing/2012/chart" uri="{CE6537A1-D6FC-4f65-9D91-7224C49458BB}"/>
            </c:extLst>
          </c:dLbls>
          <c:cat>
            <c:strRef>
              <c:f>Лист1!$A$2:$A$6</c:f>
              <c:strCache>
                <c:ptCount val="5"/>
                <c:pt idx="0">
                  <c:v>Дотации </c:v>
                </c:pt>
                <c:pt idx="1">
                  <c:v>Субсидии</c:v>
                </c:pt>
                <c:pt idx="2">
                  <c:v>Субвенции</c:v>
                </c:pt>
                <c:pt idx="3">
                  <c:v>Иные межбюджетные трансферты</c:v>
                </c:pt>
                <c:pt idx="4">
                  <c:v>Прочие безвозмездные поступления</c:v>
                </c:pt>
              </c:strCache>
            </c:strRef>
          </c:cat>
          <c:val>
            <c:numRef>
              <c:f>Лист1!$B$2:$B$6</c:f>
              <c:numCache>
                <c:formatCode>#,##0.0_ ;\-#,##0.0\ </c:formatCode>
                <c:ptCount val="5"/>
                <c:pt idx="1">
                  <c:v>31.884488564448493</c:v>
                </c:pt>
                <c:pt idx="2">
                  <c:v>67.955944171650401</c:v>
                </c:pt>
                <c:pt idx="3">
                  <c:v>0.1</c:v>
                </c:pt>
              </c:numCache>
            </c:numRef>
          </c:val>
          <c:extLst>
            <c:ext xmlns:c16="http://schemas.microsoft.com/office/drawing/2014/chart" uri="{C3380CC4-5D6E-409C-BE32-E72D297353CC}">
              <c16:uniqueId val="{00000005-402A-404A-9A69-8512F36BE64B}"/>
            </c:ext>
          </c:extLst>
        </c:ser>
        <c:dLbls>
          <c:showLegendKey val="0"/>
          <c:showVal val="1"/>
          <c:showCatName val="0"/>
          <c:showSerName val="0"/>
          <c:showPercent val="0"/>
          <c:showBubbleSize val="0"/>
          <c:showLeaderLines val="0"/>
        </c:dLbls>
        <c:firstSliceAng val="0"/>
        <c:holeSize val="50"/>
      </c:doughnutChart>
      <c:spPr>
        <a:noFill/>
        <a:ln w="25383">
          <a:noFill/>
        </a:ln>
      </c:spPr>
    </c:plotArea>
    <c:plotVisOnly val="1"/>
    <c:dispBlanksAs val="zero"/>
    <c:showDLblsOverMax val="0"/>
  </c:chart>
  <c:txPr>
    <a:bodyPr/>
    <a:lstStyle/>
    <a:p>
      <a:pPr>
        <a:defRPr sz="1799">
          <a:latin typeface="Times New Roman" panose="02020603050405020304" pitchFamily="18" charset="0"/>
          <a:cs typeface="Times New Roman" panose="02020603050405020304" pitchFamily="18" charset="0"/>
        </a:defRPr>
      </a:pPr>
      <a:endParaRPr lang="ru-RU"/>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C65AD1-CDD8-427C-AF8C-BE65E187CAAD}" type="doc">
      <dgm:prSet loTypeId="urn:microsoft.com/office/officeart/2005/8/layout/StepDownProcess" loCatId="process" qsTypeId="urn:microsoft.com/office/officeart/2005/8/quickstyle/simple4" qsCatId="simple" csTypeId="urn:microsoft.com/office/officeart/2005/8/colors/accent1_2" csCatId="accent1" phldr="1"/>
      <dgm:spPr/>
      <dgm:t>
        <a:bodyPr/>
        <a:lstStyle/>
        <a:p>
          <a:endParaRPr lang="ru-RU"/>
        </a:p>
      </dgm:t>
    </dgm:pt>
    <dgm:pt modelId="{FD2965BF-4899-4DC7-885D-5E82EA621C69}">
      <dgm:prSet phldrT="[Текст]"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63000">
              <a:schemeClr val="accent4">
                <a:lumMod val="97000"/>
                <a:lumOff val="3000"/>
              </a:schemeClr>
            </a:gs>
            <a:gs pos="100000">
              <a:schemeClr val="accent4">
                <a:lumMod val="0"/>
                <a:lumOff val="100000"/>
                <a:alpha val="36000"/>
              </a:schemeClr>
            </a:gs>
          </a:gsLst>
          <a:path path="rect">
            <a:fillToRect l="100000" t="100000"/>
          </a:path>
          <a:tileRect r="-100000" b="-100000"/>
        </a:gradFill>
        <a:ln w="3175">
          <a:solidFill>
            <a:schemeClr val="accent5">
              <a:lumMod val="75000"/>
              <a:alpha val="59000"/>
            </a:schemeClr>
          </a:solidFill>
        </a:ln>
      </dgm:spPr>
      <dgm:t>
        <a:bodyPr/>
        <a:lstStyle/>
        <a:p>
          <a:pPr marL="0" indent="0"/>
          <a:r>
            <a:rPr lang="ru-RU" sz="1600" b="1" u="sng" dirty="0" smtClean="0">
              <a:solidFill>
                <a:schemeClr val="accent6">
                  <a:lumMod val="50000"/>
                </a:schemeClr>
              </a:solidFill>
              <a:latin typeface="Times New Roman" panose="02020603050405020304" pitchFamily="18" charset="0"/>
              <a:cs typeface="Times New Roman" panose="02020603050405020304" pitchFamily="18" charset="0"/>
            </a:rPr>
            <a:t>2027 год</a:t>
          </a:r>
          <a:endParaRPr lang="ru-RU" sz="1600" b="1" u="sng" dirty="0">
            <a:solidFill>
              <a:schemeClr val="accent6">
                <a:lumMod val="50000"/>
              </a:schemeClr>
            </a:solidFill>
            <a:latin typeface="Times New Roman" panose="02020603050405020304" pitchFamily="18" charset="0"/>
            <a:cs typeface="Times New Roman" panose="02020603050405020304" pitchFamily="18" charset="0"/>
          </a:endParaRPr>
        </a:p>
      </dgm:t>
    </dgm:pt>
    <dgm:pt modelId="{D91CF18E-ABC1-48EC-AB7C-185CEF0D8653}" type="parTrans" cxnId="{AC15C7DE-3889-4789-824B-D427B8FBBBA4}">
      <dgm:prSet/>
      <dgm:spPr/>
      <dgm:t>
        <a:bodyPr/>
        <a:lstStyle/>
        <a:p>
          <a:endParaRPr lang="ru-RU"/>
        </a:p>
      </dgm:t>
    </dgm:pt>
    <dgm:pt modelId="{AB700074-C63C-4627-B497-9F124A1083D6}" type="sibTrans" cxnId="{AC15C7DE-3889-4789-824B-D427B8FBBBA4}">
      <dgm:prSet/>
      <dgm:spPr/>
      <dgm:t>
        <a:bodyPr/>
        <a:lstStyle/>
        <a:p>
          <a:endParaRPr lang="ru-RU"/>
        </a:p>
      </dgm:t>
    </dgm:pt>
    <dgm:pt modelId="{812FA062-B714-4139-B9CE-C0F6062BA832}">
      <dgm:prSet phldrT="[Текст]">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63000">
              <a:schemeClr val="accent4">
                <a:lumMod val="97000"/>
                <a:lumOff val="3000"/>
              </a:schemeClr>
            </a:gs>
            <a:gs pos="100000">
              <a:schemeClr val="accent4">
                <a:lumMod val="0"/>
                <a:lumOff val="100000"/>
                <a:alpha val="36000"/>
              </a:schemeClr>
            </a:gs>
          </a:gsLst>
          <a:path path="rect">
            <a:fillToRect l="100000" t="100000"/>
          </a:path>
          <a:tileRect r="-100000" b="-100000"/>
        </a:gradFill>
        <a:ln w="3175">
          <a:solidFill>
            <a:schemeClr val="accent5">
              <a:lumMod val="75000"/>
              <a:alpha val="59000"/>
            </a:schemeClr>
          </a:solidFill>
        </a:ln>
      </dgm:spPr>
      <dgm:t>
        <a:bodyPr/>
        <a:lstStyle/>
        <a:p>
          <a:r>
            <a:rPr lang="ru-RU" b="1" dirty="0" smtClean="0">
              <a:solidFill>
                <a:schemeClr val="accent6">
                  <a:lumMod val="50000"/>
                </a:schemeClr>
              </a:solidFill>
              <a:latin typeface="Times New Roman" panose="02020603050405020304" pitchFamily="18" charset="0"/>
              <a:cs typeface="Times New Roman" panose="02020603050405020304" pitchFamily="18" charset="0"/>
            </a:rPr>
            <a:t>5 827 259,10</a:t>
          </a:r>
        </a:p>
      </dgm:t>
    </dgm:pt>
    <dgm:pt modelId="{B5B5C6E3-CC91-46FC-8649-50121E6FA214}" type="parTrans" cxnId="{CA3DA9E4-080C-4479-8354-472D873C4743}">
      <dgm:prSet/>
      <dgm:spPr/>
      <dgm:t>
        <a:bodyPr/>
        <a:lstStyle/>
        <a:p>
          <a:endParaRPr lang="ru-RU"/>
        </a:p>
      </dgm:t>
    </dgm:pt>
    <dgm:pt modelId="{35B8FB63-7410-4C48-8E64-D4E4C5B42F68}" type="sibTrans" cxnId="{CA3DA9E4-080C-4479-8354-472D873C4743}">
      <dgm:prSet/>
      <dgm:spPr/>
      <dgm:t>
        <a:bodyPr/>
        <a:lstStyle/>
        <a:p>
          <a:endParaRPr lang="ru-RU"/>
        </a:p>
      </dgm:t>
    </dgm:pt>
    <dgm:pt modelId="{848097ED-77B5-41E0-9CC2-A9E72A584F48}">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63000">
              <a:schemeClr val="accent4">
                <a:lumMod val="97000"/>
                <a:lumOff val="3000"/>
              </a:schemeClr>
            </a:gs>
            <a:gs pos="100000">
              <a:schemeClr val="accent4">
                <a:lumMod val="0"/>
                <a:lumOff val="100000"/>
                <a:alpha val="36000"/>
              </a:schemeClr>
            </a:gs>
          </a:gsLst>
          <a:path path="rect">
            <a:fillToRect l="100000" t="100000"/>
          </a:path>
          <a:tileRect r="-100000" b="-100000"/>
        </a:gradFill>
        <a:ln w="3175">
          <a:solidFill>
            <a:schemeClr val="accent5">
              <a:lumMod val="75000"/>
              <a:alpha val="59000"/>
            </a:schemeClr>
          </a:solidFill>
        </a:ln>
      </dgm:spPr>
      <dgm:t>
        <a:bodyPr/>
        <a:lstStyle/>
        <a:p>
          <a:r>
            <a:rPr lang="ru-RU" sz="1600" b="1" u="sng" dirty="0" smtClean="0">
              <a:solidFill>
                <a:schemeClr val="accent6">
                  <a:lumMod val="50000"/>
                </a:schemeClr>
              </a:solidFill>
              <a:latin typeface="Times New Roman" panose="02020603050405020304" pitchFamily="18" charset="0"/>
              <a:cs typeface="Times New Roman" panose="02020603050405020304" pitchFamily="18" charset="0"/>
            </a:rPr>
            <a:t>2028 год</a:t>
          </a:r>
          <a:endParaRPr lang="ru-RU" sz="1600" b="1" u="sng" dirty="0">
            <a:solidFill>
              <a:schemeClr val="accent6">
                <a:lumMod val="50000"/>
              </a:schemeClr>
            </a:solidFill>
            <a:latin typeface="Times New Roman" panose="02020603050405020304" pitchFamily="18" charset="0"/>
            <a:cs typeface="Times New Roman" panose="02020603050405020304" pitchFamily="18" charset="0"/>
          </a:endParaRPr>
        </a:p>
      </dgm:t>
    </dgm:pt>
    <dgm:pt modelId="{31C10713-3084-4337-AFE7-E9D63BC828D1}" type="parTrans" cxnId="{01087842-4AEB-4780-B921-FF115190944B}">
      <dgm:prSet/>
      <dgm:spPr/>
      <dgm:t>
        <a:bodyPr/>
        <a:lstStyle/>
        <a:p>
          <a:endParaRPr lang="ru-RU"/>
        </a:p>
      </dgm:t>
    </dgm:pt>
    <dgm:pt modelId="{614E05B2-FB32-4636-B714-407D708FFB50}" type="sibTrans" cxnId="{01087842-4AEB-4780-B921-FF115190944B}">
      <dgm:prSet/>
      <dgm:spPr/>
      <dgm:t>
        <a:bodyPr/>
        <a:lstStyle/>
        <a:p>
          <a:endParaRPr lang="ru-RU"/>
        </a:p>
      </dgm:t>
    </dgm:pt>
    <dgm:pt modelId="{33DE9198-31BE-4B10-A876-499C27DD90AB}">
      <dgm:prSet>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63000">
              <a:schemeClr val="accent4">
                <a:lumMod val="97000"/>
                <a:lumOff val="3000"/>
              </a:schemeClr>
            </a:gs>
            <a:gs pos="100000">
              <a:schemeClr val="accent4">
                <a:lumMod val="0"/>
                <a:lumOff val="100000"/>
                <a:alpha val="36000"/>
              </a:schemeClr>
            </a:gs>
          </a:gsLst>
          <a:path path="rect">
            <a:fillToRect l="100000" t="100000"/>
          </a:path>
          <a:tileRect r="-100000" b="-100000"/>
        </a:gradFill>
        <a:ln w="3175">
          <a:solidFill>
            <a:schemeClr val="accent5">
              <a:lumMod val="75000"/>
              <a:alpha val="59000"/>
            </a:schemeClr>
          </a:solidFill>
        </a:ln>
      </dgm:spPr>
      <dgm:t>
        <a:bodyPr/>
        <a:lstStyle/>
        <a:p>
          <a:r>
            <a:rPr lang="ru-RU" b="1" i="0" u="none" dirty="0" smtClean="0">
              <a:solidFill>
                <a:schemeClr val="accent6">
                  <a:lumMod val="50000"/>
                </a:schemeClr>
              </a:solidFill>
              <a:latin typeface="Times New Roman" panose="02020603050405020304" pitchFamily="18" charset="0"/>
              <a:cs typeface="Times New Roman" panose="02020603050405020304" pitchFamily="18" charset="0"/>
            </a:rPr>
            <a:t>5 664 572,26</a:t>
          </a:r>
          <a:endParaRPr lang="ru-RU" b="1" dirty="0">
            <a:solidFill>
              <a:schemeClr val="accent6">
                <a:lumMod val="50000"/>
              </a:schemeClr>
            </a:solidFill>
            <a:latin typeface="Times New Roman" panose="02020603050405020304" pitchFamily="18" charset="0"/>
            <a:cs typeface="Times New Roman" panose="02020603050405020304" pitchFamily="18" charset="0"/>
          </a:endParaRPr>
        </a:p>
      </dgm:t>
    </dgm:pt>
    <dgm:pt modelId="{4D91B5AB-F38B-49AC-A6B4-E2502CA28D7D}" type="parTrans" cxnId="{EE8C1BAD-02A6-4480-9E2E-2D97EBDD8685}">
      <dgm:prSet/>
      <dgm:spPr/>
      <dgm:t>
        <a:bodyPr/>
        <a:lstStyle/>
        <a:p>
          <a:endParaRPr lang="ru-RU"/>
        </a:p>
      </dgm:t>
    </dgm:pt>
    <dgm:pt modelId="{9072DF33-E750-4AE7-AAF8-764686A8B55B}" type="sibTrans" cxnId="{EE8C1BAD-02A6-4480-9E2E-2D97EBDD8685}">
      <dgm:prSet/>
      <dgm:spPr/>
      <dgm:t>
        <a:bodyPr/>
        <a:lstStyle/>
        <a:p>
          <a:endParaRPr lang="ru-RU"/>
        </a:p>
      </dgm:t>
    </dgm:pt>
    <dgm:pt modelId="{F6C8E60B-43DD-431E-B975-E0AA9763220F}" type="pres">
      <dgm:prSet presAssocID="{D2C65AD1-CDD8-427C-AF8C-BE65E187CAAD}" presName="rootnode" presStyleCnt="0">
        <dgm:presLayoutVars>
          <dgm:chMax/>
          <dgm:chPref/>
          <dgm:dir/>
          <dgm:animLvl val="lvl"/>
        </dgm:presLayoutVars>
      </dgm:prSet>
      <dgm:spPr/>
      <dgm:t>
        <a:bodyPr/>
        <a:lstStyle/>
        <a:p>
          <a:endParaRPr lang="ru-RU"/>
        </a:p>
      </dgm:t>
    </dgm:pt>
    <dgm:pt modelId="{7DB561BE-0781-423E-B2F0-1A2C9CC7A997}" type="pres">
      <dgm:prSet presAssocID="{FD2965BF-4899-4DC7-885D-5E82EA621C69}" presName="composite" presStyleCnt="0"/>
      <dgm:spPr/>
    </dgm:pt>
    <dgm:pt modelId="{18951772-9CEF-4CDA-8544-D2D726F9E2C8}" type="pres">
      <dgm:prSet presAssocID="{FD2965BF-4899-4DC7-885D-5E82EA621C69}" presName="bentUpArrow1" presStyleLbl="alignImgPlace1" presStyleIdx="0" presStyleCnt="3" custLinFactNeighborX="13742" custLinFactNeighborY="-10470"/>
      <dgm:spPr/>
    </dgm:pt>
    <dgm:pt modelId="{93406882-5F0B-470A-9220-E7378A283B44}" type="pres">
      <dgm:prSet presAssocID="{FD2965BF-4899-4DC7-885D-5E82EA621C69}" presName="ParentText" presStyleLbl="node1" presStyleIdx="0" presStyleCnt="4" custScaleX="118592" custScaleY="83518" custLinFactNeighborX="14370" custLinFactNeighborY="14050">
        <dgm:presLayoutVars>
          <dgm:chMax val="1"/>
          <dgm:chPref val="1"/>
          <dgm:bulletEnabled val="1"/>
        </dgm:presLayoutVars>
      </dgm:prSet>
      <dgm:spPr/>
      <dgm:t>
        <a:bodyPr/>
        <a:lstStyle/>
        <a:p>
          <a:endParaRPr lang="ru-RU"/>
        </a:p>
      </dgm:t>
    </dgm:pt>
    <dgm:pt modelId="{045EFBBD-DB3D-478B-8C3E-D5668E00E6B1}" type="pres">
      <dgm:prSet presAssocID="{FD2965BF-4899-4DC7-885D-5E82EA621C69}" presName="ChildText" presStyleLbl="revTx" presStyleIdx="0" presStyleCnt="3">
        <dgm:presLayoutVars>
          <dgm:chMax val="0"/>
          <dgm:chPref val="0"/>
          <dgm:bulletEnabled val="1"/>
        </dgm:presLayoutVars>
      </dgm:prSet>
      <dgm:spPr/>
      <dgm:t>
        <a:bodyPr/>
        <a:lstStyle/>
        <a:p>
          <a:endParaRPr lang="ru-RU"/>
        </a:p>
      </dgm:t>
    </dgm:pt>
    <dgm:pt modelId="{8A2A3ABB-4B97-42D3-A919-C04F7AB3E798}" type="pres">
      <dgm:prSet presAssocID="{AB700074-C63C-4627-B497-9F124A1083D6}" presName="sibTrans" presStyleCnt="0"/>
      <dgm:spPr/>
    </dgm:pt>
    <dgm:pt modelId="{2184113A-7A16-4C9C-86F0-1CAF522355AE}" type="pres">
      <dgm:prSet presAssocID="{812FA062-B714-4139-B9CE-C0F6062BA832}" presName="composite" presStyleCnt="0"/>
      <dgm:spPr/>
    </dgm:pt>
    <dgm:pt modelId="{D0ABB300-3928-4FF2-8271-F614B0273A4E}" type="pres">
      <dgm:prSet presAssocID="{812FA062-B714-4139-B9CE-C0F6062BA832}" presName="bentUpArrow1" presStyleLbl="alignImgPlace1" presStyleIdx="1" presStyleCnt="3" custLinFactNeighborX="-13950" custLinFactNeighborY="3290"/>
      <dgm:spPr/>
    </dgm:pt>
    <dgm:pt modelId="{1566F7B2-9509-4B6D-9371-BBC258AECA4B}" type="pres">
      <dgm:prSet presAssocID="{812FA062-B714-4139-B9CE-C0F6062BA832}" presName="ParentText" presStyleLbl="node1" presStyleIdx="1" presStyleCnt="4" custScaleX="171817" custLinFactNeighborX="-8570" custLinFactNeighborY="4768">
        <dgm:presLayoutVars>
          <dgm:chMax val="1"/>
          <dgm:chPref val="1"/>
          <dgm:bulletEnabled val="1"/>
        </dgm:presLayoutVars>
      </dgm:prSet>
      <dgm:spPr/>
      <dgm:t>
        <a:bodyPr/>
        <a:lstStyle/>
        <a:p>
          <a:endParaRPr lang="ru-RU"/>
        </a:p>
      </dgm:t>
    </dgm:pt>
    <dgm:pt modelId="{F47704B4-7D85-41EA-9506-826BAC28B1FC}" type="pres">
      <dgm:prSet presAssocID="{812FA062-B714-4139-B9CE-C0F6062BA832}" presName="ChildText" presStyleLbl="revTx" presStyleIdx="1" presStyleCnt="3">
        <dgm:presLayoutVars>
          <dgm:chMax val="0"/>
          <dgm:chPref val="0"/>
          <dgm:bulletEnabled val="1"/>
        </dgm:presLayoutVars>
      </dgm:prSet>
      <dgm:spPr/>
    </dgm:pt>
    <dgm:pt modelId="{F441BD05-2D6D-480C-81AD-640763519335}" type="pres">
      <dgm:prSet presAssocID="{35B8FB63-7410-4C48-8E64-D4E4C5B42F68}" presName="sibTrans" presStyleCnt="0"/>
      <dgm:spPr/>
    </dgm:pt>
    <dgm:pt modelId="{8082A679-6CF8-41C4-AEBD-F9D7FC44F4DA}" type="pres">
      <dgm:prSet presAssocID="{848097ED-77B5-41E0-9CC2-A9E72A584F48}" presName="composite" presStyleCnt="0"/>
      <dgm:spPr/>
    </dgm:pt>
    <dgm:pt modelId="{70E7DD31-B369-4039-8CDF-0AE4CC16BA2F}" type="pres">
      <dgm:prSet presAssocID="{848097ED-77B5-41E0-9CC2-A9E72A584F48}" presName="bentUpArrow1" presStyleLbl="alignImgPlace1" presStyleIdx="2" presStyleCnt="3" custLinFactNeighborX="5282" custLinFactNeighborY="5454"/>
      <dgm:spPr/>
    </dgm:pt>
    <dgm:pt modelId="{3BCE732B-7808-4387-9C21-BC40844AC3CB}" type="pres">
      <dgm:prSet presAssocID="{848097ED-77B5-41E0-9CC2-A9E72A584F48}" presName="ParentText" presStyleLbl="node1" presStyleIdx="2" presStyleCnt="4" custScaleX="127395" custScaleY="89392" custLinFactNeighborX="-2657" custLinFactNeighborY="12182">
        <dgm:presLayoutVars>
          <dgm:chMax val="1"/>
          <dgm:chPref val="1"/>
          <dgm:bulletEnabled val="1"/>
        </dgm:presLayoutVars>
      </dgm:prSet>
      <dgm:spPr/>
      <dgm:t>
        <a:bodyPr/>
        <a:lstStyle/>
        <a:p>
          <a:endParaRPr lang="ru-RU"/>
        </a:p>
      </dgm:t>
    </dgm:pt>
    <dgm:pt modelId="{9CBBCC24-A02B-45BB-9C3B-896DEB0ECE37}" type="pres">
      <dgm:prSet presAssocID="{848097ED-77B5-41E0-9CC2-A9E72A584F48}" presName="ChildText" presStyleLbl="revTx" presStyleIdx="2" presStyleCnt="3">
        <dgm:presLayoutVars>
          <dgm:chMax val="0"/>
          <dgm:chPref val="0"/>
          <dgm:bulletEnabled val="1"/>
        </dgm:presLayoutVars>
      </dgm:prSet>
      <dgm:spPr/>
    </dgm:pt>
    <dgm:pt modelId="{C76C0CC6-FFA4-4648-8A6D-D4DF01B6006D}" type="pres">
      <dgm:prSet presAssocID="{614E05B2-FB32-4636-B714-407D708FFB50}" presName="sibTrans" presStyleCnt="0"/>
      <dgm:spPr/>
    </dgm:pt>
    <dgm:pt modelId="{54F92237-E07D-4C00-A6BF-408B95925E84}" type="pres">
      <dgm:prSet presAssocID="{33DE9198-31BE-4B10-A876-499C27DD90AB}" presName="composite" presStyleCnt="0"/>
      <dgm:spPr/>
    </dgm:pt>
    <dgm:pt modelId="{348F49FD-635F-422F-A53E-9722F8CB064A}" type="pres">
      <dgm:prSet presAssocID="{33DE9198-31BE-4B10-A876-499C27DD90AB}" presName="ParentText" presStyleLbl="node1" presStyleIdx="3" presStyleCnt="4" custScaleX="155612" custLinFactNeighborX="-67" custLinFactNeighborY="15584">
        <dgm:presLayoutVars>
          <dgm:chMax val="1"/>
          <dgm:chPref val="1"/>
          <dgm:bulletEnabled val="1"/>
        </dgm:presLayoutVars>
      </dgm:prSet>
      <dgm:spPr/>
      <dgm:t>
        <a:bodyPr/>
        <a:lstStyle/>
        <a:p>
          <a:endParaRPr lang="ru-RU"/>
        </a:p>
      </dgm:t>
    </dgm:pt>
  </dgm:ptLst>
  <dgm:cxnLst>
    <dgm:cxn modelId="{617FE1F6-C046-4F21-80E9-D12B78B15644}" type="presOf" srcId="{33DE9198-31BE-4B10-A876-499C27DD90AB}" destId="{348F49FD-635F-422F-A53E-9722F8CB064A}" srcOrd="0" destOrd="0" presId="urn:microsoft.com/office/officeart/2005/8/layout/StepDownProcess"/>
    <dgm:cxn modelId="{B3A0C97E-16AB-4531-B12A-B257A89E7CDE}" type="presOf" srcId="{812FA062-B714-4139-B9CE-C0F6062BA832}" destId="{1566F7B2-9509-4B6D-9371-BBC258AECA4B}" srcOrd="0" destOrd="0" presId="urn:microsoft.com/office/officeart/2005/8/layout/StepDownProcess"/>
    <dgm:cxn modelId="{19F20519-E8BE-4702-933E-52D03A538E27}" type="presOf" srcId="{D2C65AD1-CDD8-427C-AF8C-BE65E187CAAD}" destId="{F6C8E60B-43DD-431E-B975-E0AA9763220F}" srcOrd="0" destOrd="0" presId="urn:microsoft.com/office/officeart/2005/8/layout/StepDownProcess"/>
    <dgm:cxn modelId="{010EAA8A-0B1A-48BE-89D3-77F4249AAD2D}" type="presOf" srcId="{FD2965BF-4899-4DC7-885D-5E82EA621C69}" destId="{93406882-5F0B-470A-9220-E7378A283B44}" srcOrd="0" destOrd="0" presId="urn:microsoft.com/office/officeart/2005/8/layout/StepDownProcess"/>
    <dgm:cxn modelId="{EE8C1BAD-02A6-4480-9E2E-2D97EBDD8685}" srcId="{D2C65AD1-CDD8-427C-AF8C-BE65E187CAAD}" destId="{33DE9198-31BE-4B10-A876-499C27DD90AB}" srcOrd="3" destOrd="0" parTransId="{4D91B5AB-F38B-49AC-A6B4-E2502CA28D7D}" sibTransId="{9072DF33-E750-4AE7-AAF8-764686A8B55B}"/>
    <dgm:cxn modelId="{01087842-4AEB-4780-B921-FF115190944B}" srcId="{D2C65AD1-CDD8-427C-AF8C-BE65E187CAAD}" destId="{848097ED-77B5-41E0-9CC2-A9E72A584F48}" srcOrd="2" destOrd="0" parTransId="{31C10713-3084-4337-AFE7-E9D63BC828D1}" sibTransId="{614E05B2-FB32-4636-B714-407D708FFB50}"/>
    <dgm:cxn modelId="{CA3DA9E4-080C-4479-8354-472D873C4743}" srcId="{D2C65AD1-CDD8-427C-AF8C-BE65E187CAAD}" destId="{812FA062-B714-4139-B9CE-C0F6062BA832}" srcOrd="1" destOrd="0" parTransId="{B5B5C6E3-CC91-46FC-8649-50121E6FA214}" sibTransId="{35B8FB63-7410-4C48-8E64-D4E4C5B42F68}"/>
    <dgm:cxn modelId="{BF2EECA3-5261-4629-9191-FEAD8D1F70A6}" type="presOf" srcId="{848097ED-77B5-41E0-9CC2-A9E72A584F48}" destId="{3BCE732B-7808-4387-9C21-BC40844AC3CB}" srcOrd="0" destOrd="0" presId="urn:microsoft.com/office/officeart/2005/8/layout/StepDownProcess"/>
    <dgm:cxn modelId="{AC15C7DE-3889-4789-824B-D427B8FBBBA4}" srcId="{D2C65AD1-CDD8-427C-AF8C-BE65E187CAAD}" destId="{FD2965BF-4899-4DC7-885D-5E82EA621C69}" srcOrd="0" destOrd="0" parTransId="{D91CF18E-ABC1-48EC-AB7C-185CEF0D8653}" sibTransId="{AB700074-C63C-4627-B497-9F124A1083D6}"/>
    <dgm:cxn modelId="{91D51AD6-95D5-44AA-A021-F81A6FAFF42E}" type="presParOf" srcId="{F6C8E60B-43DD-431E-B975-E0AA9763220F}" destId="{7DB561BE-0781-423E-B2F0-1A2C9CC7A997}" srcOrd="0" destOrd="0" presId="urn:microsoft.com/office/officeart/2005/8/layout/StepDownProcess"/>
    <dgm:cxn modelId="{F8F93301-B2C1-4882-B9FC-7AE60EAF059C}" type="presParOf" srcId="{7DB561BE-0781-423E-B2F0-1A2C9CC7A997}" destId="{18951772-9CEF-4CDA-8544-D2D726F9E2C8}" srcOrd="0" destOrd="0" presId="urn:microsoft.com/office/officeart/2005/8/layout/StepDownProcess"/>
    <dgm:cxn modelId="{E917B67E-8F3C-4A44-A43E-5A230DB54563}" type="presParOf" srcId="{7DB561BE-0781-423E-B2F0-1A2C9CC7A997}" destId="{93406882-5F0B-470A-9220-E7378A283B44}" srcOrd="1" destOrd="0" presId="urn:microsoft.com/office/officeart/2005/8/layout/StepDownProcess"/>
    <dgm:cxn modelId="{CFCE1936-AE66-4AAB-B8E4-5A978B06D7D6}" type="presParOf" srcId="{7DB561BE-0781-423E-B2F0-1A2C9CC7A997}" destId="{045EFBBD-DB3D-478B-8C3E-D5668E00E6B1}" srcOrd="2" destOrd="0" presId="urn:microsoft.com/office/officeart/2005/8/layout/StepDownProcess"/>
    <dgm:cxn modelId="{2C1C1830-B303-4E31-8594-899D87370E02}" type="presParOf" srcId="{F6C8E60B-43DD-431E-B975-E0AA9763220F}" destId="{8A2A3ABB-4B97-42D3-A919-C04F7AB3E798}" srcOrd="1" destOrd="0" presId="urn:microsoft.com/office/officeart/2005/8/layout/StepDownProcess"/>
    <dgm:cxn modelId="{0C6E011E-20BC-4B01-B126-6E4FF471103F}" type="presParOf" srcId="{F6C8E60B-43DD-431E-B975-E0AA9763220F}" destId="{2184113A-7A16-4C9C-86F0-1CAF522355AE}" srcOrd="2" destOrd="0" presId="urn:microsoft.com/office/officeart/2005/8/layout/StepDownProcess"/>
    <dgm:cxn modelId="{8F366F07-2402-4891-978F-1EC32E5419D3}" type="presParOf" srcId="{2184113A-7A16-4C9C-86F0-1CAF522355AE}" destId="{D0ABB300-3928-4FF2-8271-F614B0273A4E}" srcOrd="0" destOrd="0" presId="urn:microsoft.com/office/officeart/2005/8/layout/StepDownProcess"/>
    <dgm:cxn modelId="{EF996BDD-15D7-4C80-97B4-9AB49E8760A5}" type="presParOf" srcId="{2184113A-7A16-4C9C-86F0-1CAF522355AE}" destId="{1566F7B2-9509-4B6D-9371-BBC258AECA4B}" srcOrd="1" destOrd="0" presId="urn:microsoft.com/office/officeart/2005/8/layout/StepDownProcess"/>
    <dgm:cxn modelId="{E39F1C9C-CE39-432F-A5C6-64974B9BC41F}" type="presParOf" srcId="{2184113A-7A16-4C9C-86F0-1CAF522355AE}" destId="{F47704B4-7D85-41EA-9506-826BAC28B1FC}" srcOrd="2" destOrd="0" presId="urn:microsoft.com/office/officeart/2005/8/layout/StepDownProcess"/>
    <dgm:cxn modelId="{9BFC7EEA-9300-4B70-9AEB-6A89D0F56517}" type="presParOf" srcId="{F6C8E60B-43DD-431E-B975-E0AA9763220F}" destId="{F441BD05-2D6D-480C-81AD-640763519335}" srcOrd="3" destOrd="0" presId="urn:microsoft.com/office/officeart/2005/8/layout/StepDownProcess"/>
    <dgm:cxn modelId="{69F86C1F-8693-4541-8FD9-4DD0F030F898}" type="presParOf" srcId="{F6C8E60B-43DD-431E-B975-E0AA9763220F}" destId="{8082A679-6CF8-41C4-AEBD-F9D7FC44F4DA}" srcOrd="4" destOrd="0" presId="urn:microsoft.com/office/officeart/2005/8/layout/StepDownProcess"/>
    <dgm:cxn modelId="{3E24782E-C259-4B08-820B-7CCA1070696B}" type="presParOf" srcId="{8082A679-6CF8-41C4-AEBD-F9D7FC44F4DA}" destId="{70E7DD31-B369-4039-8CDF-0AE4CC16BA2F}" srcOrd="0" destOrd="0" presId="urn:microsoft.com/office/officeart/2005/8/layout/StepDownProcess"/>
    <dgm:cxn modelId="{42F556AE-1DEB-441D-A875-7FABFED170FB}" type="presParOf" srcId="{8082A679-6CF8-41C4-AEBD-F9D7FC44F4DA}" destId="{3BCE732B-7808-4387-9C21-BC40844AC3CB}" srcOrd="1" destOrd="0" presId="urn:microsoft.com/office/officeart/2005/8/layout/StepDownProcess"/>
    <dgm:cxn modelId="{2D99BEE8-E1CE-4C7D-BF6A-4DF7526C655D}" type="presParOf" srcId="{8082A679-6CF8-41C4-AEBD-F9D7FC44F4DA}" destId="{9CBBCC24-A02B-45BB-9C3B-896DEB0ECE37}" srcOrd="2" destOrd="0" presId="urn:microsoft.com/office/officeart/2005/8/layout/StepDownProcess"/>
    <dgm:cxn modelId="{9194C31F-EEF8-4FC5-BC54-281B98D7E012}" type="presParOf" srcId="{F6C8E60B-43DD-431E-B975-E0AA9763220F}" destId="{C76C0CC6-FFA4-4648-8A6D-D4DF01B6006D}" srcOrd="5" destOrd="0" presId="urn:microsoft.com/office/officeart/2005/8/layout/StepDownProcess"/>
    <dgm:cxn modelId="{F96A3FCF-7A7F-470E-BB4D-AF47468B51B7}" type="presParOf" srcId="{F6C8E60B-43DD-431E-B975-E0AA9763220F}" destId="{54F92237-E07D-4C00-A6BF-408B95925E84}" srcOrd="6" destOrd="0" presId="urn:microsoft.com/office/officeart/2005/8/layout/StepDownProcess"/>
    <dgm:cxn modelId="{9ABAE9AC-4EF4-4B77-82A0-850AC78C1A40}" type="presParOf" srcId="{54F92237-E07D-4C00-A6BF-408B95925E84}" destId="{348F49FD-635F-422F-A53E-9722F8CB064A}" srcOrd="0"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F423CBC-A524-4E6B-89C0-30EDC32EDE30}" type="doc">
      <dgm:prSet loTypeId="urn:microsoft.com/office/officeart/2008/layout/HalfCircleOrganizationChart" loCatId="hierarchy" qsTypeId="urn:microsoft.com/office/officeart/2005/8/quickstyle/3d4" qsCatId="3D" csTypeId="urn:microsoft.com/office/officeart/2005/8/colors/accent1_2" csCatId="accent1" phldr="1"/>
      <dgm:spPr/>
      <dgm:t>
        <a:bodyPr/>
        <a:lstStyle/>
        <a:p>
          <a:endParaRPr lang="ru-RU"/>
        </a:p>
      </dgm:t>
    </dgm:pt>
    <dgm:pt modelId="{4C611177-841B-427E-977E-0129A9747099}">
      <dgm:prSet phldrT="[Текст]"/>
      <dgm:spPr/>
      <dgm:t>
        <a:bodyPr/>
        <a:lstStyle/>
        <a:p>
          <a:endParaRPr lang="ru-RU" dirty="0">
            <a:latin typeface="Times New Roman" panose="02020603050405020304" pitchFamily="18" charset="0"/>
            <a:cs typeface="Times New Roman" panose="02020603050405020304" pitchFamily="18" charset="0"/>
          </a:endParaRPr>
        </a:p>
      </dgm:t>
    </dgm:pt>
    <dgm:pt modelId="{44F2D51F-95DC-4A9F-BD68-45D9029BAE53}" type="parTrans" cxnId="{62FD2EA0-DF29-4C73-ACCE-7A5EB0F805B1}">
      <dgm:prSet/>
      <dgm:spPr/>
      <dgm:t>
        <a:bodyPr/>
        <a:lstStyle/>
        <a:p>
          <a:endParaRPr lang="ru-RU">
            <a:latin typeface="Times New Roman" panose="02020603050405020304" pitchFamily="18" charset="0"/>
            <a:cs typeface="Times New Roman" panose="02020603050405020304" pitchFamily="18" charset="0"/>
          </a:endParaRPr>
        </a:p>
      </dgm:t>
    </dgm:pt>
    <dgm:pt modelId="{B68B8581-8D3E-4BE9-94E7-188CC5DF18BE}" type="sibTrans" cxnId="{62FD2EA0-DF29-4C73-ACCE-7A5EB0F805B1}">
      <dgm:prSet/>
      <dgm:spPr/>
      <dgm:t>
        <a:bodyPr/>
        <a:lstStyle/>
        <a:p>
          <a:endParaRPr lang="ru-RU">
            <a:latin typeface="Times New Roman" panose="02020603050405020304" pitchFamily="18" charset="0"/>
            <a:cs typeface="Times New Roman" panose="02020603050405020304" pitchFamily="18" charset="0"/>
          </a:endParaRPr>
        </a:p>
      </dgm:t>
    </dgm:pt>
    <dgm:pt modelId="{320BB986-5326-4DDA-A6D1-06763D979D7F}">
      <dgm:prSet phldrT="[Текст]" custT="1"/>
      <dgm:spPr/>
      <dgm:t>
        <a:bodyPr/>
        <a:lstStyle/>
        <a:p>
          <a:r>
            <a:rPr lang="ru-RU" sz="1400" b="1" dirty="0" smtClean="0">
              <a:solidFill>
                <a:schemeClr val="tx2">
                  <a:lumMod val="50000"/>
                </a:schemeClr>
              </a:solidFill>
              <a:latin typeface="Times New Roman" panose="02020603050405020304" pitchFamily="18" charset="0"/>
              <a:cs typeface="Times New Roman" panose="02020603050405020304" pitchFamily="18" charset="0"/>
            </a:rPr>
            <a:t>1 426,80</a:t>
          </a:r>
          <a:endParaRPr lang="ru-RU" sz="1400" b="1" dirty="0">
            <a:solidFill>
              <a:schemeClr val="tx2">
                <a:lumMod val="50000"/>
              </a:schemeClr>
            </a:solidFill>
            <a:latin typeface="Times New Roman" panose="02020603050405020304" pitchFamily="18" charset="0"/>
            <a:cs typeface="Times New Roman" panose="02020603050405020304" pitchFamily="18" charset="0"/>
          </a:endParaRPr>
        </a:p>
      </dgm:t>
    </dgm:pt>
    <dgm:pt modelId="{331CA09C-1688-4151-A38A-656A547E751A}" type="parTrans" cxnId="{D7AE9B29-BCE6-4419-A80C-89AC74C55DB6}">
      <dgm:prSet/>
      <dgm:spPr/>
      <dgm:t>
        <a:bodyPr/>
        <a:lstStyle/>
        <a:p>
          <a:endParaRPr lang="ru-RU">
            <a:latin typeface="Times New Roman" panose="02020603050405020304" pitchFamily="18" charset="0"/>
            <a:cs typeface="Times New Roman" panose="02020603050405020304" pitchFamily="18" charset="0"/>
          </a:endParaRPr>
        </a:p>
      </dgm:t>
    </dgm:pt>
    <dgm:pt modelId="{96B8D649-9E80-4BE8-AA67-088E99133071}" type="sibTrans" cxnId="{D7AE9B29-BCE6-4419-A80C-89AC74C55DB6}">
      <dgm:prSet/>
      <dgm:spPr/>
      <dgm:t>
        <a:bodyPr/>
        <a:lstStyle/>
        <a:p>
          <a:endParaRPr lang="ru-RU">
            <a:latin typeface="Times New Roman" panose="02020603050405020304" pitchFamily="18" charset="0"/>
            <a:cs typeface="Times New Roman" panose="02020603050405020304" pitchFamily="18" charset="0"/>
          </a:endParaRPr>
        </a:p>
      </dgm:t>
    </dgm:pt>
    <dgm:pt modelId="{BB50CCB4-8197-4C3B-92F4-6EFCF6353780}" type="pres">
      <dgm:prSet presAssocID="{8F423CBC-A524-4E6B-89C0-30EDC32EDE30}" presName="Name0" presStyleCnt="0">
        <dgm:presLayoutVars>
          <dgm:orgChart val="1"/>
          <dgm:chPref val="1"/>
          <dgm:dir/>
          <dgm:animOne val="branch"/>
          <dgm:animLvl val="lvl"/>
          <dgm:resizeHandles/>
        </dgm:presLayoutVars>
      </dgm:prSet>
      <dgm:spPr/>
      <dgm:t>
        <a:bodyPr/>
        <a:lstStyle/>
        <a:p>
          <a:endParaRPr lang="ru-RU"/>
        </a:p>
      </dgm:t>
    </dgm:pt>
    <dgm:pt modelId="{0B67AFB6-C50E-45E8-B202-005EFDB4556A}" type="pres">
      <dgm:prSet presAssocID="{4C611177-841B-427E-977E-0129A9747099}" presName="hierRoot1" presStyleCnt="0">
        <dgm:presLayoutVars>
          <dgm:hierBranch val="init"/>
        </dgm:presLayoutVars>
      </dgm:prSet>
      <dgm:spPr/>
    </dgm:pt>
    <dgm:pt modelId="{F7BCB654-C90C-47CE-A340-1EC381ACAD1E}" type="pres">
      <dgm:prSet presAssocID="{4C611177-841B-427E-977E-0129A9747099}" presName="rootComposite1" presStyleCnt="0"/>
      <dgm:spPr/>
    </dgm:pt>
    <dgm:pt modelId="{2DFB3E26-A6A4-49F8-8978-E6DD70C0D8EE}" type="pres">
      <dgm:prSet presAssocID="{4C611177-841B-427E-977E-0129A9747099}" presName="rootText1" presStyleLbl="alignAcc1" presStyleIdx="0" presStyleCnt="0" custLinFactNeighborX="78214" custLinFactNeighborY="26977">
        <dgm:presLayoutVars>
          <dgm:chPref val="3"/>
        </dgm:presLayoutVars>
      </dgm:prSet>
      <dgm:spPr/>
      <dgm:t>
        <a:bodyPr/>
        <a:lstStyle/>
        <a:p>
          <a:endParaRPr lang="ru-RU"/>
        </a:p>
      </dgm:t>
    </dgm:pt>
    <dgm:pt modelId="{9C4181DB-3003-4372-A4A0-CDB6A0FB4B54}" type="pres">
      <dgm:prSet presAssocID="{4C611177-841B-427E-977E-0129A9747099}" presName="topArc1" presStyleLbl="parChTrans1D1" presStyleIdx="0" presStyleCnt="4"/>
      <dgm:spPr/>
    </dgm:pt>
    <dgm:pt modelId="{08A23786-F8B8-4317-826E-E43B0BA3B5CD}" type="pres">
      <dgm:prSet presAssocID="{4C611177-841B-427E-977E-0129A9747099}" presName="bottomArc1" presStyleLbl="parChTrans1D1" presStyleIdx="1" presStyleCnt="4"/>
      <dgm:spPr/>
    </dgm:pt>
    <dgm:pt modelId="{1760069F-D346-4DF7-83BB-C3FB127CDD45}" type="pres">
      <dgm:prSet presAssocID="{4C611177-841B-427E-977E-0129A9747099}" presName="topConnNode1" presStyleLbl="node1" presStyleIdx="0" presStyleCnt="0"/>
      <dgm:spPr/>
      <dgm:t>
        <a:bodyPr/>
        <a:lstStyle/>
        <a:p>
          <a:endParaRPr lang="ru-RU"/>
        </a:p>
      </dgm:t>
    </dgm:pt>
    <dgm:pt modelId="{8FE23473-EDC8-4829-9778-55B63CA8EEA7}" type="pres">
      <dgm:prSet presAssocID="{4C611177-841B-427E-977E-0129A9747099}" presName="hierChild2" presStyleCnt="0"/>
      <dgm:spPr/>
    </dgm:pt>
    <dgm:pt modelId="{A5408E60-A4C4-4939-AA53-C37459F0A128}" type="pres">
      <dgm:prSet presAssocID="{331CA09C-1688-4151-A38A-656A547E751A}" presName="Name28" presStyleLbl="parChTrans1D2" presStyleIdx="0" presStyleCnt="1"/>
      <dgm:spPr/>
      <dgm:t>
        <a:bodyPr/>
        <a:lstStyle/>
        <a:p>
          <a:endParaRPr lang="ru-RU"/>
        </a:p>
      </dgm:t>
    </dgm:pt>
    <dgm:pt modelId="{E89FEE73-6FD4-48D3-B7CD-3A2144CC3087}" type="pres">
      <dgm:prSet presAssocID="{320BB986-5326-4DDA-A6D1-06763D979D7F}" presName="hierRoot2" presStyleCnt="0">
        <dgm:presLayoutVars>
          <dgm:hierBranch val="init"/>
        </dgm:presLayoutVars>
      </dgm:prSet>
      <dgm:spPr/>
    </dgm:pt>
    <dgm:pt modelId="{0AF3140B-7FAC-4C86-A521-649B04FCC846}" type="pres">
      <dgm:prSet presAssocID="{320BB986-5326-4DDA-A6D1-06763D979D7F}" presName="rootComposite2" presStyleCnt="0"/>
      <dgm:spPr/>
    </dgm:pt>
    <dgm:pt modelId="{084956EC-85FB-4CFD-83A4-FD8DB0D38C53}" type="pres">
      <dgm:prSet presAssocID="{320BB986-5326-4DDA-A6D1-06763D979D7F}" presName="rootText2" presStyleLbl="alignAcc1" presStyleIdx="0" presStyleCnt="0" custLinFactNeighborX="-27025" custLinFactNeighborY="-23099">
        <dgm:presLayoutVars>
          <dgm:chPref val="3"/>
        </dgm:presLayoutVars>
      </dgm:prSet>
      <dgm:spPr/>
      <dgm:t>
        <a:bodyPr/>
        <a:lstStyle/>
        <a:p>
          <a:endParaRPr lang="ru-RU"/>
        </a:p>
      </dgm:t>
    </dgm:pt>
    <dgm:pt modelId="{B73A201D-46CD-4612-B730-9473AA9A8493}" type="pres">
      <dgm:prSet presAssocID="{320BB986-5326-4DDA-A6D1-06763D979D7F}" presName="topArc2" presStyleLbl="parChTrans1D1" presStyleIdx="2" presStyleCnt="4"/>
      <dgm:spPr/>
    </dgm:pt>
    <dgm:pt modelId="{0D562CEC-03B4-44EF-953D-287D30203FC0}" type="pres">
      <dgm:prSet presAssocID="{320BB986-5326-4DDA-A6D1-06763D979D7F}" presName="bottomArc2" presStyleLbl="parChTrans1D1" presStyleIdx="3" presStyleCnt="4"/>
      <dgm:spPr/>
    </dgm:pt>
    <dgm:pt modelId="{76781F0C-2FBF-48B1-853F-89EA9A3A7C01}" type="pres">
      <dgm:prSet presAssocID="{320BB986-5326-4DDA-A6D1-06763D979D7F}" presName="topConnNode2" presStyleLbl="node2" presStyleIdx="0" presStyleCnt="0"/>
      <dgm:spPr/>
      <dgm:t>
        <a:bodyPr/>
        <a:lstStyle/>
        <a:p>
          <a:endParaRPr lang="ru-RU"/>
        </a:p>
      </dgm:t>
    </dgm:pt>
    <dgm:pt modelId="{28C763CA-4909-4071-B299-45396B74BB38}" type="pres">
      <dgm:prSet presAssocID="{320BB986-5326-4DDA-A6D1-06763D979D7F}" presName="hierChild4" presStyleCnt="0"/>
      <dgm:spPr/>
    </dgm:pt>
    <dgm:pt modelId="{995349B7-D59A-46C4-B626-AA0631DB8ECE}" type="pres">
      <dgm:prSet presAssocID="{320BB986-5326-4DDA-A6D1-06763D979D7F}" presName="hierChild5" presStyleCnt="0"/>
      <dgm:spPr/>
    </dgm:pt>
    <dgm:pt modelId="{448ECB35-199A-4911-BCE9-7477D5AAA2C4}" type="pres">
      <dgm:prSet presAssocID="{4C611177-841B-427E-977E-0129A9747099}" presName="hierChild3" presStyleCnt="0"/>
      <dgm:spPr/>
    </dgm:pt>
  </dgm:ptLst>
  <dgm:cxnLst>
    <dgm:cxn modelId="{2253080A-6882-4556-9EDD-AC120BD10585}" type="presOf" srcId="{320BB986-5326-4DDA-A6D1-06763D979D7F}" destId="{76781F0C-2FBF-48B1-853F-89EA9A3A7C01}" srcOrd="1" destOrd="0" presId="urn:microsoft.com/office/officeart/2008/layout/HalfCircleOrganizationChart"/>
    <dgm:cxn modelId="{DE0C76E3-5CA6-4681-AD13-1B40145BC5C2}" type="presOf" srcId="{4C611177-841B-427E-977E-0129A9747099}" destId="{2DFB3E26-A6A4-49F8-8978-E6DD70C0D8EE}" srcOrd="0" destOrd="0" presId="urn:microsoft.com/office/officeart/2008/layout/HalfCircleOrganizationChart"/>
    <dgm:cxn modelId="{D7AE9B29-BCE6-4419-A80C-89AC74C55DB6}" srcId="{4C611177-841B-427E-977E-0129A9747099}" destId="{320BB986-5326-4DDA-A6D1-06763D979D7F}" srcOrd="0" destOrd="0" parTransId="{331CA09C-1688-4151-A38A-656A547E751A}" sibTransId="{96B8D649-9E80-4BE8-AA67-088E99133071}"/>
    <dgm:cxn modelId="{543FEF9D-A5DB-4478-99D5-4FF6641FBEDE}" type="presOf" srcId="{331CA09C-1688-4151-A38A-656A547E751A}" destId="{A5408E60-A4C4-4939-AA53-C37459F0A128}" srcOrd="0" destOrd="0" presId="urn:microsoft.com/office/officeart/2008/layout/HalfCircleOrganizationChart"/>
    <dgm:cxn modelId="{02E4A8D5-8847-49F8-AC3D-6BDB410E39B2}" type="presOf" srcId="{320BB986-5326-4DDA-A6D1-06763D979D7F}" destId="{084956EC-85FB-4CFD-83A4-FD8DB0D38C53}" srcOrd="0" destOrd="0" presId="urn:microsoft.com/office/officeart/2008/layout/HalfCircleOrganizationChart"/>
    <dgm:cxn modelId="{744BF7E4-9D1D-42BD-99AA-D8DE7488439B}" type="presOf" srcId="{4C611177-841B-427E-977E-0129A9747099}" destId="{1760069F-D346-4DF7-83BB-C3FB127CDD45}" srcOrd="1" destOrd="0" presId="urn:microsoft.com/office/officeart/2008/layout/HalfCircleOrganizationChart"/>
    <dgm:cxn modelId="{62FD2EA0-DF29-4C73-ACCE-7A5EB0F805B1}" srcId="{8F423CBC-A524-4E6B-89C0-30EDC32EDE30}" destId="{4C611177-841B-427E-977E-0129A9747099}" srcOrd="0" destOrd="0" parTransId="{44F2D51F-95DC-4A9F-BD68-45D9029BAE53}" sibTransId="{B68B8581-8D3E-4BE9-94E7-188CC5DF18BE}"/>
    <dgm:cxn modelId="{0B162CA4-F115-432F-83B3-11ACF2CD3567}" type="presOf" srcId="{8F423CBC-A524-4E6B-89C0-30EDC32EDE30}" destId="{BB50CCB4-8197-4C3B-92F4-6EFCF6353780}" srcOrd="0" destOrd="0" presId="urn:microsoft.com/office/officeart/2008/layout/HalfCircleOrganizationChart"/>
    <dgm:cxn modelId="{C412708D-2E32-4681-8AEB-FFE8FDC27016}" type="presParOf" srcId="{BB50CCB4-8197-4C3B-92F4-6EFCF6353780}" destId="{0B67AFB6-C50E-45E8-B202-005EFDB4556A}" srcOrd="0" destOrd="0" presId="urn:microsoft.com/office/officeart/2008/layout/HalfCircleOrganizationChart"/>
    <dgm:cxn modelId="{60B796F2-536A-4A1F-9817-0522CD729A03}" type="presParOf" srcId="{0B67AFB6-C50E-45E8-B202-005EFDB4556A}" destId="{F7BCB654-C90C-47CE-A340-1EC381ACAD1E}" srcOrd="0" destOrd="0" presId="urn:microsoft.com/office/officeart/2008/layout/HalfCircleOrganizationChart"/>
    <dgm:cxn modelId="{53F4A5D2-CEDA-4A49-BE81-CAEB37D68503}" type="presParOf" srcId="{F7BCB654-C90C-47CE-A340-1EC381ACAD1E}" destId="{2DFB3E26-A6A4-49F8-8978-E6DD70C0D8EE}" srcOrd="0" destOrd="0" presId="urn:microsoft.com/office/officeart/2008/layout/HalfCircleOrganizationChart"/>
    <dgm:cxn modelId="{F360DE9C-CD32-491A-A533-BF6BF95A8BAB}" type="presParOf" srcId="{F7BCB654-C90C-47CE-A340-1EC381ACAD1E}" destId="{9C4181DB-3003-4372-A4A0-CDB6A0FB4B54}" srcOrd="1" destOrd="0" presId="urn:microsoft.com/office/officeart/2008/layout/HalfCircleOrganizationChart"/>
    <dgm:cxn modelId="{2447FCAC-C77C-4F90-8A6A-5343F01E6784}" type="presParOf" srcId="{F7BCB654-C90C-47CE-A340-1EC381ACAD1E}" destId="{08A23786-F8B8-4317-826E-E43B0BA3B5CD}" srcOrd="2" destOrd="0" presId="urn:microsoft.com/office/officeart/2008/layout/HalfCircleOrganizationChart"/>
    <dgm:cxn modelId="{37B8A606-3B18-40A6-B863-311D3B0D32E2}" type="presParOf" srcId="{F7BCB654-C90C-47CE-A340-1EC381ACAD1E}" destId="{1760069F-D346-4DF7-83BB-C3FB127CDD45}" srcOrd="3" destOrd="0" presId="urn:microsoft.com/office/officeart/2008/layout/HalfCircleOrganizationChart"/>
    <dgm:cxn modelId="{846C7564-225A-4DBA-83FB-058CD828FAF6}" type="presParOf" srcId="{0B67AFB6-C50E-45E8-B202-005EFDB4556A}" destId="{8FE23473-EDC8-4829-9778-55B63CA8EEA7}" srcOrd="1" destOrd="0" presId="urn:microsoft.com/office/officeart/2008/layout/HalfCircleOrganizationChart"/>
    <dgm:cxn modelId="{64E324D9-FCC5-4332-A75D-7FDB1D654342}" type="presParOf" srcId="{8FE23473-EDC8-4829-9778-55B63CA8EEA7}" destId="{A5408E60-A4C4-4939-AA53-C37459F0A128}" srcOrd="0" destOrd="0" presId="urn:microsoft.com/office/officeart/2008/layout/HalfCircleOrganizationChart"/>
    <dgm:cxn modelId="{E63064FD-A811-4BD9-8B01-030EB0C20316}" type="presParOf" srcId="{8FE23473-EDC8-4829-9778-55B63CA8EEA7}" destId="{E89FEE73-6FD4-48D3-B7CD-3A2144CC3087}" srcOrd="1" destOrd="0" presId="urn:microsoft.com/office/officeart/2008/layout/HalfCircleOrganizationChart"/>
    <dgm:cxn modelId="{E45F1509-7828-40AD-B8B0-EB0EF1722861}" type="presParOf" srcId="{E89FEE73-6FD4-48D3-B7CD-3A2144CC3087}" destId="{0AF3140B-7FAC-4C86-A521-649B04FCC846}" srcOrd="0" destOrd="0" presId="urn:microsoft.com/office/officeart/2008/layout/HalfCircleOrganizationChart"/>
    <dgm:cxn modelId="{50CB62FD-FABF-4331-8358-F30654DF8CB3}" type="presParOf" srcId="{0AF3140B-7FAC-4C86-A521-649B04FCC846}" destId="{084956EC-85FB-4CFD-83A4-FD8DB0D38C53}" srcOrd="0" destOrd="0" presId="urn:microsoft.com/office/officeart/2008/layout/HalfCircleOrganizationChart"/>
    <dgm:cxn modelId="{0F76B78A-8A69-43A0-82FB-13888C99A0A1}" type="presParOf" srcId="{0AF3140B-7FAC-4C86-A521-649B04FCC846}" destId="{B73A201D-46CD-4612-B730-9473AA9A8493}" srcOrd="1" destOrd="0" presId="urn:microsoft.com/office/officeart/2008/layout/HalfCircleOrganizationChart"/>
    <dgm:cxn modelId="{E674C8F7-4BE5-4652-B948-108C6D72C8AE}" type="presParOf" srcId="{0AF3140B-7FAC-4C86-A521-649B04FCC846}" destId="{0D562CEC-03B4-44EF-953D-287D30203FC0}" srcOrd="2" destOrd="0" presId="urn:microsoft.com/office/officeart/2008/layout/HalfCircleOrganizationChart"/>
    <dgm:cxn modelId="{8153EC85-2289-4F88-8453-801C16A2E4E0}" type="presParOf" srcId="{0AF3140B-7FAC-4C86-A521-649B04FCC846}" destId="{76781F0C-2FBF-48B1-853F-89EA9A3A7C01}" srcOrd="3" destOrd="0" presId="urn:microsoft.com/office/officeart/2008/layout/HalfCircleOrganizationChart"/>
    <dgm:cxn modelId="{07578BB7-2773-4F25-AA85-B26132AF97FC}" type="presParOf" srcId="{E89FEE73-6FD4-48D3-B7CD-3A2144CC3087}" destId="{28C763CA-4909-4071-B299-45396B74BB38}" srcOrd="1" destOrd="0" presId="urn:microsoft.com/office/officeart/2008/layout/HalfCircleOrganizationChart"/>
    <dgm:cxn modelId="{19C427C1-3621-442B-9FD4-1DF79B037D9B}" type="presParOf" srcId="{E89FEE73-6FD4-48D3-B7CD-3A2144CC3087}" destId="{995349B7-D59A-46C4-B626-AA0631DB8ECE}" srcOrd="2" destOrd="0" presId="urn:microsoft.com/office/officeart/2008/layout/HalfCircleOrganizationChart"/>
    <dgm:cxn modelId="{2098C662-A365-42A6-B025-5BAD64F55073}" type="presParOf" srcId="{0B67AFB6-C50E-45E8-B202-005EFDB4556A}" destId="{448ECB35-199A-4911-BCE9-7477D5AAA2C4}"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F423CBC-A524-4E6B-89C0-30EDC32EDE30}" type="doc">
      <dgm:prSet loTypeId="urn:microsoft.com/office/officeart/2008/layout/HalfCircleOrganizationChart" loCatId="hierarchy" qsTypeId="urn:microsoft.com/office/officeart/2005/8/quickstyle/3d4" qsCatId="3D" csTypeId="urn:microsoft.com/office/officeart/2005/8/colors/accent1_2" csCatId="accent1" phldr="1"/>
      <dgm:spPr/>
      <dgm:t>
        <a:bodyPr/>
        <a:lstStyle/>
        <a:p>
          <a:endParaRPr lang="ru-RU"/>
        </a:p>
      </dgm:t>
    </dgm:pt>
    <dgm:pt modelId="{4C611177-841B-427E-977E-0129A9747099}">
      <dgm:prSet phldrT="[Текст]"/>
      <dgm:spPr/>
      <dgm:t>
        <a:bodyPr/>
        <a:lstStyle/>
        <a:p>
          <a:endParaRPr lang="ru-RU" dirty="0">
            <a:latin typeface="Times New Roman" panose="02020603050405020304" pitchFamily="18" charset="0"/>
            <a:cs typeface="Times New Roman" panose="02020603050405020304" pitchFamily="18" charset="0"/>
          </a:endParaRPr>
        </a:p>
      </dgm:t>
    </dgm:pt>
    <dgm:pt modelId="{44F2D51F-95DC-4A9F-BD68-45D9029BAE53}" type="parTrans" cxnId="{62FD2EA0-DF29-4C73-ACCE-7A5EB0F805B1}">
      <dgm:prSet/>
      <dgm:spPr/>
      <dgm:t>
        <a:bodyPr/>
        <a:lstStyle/>
        <a:p>
          <a:endParaRPr lang="ru-RU">
            <a:latin typeface="Times New Roman" panose="02020603050405020304" pitchFamily="18" charset="0"/>
            <a:cs typeface="Times New Roman" panose="02020603050405020304" pitchFamily="18" charset="0"/>
          </a:endParaRPr>
        </a:p>
      </dgm:t>
    </dgm:pt>
    <dgm:pt modelId="{B68B8581-8D3E-4BE9-94E7-188CC5DF18BE}" type="sibTrans" cxnId="{62FD2EA0-DF29-4C73-ACCE-7A5EB0F805B1}">
      <dgm:prSet/>
      <dgm:spPr/>
      <dgm:t>
        <a:bodyPr/>
        <a:lstStyle/>
        <a:p>
          <a:endParaRPr lang="ru-RU">
            <a:latin typeface="Times New Roman" panose="02020603050405020304" pitchFamily="18" charset="0"/>
            <a:cs typeface="Times New Roman" panose="02020603050405020304" pitchFamily="18" charset="0"/>
          </a:endParaRPr>
        </a:p>
      </dgm:t>
    </dgm:pt>
    <dgm:pt modelId="{320BB986-5326-4DDA-A6D1-06763D979D7F}">
      <dgm:prSet phldrT="[Текст]" custT="1"/>
      <dgm:spPr/>
      <dgm:t>
        <a:bodyPr/>
        <a:lstStyle/>
        <a:p>
          <a:r>
            <a:rPr lang="ru-RU" sz="1400" b="1" dirty="0" smtClean="0">
              <a:solidFill>
                <a:schemeClr val="tx2">
                  <a:lumMod val="50000"/>
                </a:schemeClr>
              </a:solidFill>
              <a:latin typeface="Times New Roman" panose="02020603050405020304" pitchFamily="18" charset="0"/>
              <a:cs typeface="Times New Roman" panose="02020603050405020304" pitchFamily="18" charset="0"/>
            </a:rPr>
            <a:t>38 422,00</a:t>
          </a:r>
          <a:endParaRPr lang="ru-RU" sz="1400" b="1" dirty="0">
            <a:solidFill>
              <a:schemeClr val="tx2">
                <a:lumMod val="50000"/>
              </a:schemeClr>
            </a:solidFill>
            <a:latin typeface="Times New Roman" panose="02020603050405020304" pitchFamily="18" charset="0"/>
            <a:cs typeface="Times New Roman" panose="02020603050405020304" pitchFamily="18" charset="0"/>
          </a:endParaRPr>
        </a:p>
      </dgm:t>
    </dgm:pt>
    <dgm:pt modelId="{331CA09C-1688-4151-A38A-656A547E751A}" type="parTrans" cxnId="{D7AE9B29-BCE6-4419-A80C-89AC74C55DB6}">
      <dgm:prSet/>
      <dgm:spPr/>
      <dgm:t>
        <a:bodyPr/>
        <a:lstStyle/>
        <a:p>
          <a:endParaRPr lang="ru-RU">
            <a:latin typeface="Times New Roman" panose="02020603050405020304" pitchFamily="18" charset="0"/>
            <a:cs typeface="Times New Roman" panose="02020603050405020304" pitchFamily="18" charset="0"/>
          </a:endParaRPr>
        </a:p>
      </dgm:t>
    </dgm:pt>
    <dgm:pt modelId="{96B8D649-9E80-4BE8-AA67-088E99133071}" type="sibTrans" cxnId="{D7AE9B29-BCE6-4419-A80C-89AC74C55DB6}">
      <dgm:prSet/>
      <dgm:spPr/>
      <dgm:t>
        <a:bodyPr/>
        <a:lstStyle/>
        <a:p>
          <a:endParaRPr lang="ru-RU">
            <a:latin typeface="Times New Roman" panose="02020603050405020304" pitchFamily="18" charset="0"/>
            <a:cs typeface="Times New Roman" panose="02020603050405020304" pitchFamily="18" charset="0"/>
          </a:endParaRPr>
        </a:p>
      </dgm:t>
    </dgm:pt>
    <dgm:pt modelId="{BB50CCB4-8197-4C3B-92F4-6EFCF6353780}" type="pres">
      <dgm:prSet presAssocID="{8F423CBC-A524-4E6B-89C0-30EDC32EDE30}" presName="Name0" presStyleCnt="0">
        <dgm:presLayoutVars>
          <dgm:orgChart val="1"/>
          <dgm:chPref val="1"/>
          <dgm:dir/>
          <dgm:animOne val="branch"/>
          <dgm:animLvl val="lvl"/>
          <dgm:resizeHandles/>
        </dgm:presLayoutVars>
      </dgm:prSet>
      <dgm:spPr/>
      <dgm:t>
        <a:bodyPr/>
        <a:lstStyle/>
        <a:p>
          <a:endParaRPr lang="ru-RU"/>
        </a:p>
      </dgm:t>
    </dgm:pt>
    <dgm:pt modelId="{0B67AFB6-C50E-45E8-B202-005EFDB4556A}" type="pres">
      <dgm:prSet presAssocID="{4C611177-841B-427E-977E-0129A9747099}" presName="hierRoot1" presStyleCnt="0">
        <dgm:presLayoutVars>
          <dgm:hierBranch val="init"/>
        </dgm:presLayoutVars>
      </dgm:prSet>
      <dgm:spPr/>
    </dgm:pt>
    <dgm:pt modelId="{F7BCB654-C90C-47CE-A340-1EC381ACAD1E}" type="pres">
      <dgm:prSet presAssocID="{4C611177-841B-427E-977E-0129A9747099}" presName="rootComposite1" presStyleCnt="0"/>
      <dgm:spPr/>
    </dgm:pt>
    <dgm:pt modelId="{2DFB3E26-A6A4-49F8-8978-E6DD70C0D8EE}" type="pres">
      <dgm:prSet presAssocID="{4C611177-841B-427E-977E-0129A9747099}" presName="rootText1" presStyleLbl="alignAcc1" presStyleIdx="0" presStyleCnt="0" custLinFactX="-77886" custLinFactNeighborX="-100000" custLinFactNeighborY="49053">
        <dgm:presLayoutVars>
          <dgm:chPref val="3"/>
        </dgm:presLayoutVars>
      </dgm:prSet>
      <dgm:spPr/>
      <dgm:t>
        <a:bodyPr/>
        <a:lstStyle/>
        <a:p>
          <a:endParaRPr lang="ru-RU"/>
        </a:p>
      </dgm:t>
    </dgm:pt>
    <dgm:pt modelId="{9C4181DB-3003-4372-A4A0-CDB6A0FB4B54}" type="pres">
      <dgm:prSet presAssocID="{4C611177-841B-427E-977E-0129A9747099}" presName="topArc1" presStyleLbl="parChTrans1D1" presStyleIdx="0" presStyleCnt="4"/>
      <dgm:spPr/>
    </dgm:pt>
    <dgm:pt modelId="{08A23786-F8B8-4317-826E-E43B0BA3B5CD}" type="pres">
      <dgm:prSet presAssocID="{4C611177-841B-427E-977E-0129A9747099}" presName="bottomArc1" presStyleLbl="parChTrans1D1" presStyleIdx="1" presStyleCnt="4"/>
      <dgm:spPr/>
    </dgm:pt>
    <dgm:pt modelId="{1760069F-D346-4DF7-83BB-C3FB127CDD45}" type="pres">
      <dgm:prSet presAssocID="{4C611177-841B-427E-977E-0129A9747099}" presName="topConnNode1" presStyleLbl="node1" presStyleIdx="0" presStyleCnt="0"/>
      <dgm:spPr/>
      <dgm:t>
        <a:bodyPr/>
        <a:lstStyle/>
        <a:p>
          <a:endParaRPr lang="ru-RU"/>
        </a:p>
      </dgm:t>
    </dgm:pt>
    <dgm:pt modelId="{8FE23473-EDC8-4829-9778-55B63CA8EEA7}" type="pres">
      <dgm:prSet presAssocID="{4C611177-841B-427E-977E-0129A9747099}" presName="hierChild2" presStyleCnt="0"/>
      <dgm:spPr/>
    </dgm:pt>
    <dgm:pt modelId="{A5408E60-A4C4-4939-AA53-C37459F0A128}" type="pres">
      <dgm:prSet presAssocID="{331CA09C-1688-4151-A38A-656A547E751A}" presName="Name28" presStyleLbl="parChTrans1D2" presStyleIdx="0" presStyleCnt="1"/>
      <dgm:spPr/>
      <dgm:t>
        <a:bodyPr/>
        <a:lstStyle/>
        <a:p>
          <a:endParaRPr lang="ru-RU"/>
        </a:p>
      </dgm:t>
    </dgm:pt>
    <dgm:pt modelId="{E89FEE73-6FD4-48D3-B7CD-3A2144CC3087}" type="pres">
      <dgm:prSet presAssocID="{320BB986-5326-4DDA-A6D1-06763D979D7F}" presName="hierRoot2" presStyleCnt="0">
        <dgm:presLayoutVars>
          <dgm:hierBranch val="init"/>
        </dgm:presLayoutVars>
      </dgm:prSet>
      <dgm:spPr/>
    </dgm:pt>
    <dgm:pt modelId="{0AF3140B-7FAC-4C86-A521-649B04FCC846}" type="pres">
      <dgm:prSet presAssocID="{320BB986-5326-4DDA-A6D1-06763D979D7F}" presName="rootComposite2" presStyleCnt="0"/>
      <dgm:spPr/>
    </dgm:pt>
    <dgm:pt modelId="{084956EC-85FB-4CFD-83A4-FD8DB0D38C53}" type="pres">
      <dgm:prSet presAssocID="{320BB986-5326-4DDA-A6D1-06763D979D7F}" presName="rootText2" presStyleLbl="alignAcc1" presStyleIdx="0" presStyleCnt="0" custLinFactNeighborX="36123" custLinFactNeighborY="692">
        <dgm:presLayoutVars>
          <dgm:chPref val="3"/>
        </dgm:presLayoutVars>
      </dgm:prSet>
      <dgm:spPr/>
      <dgm:t>
        <a:bodyPr/>
        <a:lstStyle/>
        <a:p>
          <a:endParaRPr lang="ru-RU"/>
        </a:p>
      </dgm:t>
    </dgm:pt>
    <dgm:pt modelId="{B73A201D-46CD-4612-B730-9473AA9A8493}" type="pres">
      <dgm:prSet presAssocID="{320BB986-5326-4DDA-A6D1-06763D979D7F}" presName="topArc2" presStyleLbl="parChTrans1D1" presStyleIdx="2" presStyleCnt="4"/>
      <dgm:spPr/>
    </dgm:pt>
    <dgm:pt modelId="{0D562CEC-03B4-44EF-953D-287D30203FC0}" type="pres">
      <dgm:prSet presAssocID="{320BB986-5326-4DDA-A6D1-06763D979D7F}" presName="bottomArc2" presStyleLbl="parChTrans1D1" presStyleIdx="3" presStyleCnt="4"/>
      <dgm:spPr/>
    </dgm:pt>
    <dgm:pt modelId="{76781F0C-2FBF-48B1-853F-89EA9A3A7C01}" type="pres">
      <dgm:prSet presAssocID="{320BB986-5326-4DDA-A6D1-06763D979D7F}" presName="topConnNode2" presStyleLbl="node2" presStyleIdx="0" presStyleCnt="0"/>
      <dgm:spPr/>
      <dgm:t>
        <a:bodyPr/>
        <a:lstStyle/>
        <a:p>
          <a:endParaRPr lang="ru-RU"/>
        </a:p>
      </dgm:t>
    </dgm:pt>
    <dgm:pt modelId="{28C763CA-4909-4071-B299-45396B74BB38}" type="pres">
      <dgm:prSet presAssocID="{320BB986-5326-4DDA-A6D1-06763D979D7F}" presName="hierChild4" presStyleCnt="0"/>
      <dgm:spPr/>
    </dgm:pt>
    <dgm:pt modelId="{995349B7-D59A-46C4-B626-AA0631DB8ECE}" type="pres">
      <dgm:prSet presAssocID="{320BB986-5326-4DDA-A6D1-06763D979D7F}" presName="hierChild5" presStyleCnt="0"/>
      <dgm:spPr/>
    </dgm:pt>
    <dgm:pt modelId="{448ECB35-199A-4911-BCE9-7477D5AAA2C4}" type="pres">
      <dgm:prSet presAssocID="{4C611177-841B-427E-977E-0129A9747099}" presName="hierChild3" presStyleCnt="0"/>
      <dgm:spPr/>
    </dgm:pt>
  </dgm:ptLst>
  <dgm:cxnLst>
    <dgm:cxn modelId="{2253080A-6882-4556-9EDD-AC120BD10585}" type="presOf" srcId="{320BB986-5326-4DDA-A6D1-06763D979D7F}" destId="{76781F0C-2FBF-48B1-853F-89EA9A3A7C01}" srcOrd="1" destOrd="0" presId="urn:microsoft.com/office/officeart/2008/layout/HalfCircleOrganizationChart"/>
    <dgm:cxn modelId="{DE0C76E3-5CA6-4681-AD13-1B40145BC5C2}" type="presOf" srcId="{4C611177-841B-427E-977E-0129A9747099}" destId="{2DFB3E26-A6A4-49F8-8978-E6DD70C0D8EE}" srcOrd="0" destOrd="0" presId="urn:microsoft.com/office/officeart/2008/layout/HalfCircleOrganizationChart"/>
    <dgm:cxn modelId="{D7AE9B29-BCE6-4419-A80C-89AC74C55DB6}" srcId="{4C611177-841B-427E-977E-0129A9747099}" destId="{320BB986-5326-4DDA-A6D1-06763D979D7F}" srcOrd="0" destOrd="0" parTransId="{331CA09C-1688-4151-A38A-656A547E751A}" sibTransId="{96B8D649-9E80-4BE8-AA67-088E99133071}"/>
    <dgm:cxn modelId="{543FEF9D-A5DB-4478-99D5-4FF6641FBEDE}" type="presOf" srcId="{331CA09C-1688-4151-A38A-656A547E751A}" destId="{A5408E60-A4C4-4939-AA53-C37459F0A128}" srcOrd="0" destOrd="0" presId="urn:microsoft.com/office/officeart/2008/layout/HalfCircleOrganizationChart"/>
    <dgm:cxn modelId="{02E4A8D5-8847-49F8-AC3D-6BDB410E39B2}" type="presOf" srcId="{320BB986-5326-4DDA-A6D1-06763D979D7F}" destId="{084956EC-85FB-4CFD-83A4-FD8DB0D38C53}" srcOrd="0" destOrd="0" presId="urn:microsoft.com/office/officeart/2008/layout/HalfCircleOrganizationChart"/>
    <dgm:cxn modelId="{744BF7E4-9D1D-42BD-99AA-D8DE7488439B}" type="presOf" srcId="{4C611177-841B-427E-977E-0129A9747099}" destId="{1760069F-D346-4DF7-83BB-C3FB127CDD45}" srcOrd="1" destOrd="0" presId="urn:microsoft.com/office/officeart/2008/layout/HalfCircleOrganizationChart"/>
    <dgm:cxn modelId="{62FD2EA0-DF29-4C73-ACCE-7A5EB0F805B1}" srcId="{8F423CBC-A524-4E6B-89C0-30EDC32EDE30}" destId="{4C611177-841B-427E-977E-0129A9747099}" srcOrd="0" destOrd="0" parTransId="{44F2D51F-95DC-4A9F-BD68-45D9029BAE53}" sibTransId="{B68B8581-8D3E-4BE9-94E7-188CC5DF18BE}"/>
    <dgm:cxn modelId="{0B162CA4-F115-432F-83B3-11ACF2CD3567}" type="presOf" srcId="{8F423CBC-A524-4E6B-89C0-30EDC32EDE30}" destId="{BB50CCB4-8197-4C3B-92F4-6EFCF6353780}" srcOrd="0" destOrd="0" presId="urn:microsoft.com/office/officeart/2008/layout/HalfCircleOrganizationChart"/>
    <dgm:cxn modelId="{C412708D-2E32-4681-8AEB-FFE8FDC27016}" type="presParOf" srcId="{BB50CCB4-8197-4C3B-92F4-6EFCF6353780}" destId="{0B67AFB6-C50E-45E8-B202-005EFDB4556A}" srcOrd="0" destOrd="0" presId="urn:microsoft.com/office/officeart/2008/layout/HalfCircleOrganizationChart"/>
    <dgm:cxn modelId="{60B796F2-536A-4A1F-9817-0522CD729A03}" type="presParOf" srcId="{0B67AFB6-C50E-45E8-B202-005EFDB4556A}" destId="{F7BCB654-C90C-47CE-A340-1EC381ACAD1E}" srcOrd="0" destOrd="0" presId="urn:microsoft.com/office/officeart/2008/layout/HalfCircleOrganizationChart"/>
    <dgm:cxn modelId="{53F4A5D2-CEDA-4A49-BE81-CAEB37D68503}" type="presParOf" srcId="{F7BCB654-C90C-47CE-A340-1EC381ACAD1E}" destId="{2DFB3E26-A6A4-49F8-8978-E6DD70C0D8EE}" srcOrd="0" destOrd="0" presId="urn:microsoft.com/office/officeart/2008/layout/HalfCircleOrganizationChart"/>
    <dgm:cxn modelId="{F360DE9C-CD32-491A-A533-BF6BF95A8BAB}" type="presParOf" srcId="{F7BCB654-C90C-47CE-A340-1EC381ACAD1E}" destId="{9C4181DB-3003-4372-A4A0-CDB6A0FB4B54}" srcOrd="1" destOrd="0" presId="urn:microsoft.com/office/officeart/2008/layout/HalfCircleOrganizationChart"/>
    <dgm:cxn modelId="{2447FCAC-C77C-4F90-8A6A-5343F01E6784}" type="presParOf" srcId="{F7BCB654-C90C-47CE-A340-1EC381ACAD1E}" destId="{08A23786-F8B8-4317-826E-E43B0BA3B5CD}" srcOrd="2" destOrd="0" presId="urn:microsoft.com/office/officeart/2008/layout/HalfCircleOrganizationChart"/>
    <dgm:cxn modelId="{37B8A606-3B18-40A6-B863-311D3B0D32E2}" type="presParOf" srcId="{F7BCB654-C90C-47CE-A340-1EC381ACAD1E}" destId="{1760069F-D346-4DF7-83BB-C3FB127CDD45}" srcOrd="3" destOrd="0" presId="urn:microsoft.com/office/officeart/2008/layout/HalfCircleOrganizationChart"/>
    <dgm:cxn modelId="{846C7564-225A-4DBA-83FB-058CD828FAF6}" type="presParOf" srcId="{0B67AFB6-C50E-45E8-B202-005EFDB4556A}" destId="{8FE23473-EDC8-4829-9778-55B63CA8EEA7}" srcOrd="1" destOrd="0" presId="urn:microsoft.com/office/officeart/2008/layout/HalfCircleOrganizationChart"/>
    <dgm:cxn modelId="{64E324D9-FCC5-4332-A75D-7FDB1D654342}" type="presParOf" srcId="{8FE23473-EDC8-4829-9778-55B63CA8EEA7}" destId="{A5408E60-A4C4-4939-AA53-C37459F0A128}" srcOrd="0" destOrd="0" presId="urn:microsoft.com/office/officeart/2008/layout/HalfCircleOrganizationChart"/>
    <dgm:cxn modelId="{E63064FD-A811-4BD9-8B01-030EB0C20316}" type="presParOf" srcId="{8FE23473-EDC8-4829-9778-55B63CA8EEA7}" destId="{E89FEE73-6FD4-48D3-B7CD-3A2144CC3087}" srcOrd="1" destOrd="0" presId="urn:microsoft.com/office/officeart/2008/layout/HalfCircleOrganizationChart"/>
    <dgm:cxn modelId="{E45F1509-7828-40AD-B8B0-EB0EF1722861}" type="presParOf" srcId="{E89FEE73-6FD4-48D3-B7CD-3A2144CC3087}" destId="{0AF3140B-7FAC-4C86-A521-649B04FCC846}" srcOrd="0" destOrd="0" presId="urn:microsoft.com/office/officeart/2008/layout/HalfCircleOrganizationChart"/>
    <dgm:cxn modelId="{50CB62FD-FABF-4331-8358-F30654DF8CB3}" type="presParOf" srcId="{0AF3140B-7FAC-4C86-A521-649B04FCC846}" destId="{084956EC-85FB-4CFD-83A4-FD8DB0D38C53}" srcOrd="0" destOrd="0" presId="urn:microsoft.com/office/officeart/2008/layout/HalfCircleOrganizationChart"/>
    <dgm:cxn modelId="{0F76B78A-8A69-43A0-82FB-13888C99A0A1}" type="presParOf" srcId="{0AF3140B-7FAC-4C86-A521-649B04FCC846}" destId="{B73A201D-46CD-4612-B730-9473AA9A8493}" srcOrd="1" destOrd="0" presId="urn:microsoft.com/office/officeart/2008/layout/HalfCircleOrganizationChart"/>
    <dgm:cxn modelId="{E674C8F7-4BE5-4652-B948-108C6D72C8AE}" type="presParOf" srcId="{0AF3140B-7FAC-4C86-A521-649B04FCC846}" destId="{0D562CEC-03B4-44EF-953D-287D30203FC0}" srcOrd="2" destOrd="0" presId="urn:microsoft.com/office/officeart/2008/layout/HalfCircleOrganizationChart"/>
    <dgm:cxn modelId="{8153EC85-2289-4F88-8453-801C16A2E4E0}" type="presParOf" srcId="{0AF3140B-7FAC-4C86-A521-649B04FCC846}" destId="{76781F0C-2FBF-48B1-853F-89EA9A3A7C01}" srcOrd="3" destOrd="0" presId="urn:microsoft.com/office/officeart/2008/layout/HalfCircleOrganizationChart"/>
    <dgm:cxn modelId="{07578BB7-2773-4F25-AA85-B26132AF97FC}" type="presParOf" srcId="{E89FEE73-6FD4-48D3-B7CD-3A2144CC3087}" destId="{28C763CA-4909-4071-B299-45396B74BB38}" srcOrd="1" destOrd="0" presId="urn:microsoft.com/office/officeart/2008/layout/HalfCircleOrganizationChart"/>
    <dgm:cxn modelId="{19C427C1-3621-442B-9FD4-1DF79B037D9B}" type="presParOf" srcId="{E89FEE73-6FD4-48D3-B7CD-3A2144CC3087}" destId="{995349B7-D59A-46C4-B626-AA0631DB8ECE}" srcOrd="2" destOrd="0" presId="urn:microsoft.com/office/officeart/2008/layout/HalfCircleOrganizationChart"/>
    <dgm:cxn modelId="{2098C662-A365-42A6-B025-5BAD64F55073}" type="presParOf" srcId="{0B67AFB6-C50E-45E8-B202-005EFDB4556A}" destId="{448ECB35-199A-4911-BCE9-7477D5AAA2C4}" srcOrd="2" destOrd="0" presId="urn:microsoft.com/office/officeart/2008/layout/HalfCircleOrganizationChar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F423CBC-A524-4E6B-89C0-30EDC32EDE30}" type="doc">
      <dgm:prSet loTypeId="urn:microsoft.com/office/officeart/2008/layout/HalfCircleOrganizationChart" loCatId="hierarchy" qsTypeId="urn:microsoft.com/office/officeart/2005/8/quickstyle/3d4" qsCatId="3D" csTypeId="urn:microsoft.com/office/officeart/2005/8/colors/accent1_2" csCatId="accent1" phldr="1"/>
      <dgm:spPr/>
      <dgm:t>
        <a:bodyPr/>
        <a:lstStyle/>
        <a:p>
          <a:endParaRPr lang="ru-RU"/>
        </a:p>
      </dgm:t>
    </dgm:pt>
    <dgm:pt modelId="{4C611177-841B-427E-977E-0129A9747099}">
      <dgm:prSet phldrT="[Текст]"/>
      <dgm:spPr/>
      <dgm:t>
        <a:bodyPr/>
        <a:lstStyle/>
        <a:p>
          <a:endParaRPr lang="ru-RU" dirty="0">
            <a:latin typeface="Times New Roman" panose="02020603050405020304" pitchFamily="18" charset="0"/>
            <a:cs typeface="Times New Roman" panose="02020603050405020304" pitchFamily="18" charset="0"/>
          </a:endParaRPr>
        </a:p>
      </dgm:t>
    </dgm:pt>
    <dgm:pt modelId="{44F2D51F-95DC-4A9F-BD68-45D9029BAE53}" type="parTrans" cxnId="{62FD2EA0-DF29-4C73-ACCE-7A5EB0F805B1}">
      <dgm:prSet/>
      <dgm:spPr/>
      <dgm:t>
        <a:bodyPr/>
        <a:lstStyle/>
        <a:p>
          <a:endParaRPr lang="ru-RU">
            <a:latin typeface="Times New Roman" panose="02020603050405020304" pitchFamily="18" charset="0"/>
            <a:cs typeface="Times New Roman" panose="02020603050405020304" pitchFamily="18" charset="0"/>
          </a:endParaRPr>
        </a:p>
      </dgm:t>
    </dgm:pt>
    <dgm:pt modelId="{B68B8581-8D3E-4BE9-94E7-188CC5DF18BE}" type="sibTrans" cxnId="{62FD2EA0-DF29-4C73-ACCE-7A5EB0F805B1}">
      <dgm:prSet/>
      <dgm:spPr/>
      <dgm:t>
        <a:bodyPr/>
        <a:lstStyle/>
        <a:p>
          <a:endParaRPr lang="ru-RU">
            <a:latin typeface="Times New Roman" panose="02020603050405020304" pitchFamily="18" charset="0"/>
            <a:cs typeface="Times New Roman" panose="02020603050405020304" pitchFamily="18" charset="0"/>
          </a:endParaRPr>
        </a:p>
      </dgm:t>
    </dgm:pt>
    <dgm:pt modelId="{4423DB8F-361F-4B94-B828-1E05DDD936BA}">
      <dgm:prSet phldrT="[Текст]" custT="1"/>
      <dgm:spPr/>
      <dgm:t>
        <a:bodyPr/>
        <a:lstStyle/>
        <a:p>
          <a:r>
            <a:rPr lang="ru-RU" sz="1200" dirty="0" smtClean="0">
              <a:latin typeface="Times New Roman" panose="02020603050405020304" pitchFamily="18" charset="0"/>
              <a:cs typeface="Times New Roman" panose="02020603050405020304" pitchFamily="18" charset="0"/>
            </a:rPr>
            <a:t>165 448,54</a:t>
          </a:r>
          <a:endParaRPr lang="ru-RU" sz="1200" dirty="0">
            <a:latin typeface="Times New Roman" panose="02020603050405020304" pitchFamily="18" charset="0"/>
            <a:cs typeface="Times New Roman" panose="02020603050405020304" pitchFamily="18" charset="0"/>
          </a:endParaRPr>
        </a:p>
      </dgm:t>
    </dgm:pt>
    <dgm:pt modelId="{F613D26D-5FFE-45BC-A48E-41BAB184FE40}" type="parTrans" cxnId="{2803C62E-A800-4F85-8DDF-98E07BB0979B}">
      <dgm:prSet/>
      <dgm:spPr/>
      <dgm:t>
        <a:bodyPr/>
        <a:lstStyle/>
        <a:p>
          <a:endParaRPr lang="ru-RU">
            <a:latin typeface="Times New Roman" panose="02020603050405020304" pitchFamily="18" charset="0"/>
            <a:cs typeface="Times New Roman" panose="02020603050405020304" pitchFamily="18" charset="0"/>
          </a:endParaRPr>
        </a:p>
      </dgm:t>
    </dgm:pt>
    <dgm:pt modelId="{BEA87C0F-CA8A-48C5-AF65-BFE768A16E60}" type="sibTrans" cxnId="{2803C62E-A800-4F85-8DDF-98E07BB0979B}">
      <dgm:prSet/>
      <dgm:spPr/>
      <dgm:t>
        <a:bodyPr/>
        <a:lstStyle/>
        <a:p>
          <a:endParaRPr lang="ru-RU">
            <a:latin typeface="Times New Roman" panose="02020603050405020304" pitchFamily="18" charset="0"/>
            <a:cs typeface="Times New Roman" panose="02020603050405020304" pitchFamily="18" charset="0"/>
          </a:endParaRPr>
        </a:p>
      </dgm:t>
    </dgm:pt>
    <dgm:pt modelId="{320BB986-5326-4DDA-A6D1-06763D979D7F}">
      <dgm:prSet phldrT="[Текст]"/>
      <dgm:spPr/>
      <dgm:t>
        <a:bodyPr/>
        <a:lstStyle/>
        <a:p>
          <a:r>
            <a:rPr lang="ru-RU" b="0" dirty="0" smtClean="0">
              <a:solidFill>
                <a:schemeClr val="tx2">
                  <a:lumMod val="50000"/>
                </a:schemeClr>
              </a:solidFill>
              <a:latin typeface="Times New Roman" panose="02020603050405020304" pitchFamily="18" charset="0"/>
              <a:cs typeface="Times New Roman" panose="02020603050405020304" pitchFamily="18" charset="0"/>
            </a:rPr>
            <a:t>165 448,54</a:t>
          </a:r>
          <a:endParaRPr lang="ru-RU" b="0" dirty="0">
            <a:solidFill>
              <a:schemeClr val="tx2">
                <a:lumMod val="50000"/>
              </a:schemeClr>
            </a:solidFill>
            <a:latin typeface="Times New Roman" panose="02020603050405020304" pitchFamily="18" charset="0"/>
            <a:cs typeface="Times New Roman" panose="02020603050405020304" pitchFamily="18" charset="0"/>
          </a:endParaRPr>
        </a:p>
      </dgm:t>
    </dgm:pt>
    <dgm:pt modelId="{96B8D649-9E80-4BE8-AA67-088E99133071}" type="sibTrans" cxnId="{D7AE9B29-BCE6-4419-A80C-89AC74C55DB6}">
      <dgm:prSet/>
      <dgm:spPr/>
      <dgm:t>
        <a:bodyPr/>
        <a:lstStyle/>
        <a:p>
          <a:endParaRPr lang="ru-RU">
            <a:latin typeface="Times New Roman" panose="02020603050405020304" pitchFamily="18" charset="0"/>
            <a:cs typeface="Times New Roman" panose="02020603050405020304" pitchFamily="18" charset="0"/>
          </a:endParaRPr>
        </a:p>
      </dgm:t>
    </dgm:pt>
    <dgm:pt modelId="{331CA09C-1688-4151-A38A-656A547E751A}" type="parTrans" cxnId="{D7AE9B29-BCE6-4419-A80C-89AC74C55DB6}">
      <dgm:prSet/>
      <dgm:spPr/>
      <dgm:t>
        <a:bodyPr/>
        <a:lstStyle/>
        <a:p>
          <a:endParaRPr lang="ru-RU">
            <a:latin typeface="Times New Roman" panose="02020603050405020304" pitchFamily="18" charset="0"/>
            <a:cs typeface="Times New Roman" panose="02020603050405020304" pitchFamily="18" charset="0"/>
          </a:endParaRPr>
        </a:p>
      </dgm:t>
    </dgm:pt>
    <dgm:pt modelId="{6B5494AC-A5B2-4006-8ED7-D202FE7C6B11}">
      <dgm:prSet/>
      <dgm:spPr/>
      <dgm:t>
        <a:bodyPr/>
        <a:lstStyle/>
        <a:p>
          <a:r>
            <a:rPr lang="ru-RU" dirty="0" smtClean="0">
              <a:solidFill>
                <a:schemeClr val="tx2">
                  <a:lumMod val="50000"/>
                </a:schemeClr>
              </a:solidFill>
              <a:latin typeface="Times New Roman" panose="02020603050405020304" pitchFamily="18" charset="0"/>
              <a:cs typeface="Times New Roman" panose="02020603050405020304" pitchFamily="18" charset="0"/>
            </a:rPr>
            <a:t>165 448,54</a:t>
          </a:r>
          <a:endParaRPr lang="ru-RU" dirty="0">
            <a:solidFill>
              <a:schemeClr val="tx2">
                <a:lumMod val="50000"/>
              </a:schemeClr>
            </a:solidFill>
            <a:latin typeface="Times New Roman" panose="02020603050405020304" pitchFamily="18" charset="0"/>
            <a:cs typeface="Times New Roman" panose="02020603050405020304" pitchFamily="18" charset="0"/>
          </a:endParaRPr>
        </a:p>
      </dgm:t>
    </dgm:pt>
    <dgm:pt modelId="{4293DCD5-740E-462F-AC9C-2A34C98F3975}" type="sibTrans" cxnId="{43E5A93A-AA09-41B4-B1DF-0FB3BA8F2B12}">
      <dgm:prSet/>
      <dgm:spPr/>
      <dgm:t>
        <a:bodyPr/>
        <a:lstStyle/>
        <a:p>
          <a:endParaRPr lang="ru-RU"/>
        </a:p>
      </dgm:t>
    </dgm:pt>
    <dgm:pt modelId="{13D78029-CB86-4734-9765-7D06F9B5E2A0}" type="parTrans" cxnId="{43E5A93A-AA09-41B4-B1DF-0FB3BA8F2B12}">
      <dgm:prSet/>
      <dgm:spPr/>
      <dgm:t>
        <a:bodyPr/>
        <a:lstStyle/>
        <a:p>
          <a:endParaRPr lang="ru-RU"/>
        </a:p>
      </dgm:t>
    </dgm:pt>
    <dgm:pt modelId="{BB50CCB4-8197-4C3B-92F4-6EFCF6353780}" type="pres">
      <dgm:prSet presAssocID="{8F423CBC-A524-4E6B-89C0-30EDC32EDE30}" presName="Name0" presStyleCnt="0">
        <dgm:presLayoutVars>
          <dgm:orgChart val="1"/>
          <dgm:chPref val="1"/>
          <dgm:dir/>
          <dgm:animOne val="branch"/>
          <dgm:animLvl val="lvl"/>
          <dgm:resizeHandles/>
        </dgm:presLayoutVars>
      </dgm:prSet>
      <dgm:spPr/>
      <dgm:t>
        <a:bodyPr/>
        <a:lstStyle/>
        <a:p>
          <a:endParaRPr lang="ru-RU"/>
        </a:p>
      </dgm:t>
    </dgm:pt>
    <dgm:pt modelId="{0B67AFB6-C50E-45E8-B202-005EFDB4556A}" type="pres">
      <dgm:prSet presAssocID="{4C611177-841B-427E-977E-0129A9747099}" presName="hierRoot1" presStyleCnt="0">
        <dgm:presLayoutVars>
          <dgm:hierBranch val="init"/>
        </dgm:presLayoutVars>
      </dgm:prSet>
      <dgm:spPr/>
    </dgm:pt>
    <dgm:pt modelId="{F7BCB654-C90C-47CE-A340-1EC381ACAD1E}" type="pres">
      <dgm:prSet presAssocID="{4C611177-841B-427E-977E-0129A9747099}" presName="rootComposite1" presStyleCnt="0"/>
      <dgm:spPr/>
    </dgm:pt>
    <dgm:pt modelId="{2DFB3E26-A6A4-49F8-8978-E6DD70C0D8EE}" type="pres">
      <dgm:prSet presAssocID="{4C611177-841B-427E-977E-0129A9747099}" presName="rootText1" presStyleLbl="alignAcc1" presStyleIdx="0" presStyleCnt="0">
        <dgm:presLayoutVars>
          <dgm:chPref val="3"/>
        </dgm:presLayoutVars>
      </dgm:prSet>
      <dgm:spPr/>
      <dgm:t>
        <a:bodyPr/>
        <a:lstStyle/>
        <a:p>
          <a:endParaRPr lang="ru-RU"/>
        </a:p>
      </dgm:t>
    </dgm:pt>
    <dgm:pt modelId="{9C4181DB-3003-4372-A4A0-CDB6A0FB4B54}" type="pres">
      <dgm:prSet presAssocID="{4C611177-841B-427E-977E-0129A9747099}" presName="topArc1" presStyleLbl="parChTrans1D1" presStyleIdx="0" presStyleCnt="8"/>
      <dgm:spPr/>
    </dgm:pt>
    <dgm:pt modelId="{08A23786-F8B8-4317-826E-E43B0BA3B5CD}" type="pres">
      <dgm:prSet presAssocID="{4C611177-841B-427E-977E-0129A9747099}" presName="bottomArc1" presStyleLbl="parChTrans1D1" presStyleIdx="1" presStyleCnt="8"/>
      <dgm:spPr/>
    </dgm:pt>
    <dgm:pt modelId="{1760069F-D346-4DF7-83BB-C3FB127CDD45}" type="pres">
      <dgm:prSet presAssocID="{4C611177-841B-427E-977E-0129A9747099}" presName="topConnNode1" presStyleLbl="node1" presStyleIdx="0" presStyleCnt="0"/>
      <dgm:spPr/>
      <dgm:t>
        <a:bodyPr/>
        <a:lstStyle/>
        <a:p>
          <a:endParaRPr lang="ru-RU"/>
        </a:p>
      </dgm:t>
    </dgm:pt>
    <dgm:pt modelId="{8FE23473-EDC8-4829-9778-55B63CA8EEA7}" type="pres">
      <dgm:prSet presAssocID="{4C611177-841B-427E-977E-0129A9747099}" presName="hierChild2" presStyleCnt="0"/>
      <dgm:spPr/>
    </dgm:pt>
    <dgm:pt modelId="{2C726D88-976B-4EDA-A9AA-643006A2168A}" type="pres">
      <dgm:prSet presAssocID="{F613D26D-5FFE-45BC-A48E-41BAB184FE40}" presName="Name28" presStyleLbl="parChTrans1D2" presStyleIdx="0" presStyleCnt="3"/>
      <dgm:spPr/>
      <dgm:t>
        <a:bodyPr/>
        <a:lstStyle/>
        <a:p>
          <a:endParaRPr lang="ru-RU"/>
        </a:p>
      </dgm:t>
    </dgm:pt>
    <dgm:pt modelId="{A6BA154E-E4C7-4330-BAB4-0E7F0E606AF2}" type="pres">
      <dgm:prSet presAssocID="{4423DB8F-361F-4B94-B828-1E05DDD936BA}" presName="hierRoot2" presStyleCnt="0">
        <dgm:presLayoutVars>
          <dgm:hierBranch val="init"/>
        </dgm:presLayoutVars>
      </dgm:prSet>
      <dgm:spPr/>
    </dgm:pt>
    <dgm:pt modelId="{F7A0D9F4-07EB-4B49-A04F-DD0B8FF0C045}" type="pres">
      <dgm:prSet presAssocID="{4423DB8F-361F-4B94-B828-1E05DDD936BA}" presName="rootComposite2" presStyleCnt="0"/>
      <dgm:spPr/>
    </dgm:pt>
    <dgm:pt modelId="{60430E08-8739-4870-AF60-2F4744C5D323}" type="pres">
      <dgm:prSet presAssocID="{4423DB8F-361F-4B94-B828-1E05DDD936BA}" presName="rootText2" presStyleLbl="alignAcc1" presStyleIdx="0" presStyleCnt="0">
        <dgm:presLayoutVars>
          <dgm:chPref val="3"/>
        </dgm:presLayoutVars>
      </dgm:prSet>
      <dgm:spPr/>
      <dgm:t>
        <a:bodyPr/>
        <a:lstStyle/>
        <a:p>
          <a:endParaRPr lang="ru-RU"/>
        </a:p>
      </dgm:t>
    </dgm:pt>
    <dgm:pt modelId="{B2C4D1F0-623F-4E6F-874D-4A39CC7FBBEA}" type="pres">
      <dgm:prSet presAssocID="{4423DB8F-361F-4B94-B828-1E05DDD936BA}" presName="topArc2" presStyleLbl="parChTrans1D1" presStyleIdx="2" presStyleCnt="8"/>
      <dgm:spPr/>
    </dgm:pt>
    <dgm:pt modelId="{66CB1685-7DB8-4BD2-BF93-B1C3B069D73E}" type="pres">
      <dgm:prSet presAssocID="{4423DB8F-361F-4B94-B828-1E05DDD936BA}" presName="bottomArc2" presStyleLbl="parChTrans1D1" presStyleIdx="3" presStyleCnt="8"/>
      <dgm:spPr/>
    </dgm:pt>
    <dgm:pt modelId="{9843149E-0FC2-490B-BED5-A9B583B784F1}" type="pres">
      <dgm:prSet presAssocID="{4423DB8F-361F-4B94-B828-1E05DDD936BA}" presName="topConnNode2" presStyleLbl="node2" presStyleIdx="0" presStyleCnt="0"/>
      <dgm:spPr/>
      <dgm:t>
        <a:bodyPr/>
        <a:lstStyle/>
        <a:p>
          <a:endParaRPr lang="ru-RU"/>
        </a:p>
      </dgm:t>
    </dgm:pt>
    <dgm:pt modelId="{28D7C3FE-F3B9-4A62-9F5D-CAE39EDAA9BC}" type="pres">
      <dgm:prSet presAssocID="{4423DB8F-361F-4B94-B828-1E05DDD936BA}" presName="hierChild4" presStyleCnt="0"/>
      <dgm:spPr/>
    </dgm:pt>
    <dgm:pt modelId="{85FBF274-8FC8-45B8-8ADC-1FC747606D51}" type="pres">
      <dgm:prSet presAssocID="{4423DB8F-361F-4B94-B828-1E05DDD936BA}" presName="hierChild5" presStyleCnt="0"/>
      <dgm:spPr/>
    </dgm:pt>
    <dgm:pt modelId="{A5408E60-A4C4-4939-AA53-C37459F0A128}" type="pres">
      <dgm:prSet presAssocID="{331CA09C-1688-4151-A38A-656A547E751A}" presName="Name28" presStyleLbl="parChTrans1D2" presStyleIdx="1" presStyleCnt="3"/>
      <dgm:spPr/>
      <dgm:t>
        <a:bodyPr/>
        <a:lstStyle/>
        <a:p>
          <a:endParaRPr lang="ru-RU"/>
        </a:p>
      </dgm:t>
    </dgm:pt>
    <dgm:pt modelId="{E89FEE73-6FD4-48D3-B7CD-3A2144CC3087}" type="pres">
      <dgm:prSet presAssocID="{320BB986-5326-4DDA-A6D1-06763D979D7F}" presName="hierRoot2" presStyleCnt="0">
        <dgm:presLayoutVars>
          <dgm:hierBranch val="init"/>
        </dgm:presLayoutVars>
      </dgm:prSet>
      <dgm:spPr/>
    </dgm:pt>
    <dgm:pt modelId="{0AF3140B-7FAC-4C86-A521-649B04FCC846}" type="pres">
      <dgm:prSet presAssocID="{320BB986-5326-4DDA-A6D1-06763D979D7F}" presName="rootComposite2" presStyleCnt="0"/>
      <dgm:spPr/>
    </dgm:pt>
    <dgm:pt modelId="{084956EC-85FB-4CFD-83A4-FD8DB0D38C53}" type="pres">
      <dgm:prSet presAssocID="{320BB986-5326-4DDA-A6D1-06763D979D7F}" presName="rootText2" presStyleLbl="alignAcc1" presStyleIdx="0" presStyleCnt="0">
        <dgm:presLayoutVars>
          <dgm:chPref val="3"/>
        </dgm:presLayoutVars>
      </dgm:prSet>
      <dgm:spPr/>
      <dgm:t>
        <a:bodyPr/>
        <a:lstStyle/>
        <a:p>
          <a:endParaRPr lang="ru-RU"/>
        </a:p>
      </dgm:t>
    </dgm:pt>
    <dgm:pt modelId="{B73A201D-46CD-4612-B730-9473AA9A8493}" type="pres">
      <dgm:prSet presAssocID="{320BB986-5326-4DDA-A6D1-06763D979D7F}" presName="topArc2" presStyleLbl="parChTrans1D1" presStyleIdx="4" presStyleCnt="8"/>
      <dgm:spPr/>
    </dgm:pt>
    <dgm:pt modelId="{0D562CEC-03B4-44EF-953D-287D30203FC0}" type="pres">
      <dgm:prSet presAssocID="{320BB986-5326-4DDA-A6D1-06763D979D7F}" presName="bottomArc2" presStyleLbl="parChTrans1D1" presStyleIdx="5" presStyleCnt="8"/>
      <dgm:spPr/>
    </dgm:pt>
    <dgm:pt modelId="{76781F0C-2FBF-48B1-853F-89EA9A3A7C01}" type="pres">
      <dgm:prSet presAssocID="{320BB986-5326-4DDA-A6D1-06763D979D7F}" presName="topConnNode2" presStyleLbl="node2" presStyleIdx="0" presStyleCnt="0"/>
      <dgm:spPr/>
      <dgm:t>
        <a:bodyPr/>
        <a:lstStyle/>
        <a:p>
          <a:endParaRPr lang="ru-RU"/>
        </a:p>
      </dgm:t>
    </dgm:pt>
    <dgm:pt modelId="{28C763CA-4909-4071-B299-45396B74BB38}" type="pres">
      <dgm:prSet presAssocID="{320BB986-5326-4DDA-A6D1-06763D979D7F}" presName="hierChild4" presStyleCnt="0"/>
      <dgm:spPr/>
    </dgm:pt>
    <dgm:pt modelId="{995349B7-D59A-46C4-B626-AA0631DB8ECE}" type="pres">
      <dgm:prSet presAssocID="{320BB986-5326-4DDA-A6D1-06763D979D7F}" presName="hierChild5" presStyleCnt="0"/>
      <dgm:spPr/>
    </dgm:pt>
    <dgm:pt modelId="{D226883C-F1A1-4327-8E94-8249D1B2A81F}" type="pres">
      <dgm:prSet presAssocID="{13D78029-CB86-4734-9765-7D06F9B5E2A0}" presName="Name28" presStyleLbl="parChTrans1D2" presStyleIdx="2" presStyleCnt="3"/>
      <dgm:spPr/>
      <dgm:t>
        <a:bodyPr/>
        <a:lstStyle/>
        <a:p>
          <a:endParaRPr lang="ru-RU"/>
        </a:p>
      </dgm:t>
    </dgm:pt>
    <dgm:pt modelId="{A4477A38-C63F-45A0-9961-471EA2BA6698}" type="pres">
      <dgm:prSet presAssocID="{6B5494AC-A5B2-4006-8ED7-D202FE7C6B11}" presName="hierRoot2" presStyleCnt="0">
        <dgm:presLayoutVars>
          <dgm:hierBranch val="init"/>
        </dgm:presLayoutVars>
      </dgm:prSet>
      <dgm:spPr/>
    </dgm:pt>
    <dgm:pt modelId="{6479F6D7-51B1-4183-A3EE-E09C256F546F}" type="pres">
      <dgm:prSet presAssocID="{6B5494AC-A5B2-4006-8ED7-D202FE7C6B11}" presName="rootComposite2" presStyleCnt="0"/>
      <dgm:spPr/>
    </dgm:pt>
    <dgm:pt modelId="{ED41D97D-264B-4219-98AC-B51AC7BF557A}" type="pres">
      <dgm:prSet presAssocID="{6B5494AC-A5B2-4006-8ED7-D202FE7C6B11}" presName="rootText2" presStyleLbl="alignAcc1" presStyleIdx="0" presStyleCnt="0">
        <dgm:presLayoutVars>
          <dgm:chPref val="3"/>
        </dgm:presLayoutVars>
      </dgm:prSet>
      <dgm:spPr/>
      <dgm:t>
        <a:bodyPr/>
        <a:lstStyle/>
        <a:p>
          <a:endParaRPr lang="ru-RU"/>
        </a:p>
      </dgm:t>
    </dgm:pt>
    <dgm:pt modelId="{BAB98CB2-AEE7-4191-B337-5F88831F2D93}" type="pres">
      <dgm:prSet presAssocID="{6B5494AC-A5B2-4006-8ED7-D202FE7C6B11}" presName="topArc2" presStyleLbl="parChTrans1D1" presStyleIdx="6" presStyleCnt="8"/>
      <dgm:spPr/>
    </dgm:pt>
    <dgm:pt modelId="{E04DA0BC-2003-450D-9B67-C02B6EA08D98}" type="pres">
      <dgm:prSet presAssocID="{6B5494AC-A5B2-4006-8ED7-D202FE7C6B11}" presName="bottomArc2" presStyleLbl="parChTrans1D1" presStyleIdx="7" presStyleCnt="8"/>
      <dgm:spPr/>
    </dgm:pt>
    <dgm:pt modelId="{58E1763C-23D1-4899-BAD9-CAD1CCB625E7}" type="pres">
      <dgm:prSet presAssocID="{6B5494AC-A5B2-4006-8ED7-D202FE7C6B11}" presName="topConnNode2" presStyleLbl="node2" presStyleIdx="0" presStyleCnt="0"/>
      <dgm:spPr/>
      <dgm:t>
        <a:bodyPr/>
        <a:lstStyle/>
        <a:p>
          <a:endParaRPr lang="ru-RU"/>
        </a:p>
      </dgm:t>
    </dgm:pt>
    <dgm:pt modelId="{64416C97-9607-4854-BC09-47202C8B12F5}" type="pres">
      <dgm:prSet presAssocID="{6B5494AC-A5B2-4006-8ED7-D202FE7C6B11}" presName="hierChild4" presStyleCnt="0"/>
      <dgm:spPr/>
    </dgm:pt>
    <dgm:pt modelId="{D99BBB25-201F-4FF8-8D97-FD0A18BE0ABC}" type="pres">
      <dgm:prSet presAssocID="{6B5494AC-A5B2-4006-8ED7-D202FE7C6B11}" presName="hierChild5" presStyleCnt="0"/>
      <dgm:spPr/>
    </dgm:pt>
    <dgm:pt modelId="{448ECB35-199A-4911-BCE9-7477D5AAA2C4}" type="pres">
      <dgm:prSet presAssocID="{4C611177-841B-427E-977E-0129A9747099}" presName="hierChild3" presStyleCnt="0"/>
      <dgm:spPr/>
    </dgm:pt>
  </dgm:ptLst>
  <dgm:cxnLst>
    <dgm:cxn modelId="{B9796D35-4CED-4A3D-9DC2-EFD36C5CD908}" type="presOf" srcId="{6B5494AC-A5B2-4006-8ED7-D202FE7C6B11}" destId="{58E1763C-23D1-4899-BAD9-CAD1CCB625E7}" srcOrd="1" destOrd="0" presId="urn:microsoft.com/office/officeart/2008/layout/HalfCircleOrganizationChart"/>
    <dgm:cxn modelId="{2C764249-752A-40D4-8959-58E1D8114C0A}" type="presOf" srcId="{4423DB8F-361F-4B94-B828-1E05DDD936BA}" destId="{9843149E-0FC2-490B-BED5-A9B583B784F1}" srcOrd="1" destOrd="0" presId="urn:microsoft.com/office/officeart/2008/layout/HalfCircleOrganizationChart"/>
    <dgm:cxn modelId="{0B162CA4-F115-432F-83B3-11ACF2CD3567}" type="presOf" srcId="{8F423CBC-A524-4E6B-89C0-30EDC32EDE30}" destId="{BB50CCB4-8197-4C3B-92F4-6EFCF6353780}" srcOrd="0" destOrd="0" presId="urn:microsoft.com/office/officeart/2008/layout/HalfCircleOrganizationChart"/>
    <dgm:cxn modelId="{2253080A-6882-4556-9EDD-AC120BD10585}" type="presOf" srcId="{320BB986-5326-4DDA-A6D1-06763D979D7F}" destId="{76781F0C-2FBF-48B1-853F-89EA9A3A7C01}" srcOrd="1" destOrd="0" presId="urn:microsoft.com/office/officeart/2008/layout/HalfCircleOrganizationChart"/>
    <dgm:cxn modelId="{C555DC4D-3F57-4DA6-B626-AC169D0DB3BE}" type="presOf" srcId="{6B5494AC-A5B2-4006-8ED7-D202FE7C6B11}" destId="{ED41D97D-264B-4219-98AC-B51AC7BF557A}" srcOrd="0" destOrd="0" presId="urn:microsoft.com/office/officeart/2008/layout/HalfCircleOrganizationChart"/>
    <dgm:cxn modelId="{5209C25D-5955-4E90-A396-BA360D066604}" type="presOf" srcId="{F613D26D-5FFE-45BC-A48E-41BAB184FE40}" destId="{2C726D88-976B-4EDA-A9AA-643006A2168A}" srcOrd="0" destOrd="0" presId="urn:microsoft.com/office/officeart/2008/layout/HalfCircleOrganizationChart"/>
    <dgm:cxn modelId="{744BF7E4-9D1D-42BD-99AA-D8DE7488439B}" type="presOf" srcId="{4C611177-841B-427E-977E-0129A9747099}" destId="{1760069F-D346-4DF7-83BB-C3FB127CDD45}" srcOrd="1" destOrd="0" presId="urn:microsoft.com/office/officeart/2008/layout/HalfCircleOrganizationChart"/>
    <dgm:cxn modelId="{543FEF9D-A5DB-4478-99D5-4FF6641FBEDE}" type="presOf" srcId="{331CA09C-1688-4151-A38A-656A547E751A}" destId="{A5408E60-A4C4-4939-AA53-C37459F0A128}" srcOrd="0" destOrd="0" presId="urn:microsoft.com/office/officeart/2008/layout/HalfCircleOrganizationChart"/>
    <dgm:cxn modelId="{1FB4A27C-4FA0-4A35-BE99-7ABC5090859B}" type="presOf" srcId="{4423DB8F-361F-4B94-B828-1E05DDD936BA}" destId="{60430E08-8739-4870-AF60-2F4744C5D323}" srcOrd="0" destOrd="0" presId="urn:microsoft.com/office/officeart/2008/layout/HalfCircleOrganizationChart"/>
    <dgm:cxn modelId="{D9486C05-A172-4119-BEAB-30D008C787EA}" type="presOf" srcId="{13D78029-CB86-4734-9765-7D06F9B5E2A0}" destId="{D226883C-F1A1-4327-8E94-8249D1B2A81F}" srcOrd="0" destOrd="0" presId="urn:microsoft.com/office/officeart/2008/layout/HalfCircleOrganizationChart"/>
    <dgm:cxn modelId="{02E4A8D5-8847-49F8-AC3D-6BDB410E39B2}" type="presOf" srcId="{320BB986-5326-4DDA-A6D1-06763D979D7F}" destId="{084956EC-85FB-4CFD-83A4-FD8DB0D38C53}" srcOrd="0" destOrd="0" presId="urn:microsoft.com/office/officeart/2008/layout/HalfCircleOrganizationChart"/>
    <dgm:cxn modelId="{DE0C76E3-5CA6-4681-AD13-1B40145BC5C2}" type="presOf" srcId="{4C611177-841B-427E-977E-0129A9747099}" destId="{2DFB3E26-A6A4-49F8-8978-E6DD70C0D8EE}" srcOrd="0" destOrd="0" presId="urn:microsoft.com/office/officeart/2008/layout/HalfCircleOrganizationChart"/>
    <dgm:cxn modelId="{D7AE9B29-BCE6-4419-A80C-89AC74C55DB6}" srcId="{4C611177-841B-427E-977E-0129A9747099}" destId="{320BB986-5326-4DDA-A6D1-06763D979D7F}" srcOrd="1" destOrd="0" parTransId="{331CA09C-1688-4151-A38A-656A547E751A}" sibTransId="{96B8D649-9E80-4BE8-AA67-088E99133071}"/>
    <dgm:cxn modelId="{2803C62E-A800-4F85-8DDF-98E07BB0979B}" srcId="{4C611177-841B-427E-977E-0129A9747099}" destId="{4423DB8F-361F-4B94-B828-1E05DDD936BA}" srcOrd="0" destOrd="0" parTransId="{F613D26D-5FFE-45BC-A48E-41BAB184FE40}" sibTransId="{BEA87C0F-CA8A-48C5-AF65-BFE768A16E60}"/>
    <dgm:cxn modelId="{62FD2EA0-DF29-4C73-ACCE-7A5EB0F805B1}" srcId="{8F423CBC-A524-4E6B-89C0-30EDC32EDE30}" destId="{4C611177-841B-427E-977E-0129A9747099}" srcOrd="0" destOrd="0" parTransId="{44F2D51F-95DC-4A9F-BD68-45D9029BAE53}" sibTransId="{B68B8581-8D3E-4BE9-94E7-188CC5DF18BE}"/>
    <dgm:cxn modelId="{43E5A93A-AA09-41B4-B1DF-0FB3BA8F2B12}" srcId="{4C611177-841B-427E-977E-0129A9747099}" destId="{6B5494AC-A5B2-4006-8ED7-D202FE7C6B11}" srcOrd="2" destOrd="0" parTransId="{13D78029-CB86-4734-9765-7D06F9B5E2A0}" sibTransId="{4293DCD5-740E-462F-AC9C-2A34C98F3975}"/>
    <dgm:cxn modelId="{C412708D-2E32-4681-8AEB-FFE8FDC27016}" type="presParOf" srcId="{BB50CCB4-8197-4C3B-92F4-6EFCF6353780}" destId="{0B67AFB6-C50E-45E8-B202-005EFDB4556A}" srcOrd="0" destOrd="0" presId="urn:microsoft.com/office/officeart/2008/layout/HalfCircleOrganizationChart"/>
    <dgm:cxn modelId="{60B796F2-536A-4A1F-9817-0522CD729A03}" type="presParOf" srcId="{0B67AFB6-C50E-45E8-B202-005EFDB4556A}" destId="{F7BCB654-C90C-47CE-A340-1EC381ACAD1E}" srcOrd="0" destOrd="0" presId="urn:microsoft.com/office/officeart/2008/layout/HalfCircleOrganizationChart"/>
    <dgm:cxn modelId="{53F4A5D2-CEDA-4A49-BE81-CAEB37D68503}" type="presParOf" srcId="{F7BCB654-C90C-47CE-A340-1EC381ACAD1E}" destId="{2DFB3E26-A6A4-49F8-8978-E6DD70C0D8EE}" srcOrd="0" destOrd="0" presId="urn:microsoft.com/office/officeart/2008/layout/HalfCircleOrganizationChart"/>
    <dgm:cxn modelId="{F360DE9C-CD32-491A-A533-BF6BF95A8BAB}" type="presParOf" srcId="{F7BCB654-C90C-47CE-A340-1EC381ACAD1E}" destId="{9C4181DB-3003-4372-A4A0-CDB6A0FB4B54}" srcOrd="1" destOrd="0" presId="urn:microsoft.com/office/officeart/2008/layout/HalfCircleOrganizationChart"/>
    <dgm:cxn modelId="{2447FCAC-C77C-4F90-8A6A-5343F01E6784}" type="presParOf" srcId="{F7BCB654-C90C-47CE-A340-1EC381ACAD1E}" destId="{08A23786-F8B8-4317-826E-E43B0BA3B5CD}" srcOrd="2" destOrd="0" presId="urn:microsoft.com/office/officeart/2008/layout/HalfCircleOrganizationChart"/>
    <dgm:cxn modelId="{37B8A606-3B18-40A6-B863-311D3B0D32E2}" type="presParOf" srcId="{F7BCB654-C90C-47CE-A340-1EC381ACAD1E}" destId="{1760069F-D346-4DF7-83BB-C3FB127CDD45}" srcOrd="3" destOrd="0" presId="urn:microsoft.com/office/officeart/2008/layout/HalfCircleOrganizationChart"/>
    <dgm:cxn modelId="{846C7564-225A-4DBA-83FB-058CD828FAF6}" type="presParOf" srcId="{0B67AFB6-C50E-45E8-B202-005EFDB4556A}" destId="{8FE23473-EDC8-4829-9778-55B63CA8EEA7}" srcOrd="1" destOrd="0" presId="urn:microsoft.com/office/officeart/2008/layout/HalfCircleOrganizationChart"/>
    <dgm:cxn modelId="{CFADC014-E4C6-481B-A80A-62B513323F2E}" type="presParOf" srcId="{8FE23473-EDC8-4829-9778-55B63CA8EEA7}" destId="{2C726D88-976B-4EDA-A9AA-643006A2168A}" srcOrd="0" destOrd="0" presId="urn:microsoft.com/office/officeart/2008/layout/HalfCircleOrganizationChart"/>
    <dgm:cxn modelId="{F8AD5FBF-B6D8-4EEE-AE40-B6EB2E4637D1}" type="presParOf" srcId="{8FE23473-EDC8-4829-9778-55B63CA8EEA7}" destId="{A6BA154E-E4C7-4330-BAB4-0E7F0E606AF2}" srcOrd="1" destOrd="0" presId="urn:microsoft.com/office/officeart/2008/layout/HalfCircleOrganizationChart"/>
    <dgm:cxn modelId="{26064923-5A83-4B29-9D0E-A04E89F7CD8D}" type="presParOf" srcId="{A6BA154E-E4C7-4330-BAB4-0E7F0E606AF2}" destId="{F7A0D9F4-07EB-4B49-A04F-DD0B8FF0C045}" srcOrd="0" destOrd="0" presId="urn:microsoft.com/office/officeart/2008/layout/HalfCircleOrganizationChart"/>
    <dgm:cxn modelId="{77930001-5C02-43F4-9A67-7C714D084BD2}" type="presParOf" srcId="{F7A0D9F4-07EB-4B49-A04F-DD0B8FF0C045}" destId="{60430E08-8739-4870-AF60-2F4744C5D323}" srcOrd="0" destOrd="0" presId="urn:microsoft.com/office/officeart/2008/layout/HalfCircleOrganizationChart"/>
    <dgm:cxn modelId="{419C74DD-DECC-4509-A792-D1BCA493C050}" type="presParOf" srcId="{F7A0D9F4-07EB-4B49-A04F-DD0B8FF0C045}" destId="{B2C4D1F0-623F-4E6F-874D-4A39CC7FBBEA}" srcOrd="1" destOrd="0" presId="urn:microsoft.com/office/officeart/2008/layout/HalfCircleOrganizationChart"/>
    <dgm:cxn modelId="{FF4A8086-6754-4714-BACB-34B3C1CBB193}" type="presParOf" srcId="{F7A0D9F4-07EB-4B49-A04F-DD0B8FF0C045}" destId="{66CB1685-7DB8-4BD2-BF93-B1C3B069D73E}" srcOrd="2" destOrd="0" presId="urn:microsoft.com/office/officeart/2008/layout/HalfCircleOrganizationChart"/>
    <dgm:cxn modelId="{23941BEC-F2CF-4F6B-9DD5-45B5A3643B9A}" type="presParOf" srcId="{F7A0D9F4-07EB-4B49-A04F-DD0B8FF0C045}" destId="{9843149E-0FC2-490B-BED5-A9B583B784F1}" srcOrd="3" destOrd="0" presId="urn:microsoft.com/office/officeart/2008/layout/HalfCircleOrganizationChart"/>
    <dgm:cxn modelId="{0FCB94E1-6BD6-4C2C-B854-48032FC2A5EB}" type="presParOf" srcId="{A6BA154E-E4C7-4330-BAB4-0E7F0E606AF2}" destId="{28D7C3FE-F3B9-4A62-9F5D-CAE39EDAA9BC}" srcOrd="1" destOrd="0" presId="urn:microsoft.com/office/officeart/2008/layout/HalfCircleOrganizationChart"/>
    <dgm:cxn modelId="{0F773759-1598-4618-B1FB-0BEBE8DE4D5C}" type="presParOf" srcId="{A6BA154E-E4C7-4330-BAB4-0E7F0E606AF2}" destId="{85FBF274-8FC8-45B8-8ADC-1FC747606D51}" srcOrd="2" destOrd="0" presId="urn:microsoft.com/office/officeart/2008/layout/HalfCircleOrganizationChart"/>
    <dgm:cxn modelId="{64E324D9-FCC5-4332-A75D-7FDB1D654342}" type="presParOf" srcId="{8FE23473-EDC8-4829-9778-55B63CA8EEA7}" destId="{A5408E60-A4C4-4939-AA53-C37459F0A128}" srcOrd="2" destOrd="0" presId="urn:microsoft.com/office/officeart/2008/layout/HalfCircleOrganizationChart"/>
    <dgm:cxn modelId="{E63064FD-A811-4BD9-8B01-030EB0C20316}" type="presParOf" srcId="{8FE23473-EDC8-4829-9778-55B63CA8EEA7}" destId="{E89FEE73-6FD4-48D3-B7CD-3A2144CC3087}" srcOrd="3" destOrd="0" presId="urn:microsoft.com/office/officeart/2008/layout/HalfCircleOrganizationChart"/>
    <dgm:cxn modelId="{E45F1509-7828-40AD-B8B0-EB0EF1722861}" type="presParOf" srcId="{E89FEE73-6FD4-48D3-B7CD-3A2144CC3087}" destId="{0AF3140B-7FAC-4C86-A521-649B04FCC846}" srcOrd="0" destOrd="0" presId="urn:microsoft.com/office/officeart/2008/layout/HalfCircleOrganizationChart"/>
    <dgm:cxn modelId="{50CB62FD-FABF-4331-8358-F30654DF8CB3}" type="presParOf" srcId="{0AF3140B-7FAC-4C86-A521-649B04FCC846}" destId="{084956EC-85FB-4CFD-83A4-FD8DB0D38C53}" srcOrd="0" destOrd="0" presId="urn:microsoft.com/office/officeart/2008/layout/HalfCircleOrganizationChart"/>
    <dgm:cxn modelId="{0F76B78A-8A69-43A0-82FB-13888C99A0A1}" type="presParOf" srcId="{0AF3140B-7FAC-4C86-A521-649B04FCC846}" destId="{B73A201D-46CD-4612-B730-9473AA9A8493}" srcOrd="1" destOrd="0" presId="urn:microsoft.com/office/officeart/2008/layout/HalfCircleOrganizationChart"/>
    <dgm:cxn modelId="{E674C8F7-4BE5-4652-B948-108C6D72C8AE}" type="presParOf" srcId="{0AF3140B-7FAC-4C86-A521-649B04FCC846}" destId="{0D562CEC-03B4-44EF-953D-287D30203FC0}" srcOrd="2" destOrd="0" presId="urn:microsoft.com/office/officeart/2008/layout/HalfCircleOrganizationChart"/>
    <dgm:cxn modelId="{8153EC85-2289-4F88-8453-801C16A2E4E0}" type="presParOf" srcId="{0AF3140B-7FAC-4C86-A521-649B04FCC846}" destId="{76781F0C-2FBF-48B1-853F-89EA9A3A7C01}" srcOrd="3" destOrd="0" presId="urn:microsoft.com/office/officeart/2008/layout/HalfCircleOrganizationChart"/>
    <dgm:cxn modelId="{07578BB7-2773-4F25-AA85-B26132AF97FC}" type="presParOf" srcId="{E89FEE73-6FD4-48D3-B7CD-3A2144CC3087}" destId="{28C763CA-4909-4071-B299-45396B74BB38}" srcOrd="1" destOrd="0" presId="urn:microsoft.com/office/officeart/2008/layout/HalfCircleOrganizationChart"/>
    <dgm:cxn modelId="{19C427C1-3621-442B-9FD4-1DF79B037D9B}" type="presParOf" srcId="{E89FEE73-6FD4-48D3-B7CD-3A2144CC3087}" destId="{995349B7-D59A-46C4-B626-AA0631DB8ECE}" srcOrd="2" destOrd="0" presId="urn:microsoft.com/office/officeart/2008/layout/HalfCircleOrganizationChart"/>
    <dgm:cxn modelId="{D6BD6B5F-B085-48C9-BD67-F87DB9F53A64}" type="presParOf" srcId="{8FE23473-EDC8-4829-9778-55B63CA8EEA7}" destId="{D226883C-F1A1-4327-8E94-8249D1B2A81F}" srcOrd="4" destOrd="0" presId="urn:microsoft.com/office/officeart/2008/layout/HalfCircleOrganizationChart"/>
    <dgm:cxn modelId="{DD4B558D-CD45-4A6F-B4EC-9812338A11FC}" type="presParOf" srcId="{8FE23473-EDC8-4829-9778-55B63CA8EEA7}" destId="{A4477A38-C63F-45A0-9961-471EA2BA6698}" srcOrd="5" destOrd="0" presId="urn:microsoft.com/office/officeart/2008/layout/HalfCircleOrganizationChart"/>
    <dgm:cxn modelId="{94CD2DE8-57D0-4A28-9E54-D77AA0EE8B7E}" type="presParOf" srcId="{A4477A38-C63F-45A0-9961-471EA2BA6698}" destId="{6479F6D7-51B1-4183-A3EE-E09C256F546F}" srcOrd="0" destOrd="0" presId="urn:microsoft.com/office/officeart/2008/layout/HalfCircleOrganizationChart"/>
    <dgm:cxn modelId="{8747C157-9183-4E62-99E4-87B1DE6FD72F}" type="presParOf" srcId="{6479F6D7-51B1-4183-A3EE-E09C256F546F}" destId="{ED41D97D-264B-4219-98AC-B51AC7BF557A}" srcOrd="0" destOrd="0" presId="urn:microsoft.com/office/officeart/2008/layout/HalfCircleOrganizationChart"/>
    <dgm:cxn modelId="{D6393D3C-19BE-43A0-A4E4-AD09E26069FC}" type="presParOf" srcId="{6479F6D7-51B1-4183-A3EE-E09C256F546F}" destId="{BAB98CB2-AEE7-4191-B337-5F88831F2D93}" srcOrd="1" destOrd="0" presId="urn:microsoft.com/office/officeart/2008/layout/HalfCircleOrganizationChart"/>
    <dgm:cxn modelId="{FD82DBCE-B599-4B09-9A47-5DF4121FAC3A}" type="presParOf" srcId="{6479F6D7-51B1-4183-A3EE-E09C256F546F}" destId="{E04DA0BC-2003-450D-9B67-C02B6EA08D98}" srcOrd="2" destOrd="0" presId="urn:microsoft.com/office/officeart/2008/layout/HalfCircleOrganizationChart"/>
    <dgm:cxn modelId="{D0D4B15E-0A61-45E2-9F23-4DCA59390B58}" type="presParOf" srcId="{6479F6D7-51B1-4183-A3EE-E09C256F546F}" destId="{58E1763C-23D1-4899-BAD9-CAD1CCB625E7}" srcOrd="3" destOrd="0" presId="urn:microsoft.com/office/officeart/2008/layout/HalfCircleOrganizationChart"/>
    <dgm:cxn modelId="{DF731CF7-FD66-42D8-AE1B-3BEF75F64989}" type="presParOf" srcId="{A4477A38-C63F-45A0-9961-471EA2BA6698}" destId="{64416C97-9607-4854-BC09-47202C8B12F5}" srcOrd="1" destOrd="0" presId="urn:microsoft.com/office/officeart/2008/layout/HalfCircleOrganizationChart"/>
    <dgm:cxn modelId="{D2F4E806-3313-4025-89CB-AFC285CD4EF8}" type="presParOf" srcId="{A4477A38-C63F-45A0-9961-471EA2BA6698}" destId="{D99BBB25-201F-4FF8-8D97-FD0A18BE0ABC}" srcOrd="2" destOrd="0" presId="urn:microsoft.com/office/officeart/2008/layout/HalfCircleOrganizationChart"/>
    <dgm:cxn modelId="{2098C662-A365-42A6-B025-5BAD64F55073}" type="presParOf" srcId="{0B67AFB6-C50E-45E8-B202-005EFDB4556A}" destId="{448ECB35-199A-4911-BCE9-7477D5AAA2C4}" srcOrd="2" destOrd="0" presId="urn:microsoft.com/office/officeart/2008/layout/HalfCircleOrganizationChar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F423CBC-A524-4E6B-89C0-30EDC32EDE30}" type="doc">
      <dgm:prSet loTypeId="urn:microsoft.com/office/officeart/2008/layout/HalfCircleOrganizationChart" loCatId="hierarchy" qsTypeId="urn:microsoft.com/office/officeart/2005/8/quickstyle/3d4" qsCatId="3D" csTypeId="urn:microsoft.com/office/officeart/2005/8/colors/accent1_2" csCatId="accent1" phldr="1"/>
      <dgm:spPr/>
      <dgm:t>
        <a:bodyPr/>
        <a:lstStyle/>
        <a:p>
          <a:endParaRPr lang="ru-RU"/>
        </a:p>
      </dgm:t>
    </dgm:pt>
    <dgm:pt modelId="{4C611177-841B-427E-977E-0129A9747099}">
      <dgm:prSet phldrT="[Текст]"/>
      <dgm:spPr/>
      <dgm:t>
        <a:bodyPr/>
        <a:lstStyle/>
        <a:p>
          <a:endParaRPr lang="ru-RU" dirty="0">
            <a:latin typeface="Times New Roman" panose="02020603050405020304" pitchFamily="18" charset="0"/>
            <a:cs typeface="Times New Roman" panose="02020603050405020304" pitchFamily="18" charset="0"/>
          </a:endParaRPr>
        </a:p>
      </dgm:t>
    </dgm:pt>
    <dgm:pt modelId="{44F2D51F-95DC-4A9F-BD68-45D9029BAE53}" type="parTrans" cxnId="{62FD2EA0-DF29-4C73-ACCE-7A5EB0F805B1}">
      <dgm:prSet/>
      <dgm:spPr/>
      <dgm:t>
        <a:bodyPr/>
        <a:lstStyle/>
        <a:p>
          <a:endParaRPr lang="ru-RU">
            <a:latin typeface="Times New Roman" panose="02020603050405020304" pitchFamily="18" charset="0"/>
            <a:cs typeface="Times New Roman" panose="02020603050405020304" pitchFamily="18" charset="0"/>
          </a:endParaRPr>
        </a:p>
      </dgm:t>
    </dgm:pt>
    <dgm:pt modelId="{B68B8581-8D3E-4BE9-94E7-188CC5DF18BE}" type="sibTrans" cxnId="{62FD2EA0-DF29-4C73-ACCE-7A5EB0F805B1}">
      <dgm:prSet/>
      <dgm:spPr/>
      <dgm:t>
        <a:bodyPr/>
        <a:lstStyle/>
        <a:p>
          <a:endParaRPr lang="ru-RU">
            <a:latin typeface="Times New Roman" panose="02020603050405020304" pitchFamily="18" charset="0"/>
            <a:cs typeface="Times New Roman" panose="02020603050405020304" pitchFamily="18" charset="0"/>
          </a:endParaRPr>
        </a:p>
      </dgm:t>
    </dgm:pt>
    <dgm:pt modelId="{4423DB8F-361F-4B94-B828-1E05DDD936BA}">
      <dgm:prSet phldrT="[Текст]" custT="1"/>
      <dgm:spPr/>
      <dgm:t>
        <a:bodyPr/>
        <a:lstStyle/>
        <a:p>
          <a:r>
            <a:rPr lang="ru-RU" sz="1200" dirty="0" smtClean="0">
              <a:solidFill>
                <a:schemeClr val="tx2">
                  <a:lumMod val="50000"/>
                </a:schemeClr>
              </a:solidFill>
              <a:latin typeface="Times New Roman" panose="02020603050405020304" pitchFamily="18" charset="0"/>
              <a:cs typeface="Times New Roman" panose="02020603050405020304" pitchFamily="18" charset="0"/>
            </a:rPr>
            <a:t>3 156,20</a:t>
          </a:r>
          <a:endParaRPr lang="ru-RU" sz="1200" dirty="0">
            <a:solidFill>
              <a:schemeClr val="tx2">
                <a:lumMod val="50000"/>
              </a:schemeClr>
            </a:solidFill>
            <a:latin typeface="Times New Roman" panose="02020603050405020304" pitchFamily="18" charset="0"/>
            <a:cs typeface="Times New Roman" panose="02020603050405020304" pitchFamily="18" charset="0"/>
          </a:endParaRPr>
        </a:p>
      </dgm:t>
    </dgm:pt>
    <dgm:pt modelId="{F613D26D-5FFE-45BC-A48E-41BAB184FE40}" type="parTrans" cxnId="{2803C62E-A800-4F85-8DDF-98E07BB0979B}">
      <dgm:prSet/>
      <dgm:spPr/>
      <dgm:t>
        <a:bodyPr/>
        <a:lstStyle/>
        <a:p>
          <a:endParaRPr lang="ru-RU">
            <a:latin typeface="Times New Roman" panose="02020603050405020304" pitchFamily="18" charset="0"/>
            <a:cs typeface="Times New Roman" panose="02020603050405020304" pitchFamily="18" charset="0"/>
          </a:endParaRPr>
        </a:p>
      </dgm:t>
    </dgm:pt>
    <dgm:pt modelId="{BEA87C0F-CA8A-48C5-AF65-BFE768A16E60}" type="sibTrans" cxnId="{2803C62E-A800-4F85-8DDF-98E07BB0979B}">
      <dgm:prSet/>
      <dgm:spPr/>
      <dgm:t>
        <a:bodyPr/>
        <a:lstStyle/>
        <a:p>
          <a:endParaRPr lang="ru-RU">
            <a:latin typeface="Times New Roman" panose="02020603050405020304" pitchFamily="18" charset="0"/>
            <a:cs typeface="Times New Roman" panose="02020603050405020304" pitchFamily="18" charset="0"/>
          </a:endParaRPr>
        </a:p>
      </dgm:t>
    </dgm:pt>
    <dgm:pt modelId="{CBDD2A6E-6758-4768-A0F6-B07154A3CCD7}">
      <dgm:prSet custT="1"/>
      <dgm:spPr/>
      <dgm:t>
        <a:bodyPr/>
        <a:lstStyle/>
        <a:p>
          <a:r>
            <a:rPr lang="ru-RU" sz="1200" dirty="0" smtClean="0">
              <a:solidFill>
                <a:schemeClr val="tx2">
                  <a:lumMod val="50000"/>
                </a:schemeClr>
              </a:solidFill>
              <a:latin typeface="Times New Roman" panose="02020603050405020304" pitchFamily="18" charset="0"/>
              <a:cs typeface="Times New Roman" panose="02020603050405020304" pitchFamily="18" charset="0"/>
            </a:rPr>
            <a:t>3 156,20</a:t>
          </a:r>
          <a:endParaRPr lang="ru-RU" sz="1200" dirty="0">
            <a:solidFill>
              <a:schemeClr val="tx2">
                <a:lumMod val="50000"/>
              </a:schemeClr>
            </a:solidFill>
            <a:latin typeface="Times New Roman" panose="02020603050405020304" pitchFamily="18" charset="0"/>
            <a:cs typeface="Times New Roman" panose="02020603050405020304" pitchFamily="18" charset="0"/>
          </a:endParaRPr>
        </a:p>
      </dgm:t>
    </dgm:pt>
    <dgm:pt modelId="{E5DA39ED-7E35-4850-878A-4981AF616242}" type="sibTrans" cxnId="{ACA21DD7-8AB2-4CFB-A91B-C1D1279D06DF}">
      <dgm:prSet/>
      <dgm:spPr/>
      <dgm:t>
        <a:bodyPr/>
        <a:lstStyle/>
        <a:p>
          <a:endParaRPr lang="ru-RU"/>
        </a:p>
      </dgm:t>
    </dgm:pt>
    <dgm:pt modelId="{3B195A2D-5C96-41A3-BFD9-8C11DEF8F7CA}" type="parTrans" cxnId="{ACA21DD7-8AB2-4CFB-A91B-C1D1279D06DF}">
      <dgm:prSet/>
      <dgm:spPr/>
      <dgm:t>
        <a:bodyPr/>
        <a:lstStyle/>
        <a:p>
          <a:endParaRPr lang="ru-RU"/>
        </a:p>
      </dgm:t>
    </dgm:pt>
    <dgm:pt modelId="{320BB986-5326-4DDA-A6D1-06763D979D7F}">
      <dgm:prSet phldrT="[Текст]" custT="1"/>
      <dgm:spPr/>
      <dgm:t>
        <a:bodyPr/>
        <a:lstStyle/>
        <a:p>
          <a:r>
            <a:rPr lang="ru-RU" sz="1200" b="0" dirty="0" smtClean="0">
              <a:solidFill>
                <a:schemeClr val="tx2">
                  <a:lumMod val="50000"/>
                </a:schemeClr>
              </a:solidFill>
              <a:latin typeface="Times New Roman" panose="02020603050405020304" pitchFamily="18" charset="0"/>
              <a:cs typeface="Times New Roman" panose="02020603050405020304" pitchFamily="18" charset="0"/>
            </a:rPr>
            <a:t>3 156,20</a:t>
          </a:r>
          <a:endParaRPr lang="ru-RU" sz="1200" b="0" dirty="0">
            <a:solidFill>
              <a:schemeClr val="tx2">
                <a:lumMod val="50000"/>
              </a:schemeClr>
            </a:solidFill>
            <a:latin typeface="Times New Roman" panose="02020603050405020304" pitchFamily="18" charset="0"/>
            <a:cs typeface="Times New Roman" panose="02020603050405020304" pitchFamily="18" charset="0"/>
          </a:endParaRPr>
        </a:p>
      </dgm:t>
    </dgm:pt>
    <dgm:pt modelId="{96B8D649-9E80-4BE8-AA67-088E99133071}" type="sibTrans" cxnId="{D7AE9B29-BCE6-4419-A80C-89AC74C55DB6}">
      <dgm:prSet/>
      <dgm:spPr/>
      <dgm:t>
        <a:bodyPr/>
        <a:lstStyle/>
        <a:p>
          <a:endParaRPr lang="ru-RU">
            <a:latin typeface="Times New Roman" panose="02020603050405020304" pitchFamily="18" charset="0"/>
            <a:cs typeface="Times New Roman" panose="02020603050405020304" pitchFamily="18" charset="0"/>
          </a:endParaRPr>
        </a:p>
      </dgm:t>
    </dgm:pt>
    <dgm:pt modelId="{331CA09C-1688-4151-A38A-656A547E751A}" type="parTrans" cxnId="{D7AE9B29-BCE6-4419-A80C-89AC74C55DB6}">
      <dgm:prSet/>
      <dgm:spPr/>
      <dgm:t>
        <a:bodyPr/>
        <a:lstStyle/>
        <a:p>
          <a:endParaRPr lang="ru-RU">
            <a:latin typeface="Times New Roman" panose="02020603050405020304" pitchFamily="18" charset="0"/>
            <a:cs typeface="Times New Roman" panose="02020603050405020304" pitchFamily="18" charset="0"/>
          </a:endParaRPr>
        </a:p>
      </dgm:t>
    </dgm:pt>
    <dgm:pt modelId="{BB50CCB4-8197-4C3B-92F4-6EFCF6353780}" type="pres">
      <dgm:prSet presAssocID="{8F423CBC-A524-4E6B-89C0-30EDC32EDE30}" presName="Name0" presStyleCnt="0">
        <dgm:presLayoutVars>
          <dgm:orgChart val="1"/>
          <dgm:chPref val="1"/>
          <dgm:dir/>
          <dgm:animOne val="branch"/>
          <dgm:animLvl val="lvl"/>
          <dgm:resizeHandles/>
        </dgm:presLayoutVars>
      </dgm:prSet>
      <dgm:spPr/>
      <dgm:t>
        <a:bodyPr/>
        <a:lstStyle/>
        <a:p>
          <a:endParaRPr lang="ru-RU"/>
        </a:p>
      </dgm:t>
    </dgm:pt>
    <dgm:pt modelId="{0B67AFB6-C50E-45E8-B202-005EFDB4556A}" type="pres">
      <dgm:prSet presAssocID="{4C611177-841B-427E-977E-0129A9747099}" presName="hierRoot1" presStyleCnt="0">
        <dgm:presLayoutVars>
          <dgm:hierBranch val="init"/>
        </dgm:presLayoutVars>
      </dgm:prSet>
      <dgm:spPr/>
    </dgm:pt>
    <dgm:pt modelId="{F7BCB654-C90C-47CE-A340-1EC381ACAD1E}" type="pres">
      <dgm:prSet presAssocID="{4C611177-841B-427E-977E-0129A9747099}" presName="rootComposite1" presStyleCnt="0"/>
      <dgm:spPr/>
    </dgm:pt>
    <dgm:pt modelId="{2DFB3E26-A6A4-49F8-8978-E6DD70C0D8EE}" type="pres">
      <dgm:prSet presAssocID="{4C611177-841B-427E-977E-0129A9747099}" presName="rootText1" presStyleLbl="alignAcc1" presStyleIdx="0" presStyleCnt="0">
        <dgm:presLayoutVars>
          <dgm:chPref val="3"/>
        </dgm:presLayoutVars>
      </dgm:prSet>
      <dgm:spPr/>
      <dgm:t>
        <a:bodyPr/>
        <a:lstStyle/>
        <a:p>
          <a:endParaRPr lang="ru-RU"/>
        </a:p>
      </dgm:t>
    </dgm:pt>
    <dgm:pt modelId="{9C4181DB-3003-4372-A4A0-CDB6A0FB4B54}" type="pres">
      <dgm:prSet presAssocID="{4C611177-841B-427E-977E-0129A9747099}" presName="topArc1" presStyleLbl="parChTrans1D1" presStyleIdx="0" presStyleCnt="8"/>
      <dgm:spPr/>
    </dgm:pt>
    <dgm:pt modelId="{08A23786-F8B8-4317-826E-E43B0BA3B5CD}" type="pres">
      <dgm:prSet presAssocID="{4C611177-841B-427E-977E-0129A9747099}" presName="bottomArc1" presStyleLbl="parChTrans1D1" presStyleIdx="1" presStyleCnt="8"/>
      <dgm:spPr/>
    </dgm:pt>
    <dgm:pt modelId="{1760069F-D346-4DF7-83BB-C3FB127CDD45}" type="pres">
      <dgm:prSet presAssocID="{4C611177-841B-427E-977E-0129A9747099}" presName="topConnNode1" presStyleLbl="node1" presStyleIdx="0" presStyleCnt="0"/>
      <dgm:spPr/>
      <dgm:t>
        <a:bodyPr/>
        <a:lstStyle/>
        <a:p>
          <a:endParaRPr lang="ru-RU"/>
        </a:p>
      </dgm:t>
    </dgm:pt>
    <dgm:pt modelId="{8FE23473-EDC8-4829-9778-55B63CA8EEA7}" type="pres">
      <dgm:prSet presAssocID="{4C611177-841B-427E-977E-0129A9747099}" presName="hierChild2" presStyleCnt="0"/>
      <dgm:spPr/>
    </dgm:pt>
    <dgm:pt modelId="{2C726D88-976B-4EDA-A9AA-643006A2168A}" type="pres">
      <dgm:prSet presAssocID="{F613D26D-5FFE-45BC-A48E-41BAB184FE40}" presName="Name28" presStyleLbl="parChTrans1D2" presStyleIdx="0" presStyleCnt="3"/>
      <dgm:spPr/>
      <dgm:t>
        <a:bodyPr/>
        <a:lstStyle/>
        <a:p>
          <a:endParaRPr lang="ru-RU"/>
        </a:p>
      </dgm:t>
    </dgm:pt>
    <dgm:pt modelId="{A6BA154E-E4C7-4330-BAB4-0E7F0E606AF2}" type="pres">
      <dgm:prSet presAssocID="{4423DB8F-361F-4B94-B828-1E05DDD936BA}" presName="hierRoot2" presStyleCnt="0">
        <dgm:presLayoutVars>
          <dgm:hierBranch val="init"/>
        </dgm:presLayoutVars>
      </dgm:prSet>
      <dgm:spPr/>
    </dgm:pt>
    <dgm:pt modelId="{F7A0D9F4-07EB-4B49-A04F-DD0B8FF0C045}" type="pres">
      <dgm:prSet presAssocID="{4423DB8F-361F-4B94-B828-1E05DDD936BA}" presName="rootComposite2" presStyleCnt="0"/>
      <dgm:spPr/>
    </dgm:pt>
    <dgm:pt modelId="{60430E08-8739-4870-AF60-2F4744C5D323}" type="pres">
      <dgm:prSet presAssocID="{4423DB8F-361F-4B94-B828-1E05DDD936BA}" presName="rootText2" presStyleLbl="alignAcc1" presStyleIdx="0" presStyleCnt="0">
        <dgm:presLayoutVars>
          <dgm:chPref val="3"/>
        </dgm:presLayoutVars>
      </dgm:prSet>
      <dgm:spPr/>
      <dgm:t>
        <a:bodyPr/>
        <a:lstStyle/>
        <a:p>
          <a:endParaRPr lang="ru-RU"/>
        </a:p>
      </dgm:t>
    </dgm:pt>
    <dgm:pt modelId="{B2C4D1F0-623F-4E6F-874D-4A39CC7FBBEA}" type="pres">
      <dgm:prSet presAssocID="{4423DB8F-361F-4B94-B828-1E05DDD936BA}" presName="topArc2" presStyleLbl="parChTrans1D1" presStyleIdx="2" presStyleCnt="8"/>
      <dgm:spPr/>
    </dgm:pt>
    <dgm:pt modelId="{66CB1685-7DB8-4BD2-BF93-B1C3B069D73E}" type="pres">
      <dgm:prSet presAssocID="{4423DB8F-361F-4B94-B828-1E05DDD936BA}" presName="bottomArc2" presStyleLbl="parChTrans1D1" presStyleIdx="3" presStyleCnt="8"/>
      <dgm:spPr/>
    </dgm:pt>
    <dgm:pt modelId="{9843149E-0FC2-490B-BED5-A9B583B784F1}" type="pres">
      <dgm:prSet presAssocID="{4423DB8F-361F-4B94-B828-1E05DDD936BA}" presName="topConnNode2" presStyleLbl="node2" presStyleIdx="0" presStyleCnt="0"/>
      <dgm:spPr/>
      <dgm:t>
        <a:bodyPr/>
        <a:lstStyle/>
        <a:p>
          <a:endParaRPr lang="ru-RU"/>
        </a:p>
      </dgm:t>
    </dgm:pt>
    <dgm:pt modelId="{28D7C3FE-F3B9-4A62-9F5D-CAE39EDAA9BC}" type="pres">
      <dgm:prSet presAssocID="{4423DB8F-361F-4B94-B828-1E05DDD936BA}" presName="hierChild4" presStyleCnt="0"/>
      <dgm:spPr/>
    </dgm:pt>
    <dgm:pt modelId="{85FBF274-8FC8-45B8-8ADC-1FC747606D51}" type="pres">
      <dgm:prSet presAssocID="{4423DB8F-361F-4B94-B828-1E05DDD936BA}" presName="hierChild5" presStyleCnt="0"/>
      <dgm:spPr/>
    </dgm:pt>
    <dgm:pt modelId="{A5408E60-A4C4-4939-AA53-C37459F0A128}" type="pres">
      <dgm:prSet presAssocID="{331CA09C-1688-4151-A38A-656A547E751A}" presName="Name28" presStyleLbl="parChTrans1D2" presStyleIdx="1" presStyleCnt="3"/>
      <dgm:spPr/>
      <dgm:t>
        <a:bodyPr/>
        <a:lstStyle/>
        <a:p>
          <a:endParaRPr lang="ru-RU"/>
        </a:p>
      </dgm:t>
    </dgm:pt>
    <dgm:pt modelId="{E89FEE73-6FD4-48D3-B7CD-3A2144CC3087}" type="pres">
      <dgm:prSet presAssocID="{320BB986-5326-4DDA-A6D1-06763D979D7F}" presName="hierRoot2" presStyleCnt="0">
        <dgm:presLayoutVars>
          <dgm:hierBranch val="init"/>
        </dgm:presLayoutVars>
      </dgm:prSet>
      <dgm:spPr/>
    </dgm:pt>
    <dgm:pt modelId="{0AF3140B-7FAC-4C86-A521-649B04FCC846}" type="pres">
      <dgm:prSet presAssocID="{320BB986-5326-4DDA-A6D1-06763D979D7F}" presName="rootComposite2" presStyleCnt="0"/>
      <dgm:spPr/>
    </dgm:pt>
    <dgm:pt modelId="{084956EC-85FB-4CFD-83A4-FD8DB0D38C53}" type="pres">
      <dgm:prSet presAssocID="{320BB986-5326-4DDA-A6D1-06763D979D7F}" presName="rootText2" presStyleLbl="alignAcc1" presStyleIdx="0" presStyleCnt="0">
        <dgm:presLayoutVars>
          <dgm:chPref val="3"/>
        </dgm:presLayoutVars>
      </dgm:prSet>
      <dgm:spPr/>
      <dgm:t>
        <a:bodyPr/>
        <a:lstStyle/>
        <a:p>
          <a:endParaRPr lang="ru-RU"/>
        </a:p>
      </dgm:t>
    </dgm:pt>
    <dgm:pt modelId="{B73A201D-46CD-4612-B730-9473AA9A8493}" type="pres">
      <dgm:prSet presAssocID="{320BB986-5326-4DDA-A6D1-06763D979D7F}" presName="topArc2" presStyleLbl="parChTrans1D1" presStyleIdx="4" presStyleCnt="8"/>
      <dgm:spPr/>
    </dgm:pt>
    <dgm:pt modelId="{0D562CEC-03B4-44EF-953D-287D30203FC0}" type="pres">
      <dgm:prSet presAssocID="{320BB986-5326-4DDA-A6D1-06763D979D7F}" presName="bottomArc2" presStyleLbl="parChTrans1D1" presStyleIdx="5" presStyleCnt="8"/>
      <dgm:spPr/>
    </dgm:pt>
    <dgm:pt modelId="{76781F0C-2FBF-48B1-853F-89EA9A3A7C01}" type="pres">
      <dgm:prSet presAssocID="{320BB986-5326-4DDA-A6D1-06763D979D7F}" presName="topConnNode2" presStyleLbl="node2" presStyleIdx="0" presStyleCnt="0"/>
      <dgm:spPr/>
      <dgm:t>
        <a:bodyPr/>
        <a:lstStyle/>
        <a:p>
          <a:endParaRPr lang="ru-RU"/>
        </a:p>
      </dgm:t>
    </dgm:pt>
    <dgm:pt modelId="{28C763CA-4909-4071-B299-45396B74BB38}" type="pres">
      <dgm:prSet presAssocID="{320BB986-5326-4DDA-A6D1-06763D979D7F}" presName="hierChild4" presStyleCnt="0"/>
      <dgm:spPr/>
    </dgm:pt>
    <dgm:pt modelId="{995349B7-D59A-46C4-B626-AA0631DB8ECE}" type="pres">
      <dgm:prSet presAssocID="{320BB986-5326-4DDA-A6D1-06763D979D7F}" presName="hierChild5" presStyleCnt="0"/>
      <dgm:spPr/>
    </dgm:pt>
    <dgm:pt modelId="{B1CFF7ED-D34E-4D35-8377-B90A7D21EA7F}" type="pres">
      <dgm:prSet presAssocID="{3B195A2D-5C96-41A3-BFD9-8C11DEF8F7CA}" presName="Name28" presStyleLbl="parChTrans1D2" presStyleIdx="2" presStyleCnt="3"/>
      <dgm:spPr/>
      <dgm:t>
        <a:bodyPr/>
        <a:lstStyle/>
        <a:p>
          <a:endParaRPr lang="ru-RU"/>
        </a:p>
      </dgm:t>
    </dgm:pt>
    <dgm:pt modelId="{BB69EB17-D93F-47B8-BD05-8E67DB6532A5}" type="pres">
      <dgm:prSet presAssocID="{CBDD2A6E-6758-4768-A0F6-B07154A3CCD7}" presName="hierRoot2" presStyleCnt="0">
        <dgm:presLayoutVars>
          <dgm:hierBranch val="init"/>
        </dgm:presLayoutVars>
      </dgm:prSet>
      <dgm:spPr/>
    </dgm:pt>
    <dgm:pt modelId="{D5BE9061-4264-4FE9-82FF-179D6ECE07DC}" type="pres">
      <dgm:prSet presAssocID="{CBDD2A6E-6758-4768-A0F6-B07154A3CCD7}" presName="rootComposite2" presStyleCnt="0"/>
      <dgm:spPr/>
    </dgm:pt>
    <dgm:pt modelId="{AA647673-DC05-4929-8562-6B05F31F4194}" type="pres">
      <dgm:prSet presAssocID="{CBDD2A6E-6758-4768-A0F6-B07154A3CCD7}" presName="rootText2" presStyleLbl="alignAcc1" presStyleIdx="0" presStyleCnt="0">
        <dgm:presLayoutVars>
          <dgm:chPref val="3"/>
        </dgm:presLayoutVars>
      </dgm:prSet>
      <dgm:spPr/>
      <dgm:t>
        <a:bodyPr/>
        <a:lstStyle/>
        <a:p>
          <a:endParaRPr lang="ru-RU"/>
        </a:p>
      </dgm:t>
    </dgm:pt>
    <dgm:pt modelId="{00F9DCD7-2325-41DA-9674-7844B0F889A3}" type="pres">
      <dgm:prSet presAssocID="{CBDD2A6E-6758-4768-A0F6-B07154A3CCD7}" presName="topArc2" presStyleLbl="parChTrans1D1" presStyleIdx="6" presStyleCnt="8"/>
      <dgm:spPr/>
    </dgm:pt>
    <dgm:pt modelId="{4679AA97-B330-4EA1-92E0-A0077CFBF1DF}" type="pres">
      <dgm:prSet presAssocID="{CBDD2A6E-6758-4768-A0F6-B07154A3CCD7}" presName="bottomArc2" presStyleLbl="parChTrans1D1" presStyleIdx="7" presStyleCnt="8"/>
      <dgm:spPr/>
    </dgm:pt>
    <dgm:pt modelId="{A2CA54AE-CF67-42E9-B6ED-1606DB3D1A02}" type="pres">
      <dgm:prSet presAssocID="{CBDD2A6E-6758-4768-A0F6-B07154A3CCD7}" presName="topConnNode2" presStyleLbl="node2" presStyleIdx="0" presStyleCnt="0"/>
      <dgm:spPr/>
      <dgm:t>
        <a:bodyPr/>
        <a:lstStyle/>
        <a:p>
          <a:endParaRPr lang="ru-RU"/>
        </a:p>
      </dgm:t>
    </dgm:pt>
    <dgm:pt modelId="{D1C5F724-04CB-4882-9E6B-FE4A6B58BED2}" type="pres">
      <dgm:prSet presAssocID="{CBDD2A6E-6758-4768-A0F6-B07154A3CCD7}" presName="hierChild4" presStyleCnt="0"/>
      <dgm:spPr/>
    </dgm:pt>
    <dgm:pt modelId="{DB03D539-074E-449F-8D9A-926FA0DB0587}" type="pres">
      <dgm:prSet presAssocID="{CBDD2A6E-6758-4768-A0F6-B07154A3CCD7}" presName="hierChild5" presStyleCnt="0"/>
      <dgm:spPr/>
    </dgm:pt>
    <dgm:pt modelId="{448ECB35-199A-4911-BCE9-7477D5AAA2C4}" type="pres">
      <dgm:prSet presAssocID="{4C611177-841B-427E-977E-0129A9747099}" presName="hierChild3" presStyleCnt="0"/>
      <dgm:spPr/>
    </dgm:pt>
  </dgm:ptLst>
  <dgm:cxnLst>
    <dgm:cxn modelId="{02E4A8D5-8847-49F8-AC3D-6BDB410E39B2}" type="presOf" srcId="{320BB986-5326-4DDA-A6D1-06763D979D7F}" destId="{084956EC-85FB-4CFD-83A4-FD8DB0D38C53}" srcOrd="0" destOrd="0" presId="urn:microsoft.com/office/officeart/2008/layout/HalfCircleOrganizationChart"/>
    <dgm:cxn modelId="{0FEF364D-7963-4DA5-BD18-5C79183A9F6C}" type="presOf" srcId="{3B195A2D-5C96-41A3-BFD9-8C11DEF8F7CA}" destId="{B1CFF7ED-D34E-4D35-8377-B90A7D21EA7F}" srcOrd="0" destOrd="0" presId="urn:microsoft.com/office/officeart/2008/layout/HalfCircleOrganizationChart"/>
    <dgm:cxn modelId="{760BA86E-C87B-4CAB-B33E-BC6955407E42}" type="presOf" srcId="{CBDD2A6E-6758-4768-A0F6-B07154A3CCD7}" destId="{AA647673-DC05-4929-8562-6B05F31F4194}" srcOrd="0" destOrd="0" presId="urn:microsoft.com/office/officeart/2008/layout/HalfCircleOrganizationChart"/>
    <dgm:cxn modelId="{5209C25D-5955-4E90-A396-BA360D066604}" type="presOf" srcId="{F613D26D-5FFE-45BC-A48E-41BAB184FE40}" destId="{2C726D88-976B-4EDA-A9AA-643006A2168A}" srcOrd="0" destOrd="0" presId="urn:microsoft.com/office/officeart/2008/layout/HalfCircleOrganizationChart"/>
    <dgm:cxn modelId="{543FEF9D-A5DB-4478-99D5-4FF6641FBEDE}" type="presOf" srcId="{331CA09C-1688-4151-A38A-656A547E751A}" destId="{A5408E60-A4C4-4939-AA53-C37459F0A128}" srcOrd="0" destOrd="0" presId="urn:microsoft.com/office/officeart/2008/layout/HalfCircleOrganizationChart"/>
    <dgm:cxn modelId="{2253080A-6882-4556-9EDD-AC120BD10585}" type="presOf" srcId="{320BB986-5326-4DDA-A6D1-06763D979D7F}" destId="{76781F0C-2FBF-48B1-853F-89EA9A3A7C01}" srcOrd="1" destOrd="0" presId="urn:microsoft.com/office/officeart/2008/layout/HalfCircleOrganizationChart"/>
    <dgm:cxn modelId="{2803C62E-A800-4F85-8DDF-98E07BB0979B}" srcId="{4C611177-841B-427E-977E-0129A9747099}" destId="{4423DB8F-361F-4B94-B828-1E05DDD936BA}" srcOrd="0" destOrd="0" parTransId="{F613D26D-5FFE-45BC-A48E-41BAB184FE40}" sibTransId="{BEA87C0F-CA8A-48C5-AF65-BFE768A16E60}"/>
    <dgm:cxn modelId="{D7AE9B29-BCE6-4419-A80C-89AC74C55DB6}" srcId="{4C611177-841B-427E-977E-0129A9747099}" destId="{320BB986-5326-4DDA-A6D1-06763D979D7F}" srcOrd="1" destOrd="0" parTransId="{331CA09C-1688-4151-A38A-656A547E751A}" sibTransId="{96B8D649-9E80-4BE8-AA67-088E99133071}"/>
    <dgm:cxn modelId="{DE0C76E3-5CA6-4681-AD13-1B40145BC5C2}" type="presOf" srcId="{4C611177-841B-427E-977E-0129A9747099}" destId="{2DFB3E26-A6A4-49F8-8978-E6DD70C0D8EE}" srcOrd="0" destOrd="0" presId="urn:microsoft.com/office/officeart/2008/layout/HalfCircleOrganizationChart"/>
    <dgm:cxn modelId="{8299F37F-1630-4782-895C-C90A0EC2A878}" type="presOf" srcId="{CBDD2A6E-6758-4768-A0F6-B07154A3CCD7}" destId="{A2CA54AE-CF67-42E9-B6ED-1606DB3D1A02}" srcOrd="1" destOrd="0" presId="urn:microsoft.com/office/officeart/2008/layout/HalfCircleOrganizationChart"/>
    <dgm:cxn modelId="{744BF7E4-9D1D-42BD-99AA-D8DE7488439B}" type="presOf" srcId="{4C611177-841B-427E-977E-0129A9747099}" destId="{1760069F-D346-4DF7-83BB-C3FB127CDD45}" srcOrd="1" destOrd="0" presId="urn:microsoft.com/office/officeart/2008/layout/HalfCircleOrganizationChart"/>
    <dgm:cxn modelId="{1FB4A27C-4FA0-4A35-BE99-7ABC5090859B}" type="presOf" srcId="{4423DB8F-361F-4B94-B828-1E05DDD936BA}" destId="{60430E08-8739-4870-AF60-2F4744C5D323}" srcOrd="0" destOrd="0" presId="urn:microsoft.com/office/officeart/2008/layout/HalfCircleOrganizationChart"/>
    <dgm:cxn modelId="{62FD2EA0-DF29-4C73-ACCE-7A5EB0F805B1}" srcId="{8F423CBC-A524-4E6B-89C0-30EDC32EDE30}" destId="{4C611177-841B-427E-977E-0129A9747099}" srcOrd="0" destOrd="0" parTransId="{44F2D51F-95DC-4A9F-BD68-45D9029BAE53}" sibTransId="{B68B8581-8D3E-4BE9-94E7-188CC5DF18BE}"/>
    <dgm:cxn modelId="{0B162CA4-F115-432F-83B3-11ACF2CD3567}" type="presOf" srcId="{8F423CBC-A524-4E6B-89C0-30EDC32EDE30}" destId="{BB50CCB4-8197-4C3B-92F4-6EFCF6353780}" srcOrd="0" destOrd="0" presId="urn:microsoft.com/office/officeart/2008/layout/HalfCircleOrganizationChart"/>
    <dgm:cxn modelId="{2C764249-752A-40D4-8959-58E1D8114C0A}" type="presOf" srcId="{4423DB8F-361F-4B94-B828-1E05DDD936BA}" destId="{9843149E-0FC2-490B-BED5-A9B583B784F1}" srcOrd="1" destOrd="0" presId="urn:microsoft.com/office/officeart/2008/layout/HalfCircleOrganizationChart"/>
    <dgm:cxn modelId="{ACA21DD7-8AB2-4CFB-A91B-C1D1279D06DF}" srcId="{4C611177-841B-427E-977E-0129A9747099}" destId="{CBDD2A6E-6758-4768-A0F6-B07154A3CCD7}" srcOrd="2" destOrd="0" parTransId="{3B195A2D-5C96-41A3-BFD9-8C11DEF8F7CA}" sibTransId="{E5DA39ED-7E35-4850-878A-4981AF616242}"/>
    <dgm:cxn modelId="{C412708D-2E32-4681-8AEB-FFE8FDC27016}" type="presParOf" srcId="{BB50CCB4-8197-4C3B-92F4-6EFCF6353780}" destId="{0B67AFB6-C50E-45E8-B202-005EFDB4556A}" srcOrd="0" destOrd="0" presId="urn:microsoft.com/office/officeart/2008/layout/HalfCircleOrganizationChart"/>
    <dgm:cxn modelId="{60B796F2-536A-4A1F-9817-0522CD729A03}" type="presParOf" srcId="{0B67AFB6-C50E-45E8-B202-005EFDB4556A}" destId="{F7BCB654-C90C-47CE-A340-1EC381ACAD1E}" srcOrd="0" destOrd="0" presId="urn:microsoft.com/office/officeart/2008/layout/HalfCircleOrganizationChart"/>
    <dgm:cxn modelId="{53F4A5D2-CEDA-4A49-BE81-CAEB37D68503}" type="presParOf" srcId="{F7BCB654-C90C-47CE-A340-1EC381ACAD1E}" destId="{2DFB3E26-A6A4-49F8-8978-E6DD70C0D8EE}" srcOrd="0" destOrd="0" presId="urn:microsoft.com/office/officeart/2008/layout/HalfCircleOrganizationChart"/>
    <dgm:cxn modelId="{F360DE9C-CD32-491A-A533-BF6BF95A8BAB}" type="presParOf" srcId="{F7BCB654-C90C-47CE-A340-1EC381ACAD1E}" destId="{9C4181DB-3003-4372-A4A0-CDB6A0FB4B54}" srcOrd="1" destOrd="0" presId="urn:microsoft.com/office/officeart/2008/layout/HalfCircleOrganizationChart"/>
    <dgm:cxn modelId="{2447FCAC-C77C-4F90-8A6A-5343F01E6784}" type="presParOf" srcId="{F7BCB654-C90C-47CE-A340-1EC381ACAD1E}" destId="{08A23786-F8B8-4317-826E-E43B0BA3B5CD}" srcOrd="2" destOrd="0" presId="urn:microsoft.com/office/officeart/2008/layout/HalfCircleOrganizationChart"/>
    <dgm:cxn modelId="{37B8A606-3B18-40A6-B863-311D3B0D32E2}" type="presParOf" srcId="{F7BCB654-C90C-47CE-A340-1EC381ACAD1E}" destId="{1760069F-D346-4DF7-83BB-C3FB127CDD45}" srcOrd="3" destOrd="0" presId="urn:microsoft.com/office/officeart/2008/layout/HalfCircleOrganizationChart"/>
    <dgm:cxn modelId="{846C7564-225A-4DBA-83FB-058CD828FAF6}" type="presParOf" srcId="{0B67AFB6-C50E-45E8-B202-005EFDB4556A}" destId="{8FE23473-EDC8-4829-9778-55B63CA8EEA7}" srcOrd="1" destOrd="0" presId="urn:microsoft.com/office/officeart/2008/layout/HalfCircleOrganizationChart"/>
    <dgm:cxn modelId="{CFADC014-E4C6-481B-A80A-62B513323F2E}" type="presParOf" srcId="{8FE23473-EDC8-4829-9778-55B63CA8EEA7}" destId="{2C726D88-976B-4EDA-A9AA-643006A2168A}" srcOrd="0" destOrd="0" presId="urn:microsoft.com/office/officeart/2008/layout/HalfCircleOrganizationChart"/>
    <dgm:cxn modelId="{F8AD5FBF-B6D8-4EEE-AE40-B6EB2E4637D1}" type="presParOf" srcId="{8FE23473-EDC8-4829-9778-55B63CA8EEA7}" destId="{A6BA154E-E4C7-4330-BAB4-0E7F0E606AF2}" srcOrd="1" destOrd="0" presId="urn:microsoft.com/office/officeart/2008/layout/HalfCircleOrganizationChart"/>
    <dgm:cxn modelId="{26064923-5A83-4B29-9D0E-A04E89F7CD8D}" type="presParOf" srcId="{A6BA154E-E4C7-4330-BAB4-0E7F0E606AF2}" destId="{F7A0D9F4-07EB-4B49-A04F-DD0B8FF0C045}" srcOrd="0" destOrd="0" presId="urn:microsoft.com/office/officeart/2008/layout/HalfCircleOrganizationChart"/>
    <dgm:cxn modelId="{77930001-5C02-43F4-9A67-7C714D084BD2}" type="presParOf" srcId="{F7A0D9F4-07EB-4B49-A04F-DD0B8FF0C045}" destId="{60430E08-8739-4870-AF60-2F4744C5D323}" srcOrd="0" destOrd="0" presId="urn:microsoft.com/office/officeart/2008/layout/HalfCircleOrganizationChart"/>
    <dgm:cxn modelId="{419C74DD-DECC-4509-A792-D1BCA493C050}" type="presParOf" srcId="{F7A0D9F4-07EB-4B49-A04F-DD0B8FF0C045}" destId="{B2C4D1F0-623F-4E6F-874D-4A39CC7FBBEA}" srcOrd="1" destOrd="0" presId="urn:microsoft.com/office/officeart/2008/layout/HalfCircleOrganizationChart"/>
    <dgm:cxn modelId="{FF4A8086-6754-4714-BACB-34B3C1CBB193}" type="presParOf" srcId="{F7A0D9F4-07EB-4B49-A04F-DD0B8FF0C045}" destId="{66CB1685-7DB8-4BD2-BF93-B1C3B069D73E}" srcOrd="2" destOrd="0" presId="urn:microsoft.com/office/officeart/2008/layout/HalfCircleOrganizationChart"/>
    <dgm:cxn modelId="{23941BEC-F2CF-4F6B-9DD5-45B5A3643B9A}" type="presParOf" srcId="{F7A0D9F4-07EB-4B49-A04F-DD0B8FF0C045}" destId="{9843149E-0FC2-490B-BED5-A9B583B784F1}" srcOrd="3" destOrd="0" presId="urn:microsoft.com/office/officeart/2008/layout/HalfCircleOrganizationChart"/>
    <dgm:cxn modelId="{0FCB94E1-6BD6-4C2C-B854-48032FC2A5EB}" type="presParOf" srcId="{A6BA154E-E4C7-4330-BAB4-0E7F0E606AF2}" destId="{28D7C3FE-F3B9-4A62-9F5D-CAE39EDAA9BC}" srcOrd="1" destOrd="0" presId="urn:microsoft.com/office/officeart/2008/layout/HalfCircleOrganizationChart"/>
    <dgm:cxn modelId="{0F773759-1598-4618-B1FB-0BEBE8DE4D5C}" type="presParOf" srcId="{A6BA154E-E4C7-4330-BAB4-0E7F0E606AF2}" destId="{85FBF274-8FC8-45B8-8ADC-1FC747606D51}" srcOrd="2" destOrd="0" presId="urn:microsoft.com/office/officeart/2008/layout/HalfCircleOrganizationChart"/>
    <dgm:cxn modelId="{64E324D9-FCC5-4332-A75D-7FDB1D654342}" type="presParOf" srcId="{8FE23473-EDC8-4829-9778-55B63CA8EEA7}" destId="{A5408E60-A4C4-4939-AA53-C37459F0A128}" srcOrd="2" destOrd="0" presId="urn:microsoft.com/office/officeart/2008/layout/HalfCircleOrganizationChart"/>
    <dgm:cxn modelId="{E63064FD-A811-4BD9-8B01-030EB0C20316}" type="presParOf" srcId="{8FE23473-EDC8-4829-9778-55B63CA8EEA7}" destId="{E89FEE73-6FD4-48D3-B7CD-3A2144CC3087}" srcOrd="3" destOrd="0" presId="urn:microsoft.com/office/officeart/2008/layout/HalfCircleOrganizationChart"/>
    <dgm:cxn modelId="{E45F1509-7828-40AD-B8B0-EB0EF1722861}" type="presParOf" srcId="{E89FEE73-6FD4-48D3-B7CD-3A2144CC3087}" destId="{0AF3140B-7FAC-4C86-A521-649B04FCC846}" srcOrd="0" destOrd="0" presId="urn:microsoft.com/office/officeart/2008/layout/HalfCircleOrganizationChart"/>
    <dgm:cxn modelId="{50CB62FD-FABF-4331-8358-F30654DF8CB3}" type="presParOf" srcId="{0AF3140B-7FAC-4C86-A521-649B04FCC846}" destId="{084956EC-85FB-4CFD-83A4-FD8DB0D38C53}" srcOrd="0" destOrd="0" presId="urn:microsoft.com/office/officeart/2008/layout/HalfCircleOrganizationChart"/>
    <dgm:cxn modelId="{0F76B78A-8A69-43A0-82FB-13888C99A0A1}" type="presParOf" srcId="{0AF3140B-7FAC-4C86-A521-649B04FCC846}" destId="{B73A201D-46CD-4612-B730-9473AA9A8493}" srcOrd="1" destOrd="0" presId="urn:microsoft.com/office/officeart/2008/layout/HalfCircleOrganizationChart"/>
    <dgm:cxn modelId="{E674C8F7-4BE5-4652-B948-108C6D72C8AE}" type="presParOf" srcId="{0AF3140B-7FAC-4C86-A521-649B04FCC846}" destId="{0D562CEC-03B4-44EF-953D-287D30203FC0}" srcOrd="2" destOrd="0" presId="urn:microsoft.com/office/officeart/2008/layout/HalfCircleOrganizationChart"/>
    <dgm:cxn modelId="{8153EC85-2289-4F88-8453-801C16A2E4E0}" type="presParOf" srcId="{0AF3140B-7FAC-4C86-A521-649B04FCC846}" destId="{76781F0C-2FBF-48B1-853F-89EA9A3A7C01}" srcOrd="3" destOrd="0" presId="urn:microsoft.com/office/officeart/2008/layout/HalfCircleOrganizationChart"/>
    <dgm:cxn modelId="{07578BB7-2773-4F25-AA85-B26132AF97FC}" type="presParOf" srcId="{E89FEE73-6FD4-48D3-B7CD-3A2144CC3087}" destId="{28C763CA-4909-4071-B299-45396B74BB38}" srcOrd="1" destOrd="0" presId="urn:microsoft.com/office/officeart/2008/layout/HalfCircleOrganizationChart"/>
    <dgm:cxn modelId="{19C427C1-3621-442B-9FD4-1DF79B037D9B}" type="presParOf" srcId="{E89FEE73-6FD4-48D3-B7CD-3A2144CC3087}" destId="{995349B7-D59A-46C4-B626-AA0631DB8ECE}" srcOrd="2" destOrd="0" presId="urn:microsoft.com/office/officeart/2008/layout/HalfCircleOrganizationChart"/>
    <dgm:cxn modelId="{4FBEC2BD-4540-40D4-8854-107C8346E4A4}" type="presParOf" srcId="{8FE23473-EDC8-4829-9778-55B63CA8EEA7}" destId="{B1CFF7ED-D34E-4D35-8377-B90A7D21EA7F}" srcOrd="4" destOrd="0" presId="urn:microsoft.com/office/officeart/2008/layout/HalfCircleOrganizationChart"/>
    <dgm:cxn modelId="{1E70EF79-06ED-4E0E-834B-4C7763FCBFF8}" type="presParOf" srcId="{8FE23473-EDC8-4829-9778-55B63CA8EEA7}" destId="{BB69EB17-D93F-47B8-BD05-8E67DB6532A5}" srcOrd="5" destOrd="0" presId="urn:microsoft.com/office/officeart/2008/layout/HalfCircleOrganizationChart"/>
    <dgm:cxn modelId="{441C988F-1A6E-4115-9672-9AF4612A83C9}" type="presParOf" srcId="{BB69EB17-D93F-47B8-BD05-8E67DB6532A5}" destId="{D5BE9061-4264-4FE9-82FF-179D6ECE07DC}" srcOrd="0" destOrd="0" presId="urn:microsoft.com/office/officeart/2008/layout/HalfCircleOrganizationChart"/>
    <dgm:cxn modelId="{606051FA-74B8-4501-A7A8-868D3CC43320}" type="presParOf" srcId="{D5BE9061-4264-4FE9-82FF-179D6ECE07DC}" destId="{AA647673-DC05-4929-8562-6B05F31F4194}" srcOrd="0" destOrd="0" presId="urn:microsoft.com/office/officeart/2008/layout/HalfCircleOrganizationChart"/>
    <dgm:cxn modelId="{B4A30D95-977F-48D5-B601-C43BB2126918}" type="presParOf" srcId="{D5BE9061-4264-4FE9-82FF-179D6ECE07DC}" destId="{00F9DCD7-2325-41DA-9674-7844B0F889A3}" srcOrd="1" destOrd="0" presId="urn:microsoft.com/office/officeart/2008/layout/HalfCircleOrganizationChart"/>
    <dgm:cxn modelId="{21B6D6B6-A521-4AA1-879F-B1D8A84D0C69}" type="presParOf" srcId="{D5BE9061-4264-4FE9-82FF-179D6ECE07DC}" destId="{4679AA97-B330-4EA1-92E0-A0077CFBF1DF}" srcOrd="2" destOrd="0" presId="urn:microsoft.com/office/officeart/2008/layout/HalfCircleOrganizationChart"/>
    <dgm:cxn modelId="{AF16327E-4F10-4197-B37A-16609CA77F79}" type="presParOf" srcId="{D5BE9061-4264-4FE9-82FF-179D6ECE07DC}" destId="{A2CA54AE-CF67-42E9-B6ED-1606DB3D1A02}" srcOrd="3" destOrd="0" presId="urn:microsoft.com/office/officeart/2008/layout/HalfCircleOrganizationChart"/>
    <dgm:cxn modelId="{633E094D-7796-4441-AF80-36B630E63D93}" type="presParOf" srcId="{BB69EB17-D93F-47B8-BD05-8E67DB6532A5}" destId="{D1C5F724-04CB-4882-9E6B-FE4A6B58BED2}" srcOrd="1" destOrd="0" presId="urn:microsoft.com/office/officeart/2008/layout/HalfCircleOrganizationChart"/>
    <dgm:cxn modelId="{3612B716-3BEB-4F7D-A285-49E19F0A11DF}" type="presParOf" srcId="{BB69EB17-D93F-47B8-BD05-8E67DB6532A5}" destId="{DB03D539-074E-449F-8D9A-926FA0DB0587}" srcOrd="2" destOrd="0" presId="urn:microsoft.com/office/officeart/2008/layout/HalfCircleOrganizationChart"/>
    <dgm:cxn modelId="{2098C662-A365-42A6-B025-5BAD64F55073}" type="presParOf" srcId="{0B67AFB6-C50E-45E8-B202-005EFDB4556A}" destId="{448ECB35-199A-4911-BCE9-7477D5AAA2C4}" srcOrd="2" destOrd="0" presId="urn:microsoft.com/office/officeart/2008/layout/HalfCircleOrganizationChart"/>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F423CBC-A524-4E6B-89C0-30EDC32EDE30}" type="doc">
      <dgm:prSet loTypeId="urn:microsoft.com/office/officeart/2008/layout/HalfCircleOrganizationChart" loCatId="hierarchy" qsTypeId="urn:microsoft.com/office/officeart/2005/8/quickstyle/3d4" qsCatId="3D" csTypeId="urn:microsoft.com/office/officeart/2005/8/colors/accent1_2" csCatId="accent1" phldr="1"/>
      <dgm:spPr/>
      <dgm:t>
        <a:bodyPr/>
        <a:lstStyle/>
        <a:p>
          <a:endParaRPr lang="ru-RU"/>
        </a:p>
      </dgm:t>
    </dgm:pt>
    <dgm:pt modelId="{4C611177-841B-427E-977E-0129A9747099}">
      <dgm:prSet phldrT="[Текст]"/>
      <dgm:spPr/>
      <dgm:t>
        <a:bodyPr/>
        <a:lstStyle/>
        <a:p>
          <a:endParaRPr lang="ru-RU" dirty="0">
            <a:latin typeface="Times New Roman" panose="02020603050405020304" pitchFamily="18" charset="0"/>
            <a:cs typeface="Times New Roman" panose="02020603050405020304" pitchFamily="18" charset="0"/>
          </a:endParaRPr>
        </a:p>
      </dgm:t>
    </dgm:pt>
    <dgm:pt modelId="{44F2D51F-95DC-4A9F-BD68-45D9029BAE53}" type="parTrans" cxnId="{62FD2EA0-DF29-4C73-ACCE-7A5EB0F805B1}">
      <dgm:prSet/>
      <dgm:spPr/>
      <dgm:t>
        <a:bodyPr/>
        <a:lstStyle/>
        <a:p>
          <a:endParaRPr lang="ru-RU">
            <a:latin typeface="Times New Roman" panose="02020603050405020304" pitchFamily="18" charset="0"/>
            <a:cs typeface="Times New Roman" panose="02020603050405020304" pitchFamily="18" charset="0"/>
          </a:endParaRPr>
        </a:p>
      </dgm:t>
    </dgm:pt>
    <dgm:pt modelId="{B68B8581-8D3E-4BE9-94E7-188CC5DF18BE}" type="sibTrans" cxnId="{62FD2EA0-DF29-4C73-ACCE-7A5EB0F805B1}">
      <dgm:prSet/>
      <dgm:spPr/>
      <dgm:t>
        <a:bodyPr/>
        <a:lstStyle/>
        <a:p>
          <a:endParaRPr lang="ru-RU">
            <a:latin typeface="Times New Roman" panose="02020603050405020304" pitchFamily="18" charset="0"/>
            <a:cs typeface="Times New Roman" panose="02020603050405020304" pitchFamily="18" charset="0"/>
          </a:endParaRPr>
        </a:p>
      </dgm:t>
    </dgm:pt>
    <dgm:pt modelId="{4423DB8F-361F-4B94-B828-1E05DDD936BA}">
      <dgm:prSet phldrT="[Текст]" custT="1"/>
      <dgm:spPr/>
      <dgm:t>
        <a:bodyPr/>
        <a:lstStyle/>
        <a:p>
          <a:r>
            <a:rPr lang="ru-RU" sz="1200" dirty="0" smtClean="0">
              <a:solidFill>
                <a:schemeClr val="tx2">
                  <a:lumMod val="50000"/>
                </a:schemeClr>
              </a:solidFill>
              <a:latin typeface="Times New Roman" panose="02020603050405020304" pitchFamily="18" charset="0"/>
              <a:cs typeface="Times New Roman" panose="02020603050405020304" pitchFamily="18" charset="0"/>
            </a:rPr>
            <a:t>128 811,52</a:t>
          </a:r>
          <a:endParaRPr lang="ru-RU" sz="1200" dirty="0">
            <a:solidFill>
              <a:schemeClr val="tx2">
                <a:lumMod val="50000"/>
              </a:schemeClr>
            </a:solidFill>
            <a:latin typeface="Times New Roman" panose="02020603050405020304" pitchFamily="18" charset="0"/>
            <a:cs typeface="Times New Roman" panose="02020603050405020304" pitchFamily="18" charset="0"/>
          </a:endParaRPr>
        </a:p>
      </dgm:t>
    </dgm:pt>
    <dgm:pt modelId="{F613D26D-5FFE-45BC-A48E-41BAB184FE40}" type="parTrans" cxnId="{2803C62E-A800-4F85-8DDF-98E07BB0979B}">
      <dgm:prSet/>
      <dgm:spPr/>
      <dgm:t>
        <a:bodyPr/>
        <a:lstStyle/>
        <a:p>
          <a:endParaRPr lang="ru-RU">
            <a:latin typeface="Times New Roman" panose="02020603050405020304" pitchFamily="18" charset="0"/>
            <a:cs typeface="Times New Roman" panose="02020603050405020304" pitchFamily="18" charset="0"/>
          </a:endParaRPr>
        </a:p>
      </dgm:t>
    </dgm:pt>
    <dgm:pt modelId="{BEA87C0F-CA8A-48C5-AF65-BFE768A16E60}" type="sibTrans" cxnId="{2803C62E-A800-4F85-8DDF-98E07BB0979B}">
      <dgm:prSet/>
      <dgm:spPr/>
      <dgm:t>
        <a:bodyPr/>
        <a:lstStyle/>
        <a:p>
          <a:endParaRPr lang="ru-RU">
            <a:latin typeface="Times New Roman" panose="02020603050405020304" pitchFamily="18" charset="0"/>
            <a:cs typeface="Times New Roman" panose="02020603050405020304" pitchFamily="18" charset="0"/>
          </a:endParaRPr>
        </a:p>
      </dgm:t>
    </dgm:pt>
    <dgm:pt modelId="{06A067D1-5C48-4068-9C49-23AE12AAC48A}">
      <dgm:prSet custT="1"/>
      <dgm:spPr/>
      <dgm:t>
        <a:bodyPr/>
        <a:lstStyle/>
        <a:p>
          <a:r>
            <a:rPr lang="ru-RU" sz="1200" dirty="0" smtClean="0">
              <a:solidFill>
                <a:schemeClr val="tx2">
                  <a:lumMod val="50000"/>
                </a:schemeClr>
              </a:solidFill>
              <a:latin typeface="Times New Roman" panose="02020603050405020304" pitchFamily="18" charset="0"/>
              <a:cs typeface="Times New Roman" panose="02020603050405020304" pitchFamily="18" charset="0"/>
            </a:rPr>
            <a:t>167 233,52</a:t>
          </a:r>
          <a:endParaRPr lang="ru-RU" sz="1200" dirty="0">
            <a:solidFill>
              <a:schemeClr val="tx2">
                <a:lumMod val="50000"/>
              </a:schemeClr>
            </a:solidFill>
            <a:latin typeface="Times New Roman" panose="02020603050405020304" pitchFamily="18" charset="0"/>
            <a:cs typeface="Times New Roman" panose="02020603050405020304" pitchFamily="18" charset="0"/>
          </a:endParaRPr>
        </a:p>
      </dgm:t>
    </dgm:pt>
    <dgm:pt modelId="{057262DB-725A-4281-887A-C3CA83952856}" type="parTrans" cxnId="{8296010A-AB87-4701-84A5-04E8D52F8BFF}">
      <dgm:prSet/>
      <dgm:spPr/>
      <dgm:t>
        <a:bodyPr/>
        <a:lstStyle/>
        <a:p>
          <a:endParaRPr lang="ru-RU"/>
        </a:p>
      </dgm:t>
    </dgm:pt>
    <dgm:pt modelId="{68549026-0B0C-469A-94AC-01F35B19C848}" type="sibTrans" cxnId="{8296010A-AB87-4701-84A5-04E8D52F8BFF}">
      <dgm:prSet/>
      <dgm:spPr/>
      <dgm:t>
        <a:bodyPr/>
        <a:lstStyle/>
        <a:p>
          <a:endParaRPr lang="ru-RU"/>
        </a:p>
      </dgm:t>
    </dgm:pt>
    <dgm:pt modelId="{CE0CC19B-8405-4259-895A-AFE9E5FF7E8E}">
      <dgm:prSet custT="1"/>
      <dgm:spPr/>
      <dgm:t>
        <a:bodyPr/>
        <a:lstStyle/>
        <a:p>
          <a:r>
            <a:rPr lang="ru-RU" sz="1200" dirty="0" smtClean="0">
              <a:solidFill>
                <a:schemeClr val="tx2">
                  <a:lumMod val="50000"/>
                </a:schemeClr>
              </a:solidFill>
              <a:latin typeface="Times New Roman" panose="02020603050405020304" pitchFamily="18" charset="0"/>
              <a:cs typeface="Times New Roman" panose="02020603050405020304" pitchFamily="18" charset="0"/>
            </a:rPr>
            <a:t>167 233,52</a:t>
          </a:r>
          <a:endParaRPr lang="ru-RU" sz="1200" dirty="0">
            <a:solidFill>
              <a:schemeClr val="tx2">
                <a:lumMod val="50000"/>
              </a:schemeClr>
            </a:solidFill>
            <a:latin typeface="Times New Roman" panose="02020603050405020304" pitchFamily="18" charset="0"/>
            <a:cs typeface="Times New Roman" panose="02020603050405020304" pitchFamily="18" charset="0"/>
          </a:endParaRPr>
        </a:p>
      </dgm:t>
    </dgm:pt>
    <dgm:pt modelId="{398BF74B-D5C8-4435-936E-AEC231E009C2}" type="parTrans" cxnId="{7A4F36D0-C561-47D8-8C3C-CEE3790DDF46}">
      <dgm:prSet/>
      <dgm:spPr/>
      <dgm:t>
        <a:bodyPr/>
        <a:lstStyle/>
        <a:p>
          <a:endParaRPr lang="ru-RU"/>
        </a:p>
      </dgm:t>
    </dgm:pt>
    <dgm:pt modelId="{E599AD97-9674-4D89-BFC0-528FB296D4A5}" type="sibTrans" cxnId="{7A4F36D0-C561-47D8-8C3C-CEE3790DDF46}">
      <dgm:prSet/>
      <dgm:spPr/>
      <dgm:t>
        <a:bodyPr/>
        <a:lstStyle/>
        <a:p>
          <a:endParaRPr lang="ru-RU"/>
        </a:p>
      </dgm:t>
    </dgm:pt>
    <dgm:pt modelId="{BB50CCB4-8197-4C3B-92F4-6EFCF6353780}" type="pres">
      <dgm:prSet presAssocID="{8F423CBC-A524-4E6B-89C0-30EDC32EDE30}" presName="Name0" presStyleCnt="0">
        <dgm:presLayoutVars>
          <dgm:orgChart val="1"/>
          <dgm:chPref val="1"/>
          <dgm:dir/>
          <dgm:animOne val="branch"/>
          <dgm:animLvl val="lvl"/>
          <dgm:resizeHandles/>
        </dgm:presLayoutVars>
      </dgm:prSet>
      <dgm:spPr/>
      <dgm:t>
        <a:bodyPr/>
        <a:lstStyle/>
        <a:p>
          <a:endParaRPr lang="ru-RU"/>
        </a:p>
      </dgm:t>
    </dgm:pt>
    <dgm:pt modelId="{0B67AFB6-C50E-45E8-B202-005EFDB4556A}" type="pres">
      <dgm:prSet presAssocID="{4C611177-841B-427E-977E-0129A9747099}" presName="hierRoot1" presStyleCnt="0">
        <dgm:presLayoutVars>
          <dgm:hierBranch val="init"/>
        </dgm:presLayoutVars>
      </dgm:prSet>
      <dgm:spPr/>
    </dgm:pt>
    <dgm:pt modelId="{F7BCB654-C90C-47CE-A340-1EC381ACAD1E}" type="pres">
      <dgm:prSet presAssocID="{4C611177-841B-427E-977E-0129A9747099}" presName="rootComposite1" presStyleCnt="0"/>
      <dgm:spPr/>
    </dgm:pt>
    <dgm:pt modelId="{2DFB3E26-A6A4-49F8-8978-E6DD70C0D8EE}" type="pres">
      <dgm:prSet presAssocID="{4C611177-841B-427E-977E-0129A9747099}" presName="rootText1" presStyleLbl="alignAcc1" presStyleIdx="0" presStyleCnt="0">
        <dgm:presLayoutVars>
          <dgm:chPref val="3"/>
        </dgm:presLayoutVars>
      </dgm:prSet>
      <dgm:spPr/>
      <dgm:t>
        <a:bodyPr/>
        <a:lstStyle/>
        <a:p>
          <a:endParaRPr lang="ru-RU"/>
        </a:p>
      </dgm:t>
    </dgm:pt>
    <dgm:pt modelId="{9C4181DB-3003-4372-A4A0-CDB6A0FB4B54}" type="pres">
      <dgm:prSet presAssocID="{4C611177-841B-427E-977E-0129A9747099}" presName="topArc1" presStyleLbl="parChTrans1D1" presStyleIdx="0" presStyleCnt="8"/>
      <dgm:spPr/>
    </dgm:pt>
    <dgm:pt modelId="{08A23786-F8B8-4317-826E-E43B0BA3B5CD}" type="pres">
      <dgm:prSet presAssocID="{4C611177-841B-427E-977E-0129A9747099}" presName="bottomArc1" presStyleLbl="parChTrans1D1" presStyleIdx="1" presStyleCnt="8"/>
      <dgm:spPr/>
    </dgm:pt>
    <dgm:pt modelId="{1760069F-D346-4DF7-83BB-C3FB127CDD45}" type="pres">
      <dgm:prSet presAssocID="{4C611177-841B-427E-977E-0129A9747099}" presName="topConnNode1" presStyleLbl="node1" presStyleIdx="0" presStyleCnt="0"/>
      <dgm:spPr/>
      <dgm:t>
        <a:bodyPr/>
        <a:lstStyle/>
        <a:p>
          <a:endParaRPr lang="ru-RU"/>
        </a:p>
      </dgm:t>
    </dgm:pt>
    <dgm:pt modelId="{8FE23473-EDC8-4829-9778-55B63CA8EEA7}" type="pres">
      <dgm:prSet presAssocID="{4C611177-841B-427E-977E-0129A9747099}" presName="hierChild2" presStyleCnt="0"/>
      <dgm:spPr/>
    </dgm:pt>
    <dgm:pt modelId="{2C726D88-976B-4EDA-A9AA-643006A2168A}" type="pres">
      <dgm:prSet presAssocID="{F613D26D-5FFE-45BC-A48E-41BAB184FE40}" presName="Name28" presStyleLbl="parChTrans1D2" presStyleIdx="0" presStyleCnt="3"/>
      <dgm:spPr/>
      <dgm:t>
        <a:bodyPr/>
        <a:lstStyle/>
        <a:p>
          <a:endParaRPr lang="ru-RU"/>
        </a:p>
      </dgm:t>
    </dgm:pt>
    <dgm:pt modelId="{A6BA154E-E4C7-4330-BAB4-0E7F0E606AF2}" type="pres">
      <dgm:prSet presAssocID="{4423DB8F-361F-4B94-B828-1E05DDD936BA}" presName="hierRoot2" presStyleCnt="0">
        <dgm:presLayoutVars>
          <dgm:hierBranch val="init"/>
        </dgm:presLayoutVars>
      </dgm:prSet>
      <dgm:spPr/>
    </dgm:pt>
    <dgm:pt modelId="{F7A0D9F4-07EB-4B49-A04F-DD0B8FF0C045}" type="pres">
      <dgm:prSet presAssocID="{4423DB8F-361F-4B94-B828-1E05DDD936BA}" presName="rootComposite2" presStyleCnt="0"/>
      <dgm:spPr/>
    </dgm:pt>
    <dgm:pt modelId="{60430E08-8739-4870-AF60-2F4744C5D323}" type="pres">
      <dgm:prSet presAssocID="{4423DB8F-361F-4B94-B828-1E05DDD936BA}" presName="rootText2" presStyleLbl="alignAcc1" presStyleIdx="0" presStyleCnt="0" custScaleX="149191">
        <dgm:presLayoutVars>
          <dgm:chPref val="3"/>
        </dgm:presLayoutVars>
      </dgm:prSet>
      <dgm:spPr/>
      <dgm:t>
        <a:bodyPr/>
        <a:lstStyle/>
        <a:p>
          <a:endParaRPr lang="ru-RU"/>
        </a:p>
      </dgm:t>
    </dgm:pt>
    <dgm:pt modelId="{B2C4D1F0-623F-4E6F-874D-4A39CC7FBBEA}" type="pres">
      <dgm:prSet presAssocID="{4423DB8F-361F-4B94-B828-1E05DDD936BA}" presName="topArc2" presStyleLbl="parChTrans1D1" presStyleIdx="2" presStyleCnt="8"/>
      <dgm:spPr/>
    </dgm:pt>
    <dgm:pt modelId="{66CB1685-7DB8-4BD2-BF93-B1C3B069D73E}" type="pres">
      <dgm:prSet presAssocID="{4423DB8F-361F-4B94-B828-1E05DDD936BA}" presName="bottomArc2" presStyleLbl="parChTrans1D1" presStyleIdx="3" presStyleCnt="8"/>
      <dgm:spPr/>
    </dgm:pt>
    <dgm:pt modelId="{9843149E-0FC2-490B-BED5-A9B583B784F1}" type="pres">
      <dgm:prSet presAssocID="{4423DB8F-361F-4B94-B828-1E05DDD936BA}" presName="topConnNode2" presStyleLbl="node2" presStyleIdx="0" presStyleCnt="0"/>
      <dgm:spPr/>
      <dgm:t>
        <a:bodyPr/>
        <a:lstStyle/>
        <a:p>
          <a:endParaRPr lang="ru-RU"/>
        </a:p>
      </dgm:t>
    </dgm:pt>
    <dgm:pt modelId="{28D7C3FE-F3B9-4A62-9F5D-CAE39EDAA9BC}" type="pres">
      <dgm:prSet presAssocID="{4423DB8F-361F-4B94-B828-1E05DDD936BA}" presName="hierChild4" presStyleCnt="0"/>
      <dgm:spPr/>
    </dgm:pt>
    <dgm:pt modelId="{85FBF274-8FC8-45B8-8ADC-1FC747606D51}" type="pres">
      <dgm:prSet presAssocID="{4423DB8F-361F-4B94-B828-1E05DDD936BA}" presName="hierChild5" presStyleCnt="0"/>
      <dgm:spPr/>
    </dgm:pt>
    <dgm:pt modelId="{D1FE3377-9AB3-42B6-9C11-114C575D54E8}" type="pres">
      <dgm:prSet presAssocID="{057262DB-725A-4281-887A-C3CA83952856}" presName="Name28" presStyleLbl="parChTrans1D2" presStyleIdx="1" presStyleCnt="3"/>
      <dgm:spPr/>
      <dgm:t>
        <a:bodyPr/>
        <a:lstStyle/>
        <a:p>
          <a:endParaRPr lang="ru-RU"/>
        </a:p>
      </dgm:t>
    </dgm:pt>
    <dgm:pt modelId="{C4B65786-F123-4F57-BF13-FFE698C27821}" type="pres">
      <dgm:prSet presAssocID="{06A067D1-5C48-4068-9C49-23AE12AAC48A}" presName="hierRoot2" presStyleCnt="0">
        <dgm:presLayoutVars>
          <dgm:hierBranch val="init"/>
        </dgm:presLayoutVars>
      </dgm:prSet>
      <dgm:spPr/>
    </dgm:pt>
    <dgm:pt modelId="{8C489DAB-198A-415F-9DEA-C74C1A6F5521}" type="pres">
      <dgm:prSet presAssocID="{06A067D1-5C48-4068-9C49-23AE12AAC48A}" presName="rootComposite2" presStyleCnt="0"/>
      <dgm:spPr/>
    </dgm:pt>
    <dgm:pt modelId="{0D5C2B29-C5D4-4796-B4F1-00B58686CCCD}" type="pres">
      <dgm:prSet presAssocID="{06A067D1-5C48-4068-9C49-23AE12AAC48A}" presName="rootText2" presStyleLbl="alignAcc1" presStyleIdx="0" presStyleCnt="0" custScaleX="161480" custScaleY="114296">
        <dgm:presLayoutVars>
          <dgm:chPref val="3"/>
        </dgm:presLayoutVars>
      </dgm:prSet>
      <dgm:spPr/>
      <dgm:t>
        <a:bodyPr/>
        <a:lstStyle/>
        <a:p>
          <a:endParaRPr lang="ru-RU"/>
        </a:p>
      </dgm:t>
    </dgm:pt>
    <dgm:pt modelId="{855CADD6-D7BB-4CDB-B9C4-9248822DB9A4}" type="pres">
      <dgm:prSet presAssocID="{06A067D1-5C48-4068-9C49-23AE12AAC48A}" presName="topArc2" presStyleLbl="parChTrans1D1" presStyleIdx="4" presStyleCnt="8"/>
      <dgm:spPr/>
    </dgm:pt>
    <dgm:pt modelId="{47DD5F25-0E48-41EA-A8E4-894AFEF356CE}" type="pres">
      <dgm:prSet presAssocID="{06A067D1-5C48-4068-9C49-23AE12AAC48A}" presName="bottomArc2" presStyleLbl="parChTrans1D1" presStyleIdx="5" presStyleCnt="8"/>
      <dgm:spPr/>
    </dgm:pt>
    <dgm:pt modelId="{1EA97455-977E-4129-AE0E-54E5E41A9495}" type="pres">
      <dgm:prSet presAssocID="{06A067D1-5C48-4068-9C49-23AE12AAC48A}" presName="topConnNode2" presStyleLbl="node2" presStyleIdx="0" presStyleCnt="0"/>
      <dgm:spPr/>
      <dgm:t>
        <a:bodyPr/>
        <a:lstStyle/>
        <a:p>
          <a:endParaRPr lang="ru-RU"/>
        </a:p>
      </dgm:t>
    </dgm:pt>
    <dgm:pt modelId="{2DF92801-AD89-453D-B5D7-0BDABCC4D780}" type="pres">
      <dgm:prSet presAssocID="{06A067D1-5C48-4068-9C49-23AE12AAC48A}" presName="hierChild4" presStyleCnt="0"/>
      <dgm:spPr/>
    </dgm:pt>
    <dgm:pt modelId="{771C3D79-B23A-42EF-8FBF-615F51BBFD18}" type="pres">
      <dgm:prSet presAssocID="{06A067D1-5C48-4068-9C49-23AE12AAC48A}" presName="hierChild5" presStyleCnt="0"/>
      <dgm:spPr/>
    </dgm:pt>
    <dgm:pt modelId="{CFD2038D-9447-4137-A1C1-3E8321271214}" type="pres">
      <dgm:prSet presAssocID="{398BF74B-D5C8-4435-936E-AEC231E009C2}" presName="Name28" presStyleLbl="parChTrans1D2" presStyleIdx="2" presStyleCnt="3"/>
      <dgm:spPr/>
      <dgm:t>
        <a:bodyPr/>
        <a:lstStyle/>
        <a:p>
          <a:endParaRPr lang="ru-RU"/>
        </a:p>
      </dgm:t>
    </dgm:pt>
    <dgm:pt modelId="{69E40004-921B-49F0-85B6-B5F274FF8A90}" type="pres">
      <dgm:prSet presAssocID="{CE0CC19B-8405-4259-895A-AFE9E5FF7E8E}" presName="hierRoot2" presStyleCnt="0">
        <dgm:presLayoutVars>
          <dgm:hierBranch val="init"/>
        </dgm:presLayoutVars>
      </dgm:prSet>
      <dgm:spPr/>
    </dgm:pt>
    <dgm:pt modelId="{C487D869-6DAE-447B-85E7-23F1508D6D9A}" type="pres">
      <dgm:prSet presAssocID="{CE0CC19B-8405-4259-895A-AFE9E5FF7E8E}" presName="rootComposite2" presStyleCnt="0"/>
      <dgm:spPr/>
    </dgm:pt>
    <dgm:pt modelId="{EE7000E1-45F2-44DD-9B8B-46B961619C11}" type="pres">
      <dgm:prSet presAssocID="{CE0CC19B-8405-4259-895A-AFE9E5FF7E8E}" presName="rootText2" presStyleLbl="alignAcc1" presStyleIdx="0" presStyleCnt="0" custScaleX="134652" custScaleY="108926">
        <dgm:presLayoutVars>
          <dgm:chPref val="3"/>
        </dgm:presLayoutVars>
      </dgm:prSet>
      <dgm:spPr/>
      <dgm:t>
        <a:bodyPr/>
        <a:lstStyle/>
        <a:p>
          <a:endParaRPr lang="ru-RU"/>
        </a:p>
      </dgm:t>
    </dgm:pt>
    <dgm:pt modelId="{E2DB168F-9002-406E-8BC3-1CCC796C3BE1}" type="pres">
      <dgm:prSet presAssocID="{CE0CC19B-8405-4259-895A-AFE9E5FF7E8E}" presName="topArc2" presStyleLbl="parChTrans1D1" presStyleIdx="6" presStyleCnt="8"/>
      <dgm:spPr/>
    </dgm:pt>
    <dgm:pt modelId="{4FDD1D62-649F-4458-94CF-4C413D6C61EC}" type="pres">
      <dgm:prSet presAssocID="{CE0CC19B-8405-4259-895A-AFE9E5FF7E8E}" presName="bottomArc2" presStyleLbl="parChTrans1D1" presStyleIdx="7" presStyleCnt="8"/>
      <dgm:spPr/>
    </dgm:pt>
    <dgm:pt modelId="{669D5E82-9B68-451C-BFB9-00CC18293777}" type="pres">
      <dgm:prSet presAssocID="{CE0CC19B-8405-4259-895A-AFE9E5FF7E8E}" presName="topConnNode2" presStyleLbl="node2" presStyleIdx="0" presStyleCnt="0"/>
      <dgm:spPr/>
      <dgm:t>
        <a:bodyPr/>
        <a:lstStyle/>
        <a:p>
          <a:endParaRPr lang="ru-RU"/>
        </a:p>
      </dgm:t>
    </dgm:pt>
    <dgm:pt modelId="{E80E761E-B8D8-4336-BB70-4D66C005DB37}" type="pres">
      <dgm:prSet presAssocID="{CE0CC19B-8405-4259-895A-AFE9E5FF7E8E}" presName="hierChild4" presStyleCnt="0"/>
      <dgm:spPr/>
    </dgm:pt>
    <dgm:pt modelId="{2255DC03-1017-4910-A367-63163B51A6F2}" type="pres">
      <dgm:prSet presAssocID="{CE0CC19B-8405-4259-895A-AFE9E5FF7E8E}" presName="hierChild5" presStyleCnt="0"/>
      <dgm:spPr/>
    </dgm:pt>
    <dgm:pt modelId="{448ECB35-199A-4911-BCE9-7477D5AAA2C4}" type="pres">
      <dgm:prSet presAssocID="{4C611177-841B-427E-977E-0129A9747099}" presName="hierChild3" presStyleCnt="0"/>
      <dgm:spPr/>
    </dgm:pt>
  </dgm:ptLst>
  <dgm:cxnLst>
    <dgm:cxn modelId="{F2A13568-CAF9-418A-A623-BC06F8F515AB}" type="presOf" srcId="{398BF74B-D5C8-4435-936E-AEC231E009C2}" destId="{CFD2038D-9447-4137-A1C1-3E8321271214}" srcOrd="0" destOrd="0" presId="urn:microsoft.com/office/officeart/2008/layout/HalfCircleOrganizationChart"/>
    <dgm:cxn modelId="{D6BB4B89-6D3B-4CAE-ABBB-4E8F2E3C3E3D}" type="presOf" srcId="{06A067D1-5C48-4068-9C49-23AE12AAC48A}" destId="{0D5C2B29-C5D4-4796-B4F1-00B58686CCCD}" srcOrd="0" destOrd="0" presId="urn:microsoft.com/office/officeart/2008/layout/HalfCircleOrganizationChart"/>
    <dgm:cxn modelId="{23F84A9D-9401-4143-B8DD-8FC0EC8AEC22}" type="presOf" srcId="{CE0CC19B-8405-4259-895A-AFE9E5FF7E8E}" destId="{EE7000E1-45F2-44DD-9B8B-46B961619C11}" srcOrd="0" destOrd="0" presId="urn:microsoft.com/office/officeart/2008/layout/HalfCircleOrganizationChart"/>
    <dgm:cxn modelId="{5209C25D-5955-4E90-A396-BA360D066604}" type="presOf" srcId="{F613D26D-5FFE-45BC-A48E-41BAB184FE40}" destId="{2C726D88-976B-4EDA-A9AA-643006A2168A}" srcOrd="0" destOrd="0" presId="urn:microsoft.com/office/officeart/2008/layout/HalfCircleOrganizationChart"/>
    <dgm:cxn modelId="{8296010A-AB87-4701-84A5-04E8D52F8BFF}" srcId="{4C611177-841B-427E-977E-0129A9747099}" destId="{06A067D1-5C48-4068-9C49-23AE12AAC48A}" srcOrd="1" destOrd="0" parTransId="{057262DB-725A-4281-887A-C3CA83952856}" sibTransId="{68549026-0B0C-469A-94AC-01F35B19C848}"/>
    <dgm:cxn modelId="{2803C62E-A800-4F85-8DDF-98E07BB0979B}" srcId="{4C611177-841B-427E-977E-0129A9747099}" destId="{4423DB8F-361F-4B94-B828-1E05DDD936BA}" srcOrd="0" destOrd="0" parTransId="{F613D26D-5FFE-45BC-A48E-41BAB184FE40}" sibTransId="{BEA87C0F-CA8A-48C5-AF65-BFE768A16E60}"/>
    <dgm:cxn modelId="{DE0C76E3-5CA6-4681-AD13-1B40145BC5C2}" type="presOf" srcId="{4C611177-841B-427E-977E-0129A9747099}" destId="{2DFB3E26-A6A4-49F8-8978-E6DD70C0D8EE}" srcOrd="0" destOrd="0" presId="urn:microsoft.com/office/officeart/2008/layout/HalfCircleOrganizationChart"/>
    <dgm:cxn modelId="{7A4F36D0-C561-47D8-8C3C-CEE3790DDF46}" srcId="{4C611177-841B-427E-977E-0129A9747099}" destId="{CE0CC19B-8405-4259-895A-AFE9E5FF7E8E}" srcOrd="2" destOrd="0" parTransId="{398BF74B-D5C8-4435-936E-AEC231E009C2}" sibTransId="{E599AD97-9674-4D89-BFC0-528FB296D4A5}"/>
    <dgm:cxn modelId="{4D406A82-3EF9-4358-BE02-06D176564650}" type="presOf" srcId="{06A067D1-5C48-4068-9C49-23AE12AAC48A}" destId="{1EA97455-977E-4129-AE0E-54E5E41A9495}" srcOrd="1" destOrd="0" presId="urn:microsoft.com/office/officeart/2008/layout/HalfCircleOrganizationChart"/>
    <dgm:cxn modelId="{744BF7E4-9D1D-42BD-99AA-D8DE7488439B}" type="presOf" srcId="{4C611177-841B-427E-977E-0129A9747099}" destId="{1760069F-D346-4DF7-83BB-C3FB127CDD45}" srcOrd="1" destOrd="0" presId="urn:microsoft.com/office/officeart/2008/layout/HalfCircleOrganizationChart"/>
    <dgm:cxn modelId="{17300B59-8B25-4CC3-85E2-88A3AABD33DF}" type="presOf" srcId="{057262DB-725A-4281-887A-C3CA83952856}" destId="{D1FE3377-9AB3-42B6-9C11-114C575D54E8}" srcOrd="0" destOrd="0" presId="urn:microsoft.com/office/officeart/2008/layout/HalfCircleOrganizationChart"/>
    <dgm:cxn modelId="{1FB4A27C-4FA0-4A35-BE99-7ABC5090859B}" type="presOf" srcId="{4423DB8F-361F-4B94-B828-1E05DDD936BA}" destId="{60430E08-8739-4870-AF60-2F4744C5D323}" srcOrd="0" destOrd="0" presId="urn:microsoft.com/office/officeart/2008/layout/HalfCircleOrganizationChart"/>
    <dgm:cxn modelId="{62FD2EA0-DF29-4C73-ACCE-7A5EB0F805B1}" srcId="{8F423CBC-A524-4E6B-89C0-30EDC32EDE30}" destId="{4C611177-841B-427E-977E-0129A9747099}" srcOrd="0" destOrd="0" parTransId="{44F2D51F-95DC-4A9F-BD68-45D9029BAE53}" sibTransId="{B68B8581-8D3E-4BE9-94E7-188CC5DF18BE}"/>
    <dgm:cxn modelId="{0B162CA4-F115-432F-83B3-11ACF2CD3567}" type="presOf" srcId="{8F423CBC-A524-4E6B-89C0-30EDC32EDE30}" destId="{BB50CCB4-8197-4C3B-92F4-6EFCF6353780}" srcOrd="0" destOrd="0" presId="urn:microsoft.com/office/officeart/2008/layout/HalfCircleOrganizationChart"/>
    <dgm:cxn modelId="{2C764249-752A-40D4-8959-58E1D8114C0A}" type="presOf" srcId="{4423DB8F-361F-4B94-B828-1E05DDD936BA}" destId="{9843149E-0FC2-490B-BED5-A9B583B784F1}" srcOrd="1" destOrd="0" presId="urn:microsoft.com/office/officeart/2008/layout/HalfCircleOrganizationChart"/>
    <dgm:cxn modelId="{94720702-E03F-4A17-ADE8-36E0D7BAE854}" type="presOf" srcId="{CE0CC19B-8405-4259-895A-AFE9E5FF7E8E}" destId="{669D5E82-9B68-451C-BFB9-00CC18293777}" srcOrd="1" destOrd="0" presId="urn:microsoft.com/office/officeart/2008/layout/HalfCircleOrganizationChart"/>
    <dgm:cxn modelId="{C412708D-2E32-4681-8AEB-FFE8FDC27016}" type="presParOf" srcId="{BB50CCB4-8197-4C3B-92F4-6EFCF6353780}" destId="{0B67AFB6-C50E-45E8-B202-005EFDB4556A}" srcOrd="0" destOrd="0" presId="urn:microsoft.com/office/officeart/2008/layout/HalfCircleOrganizationChart"/>
    <dgm:cxn modelId="{60B796F2-536A-4A1F-9817-0522CD729A03}" type="presParOf" srcId="{0B67AFB6-C50E-45E8-B202-005EFDB4556A}" destId="{F7BCB654-C90C-47CE-A340-1EC381ACAD1E}" srcOrd="0" destOrd="0" presId="urn:microsoft.com/office/officeart/2008/layout/HalfCircleOrganizationChart"/>
    <dgm:cxn modelId="{53F4A5D2-CEDA-4A49-BE81-CAEB37D68503}" type="presParOf" srcId="{F7BCB654-C90C-47CE-A340-1EC381ACAD1E}" destId="{2DFB3E26-A6A4-49F8-8978-E6DD70C0D8EE}" srcOrd="0" destOrd="0" presId="urn:microsoft.com/office/officeart/2008/layout/HalfCircleOrganizationChart"/>
    <dgm:cxn modelId="{F360DE9C-CD32-491A-A533-BF6BF95A8BAB}" type="presParOf" srcId="{F7BCB654-C90C-47CE-A340-1EC381ACAD1E}" destId="{9C4181DB-3003-4372-A4A0-CDB6A0FB4B54}" srcOrd="1" destOrd="0" presId="urn:microsoft.com/office/officeart/2008/layout/HalfCircleOrganizationChart"/>
    <dgm:cxn modelId="{2447FCAC-C77C-4F90-8A6A-5343F01E6784}" type="presParOf" srcId="{F7BCB654-C90C-47CE-A340-1EC381ACAD1E}" destId="{08A23786-F8B8-4317-826E-E43B0BA3B5CD}" srcOrd="2" destOrd="0" presId="urn:microsoft.com/office/officeart/2008/layout/HalfCircleOrganizationChart"/>
    <dgm:cxn modelId="{37B8A606-3B18-40A6-B863-311D3B0D32E2}" type="presParOf" srcId="{F7BCB654-C90C-47CE-A340-1EC381ACAD1E}" destId="{1760069F-D346-4DF7-83BB-C3FB127CDD45}" srcOrd="3" destOrd="0" presId="urn:microsoft.com/office/officeart/2008/layout/HalfCircleOrganizationChart"/>
    <dgm:cxn modelId="{846C7564-225A-4DBA-83FB-058CD828FAF6}" type="presParOf" srcId="{0B67AFB6-C50E-45E8-B202-005EFDB4556A}" destId="{8FE23473-EDC8-4829-9778-55B63CA8EEA7}" srcOrd="1" destOrd="0" presId="urn:microsoft.com/office/officeart/2008/layout/HalfCircleOrganizationChart"/>
    <dgm:cxn modelId="{CFADC014-E4C6-481B-A80A-62B513323F2E}" type="presParOf" srcId="{8FE23473-EDC8-4829-9778-55B63CA8EEA7}" destId="{2C726D88-976B-4EDA-A9AA-643006A2168A}" srcOrd="0" destOrd="0" presId="urn:microsoft.com/office/officeart/2008/layout/HalfCircleOrganizationChart"/>
    <dgm:cxn modelId="{F8AD5FBF-B6D8-4EEE-AE40-B6EB2E4637D1}" type="presParOf" srcId="{8FE23473-EDC8-4829-9778-55B63CA8EEA7}" destId="{A6BA154E-E4C7-4330-BAB4-0E7F0E606AF2}" srcOrd="1" destOrd="0" presId="urn:microsoft.com/office/officeart/2008/layout/HalfCircleOrganizationChart"/>
    <dgm:cxn modelId="{26064923-5A83-4B29-9D0E-A04E89F7CD8D}" type="presParOf" srcId="{A6BA154E-E4C7-4330-BAB4-0E7F0E606AF2}" destId="{F7A0D9F4-07EB-4B49-A04F-DD0B8FF0C045}" srcOrd="0" destOrd="0" presId="urn:microsoft.com/office/officeart/2008/layout/HalfCircleOrganizationChart"/>
    <dgm:cxn modelId="{77930001-5C02-43F4-9A67-7C714D084BD2}" type="presParOf" srcId="{F7A0D9F4-07EB-4B49-A04F-DD0B8FF0C045}" destId="{60430E08-8739-4870-AF60-2F4744C5D323}" srcOrd="0" destOrd="0" presId="urn:microsoft.com/office/officeart/2008/layout/HalfCircleOrganizationChart"/>
    <dgm:cxn modelId="{419C74DD-DECC-4509-A792-D1BCA493C050}" type="presParOf" srcId="{F7A0D9F4-07EB-4B49-A04F-DD0B8FF0C045}" destId="{B2C4D1F0-623F-4E6F-874D-4A39CC7FBBEA}" srcOrd="1" destOrd="0" presId="urn:microsoft.com/office/officeart/2008/layout/HalfCircleOrganizationChart"/>
    <dgm:cxn modelId="{FF4A8086-6754-4714-BACB-34B3C1CBB193}" type="presParOf" srcId="{F7A0D9F4-07EB-4B49-A04F-DD0B8FF0C045}" destId="{66CB1685-7DB8-4BD2-BF93-B1C3B069D73E}" srcOrd="2" destOrd="0" presId="urn:microsoft.com/office/officeart/2008/layout/HalfCircleOrganizationChart"/>
    <dgm:cxn modelId="{23941BEC-F2CF-4F6B-9DD5-45B5A3643B9A}" type="presParOf" srcId="{F7A0D9F4-07EB-4B49-A04F-DD0B8FF0C045}" destId="{9843149E-0FC2-490B-BED5-A9B583B784F1}" srcOrd="3" destOrd="0" presId="urn:microsoft.com/office/officeart/2008/layout/HalfCircleOrganizationChart"/>
    <dgm:cxn modelId="{0FCB94E1-6BD6-4C2C-B854-48032FC2A5EB}" type="presParOf" srcId="{A6BA154E-E4C7-4330-BAB4-0E7F0E606AF2}" destId="{28D7C3FE-F3B9-4A62-9F5D-CAE39EDAA9BC}" srcOrd="1" destOrd="0" presId="urn:microsoft.com/office/officeart/2008/layout/HalfCircleOrganizationChart"/>
    <dgm:cxn modelId="{0F773759-1598-4618-B1FB-0BEBE8DE4D5C}" type="presParOf" srcId="{A6BA154E-E4C7-4330-BAB4-0E7F0E606AF2}" destId="{85FBF274-8FC8-45B8-8ADC-1FC747606D51}" srcOrd="2" destOrd="0" presId="urn:microsoft.com/office/officeart/2008/layout/HalfCircleOrganizationChart"/>
    <dgm:cxn modelId="{D7EF52B4-AEDA-4A66-9A0A-B84B381311C5}" type="presParOf" srcId="{8FE23473-EDC8-4829-9778-55B63CA8EEA7}" destId="{D1FE3377-9AB3-42B6-9C11-114C575D54E8}" srcOrd="2" destOrd="0" presId="urn:microsoft.com/office/officeart/2008/layout/HalfCircleOrganizationChart"/>
    <dgm:cxn modelId="{59D3A0D7-FFD8-43D0-977B-02AD7646A3CD}" type="presParOf" srcId="{8FE23473-EDC8-4829-9778-55B63CA8EEA7}" destId="{C4B65786-F123-4F57-BF13-FFE698C27821}" srcOrd="3" destOrd="0" presId="urn:microsoft.com/office/officeart/2008/layout/HalfCircleOrganizationChart"/>
    <dgm:cxn modelId="{3FB87DBC-FCA3-4C38-9DAA-7C351A7AE1B4}" type="presParOf" srcId="{C4B65786-F123-4F57-BF13-FFE698C27821}" destId="{8C489DAB-198A-415F-9DEA-C74C1A6F5521}" srcOrd="0" destOrd="0" presId="urn:microsoft.com/office/officeart/2008/layout/HalfCircleOrganizationChart"/>
    <dgm:cxn modelId="{84A81A3F-C36E-4FA3-8F63-1F22686B34D9}" type="presParOf" srcId="{8C489DAB-198A-415F-9DEA-C74C1A6F5521}" destId="{0D5C2B29-C5D4-4796-B4F1-00B58686CCCD}" srcOrd="0" destOrd="0" presId="urn:microsoft.com/office/officeart/2008/layout/HalfCircleOrganizationChart"/>
    <dgm:cxn modelId="{A0C73E15-2A41-4852-8177-7236D13060EA}" type="presParOf" srcId="{8C489DAB-198A-415F-9DEA-C74C1A6F5521}" destId="{855CADD6-D7BB-4CDB-B9C4-9248822DB9A4}" srcOrd="1" destOrd="0" presId="urn:microsoft.com/office/officeart/2008/layout/HalfCircleOrganizationChart"/>
    <dgm:cxn modelId="{48EE7DB9-7613-4FFF-9D18-81886D4914E2}" type="presParOf" srcId="{8C489DAB-198A-415F-9DEA-C74C1A6F5521}" destId="{47DD5F25-0E48-41EA-A8E4-894AFEF356CE}" srcOrd="2" destOrd="0" presId="urn:microsoft.com/office/officeart/2008/layout/HalfCircleOrganizationChart"/>
    <dgm:cxn modelId="{B84D9485-015A-422A-AA84-423AC1D5FA06}" type="presParOf" srcId="{8C489DAB-198A-415F-9DEA-C74C1A6F5521}" destId="{1EA97455-977E-4129-AE0E-54E5E41A9495}" srcOrd="3" destOrd="0" presId="urn:microsoft.com/office/officeart/2008/layout/HalfCircleOrganizationChart"/>
    <dgm:cxn modelId="{04DB7083-AFC6-4208-ADF9-07BA02268012}" type="presParOf" srcId="{C4B65786-F123-4F57-BF13-FFE698C27821}" destId="{2DF92801-AD89-453D-B5D7-0BDABCC4D780}" srcOrd="1" destOrd="0" presId="urn:microsoft.com/office/officeart/2008/layout/HalfCircleOrganizationChart"/>
    <dgm:cxn modelId="{139432D4-CE1B-4FF5-A40E-44134F5EB0A7}" type="presParOf" srcId="{C4B65786-F123-4F57-BF13-FFE698C27821}" destId="{771C3D79-B23A-42EF-8FBF-615F51BBFD18}" srcOrd="2" destOrd="0" presId="urn:microsoft.com/office/officeart/2008/layout/HalfCircleOrganizationChart"/>
    <dgm:cxn modelId="{7D240E58-AB31-41A6-A8D9-C3D4E2EDD124}" type="presParOf" srcId="{8FE23473-EDC8-4829-9778-55B63CA8EEA7}" destId="{CFD2038D-9447-4137-A1C1-3E8321271214}" srcOrd="4" destOrd="0" presId="urn:microsoft.com/office/officeart/2008/layout/HalfCircleOrganizationChart"/>
    <dgm:cxn modelId="{15FBF015-500C-4214-8AA8-963D60DB0728}" type="presParOf" srcId="{8FE23473-EDC8-4829-9778-55B63CA8EEA7}" destId="{69E40004-921B-49F0-85B6-B5F274FF8A90}" srcOrd="5" destOrd="0" presId="urn:microsoft.com/office/officeart/2008/layout/HalfCircleOrganizationChart"/>
    <dgm:cxn modelId="{892D6D88-CF74-4791-BEE8-880411033363}" type="presParOf" srcId="{69E40004-921B-49F0-85B6-B5F274FF8A90}" destId="{C487D869-6DAE-447B-85E7-23F1508D6D9A}" srcOrd="0" destOrd="0" presId="urn:microsoft.com/office/officeart/2008/layout/HalfCircleOrganizationChart"/>
    <dgm:cxn modelId="{93F38284-0750-4E02-BEB6-558FB11F31F3}" type="presParOf" srcId="{C487D869-6DAE-447B-85E7-23F1508D6D9A}" destId="{EE7000E1-45F2-44DD-9B8B-46B961619C11}" srcOrd="0" destOrd="0" presId="urn:microsoft.com/office/officeart/2008/layout/HalfCircleOrganizationChart"/>
    <dgm:cxn modelId="{806691E3-9EC5-4BAF-B83D-21281D61333B}" type="presParOf" srcId="{C487D869-6DAE-447B-85E7-23F1508D6D9A}" destId="{E2DB168F-9002-406E-8BC3-1CCC796C3BE1}" srcOrd="1" destOrd="0" presId="urn:microsoft.com/office/officeart/2008/layout/HalfCircleOrganizationChart"/>
    <dgm:cxn modelId="{60E2C761-DB41-4078-9905-C0A1783A48A5}" type="presParOf" srcId="{C487D869-6DAE-447B-85E7-23F1508D6D9A}" destId="{4FDD1D62-649F-4458-94CF-4C413D6C61EC}" srcOrd="2" destOrd="0" presId="urn:microsoft.com/office/officeart/2008/layout/HalfCircleOrganizationChart"/>
    <dgm:cxn modelId="{70C0BDEF-F54C-4261-BF2F-9302F39EA892}" type="presParOf" srcId="{C487D869-6DAE-447B-85E7-23F1508D6D9A}" destId="{669D5E82-9B68-451C-BFB9-00CC18293777}" srcOrd="3" destOrd="0" presId="urn:microsoft.com/office/officeart/2008/layout/HalfCircleOrganizationChart"/>
    <dgm:cxn modelId="{4E76B26E-D542-421E-9DC9-CF208C566D2A}" type="presParOf" srcId="{69E40004-921B-49F0-85B6-B5F274FF8A90}" destId="{E80E761E-B8D8-4336-BB70-4D66C005DB37}" srcOrd="1" destOrd="0" presId="urn:microsoft.com/office/officeart/2008/layout/HalfCircleOrganizationChart"/>
    <dgm:cxn modelId="{7EB36C48-4304-4BE1-8F21-873D661BD37A}" type="presParOf" srcId="{69E40004-921B-49F0-85B6-B5F274FF8A90}" destId="{2255DC03-1017-4910-A367-63163B51A6F2}" srcOrd="2" destOrd="0" presId="urn:microsoft.com/office/officeart/2008/layout/HalfCircleOrganizationChart"/>
    <dgm:cxn modelId="{2098C662-A365-42A6-B025-5BAD64F55073}" type="presParOf" srcId="{0B67AFB6-C50E-45E8-B202-005EFDB4556A}" destId="{448ECB35-199A-4911-BCE9-7477D5AAA2C4}" srcOrd="2" destOrd="0" presId="urn:microsoft.com/office/officeart/2008/layout/HalfCircleOrganizationChart"/>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F423CBC-A524-4E6B-89C0-30EDC32EDE30}" type="doc">
      <dgm:prSet loTypeId="urn:microsoft.com/office/officeart/2008/layout/HalfCircleOrganizationChart" loCatId="hierarchy" qsTypeId="urn:microsoft.com/office/officeart/2005/8/quickstyle/3d4" qsCatId="3D" csTypeId="urn:microsoft.com/office/officeart/2005/8/colors/accent1_2" csCatId="accent1" phldr="1"/>
      <dgm:spPr/>
      <dgm:t>
        <a:bodyPr/>
        <a:lstStyle/>
        <a:p>
          <a:endParaRPr lang="ru-RU"/>
        </a:p>
      </dgm:t>
    </dgm:pt>
    <dgm:pt modelId="{4C611177-841B-427E-977E-0129A9747099}">
      <dgm:prSet phldrT="[Текст]"/>
      <dgm:spPr/>
      <dgm:t>
        <a:bodyPr/>
        <a:lstStyle/>
        <a:p>
          <a:endParaRPr lang="ru-RU" dirty="0">
            <a:latin typeface="Times New Roman" panose="02020603050405020304" pitchFamily="18" charset="0"/>
            <a:cs typeface="Times New Roman" panose="02020603050405020304" pitchFamily="18" charset="0"/>
          </a:endParaRPr>
        </a:p>
      </dgm:t>
    </dgm:pt>
    <dgm:pt modelId="{44F2D51F-95DC-4A9F-BD68-45D9029BAE53}" type="parTrans" cxnId="{62FD2EA0-DF29-4C73-ACCE-7A5EB0F805B1}">
      <dgm:prSet/>
      <dgm:spPr/>
      <dgm:t>
        <a:bodyPr/>
        <a:lstStyle/>
        <a:p>
          <a:endParaRPr lang="ru-RU">
            <a:latin typeface="Times New Roman" panose="02020603050405020304" pitchFamily="18" charset="0"/>
            <a:cs typeface="Times New Roman" panose="02020603050405020304" pitchFamily="18" charset="0"/>
          </a:endParaRPr>
        </a:p>
      </dgm:t>
    </dgm:pt>
    <dgm:pt modelId="{B68B8581-8D3E-4BE9-94E7-188CC5DF18BE}" type="sibTrans" cxnId="{62FD2EA0-DF29-4C73-ACCE-7A5EB0F805B1}">
      <dgm:prSet/>
      <dgm:spPr/>
      <dgm:t>
        <a:bodyPr/>
        <a:lstStyle/>
        <a:p>
          <a:endParaRPr lang="ru-RU">
            <a:latin typeface="Times New Roman" panose="02020603050405020304" pitchFamily="18" charset="0"/>
            <a:cs typeface="Times New Roman" panose="02020603050405020304" pitchFamily="18" charset="0"/>
          </a:endParaRPr>
        </a:p>
      </dgm:t>
    </dgm:pt>
    <dgm:pt modelId="{4423DB8F-361F-4B94-B828-1E05DDD936BA}">
      <dgm:prSet phldrT="[Текст]" custT="1"/>
      <dgm:spPr/>
      <dgm:t>
        <a:bodyPr/>
        <a:lstStyle/>
        <a:p>
          <a:r>
            <a:rPr lang="ru-RU" sz="1200" dirty="0" smtClean="0">
              <a:latin typeface="Times New Roman" panose="02020603050405020304" pitchFamily="18" charset="0"/>
              <a:cs typeface="Times New Roman" panose="02020603050405020304" pitchFamily="18" charset="0"/>
            </a:rPr>
            <a:t>265,03</a:t>
          </a:r>
          <a:endParaRPr lang="ru-RU" sz="1200" dirty="0">
            <a:latin typeface="Times New Roman" panose="02020603050405020304" pitchFamily="18" charset="0"/>
            <a:cs typeface="Times New Roman" panose="02020603050405020304" pitchFamily="18" charset="0"/>
          </a:endParaRPr>
        </a:p>
      </dgm:t>
    </dgm:pt>
    <dgm:pt modelId="{F613D26D-5FFE-45BC-A48E-41BAB184FE40}" type="parTrans" cxnId="{2803C62E-A800-4F85-8DDF-98E07BB0979B}">
      <dgm:prSet/>
      <dgm:spPr/>
      <dgm:t>
        <a:bodyPr/>
        <a:lstStyle/>
        <a:p>
          <a:endParaRPr lang="ru-RU">
            <a:latin typeface="Times New Roman" panose="02020603050405020304" pitchFamily="18" charset="0"/>
            <a:cs typeface="Times New Roman" panose="02020603050405020304" pitchFamily="18" charset="0"/>
          </a:endParaRPr>
        </a:p>
      </dgm:t>
    </dgm:pt>
    <dgm:pt modelId="{BEA87C0F-CA8A-48C5-AF65-BFE768A16E60}" type="sibTrans" cxnId="{2803C62E-A800-4F85-8DDF-98E07BB0979B}">
      <dgm:prSet/>
      <dgm:spPr/>
      <dgm:t>
        <a:bodyPr/>
        <a:lstStyle/>
        <a:p>
          <a:endParaRPr lang="ru-RU">
            <a:latin typeface="Times New Roman" panose="02020603050405020304" pitchFamily="18" charset="0"/>
            <a:cs typeface="Times New Roman" panose="02020603050405020304" pitchFamily="18" charset="0"/>
          </a:endParaRPr>
        </a:p>
      </dgm:t>
    </dgm:pt>
    <dgm:pt modelId="{FD412E54-44C5-4B4B-A792-1C550E919322}">
      <dgm:prSet custT="1"/>
      <dgm:spPr/>
      <dgm:t>
        <a:bodyPr/>
        <a:lstStyle/>
        <a:p>
          <a:r>
            <a:rPr lang="ru-RU" sz="1200" dirty="0" smtClean="0">
              <a:solidFill>
                <a:schemeClr val="tx2">
                  <a:lumMod val="50000"/>
                </a:schemeClr>
              </a:solidFill>
              <a:latin typeface="Times New Roman" panose="02020603050405020304" pitchFamily="18" charset="0"/>
              <a:cs typeface="Times New Roman" panose="02020603050405020304" pitchFamily="18" charset="0"/>
            </a:rPr>
            <a:t>265,03</a:t>
          </a:r>
          <a:endParaRPr lang="ru-RU" sz="1200" dirty="0">
            <a:solidFill>
              <a:schemeClr val="tx2">
                <a:lumMod val="50000"/>
              </a:schemeClr>
            </a:solidFill>
            <a:latin typeface="Times New Roman" panose="02020603050405020304" pitchFamily="18" charset="0"/>
            <a:cs typeface="Times New Roman" panose="02020603050405020304" pitchFamily="18" charset="0"/>
          </a:endParaRPr>
        </a:p>
      </dgm:t>
    </dgm:pt>
    <dgm:pt modelId="{CE04E40F-3323-4679-AAB1-88E1F73C09FC}" type="sibTrans" cxnId="{A4513719-80D0-43B6-9117-7C981755E9EF}">
      <dgm:prSet/>
      <dgm:spPr/>
      <dgm:t>
        <a:bodyPr/>
        <a:lstStyle/>
        <a:p>
          <a:endParaRPr lang="ru-RU"/>
        </a:p>
      </dgm:t>
    </dgm:pt>
    <dgm:pt modelId="{7FA82EBE-AB17-473B-8801-DCFA368D2B99}" type="parTrans" cxnId="{A4513719-80D0-43B6-9117-7C981755E9EF}">
      <dgm:prSet/>
      <dgm:spPr/>
      <dgm:t>
        <a:bodyPr/>
        <a:lstStyle/>
        <a:p>
          <a:endParaRPr lang="ru-RU"/>
        </a:p>
      </dgm:t>
    </dgm:pt>
    <dgm:pt modelId="{320BB986-5326-4DDA-A6D1-06763D979D7F}">
      <dgm:prSet phldrT="[Текст]" custT="1"/>
      <dgm:spPr/>
      <dgm:t>
        <a:bodyPr/>
        <a:lstStyle/>
        <a:p>
          <a:r>
            <a:rPr lang="ru-RU" sz="1200" b="0" dirty="0" smtClean="0">
              <a:solidFill>
                <a:schemeClr val="tx2">
                  <a:lumMod val="50000"/>
                </a:schemeClr>
              </a:solidFill>
              <a:latin typeface="Times New Roman" panose="02020603050405020304" pitchFamily="18" charset="0"/>
              <a:cs typeface="Times New Roman" panose="02020603050405020304" pitchFamily="18" charset="0"/>
            </a:rPr>
            <a:t>265,03</a:t>
          </a:r>
          <a:endParaRPr lang="ru-RU" sz="1200" b="0" dirty="0">
            <a:solidFill>
              <a:schemeClr val="tx2">
                <a:lumMod val="50000"/>
              </a:schemeClr>
            </a:solidFill>
            <a:latin typeface="Times New Roman" panose="02020603050405020304" pitchFamily="18" charset="0"/>
            <a:cs typeface="Times New Roman" panose="02020603050405020304" pitchFamily="18" charset="0"/>
          </a:endParaRPr>
        </a:p>
      </dgm:t>
    </dgm:pt>
    <dgm:pt modelId="{96B8D649-9E80-4BE8-AA67-088E99133071}" type="sibTrans" cxnId="{D7AE9B29-BCE6-4419-A80C-89AC74C55DB6}">
      <dgm:prSet/>
      <dgm:spPr/>
      <dgm:t>
        <a:bodyPr/>
        <a:lstStyle/>
        <a:p>
          <a:endParaRPr lang="ru-RU">
            <a:latin typeface="Times New Roman" panose="02020603050405020304" pitchFamily="18" charset="0"/>
            <a:cs typeface="Times New Roman" panose="02020603050405020304" pitchFamily="18" charset="0"/>
          </a:endParaRPr>
        </a:p>
      </dgm:t>
    </dgm:pt>
    <dgm:pt modelId="{331CA09C-1688-4151-A38A-656A547E751A}" type="parTrans" cxnId="{D7AE9B29-BCE6-4419-A80C-89AC74C55DB6}">
      <dgm:prSet/>
      <dgm:spPr/>
      <dgm:t>
        <a:bodyPr/>
        <a:lstStyle/>
        <a:p>
          <a:endParaRPr lang="ru-RU">
            <a:latin typeface="Times New Roman" panose="02020603050405020304" pitchFamily="18" charset="0"/>
            <a:cs typeface="Times New Roman" panose="02020603050405020304" pitchFamily="18" charset="0"/>
          </a:endParaRPr>
        </a:p>
      </dgm:t>
    </dgm:pt>
    <dgm:pt modelId="{BB50CCB4-8197-4C3B-92F4-6EFCF6353780}" type="pres">
      <dgm:prSet presAssocID="{8F423CBC-A524-4E6B-89C0-30EDC32EDE30}" presName="Name0" presStyleCnt="0">
        <dgm:presLayoutVars>
          <dgm:orgChart val="1"/>
          <dgm:chPref val="1"/>
          <dgm:dir/>
          <dgm:animOne val="branch"/>
          <dgm:animLvl val="lvl"/>
          <dgm:resizeHandles/>
        </dgm:presLayoutVars>
      </dgm:prSet>
      <dgm:spPr/>
      <dgm:t>
        <a:bodyPr/>
        <a:lstStyle/>
        <a:p>
          <a:endParaRPr lang="ru-RU"/>
        </a:p>
      </dgm:t>
    </dgm:pt>
    <dgm:pt modelId="{0B67AFB6-C50E-45E8-B202-005EFDB4556A}" type="pres">
      <dgm:prSet presAssocID="{4C611177-841B-427E-977E-0129A9747099}" presName="hierRoot1" presStyleCnt="0">
        <dgm:presLayoutVars>
          <dgm:hierBranch val="init"/>
        </dgm:presLayoutVars>
      </dgm:prSet>
      <dgm:spPr/>
    </dgm:pt>
    <dgm:pt modelId="{F7BCB654-C90C-47CE-A340-1EC381ACAD1E}" type="pres">
      <dgm:prSet presAssocID="{4C611177-841B-427E-977E-0129A9747099}" presName="rootComposite1" presStyleCnt="0"/>
      <dgm:spPr/>
    </dgm:pt>
    <dgm:pt modelId="{2DFB3E26-A6A4-49F8-8978-E6DD70C0D8EE}" type="pres">
      <dgm:prSet presAssocID="{4C611177-841B-427E-977E-0129A9747099}" presName="rootText1" presStyleLbl="alignAcc1" presStyleIdx="0" presStyleCnt="0">
        <dgm:presLayoutVars>
          <dgm:chPref val="3"/>
        </dgm:presLayoutVars>
      </dgm:prSet>
      <dgm:spPr/>
      <dgm:t>
        <a:bodyPr/>
        <a:lstStyle/>
        <a:p>
          <a:endParaRPr lang="ru-RU"/>
        </a:p>
      </dgm:t>
    </dgm:pt>
    <dgm:pt modelId="{9C4181DB-3003-4372-A4A0-CDB6A0FB4B54}" type="pres">
      <dgm:prSet presAssocID="{4C611177-841B-427E-977E-0129A9747099}" presName="topArc1" presStyleLbl="parChTrans1D1" presStyleIdx="0" presStyleCnt="8"/>
      <dgm:spPr/>
    </dgm:pt>
    <dgm:pt modelId="{08A23786-F8B8-4317-826E-E43B0BA3B5CD}" type="pres">
      <dgm:prSet presAssocID="{4C611177-841B-427E-977E-0129A9747099}" presName="bottomArc1" presStyleLbl="parChTrans1D1" presStyleIdx="1" presStyleCnt="8"/>
      <dgm:spPr/>
    </dgm:pt>
    <dgm:pt modelId="{1760069F-D346-4DF7-83BB-C3FB127CDD45}" type="pres">
      <dgm:prSet presAssocID="{4C611177-841B-427E-977E-0129A9747099}" presName="topConnNode1" presStyleLbl="node1" presStyleIdx="0" presStyleCnt="0"/>
      <dgm:spPr/>
      <dgm:t>
        <a:bodyPr/>
        <a:lstStyle/>
        <a:p>
          <a:endParaRPr lang="ru-RU"/>
        </a:p>
      </dgm:t>
    </dgm:pt>
    <dgm:pt modelId="{8FE23473-EDC8-4829-9778-55B63CA8EEA7}" type="pres">
      <dgm:prSet presAssocID="{4C611177-841B-427E-977E-0129A9747099}" presName="hierChild2" presStyleCnt="0"/>
      <dgm:spPr/>
    </dgm:pt>
    <dgm:pt modelId="{2C726D88-976B-4EDA-A9AA-643006A2168A}" type="pres">
      <dgm:prSet presAssocID="{F613D26D-5FFE-45BC-A48E-41BAB184FE40}" presName="Name28" presStyleLbl="parChTrans1D2" presStyleIdx="0" presStyleCnt="3"/>
      <dgm:spPr/>
      <dgm:t>
        <a:bodyPr/>
        <a:lstStyle/>
        <a:p>
          <a:endParaRPr lang="ru-RU"/>
        </a:p>
      </dgm:t>
    </dgm:pt>
    <dgm:pt modelId="{A6BA154E-E4C7-4330-BAB4-0E7F0E606AF2}" type="pres">
      <dgm:prSet presAssocID="{4423DB8F-361F-4B94-B828-1E05DDD936BA}" presName="hierRoot2" presStyleCnt="0">
        <dgm:presLayoutVars>
          <dgm:hierBranch val="init"/>
        </dgm:presLayoutVars>
      </dgm:prSet>
      <dgm:spPr/>
    </dgm:pt>
    <dgm:pt modelId="{F7A0D9F4-07EB-4B49-A04F-DD0B8FF0C045}" type="pres">
      <dgm:prSet presAssocID="{4423DB8F-361F-4B94-B828-1E05DDD936BA}" presName="rootComposite2" presStyleCnt="0"/>
      <dgm:spPr/>
    </dgm:pt>
    <dgm:pt modelId="{60430E08-8739-4870-AF60-2F4744C5D323}" type="pres">
      <dgm:prSet presAssocID="{4423DB8F-361F-4B94-B828-1E05DDD936BA}" presName="rootText2" presStyleLbl="alignAcc1" presStyleIdx="0" presStyleCnt="0">
        <dgm:presLayoutVars>
          <dgm:chPref val="3"/>
        </dgm:presLayoutVars>
      </dgm:prSet>
      <dgm:spPr/>
      <dgm:t>
        <a:bodyPr/>
        <a:lstStyle/>
        <a:p>
          <a:endParaRPr lang="ru-RU"/>
        </a:p>
      </dgm:t>
    </dgm:pt>
    <dgm:pt modelId="{B2C4D1F0-623F-4E6F-874D-4A39CC7FBBEA}" type="pres">
      <dgm:prSet presAssocID="{4423DB8F-361F-4B94-B828-1E05DDD936BA}" presName="topArc2" presStyleLbl="parChTrans1D1" presStyleIdx="2" presStyleCnt="8"/>
      <dgm:spPr/>
    </dgm:pt>
    <dgm:pt modelId="{66CB1685-7DB8-4BD2-BF93-B1C3B069D73E}" type="pres">
      <dgm:prSet presAssocID="{4423DB8F-361F-4B94-B828-1E05DDD936BA}" presName="bottomArc2" presStyleLbl="parChTrans1D1" presStyleIdx="3" presStyleCnt="8"/>
      <dgm:spPr/>
    </dgm:pt>
    <dgm:pt modelId="{9843149E-0FC2-490B-BED5-A9B583B784F1}" type="pres">
      <dgm:prSet presAssocID="{4423DB8F-361F-4B94-B828-1E05DDD936BA}" presName="topConnNode2" presStyleLbl="node2" presStyleIdx="0" presStyleCnt="0"/>
      <dgm:spPr/>
      <dgm:t>
        <a:bodyPr/>
        <a:lstStyle/>
        <a:p>
          <a:endParaRPr lang="ru-RU"/>
        </a:p>
      </dgm:t>
    </dgm:pt>
    <dgm:pt modelId="{28D7C3FE-F3B9-4A62-9F5D-CAE39EDAA9BC}" type="pres">
      <dgm:prSet presAssocID="{4423DB8F-361F-4B94-B828-1E05DDD936BA}" presName="hierChild4" presStyleCnt="0"/>
      <dgm:spPr/>
    </dgm:pt>
    <dgm:pt modelId="{85FBF274-8FC8-45B8-8ADC-1FC747606D51}" type="pres">
      <dgm:prSet presAssocID="{4423DB8F-361F-4B94-B828-1E05DDD936BA}" presName="hierChild5" presStyleCnt="0"/>
      <dgm:spPr/>
    </dgm:pt>
    <dgm:pt modelId="{A5408E60-A4C4-4939-AA53-C37459F0A128}" type="pres">
      <dgm:prSet presAssocID="{331CA09C-1688-4151-A38A-656A547E751A}" presName="Name28" presStyleLbl="parChTrans1D2" presStyleIdx="1" presStyleCnt="3"/>
      <dgm:spPr/>
      <dgm:t>
        <a:bodyPr/>
        <a:lstStyle/>
        <a:p>
          <a:endParaRPr lang="ru-RU"/>
        </a:p>
      </dgm:t>
    </dgm:pt>
    <dgm:pt modelId="{E89FEE73-6FD4-48D3-B7CD-3A2144CC3087}" type="pres">
      <dgm:prSet presAssocID="{320BB986-5326-4DDA-A6D1-06763D979D7F}" presName="hierRoot2" presStyleCnt="0">
        <dgm:presLayoutVars>
          <dgm:hierBranch val="init"/>
        </dgm:presLayoutVars>
      </dgm:prSet>
      <dgm:spPr/>
    </dgm:pt>
    <dgm:pt modelId="{0AF3140B-7FAC-4C86-A521-649B04FCC846}" type="pres">
      <dgm:prSet presAssocID="{320BB986-5326-4DDA-A6D1-06763D979D7F}" presName="rootComposite2" presStyleCnt="0"/>
      <dgm:spPr/>
    </dgm:pt>
    <dgm:pt modelId="{084956EC-85FB-4CFD-83A4-FD8DB0D38C53}" type="pres">
      <dgm:prSet presAssocID="{320BB986-5326-4DDA-A6D1-06763D979D7F}" presName="rootText2" presStyleLbl="alignAcc1" presStyleIdx="0" presStyleCnt="0">
        <dgm:presLayoutVars>
          <dgm:chPref val="3"/>
        </dgm:presLayoutVars>
      </dgm:prSet>
      <dgm:spPr/>
      <dgm:t>
        <a:bodyPr/>
        <a:lstStyle/>
        <a:p>
          <a:endParaRPr lang="ru-RU"/>
        </a:p>
      </dgm:t>
    </dgm:pt>
    <dgm:pt modelId="{B73A201D-46CD-4612-B730-9473AA9A8493}" type="pres">
      <dgm:prSet presAssocID="{320BB986-5326-4DDA-A6D1-06763D979D7F}" presName="topArc2" presStyleLbl="parChTrans1D1" presStyleIdx="4" presStyleCnt="8"/>
      <dgm:spPr/>
    </dgm:pt>
    <dgm:pt modelId="{0D562CEC-03B4-44EF-953D-287D30203FC0}" type="pres">
      <dgm:prSet presAssocID="{320BB986-5326-4DDA-A6D1-06763D979D7F}" presName="bottomArc2" presStyleLbl="parChTrans1D1" presStyleIdx="5" presStyleCnt="8"/>
      <dgm:spPr/>
    </dgm:pt>
    <dgm:pt modelId="{76781F0C-2FBF-48B1-853F-89EA9A3A7C01}" type="pres">
      <dgm:prSet presAssocID="{320BB986-5326-4DDA-A6D1-06763D979D7F}" presName="topConnNode2" presStyleLbl="node2" presStyleIdx="0" presStyleCnt="0"/>
      <dgm:spPr/>
      <dgm:t>
        <a:bodyPr/>
        <a:lstStyle/>
        <a:p>
          <a:endParaRPr lang="ru-RU"/>
        </a:p>
      </dgm:t>
    </dgm:pt>
    <dgm:pt modelId="{28C763CA-4909-4071-B299-45396B74BB38}" type="pres">
      <dgm:prSet presAssocID="{320BB986-5326-4DDA-A6D1-06763D979D7F}" presName="hierChild4" presStyleCnt="0"/>
      <dgm:spPr/>
    </dgm:pt>
    <dgm:pt modelId="{995349B7-D59A-46C4-B626-AA0631DB8ECE}" type="pres">
      <dgm:prSet presAssocID="{320BB986-5326-4DDA-A6D1-06763D979D7F}" presName="hierChild5" presStyleCnt="0"/>
      <dgm:spPr/>
    </dgm:pt>
    <dgm:pt modelId="{313F23A9-623A-4774-918D-6B9A7F7F3EAC}" type="pres">
      <dgm:prSet presAssocID="{7FA82EBE-AB17-473B-8801-DCFA368D2B99}" presName="Name28" presStyleLbl="parChTrans1D2" presStyleIdx="2" presStyleCnt="3"/>
      <dgm:spPr/>
      <dgm:t>
        <a:bodyPr/>
        <a:lstStyle/>
        <a:p>
          <a:endParaRPr lang="ru-RU"/>
        </a:p>
      </dgm:t>
    </dgm:pt>
    <dgm:pt modelId="{9231BB0F-3C67-46E1-8BBD-6B66F94B8693}" type="pres">
      <dgm:prSet presAssocID="{FD412E54-44C5-4B4B-A792-1C550E919322}" presName="hierRoot2" presStyleCnt="0">
        <dgm:presLayoutVars>
          <dgm:hierBranch val="init"/>
        </dgm:presLayoutVars>
      </dgm:prSet>
      <dgm:spPr/>
    </dgm:pt>
    <dgm:pt modelId="{6F22FA29-6523-4CD7-AE6F-F22E8D56EE62}" type="pres">
      <dgm:prSet presAssocID="{FD412E54-44C5-4B4B-A792-1C550E919322}" presName="rootComposite2" presStyleCnt="0"/>
      <dgm:spPr/>
    </dgm:pt>
    <dgm:pt modelId="{4D65942F-9404-4B29-8241-DCF0A9195C22}" type="pres">
      <dgm:prSet presAssocID="{FD412E54-44C5-4B4B-A792-1C550E919322}" presName="rootText2" presStyleLbl="alignAcc1" presStyleIdx="0" presStyleCnt="0">
        <dgm:presLayoutVars>
          <dgm:chPref val="3"/>
        </dgm:presLayoutVars>
      </dgm:prSet>
      <dgm:spPr/>
      <dgm:t>
        <a:bodyPr/>
        <a:lstStyle/>
        <a:p>
          <a:endParaRPr lang="ru-RU"/>
        </a:p>
      </dgm:t>
    </dgm:pt>
    <dgm:pt modelId="{B0E9FEA7-E600-4B4A-AAAF-7E14391AF401}" type="pres">
      <dgm:prSet presAssocID="{FD412E54-44C5-4B4B-A792-1C550E919322}" presName="topArc2" presStyleLbl="parChTrans1D1" presStyleIdx="6" presStyleCnt="8"/>
      <dgm:spPr/>
    </dgm:pt>
    <dgm:pt modelId="{514E7809-298F-46E6-8068-C469C078F4CE}" type="pres">
      <dgm:prSet presAssocID="{FD412E54-44C5-4B4B-A792-1C550E919322}" presName="bottomArc2" presStyleLbl="parChTrans1D1" presStyleIdx="7" presStyleCnt="8"/>
      <dgm:spPr/>
    </dgm:pt>
    <dgm:pt modelId="{0F62EB77-96A6-4E85-9E88-9DCD38028F5E}" type="pres">
      <dgm:prSet presAssocID="{FD412E54-44C5-4B4B-A792-1C550E919322}" presName="topConnNode2" presStyleLbl="node2" presStyleIdx="0" presStyleCnt="0"/>
      <dgm:spPr/>
      <dgm:t>
        <a:bodyPr/>
        <a:lstStyle/>
        <a:p>
          <a:endParaRPr lang="ru-RU"/>
        </a:p>
      </dgm:t>
    </dgm:pt>
    <dgm:pt modelId="{0DE996F2-8E9B-4B23-85B8-4040FF2D3C84}" type="pres">
      <dgm:prSet presAssocID="{FD412E54-44C5-4B4B-A792-1C550E919322}" presName="hierChild4" presStyleCnt="0"/>
      <dgm:spPr/>
    </dgm:pt>
    <dgm:pt modelId="{4532929A-7C14-430A-96F8-9E6056A8A3B7}" type="pres">
      <dgm:prSet presAssocID="{FD412E54-44C5-4B4B-A792-1C550E919322}" presName="hierChild5" presStyleCnt="0"/>
      <dgm:spPr/>
    </dgm:pt>
    <dgm:pt modelId="{448ECB35-199A-4911-BCE9-7477D5AAA2C4}" type="pres">
      <dgm:prSet presAssocID="{4C611177-841B-427E-977E-0129A9747099}" presName="hierChild3" presStyleCnt="0"/>
      <dgm:spPr/>
    </dgm:pt>
  </dgm:ptLst>
  <dgm:cxnLst>
    <dgm:cxn modelId="{97C6780A-1EDD-4988-A207-3416490FF61D}" type="presOf" srcId="{FD412E54-44C5-4B4B-A792-1C550E919322}" destId="{0F62EB77-96A6-4E85-9E88-9DCD38028F5E}" srcOrd="1" destOrd="0" presId="urn:microsoft.com/office/officeart/2008/layout/HalfCircleOrganizationChart"/>
    <dgm:cxn modelId="{2C764249-752A-40D4-8959-58E1D8114C0A}" type="presOf" srcId="{4423DB8F-361F-4B94-B828-1E05DDD936BA}" destId="{9843149E-0FC2-490B-BED5-A9B583B784F1}" srcOrd="1" destOrd="0" presId="urn:microsoft.com/office/officeart/2008/layout/HalfCircleOrganizationChart"/>
    <dgm:cxn modelId="{0B162CA4-F115-432F-83B3-11ACF2CD3567}" type="presOf" srcId="{8F423CBC-A524-4E6B-89C0-30EDC32EDE30}" destId="{BB50CCB4-8197-4C3B-92F4-6EFCF6353780}" srcOrd="0" destOrd="0" presId="urn:microsoft.com/office/officeart/2008/layout/HalfCircleOrganizationChart"/>
    <dgm:cxn modelId="{0411DF33-6E44-4C7A-B996-3A1D5953D923}" type="presOf" srcId="{7FA82EBE-AB17-473B-8801-DCFA368D2B99}" destId="{313F23A9-623A-4774-918D-6B9A7F7F3EAC}" srcOrd="0" destOrd="0" presId="urn:microsoft.com/office/officeart/2008/layout/HalfCircleOrganizationChart"/>
    <dgm:cxn modelId="{2253080A-6882-4556-9EDD-AC120BD10585}" type="presOf" srcId="{320BB986-5326-4DDA-A6D1-06763D979D7F}" destId="{76781F0C-2FBF-48B1-853F-89EA9A3A7C01}" srcOrd="1" destOrd="0" presId="urn:microsoft.com/office/officeart/2008/layout/HalfCircleOrganizationChart"/>
    <dgm:cxn modelId="{5209C25D-5955-4E90-A396-BA360D066604}" type="presOf" srcId="{F613D26D-5FFE-45BC-A48E-41BAB184FE40}" destId="{2C726D88-976B-4EDA-A9AA-643006A2168A}" srcOrd="0" destOrd="0" presId="urn:microsoft.com/office/officeart/2008/layout/HalfCircleOrganizationChart"/>
    <dgm:cxn modelId="{744BF7E4-9D1D-42BD-99AA-D8DE7488439B}" type="presOf" srcId="{4C611177-841B-427E-977E-0129A9747099}" destId="{1760069F-D346-4DF7-83BB-C3FB127CDD45}" srcOrd="1" destOrd="0" presId="urn:microsoft.com/office/officeart/2008/layout/HalfCircleOrganizationChart"/>
    <dgm:cxn modelId="{543FEF9D-A5DB-4478-99D5-4FF6641FBEDE}" type="presOf" srcId="{331CA09C-1688-4151-A38A-656A547E751A}" destId="{A5408E60-A4C4-4939-AA53-C37459F0A128}" srcOrd="0" destOrd="0" presId="urn:microsoft.com/office/officeart/2008/layout/HalfCircleOrganizationChart"/>
    <dgm:cxn modelId="{1FB4A27C-4FA0-4A35-BE99-7ABC5090859B}" type="presOf" srcId="{4423DB8F-361F-4B94-B828-1E05DDD936BA}" destId="{60430E08-8739-4870-AF60-2F4744C5D323}" srcOrd="0" destOrd="0" presId="urn:microsoft.com/office/officeart/2008/layout/HalfCircleOrganizationChart"/>
    <dgm:cxn modelId="{A4513719-80D0-43B6-9117-7C981755E9EF}" srcId="{4C611177-841B-427E-977E-0129A9747099}" destId="{FD412E54-44C5-4B4B-A792-1C550E919322}" srcOrd="2" destOrd="0" parTransId="{7FA82EBE-AB17-473B-8801-DCFA368D2B99}" sibTransId="{CE04E40F-3323-4679-AAB1-88E1F73C09FC}"/>
    <dgm:cxn modelId="{02E4A8D5-8847-49F8-AC3D-6BDB410E39B2}" type="presOf" srcId="{320BB986-5326-4DDA-A6D1-06763D979D7F}" destId="{084956EC-85FB-4CFD-83A4-FD8DB0D38C53}" srcOrd="0" destOrd="0" presId="urn:microsoft.com/office/officeart/2008/layout/HalfCircleOrganizationChart"/>
    <dgm:cxn modelId="{DE0C76E3-5CA6-4681-AD13-1B40145BC5C2}" type="presOf" srcId="{4C611177-841B-427E-977E-0129A9747099}" destId="{2DFB3E26-A6A4-49F8-8978-E6DD70C0D8EE}" srcOrd="0" destOrd="0" presId="urn:microsoft.com/office/officeart/2008/layout/HalfCircleOrganizationChart"/>
    <dgm:cxn modelId="{D7AE9B29-BCE6-4419-A80C-89AC74C55DB6}" srcId="{4C611177-841B-427E-977E-0129A9747099}" destId="{320BB986-5326-4DDA-A6D1-06763D979D7F}" srcOrd="1" destOrd="0" parTransId="{331CA09C-1688-4151-A38A-656A547E751A}" sibTransId="{96B8D649-9E80-4BE8-AA67-088E99133071}"/>
    <dgm:cxn modelId="{2803C62E-A800-4F85-8DDF-98E07BB0979B}" srcId="{4C611177-841B-427E-977E-0129A9747099}" destId="{4423DB8F-361F-4B94-B828-1E05DDD936BA}" srcOrd="0" destOrd="0" parTransId="{F613D26D-5FFE-45BC-A48E-41BAB184FE40}" sibTransId="{BEA87C0F-CA8A-48C5-AF65-BFE768A16E60}"/>
    <dgm:cxn modelId="{62FD2EA0-DF29-4C73-ACCE-7A5EB0F805B1}" srcId="{8F423CBC-A524-4E6B-89C0-30EDC32EDE30}" destId="{4C611177-841B-427E-977E-0129A9747099}" srcOrd="0" destOrd="0" parTransId="{44F2D51F-95DC-4A9F-BD68-45D9029BAE53}" sibTransId="{B68B8581-8D3E-4BE9-94E7-188CC5DF18BE}"/>
    <dgm:cxn modelId="{604B1735-32F5-4176-A572-13CF7EB62B58}" type="presOf" srcId="{FD412E54-44C5-4B4B-A792-1C550E919322}" destId="{4D65942F-9404-4B29-8241-DCF0A9195C22}" srcOrd="0" destOrd="0" presId="urn:microsoft.com/office/officeart/2008/layout/HalfCircleOrganizationChart"/>
    <dgm:cxn modelId="{C412708D-2E32-4681-8AEB-FFE8FDC27016}" type="presParOf" srcId="{BB50CCB4-8197-4C3B-92F4-6EFCF6353780}" destId="{0B67AFB6-C50E-45E8-B202-005EFDB4556A}" srcOrd="0" destOrd="0" presId="urn:microsoft.com/office/officeart/2008/layout/HalfCircleOrganizationChart"/>
    <dgm:cxn modelId="{60B796F2-536A-4A1F-9817-0522CD729A03}" type="presParOf" srcId="{0B67AFB6-C50E-45E8-B202-005EFDB4556A}" destId="{F7BCB654-C90C-47CE-A340-1EC381ACAD1E}" srcOrd="0" destOrd="0" presId="urn:microsoft.com/office/officeart/2008/layout/HalfCircleOrganizationChart"/>
    <dgm:cxn modelId="{53F4A5D2-CEDA-4A49-BE81-CAEB37D68503}" type="presParOf" srcId="{F7BCB654-C90C-47CE-A340-1EC381ACAD1E}" destId="{2DFB3E26-A6A4-49F8-8978-E6DD70C0D8EE}" srcOrd="0" destOrd="0" presId="urn:microsoft.com/office/officeart/2008/layout/HalfCircleOrganizationChart"/>
    <dgm:cxn modelId="{F360DE9C-CD32-491A-A533-BF6BF95A8BAB}" type="presParOf" srcId="{F7BCB654-C90C-47CE-A340-1EC381ACAD1E}" destId="{9C4181DB-3003-4372-A4A0-CDB6A0FB4B54}" srcOrd="1" destOrd="0" presId="urn:microsoft.com/office/officeart/2008/layout/HalfCircleOrganizationChart"/>
    <dgm:cxn modelId="{2447FCAC-C77C-4F90-8A6A-5343F01E6784}" type="presParOf" srcId="{F7BCB654-C90C-47CE-A340-1EC381ACAD1E}" destId="{08A23786-F8B8-4317-826E-E43B0BA3B5CD}" srcOrd="2" destOrd="0" presId="urn:microsoft.com/office/officeart/2008/layout/HalfCircleOrganizationChart"/>
    <dgm:cxn modelId="{37B8A606-3B18-40A6-B863-311D3B0D32E2}" type="presParOf" srcId="{F7BCB654-C90C-47CE-A340-1EC381ACAD1E}" destId="{1760069F-D346-4DF7-83BB-C3FB127CDD45}" srcOrd="3" destOrd="0" presId="urn:microsoft.com/office/officeart/2008/layout/HalfCircleOrganizationChart"/>
    <dgm:cxn modelId="{846C7564-225A-4DBA-83FB-058CD828FAF6}" type="presParOf" srcId="{0B67AFB6-C50E-45E8-B202-005EFDB4556A}" destId="{8FE23473-EDC8-4829-9778-55B63CA8EEA7}" srcOrd="1" destOrd="0" presId="urn:microsoft.com/office/officeart/2008/layout/HalfCircleOrganizationChart"/>
    <dgm:cxn modelId="{CFADC014-E4C6-481B-A80A-62B513323F2E}" type="presParOf" srcId="{8FE23473-EDC8-4829-9778-55B63CA8EEA7}" destId="{2C726D88-976B-4EDA-A9AA-643006A2168A}" srcOrd="0" destOrd="0" presId="urn:microsoft.com/office/officeart/2008/layout/HalfCircleOrganizationChart"/>
    <dgm:cxn modelId="{F8AD5FBF-B6D8-4EEE-AE40-B6EB2E4637D1}" type="presParOf" srcId="{8FE23473-EDC8-4829-9778-55B63CA8EEA7}" destId="{A6BA154E-E4C7-4330-BAB4-0E7F0E606AF2}" srcOrd="1" destOrd="0" presId="urn:microsoft.com/office/officeart/2008/layout/HalfCircleOrganizationChart"/>
    <dgm:cxn modelId="{26064923-5A83-4B29-9D0E-A04E89F7CD8D}" type="presParOf" srcId="{A6BA154E-E4C7-4330-BAB4-0E7F0E606AF2}" destId="{F7A0D9F4-07EB-4B49-A04F-DD0B8FF0C045}" srcOrd="0" destOrd="0" presId="urn:microsoft.com/office/officeart/2008/layout/HalfCircleOrganizationChart"/>
    <dgm:cxn modelId="{77930001-5C02-43F4-9A67-7C714D084BD2}" type="presParOf" srcId="{F7A0D9F4-07EB-4B49-A04F-DD0B8FF0C045}" destId="{60430E08-8739-4870-AF60-2F4744C5D323}" srcOrd="0" destOrd="0" presId="urn:microsoft.com/office/officeart/2008/layout/HalfCircleOrganizationChart"/>
    <dgm:cxn modelId="{419C74DD-DECC-4509-A792-D1BCA493C050}" type="presParOf" srcId="{F7A0D9F4-07EB-4B49-A04F-DD0B8FF0C045}" destId="{B2C4D1F0-623F-4E6F-874D-4A39CC7FBBEA}" srcOrd="1" destOrd="0" presId="urn:microsoft.com/office/officeart/2008/layout/HalfCircleOrganizationChart"/>
    <dgm:cxn modelId="{FF4A8086-6754-4714-BACB-34B3C1CBB193}" type="presParOf" srcId="{F7A0D9F4-07EB-4B49-A04F-DD0B8FF0C045}" destId="{66CB1685-7DB8-4BD2-BF93-B1C3B069D73E}" srcOrd="2" destOrd="0" presId="urn:microsoft.com/office/officeart/2008/layout/HalfCircleOrganizationChart"/>
    <dgm:cxn modelId="{23941BEC-F2CF-4F6B-9DD5-45B5A3643B9A}" type="presParOf" srcId="{F7A0D9F4-07EB-4B49-A04F-DD0B8FF0C045}" destId="{9843149E-0FC2-490B-BED5-A9B583B784F1}" srcOrd="3" destOrd="0" presId="urn:microsoft.com/office/officeart/2008/layout/HalfCircleOrganizationChart"/>
    <dgm:cxn modelId="{0FCB94E1-6BD6-4C2C-B854-48032FC2A5EB}" type="presParOf" srcId="{A6BA154E-E4C7-4330-BAB4-0E7F0E606AF2}" destId="{28D7C3FE-F3B9-4A62-9F5D-CAE39EDAA9BC}" srcOrd="1" destOrd="0" presId="urn:microsoft.com/office/officeart/2008/layout/HalfCircleOrganizationChart"/>
    <dgm:cxn modelId="{0F773759-1598-4618-B1FB-0BEBE8DE4D5C}" type="presParOf" srcId="{A6BA154E-E4C7-4330-BAB4-0E7F0E606AF2}" destId="{85FBF274-8FC8-45B8-8ADC-1FC747606D51}" srcOrd="2" destOrd="0" presId="urn:microsoft.com/office/officeart/2008/layout/HalfCircleOrganizationChart"/>
    <dgm:cxn modelId="{64E324D9-FCC5-4332-A75D-7FDB1D654342}" type="presParOf" srcId="{8FE23473-EDC8-4829-9778-55B63CA8EEA7}" destId="{A5408E60-A4C4-4939-AA53-C37459F0A128}" srcOrd="2" destOrd="0" presId="urn:microsoft.com/office/officeart/2008/layout/HalfCircleOrganizationChart"/>
    <dgm:cxn modelId="{E63064FD-A811-4BD9-8B01-030EB0C20316}" type="presParOf" srcId="{8FE23473-EDC8-4829-9778-55B63CA8EEA7}" destId="{E89FEE73-6FD4-48D3-B7CD-3A2144CC3087}" srcOrd="3" destOrd="0" presId="urn:microsoft.com/office/officeart/2008/layout/HalfCircleOrganizationChart"/>
    <dgm:cxn modelId="{E45F1509-7828-40AD-B8B0-EB0EF1722861}" type="presParOf" srcId="{E89FEE73-6FD4-48D3-B7CD-3A2144CC3087}" destId="{0AF3140B-7FAC-4C86-A521-649B04FCC846}" srcOrd="0" destOrd="0" presId="urn:microsoft.com/office/officeart/2008/layout/HalfCircleOrganizationChart"/>
    <dgm:cxn modelId="{50CB62FD-FABF-4331-8358-F30654DF8CB3}" type="presParOf" srcId="{0AF3140B-7FAC-4C86-A521-649B04FCC846}" destId="{084956EC-85FB-4CFD-83A4-FD8DB0D38C53}" srcOrd="0" destOrd="0" presId="urn:microsoft.com/office/officeart/2008/layout/HalfCircleOrganizationChart"/>
    <dgm:cxn modelId="{0F76B78A-8A69-43A0-82FB-13888C99A0A1}" type="presParOf" srcId="{0AF3140B-7FAC-4C86-A521-649B04FCC846}" destId="{B73A201D-46CD-4612-B730-9473AA9A8493}" srcOrd="1" destOrd="0" presId="urn:microsoft.com/office/officeart/2008/layout/HalfCircleOrganizationChart"/>
    <dgm:cxn modelId="{E674C8F7-4BE5-4652-B948-108C6D72C8AE}" type="presParOf" srcId="{0AF3140B-7FAC-4C86-A521-649B04FCC846}" destId="{0D562CEC-03B4-44EF-953D-287D30203FC0}" srcOrd="2" destOrd="0" presId="urn:microsoft.com/office/officeart/2008/layout/HalfCircleOrganizationChart"/>
    <dgm:cxn modelId="{8153EC85-2289-4F88-8453-801C16A2E4E0}" type="presParOf" srcId="{0AF3140B-7FAC-4C86-A521-649B04FCC846}" destId="{76781F0C-2FBF-48B1-853F-89EA9A3A7C01}" srcOrd="3" destOrd="0" presId="urn:microsoft.com/office/officeart/2008/layout/HalfCircleOrganizationChart"/>
    <dgm:cxn modelId="{07578BB7-2773-4F25-AA85-B26132AF97FC}" type="presParOf" srcId="{E89FEE73-6FD4-48D3-B7CD-3A2144CC3087}" destId="{28C763CA-4909-4071-B299-45396B74BB38}" srcOrd="1" destOrd="0" presId="urn:microsoft.com/office/officeart/2008/layout/HalfCircleOrganizationChart"/>
    <dgm:cxn modelId="{19C427C1-3621-442B-9FD4-1DF79B037D9B}" type="presParOf" srcId="{E89FEE73-6FD4-48D3-B7CD-3A2144CC3087}" destId="{995349B7-D59A-46C4-B626-AA0631DB8ECE}" srcOrd="2" destOrd="0" presId="urn:microsoft.com/office/officeart/2008/layout/HalfCircleOrganizationChart"/>
    <dgm:cxn modelId="{90E8B03C-4785-45C2-9501-B1E1536E3C36}" type="presParOf" srcId="{8FE23473-EDC8-4829-9778-55B63CA8EEA7}" destId="{313F23A9-623A-4774-918D-6B9A7F7F3EAC}" srcOrd="4" destOrd="0" presId="urn:microsoft.com/office/officeart/2008/layout/HalfCircleOrganizationChart"/>
    <dgm:cxn modelId="{9223EB1B-1C23-4756-BB91-16AA76DDF393}" type="presParOf" srcId="{8FE23473-EDC8-4829-9778-55B63CA8EEA7}" destId="{9231BB0F-3C67-46E1-8BBD-6B66F94B8693}" srcOrd="5" destOrd="0" presId="urn:microsoft.com/office/officeart/2008/layout/HalfCircleOrganizationChart"/>
    <dgm:cxn modelId="{5D35BE67-E47F-49E8-AB1F-73C0491D30E7}" type="presParOf" srcId="{9231BB0F-3C67-46E1-8BBD-6B66F94B8693}" destId="{6F22FA29-6523-4CD7-AE6F-F22E8D56EE62}" srcOrd="0" destOrd="0" presId="urn:microsoft.com/office/officeart/2008/layout/HalfCircleOrganizationChart"/>
    <dgm:cxn modelId="{D36F933B-D1A8-4CA2-A514-C6C98961221B}" type="presParOf" srcId="{6F22FA29-6523-4CD7-AE6F-F22E8D56EE62}" destId="{4D65942F-9404-4B29-8241-DCF0A9195C22}" srcOrd="0" destOrd="0" presId="urn:microsoft.com/office/officeart/2008/layout/HalfCircleOrganizationChart"/>
    <dgm:cxn modelId="{949B43F3-82D7-47F1-8435-42E1A722DC27}" type="presParOf" srcId="{6F22FA29-6523-4CD7-AE6F-F22E8D56EE62}" destId="{B0E9FEA7-E600-4B4A-AAAF-7E14391AF401}" srcOrd="1" destOrd="0" presId="urn:microsoft.com/office/officeart/2008/layout/HalfCircleOrganizationChart"/>
    <dgm:cxn modelId="{79D12EDD-FB80-4F61-B790-F27DA355C7B8}" type="presParOf" srcId="{6F22FA29-6523-4CD7-AE6F-F22E8D56EE62}" destId="{514E7809-298F-46E6-8068-C469C078F4CE}" srcOrd="2" destOrd="0" presId="urn:microsoft.com/office/officeart/2008/layout/HalfCircleOrganizationChart"/>
    <dgm:cxn modelId="{9E87F223-81E9-407C-AC61-8CB9229F6B9B}" type="presParOf" srcId="{6F22FA29-6523-4CD7-AE6F-F22E8D56EE62}" destId="{0F62EB77-96A6-4E85-9E88-9DCD38028F5E}" srcOrd="3" destOrd="0" presId="urn:microsoft.com/office/officeart/2008/layout/HalfCircleOrganizationChart"/>
    <dgm:cxn modelId="{3EB6C15B-A3C1-468F-A335-AEB03B779543}" type="presParOf" srcId="{9231BB0F-3C67-46E1-8BBD-6B66F94B8693}" destId="{0DE996F2-8E9B-4B23-85B8-4040FF2D3C84}" srcOrd="1" destOrd="0" presId="urn:microsoft.com/office/officeart/2008/layout/HalfCircleOrganizationChart"/>
    <dgm:cxn modelId="{E2A0EA6B-4097-4883-991A-0ED790FB8BA9}" type="presParOf" srcId="{9231BB0F-3C67-46E1-8BBD-6B66F94B8693}" destId="{4532929A-7C14-430A-96F8-9E6056A8A3B7}" srcOrd="2" destOrd="0" presId="urn:microsoft.com/office/officeart/2008/layout/HalfCircleOrganizationChart"/>
    <dgm:cxn modelId="{2098C662-A365-42A6-B025-5BAD64F55073}" type="presParOf" srcId="{0B67AFB6-C50E-45E8-B202-005EFDB4556A}" destId="{448ECB35-199A-4911-BCE9-7477D5AAA2C4}" srcOrd="2" destOrd="0" presId="urn:microsoft.com/office/officeart/2008/layout/HalfCircleOrganizationChart"/>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3028D37-1E90-4D4F-BBF2-6D4C72DBCB99}" type="doc">
      <dgm:prSet loTypeId="urn:microsoft.com/office/officeart/2005/8/layout/vList6" loCatId="process" qsTypeId="urn:microsoft.com/office/officeart/2005/8/quickstyle/3d3" qsCatId="3D" csTypeId="urn:microsoft.com/office/officeart/2005/8/colors/colorful4" csCatId="colorful" phldr="1"/>
      <dgm:spPr/>
      <dgm:t>
        <a:bodyPr/>
        <a:lstStyle/>
        <a:p>
          <a:endParaRPr lang="ru-RU"/>
        </a:p>
      </dgm:t>
    </dgm:pt>
    <dgm:pt modelId="{45A982A1-C6C9-4499-9143-3D66E46976B7}">
      <dgm:prSet phldrT="[Текст]"/>
      <dgm:spPr/>
      <dgm:t>
        <a:bodyPr/>
        <a:lstStyle/>
        <a:p>
          <a:r>
            <a:rPr lang="ru-RU" dirty="0" smtClean="0">
              <a:latin typeface="Times New Roman" panose="02020603050405020304" pitchFamily="18" charset="0"/>
              <a:cs typeface="Times New Roman" panose="02020603050405020304" pitchFamily="18" charset="0"/>
            </a:rPr>
            <a:t>Краевой бюджет</a:t>
          </a:r>
          <a:endParaRPr lang="ru-RU" dirty="0">
            <a:latin typeface="Times New Roman" panose="02020603050405020304" pitchFamily="18" charset="0"/>
            <a:cs typeface="Times New Roman" panose="02020603050405020304" pitchFamily="18" charset="0"/>
          </a:endParaRPr>
        </a:p>
      </dgm:t>
    </dgm:pt>
    <dgm:pt modelId="{20BEE8D3-4289-4DA2-85E4-43BBC23205EF}" type="parTrans" cxnId="{3FF5E0CC-42F7-404A-A4BC-352FDD5177A3}">
      <dgm:prSet/>
      <dgm:spPr/>
      <dgm:t>
        <a:bodyPr/>
        <a:lstStyle/>
        <a:p>
          <a:endParaRPr lang="ru-RU">
            <a:latin typeface="Times New Roman" panose="02020603050405020304" pitchFamily="18" charset="0"/>
            <a:cs typeface="Times New Roman" panose="02020603050405020304" pitchFamily="18" charset="0"/>
          </a:endParaRPr>
        </a:p>
      </dgm:t>
    </dgm:pt>
    <dgm:pt modelId="{51CEA40C-CFC6-457F-8D60-71CA2A50B3F8}" type="sibTrans" cxnId="{3FF5E0CC-42F7-404A-A4BC-352FDD5177A3}">
      <dgm:prSet/>
      <dgm:spPr/>
      <dgm:t>
        <a:bodyPr/>
        <a:lstStyle/>
        <a:p>
          <a:endParaRPr lang="ru-RU">
            <a:latin typeface="Times New Roman" panose="02020603050405020304" pitchFamily="18" charset="0"/>
            <a:cs typeface="Times New Roman" panose="02020603050405020304" pitchFamily="18" charset="0"/>
          </a:endParaRPr>
        </a:p>
      </dgm:t>
    </dgm:pt>
    <dgm:pt modelId="{2BCDE911-13F1-418D-96F2-A9214727F987}">
      <dgm:prSet phldrT="[Текст]"/>
      <dgm:spPr/>
      <dgm:t>
        <a:bodyPr anchor="ctr"/>
        <a:lstStyle/>
        <a:p>
          <a:r>
            <a:rPr lang="ru-RU" b="1" dirty="0" smtClean="0">
              <a:latin typeface="Times New Roman" pitchFamily="18" charset="0"/>
              <a:cs typeface="Times New Roman" pitchFamily="18" charset="0"/>
            </a:rPr>
            <a:t>1 748,87 </a:t>
          </a:r>
          <a:r>
            <a:rPr lang="ru-RU" dirty="0" smtClean="0">
              <a:latin typeface="Times New Roman" pitchFamily="18" charset="0"/>
              <a:cs typeface="Times New Roman" pitchFamily="18" charset="0"/>
            </a:rPr>
            <a:t>(53,0%)</a:t>
          </a:r>
          <a:endParaRPr lang="ru-RU" dirty="0">
            <a:latin typeface="Times New Roman" panose="02020603050405020304" pitchFamily="18" charset="0"/>
            <a:cs typeface="Times New Roman" panose="02020603050405020304" pitchFamily="18" charset="0"/>
          </a:endParaRPr>
        </a:p>
      </dgm:t>
    </dgm:pt>
    <dgm:pt modelId="{5147C85F-C5DA-41EE-A734-B17E570293C1}" type="parTrans" cxnId="{DC7F10A7-F6B3-4C56-9A34-D183175E3D02}">
      <dgm:prSet/>
      <dgm:spPr/>
      <dgm:t>
        <a:bodyPr/>
        <a:lstStyle/>
        <a:p>
          <a:endParaRPr lang="ru-RU">
            <a:latin typeface="Times New Roman" panose="02020603050405020304" pitchFamily="18" charset="0"/>
            <a:cs typeface="Times New Roman" panose="02020603050405020304" pitchFamily="18" charset="0"/>
          </a:endParaRPr>
        </a:p>
      </dgm:t>
    </dgm:pt>
    <dgm:pt modelId="{36493629-5BA5-4E92-8B1D-0CF1D3FEC621}" type="sibTrans" cxnId="{DC7F10A7-F6B3-4C56-9A34-D183175E3D02}">
      <dgm:prSet/>
      <dgm:spPr/>
      <dgm:t>
        <a:bodyPr/>
        <a:lstStyle/>
        <a:p>
          <a:endParaRPr lang="ru-RU">
            <a:latin typeface="Times New Roman" panose="02020603050405020304" pitchFamily="18" charset="0"/>
            <a:cs typeface="Times New Roman" panose="02020603050405020304" pitchFamily="18" charset="0"/>
          </a:endParaRPr>
        </a:p>
      </dgm:t>
    </dgm:pt>
    <dgm:pt modelId="{BF801EB8-7C22-4630-AC89-FC5947B4B792}">
      <dgm:prSet phldrT="[Текст]"/>
      <dgm:spPr/>
      <dgm:t>
        <a:bodyPr/>
        <a:lstStyle/>
        <a:p>
          <a:r>
            <a:rPr lang="ru-RU" dirty="0" smtClean="0">
              <a:latin typeface="Times New Roman" panose="02020603050405020304" pitchFamily="18" charset="0"/>
              <a:cs typeface="Times New Roman" panose="02020603050405020304" pitchFamily="18" charset="0"/>
            </a:rPr>
            <a:t>Местный бюджет</a:t>
          </a:r>
          <a:endParaRPr lang="ru-RU" dirty="0">
            <a:latin typeface="Times New Roman" panose="02020603050405020304" pitchFamily="18" charset="0"/>
            <a:cs typeface="Times New Roman" panose="02020603050405020304" pitchFamily="18" charset="0"/>
          </a:endParaRPr>
        </a:p>
      </dgm:t>
    </dgm:pt>
    <dgm:pt modelId="{8BF5F9BE-2073-4185-800C-45066A9AB718}" type="parTrans" cxnId="{187973B0-ECF6-4810-AE64-4D9425B0C8B9}">
      <dgm:prSet/>
      <dgm:spPr/>
      <dgm:t>
        <a:bodyPr/>
        <a:lstStyle/>
        <a:p>
          <a:endParaRPr lang="ru-RU">
            <a:latin typeface="Times New Roman" panose="02020603050405020304" pitchFamily="18" charset="0"/>
            <a:cs typeface="Times New Roman" panose="02020603050405020304" pitchFamily="18" charset="0"/>
          </a:endParaRPr>
        </a:p>
      </dgm:t>
    </dgm:pt>
    <dgm:pt modelId="{9426BA48-2532-415E-9777-6E15DC2D1B38}" type="sibTrans" cxnId="{187973B0-ECF6-4810-AE64-4D9425B0C8B9}">
      <dgm:prSet/>
      <dgm:spPr/>
      <dgm:t>
        <a:bodyPr/>
        <a:lstStyle/>
        <a:p>
          <a:endParaRPr lang="ru-RU">
            <a:latin typeface="Times New Roman" panose="02020603050405020304" pitchFamily="18" charset="0"/>
            <a:cs typeface="Times New Roman" panose="02020603050405020304" pitchFamily="18" charset="0"/>
          </a:endParaRPr>
        </a:p>
      </dgm:t>
    </dgm:pt>
    <dgm:pt modelId="{9E154908-902F-4D2F-8ED2-A5F678C6EA81}">
      <dgm:prSet phldrT="[Текст]"/>
      <dgm:spPr/>
      <dgm:t>
        <a:bodyPr anchor="ctr"/>
        <a:lstStyle/>
        <a:p>
          <a:r>
            <a:rPr lang="ru-RU" b="1" dirty="0" smtClean="0">
              <a:latin typeface="Times New Roman" pitchFamily="18" charset="0"/>
              <a:cs typeface="Times New Roman" pitchFamily="18" charset="0"/>
            </a:rPr>
            <a:t>705,85 </a:t>
          </a:r>
          <a:r>
            <a:rPr lang="ru-RU" dirty="0" smtClean="0">
              <a:latin typeface="Times New Roman" pitchFamily="18" charset="0"/>
              <a:cs typeface="Times New Roman" pitchFamily="18" charset="0"/>
            </a:rPr>
            <a:t>(21,4%)</a:t>
          </a:r>
          <a:endParaRPr lang="ru-RU" dirty="0">
            <a:latin typeface="Times New Roman" panose="02020603050405020304" pitchFamily="18" charset="0"/>
            <a:cs typeface="Times New Roman" panose="02020603050405020304" pitchFamily="18" charset="0"/>
          </a:endParaRPr>
        </a:p>
      </dgm:t>
    </dgm:pt>
    <dgm:pt modelId="{C67671EE-D3C2-488C-A504-02F401638A49}" type="parTrans" cxnId="{750AE4A7-5C08-4036-85D3-215EED95BF54}">
      <dgm:prSet/>
      <dgm:spPr/>
      <dgm:t>
        <a:bodyPr/>
        <a:lstStyle/>
        <a:p>
          <a:endParaRPr lang="ru-RU">
            <a:latin typeface="Times New Roman" panose="02020603050405020304" pitchFamily="18" charset="0"/>
            <a:cs typeface="Times New Roman" panose="02020603050405020304" pitchFamily="18" charset="0"/>
          </a:endParaRPr>
        </a:p>
      </dgm:t>
    </dgm:pt>
    <dgm:pt modelId="{716C3F8F-E8E9-48BA-BE92-E93DFE362D1A}" type="sibTrans" cxnId="{750AE4A7-5C08-4036-85D3-215EED95BF54}">
      <dgm:prSet/>
      <dgm:spPr/>
      <dgm:t>
        <a:bodyPr/>
        <a:lstStyle/>
        <a:p>
          <a:endParaRPr lang="ru-RU">
            <a:latin typeface="Times New Roman" panose="02020603050405020304" pitchFamily="18" charset="0"/>
            <a:cs typeface="Times New Roman" panose="02020603050405020304" pitchFamily="18" charset="0"/>
          </a:endParaRPr>
        </a:p>
      </dgm:t>
    </dgm:pt>
    <dgm:pt modelId="{AAB28CB3-148F-4520-A9B7-2F0F4C01900F}">
      <dgm:prSet phldrT="[Текст]"/>
      <dgm:spPr/>
      <dgm:t>
        <a:bodyPr anchor="ctr"/>
        <a:lstStyle/>
        <a:p>
          <a:r>
            <a:rPr lang="ru-RU" dirty="0" smtClean="0">
              <a:latin typeface="Times New Roman" panose="02020603050405020304" pitchFamily="18" charset="0"/>
              <a:cs typeface="Times New Roman" panose="02020603050405020304" pitchFamily="18" charset="0"/>
            </a:rPr>
            <a:t>Инициативные платежи</a:t>
          </a:r>
          <a:endParaRPr lang="ru-RU" dirty="0">
            <a:latin typeface="Times New Roman" panose="02020603050405020304" pitchFamily="18" charset="0"/>
            <a:cs typeface="Times New Roman" panose="02020603050405020304" pitchFamily="18" charset="0"/>
          </a:endParaRPr>
        </a:p>
      </dgm:t>
    </dgm:pt>
    <dgm:pt modelId="{3AEA2240-1940-4412-9276-DC723C5BB9DA}" type="parTrans" cxnId="{47B62CB5-F0D6-4ED8-8274-A1283949E1F9}">
      <dgm:prSet/>
      <dgm:spPr/>
      <dgm:t>
        <a:bodyPr/>
        <a:lstStyle/>
        <a:p>
          <a:endParaRPr lang="ru-RU"/>
        </a:p>
      </dgm:t>
    </dgm:pt>
    <dgm:pt modelId="{F6C630D5-787C-4E06-842F-712B04B8D36F}" type="sibTrans" cxnId="{47B62CB5-F0D6-4ED8-8274-A1283949E1F9}">
      <dgm:prSet/>
      <dgm:spPr/>
      <dgm:t>
        <a:bodyPr/>
        <a:lstStyle/>
        <a:p>
          <a:endParaRPr lang="ru-RU"/>
        </a:p>
      </dgm:t>
    </dgm:pt>
    <dgm:pt modelId="{83A8688C-70F3-4838-B9E9-84B9729A418F}">
      <dgm:prSet phldrT="[Текст]"/>
      <dgm:spPr/>
      <dgm:t>
        <a:bodyPr anchor="ctr"/>
        <a:lstStyle/>
        <a:p>
          <a:r>
            <a:rPr lang="ru-RU" b="1" dirty="0" smtClean="0">
              <a:latin typeface="Times New Roman" pitchFamily="18" charset="0"/>
              <a:cs typeface="Times New Roman" pitchFamily="18" charset="0"/>
            </a:rPr>
            <a:t>843,85 </a:t>
          </a:r>
          <a:r>
            <a:rPr lang="ru-RU" dirty="0" smtClean="0">
              <a:latin typeface="Times New Roman" pitchFamily="18" charset="0"/>
              <a:cs typeface="Times New Roman" pitchFamily="18" charset="0"/>
            </a:rPr>
            <a:t>(25,6%)</a:t>
          </a:r>
          <a:endParaRPr lang="ru-RU" dirty="0">
            <a:latin typeface="Times New Roman" panose="02020603050405020304" pitchFamily="18" charset="0"/>
            <a:cs typeface="Times New Roman" panose="02020603050405020304" pitchFamily="18" charset="0"/>
          </a:endParaRPr>
        </a:p>
      </dgm:t>
    </dgm:pt>
    <dgm:pt modelId="{CCE08DD9-F0F1-47E2-AAB8-A955586CF3E8}" type="parTrans" cxnId="{657CEB55-4F7B-4299-B5AB-9B89E4A3EC07}">
      <dgm:prSet/>
      <dgm:spPr/>
      <dgm:t>
        <a:bodyPr/>
        <a:lstStyle/>
        <a:p>
          <a:endParaRPr lang="ru-RU"/>
        </a:p>
      </dgm:t>
    </dgm:pt>
    <dgm:pt modelId="{6C33F964-AAAE-4EF3-9C09-AB53E27DEDF8}" type="sibTrans" cxnId="{657CEB55-4F7B-4299-B5AB-9B89E4A3EC07}">
      <dgm:prSet/>
      <dgm:spPr/>
      <dgm:t>
        <a:bodyPr/>
        <a:lstStyle/>
        <a:p>
          <a:endParaRPr lang="ru-RU"/>
        </a:p>
      </dgm:t>
    </dgm:pt>
    <dgm:pt modelId="{C1AFCF21-D2C8-4CE3-9E9E-01D8181CF4A5}" type="pres">
      <dgm:prSet presAssocID="{63028D37-1E90-4D4F-BBF2-6D4C72DBCB99}" presName="Name0" presStyleCnt="0">
        <dgm:presLayoutVars>
          <dgm:dir/>
          <dgm:animLvl val="lvl"/>
          <dgm:resizeHandles/>
        </dgm:presLayoutVars>
      </dgm:prSet>
      <dgm:spPr/>
      <dgm:t>
        <a:bodyPr/>
        <a:lstStyle/>
        <a:p>
          <a:endParaRPr lang="ru-RU"/>
        </a:p>
      </dgm:t>
    </dgm:pt>
    <dgm:pt modelId="{0FA1619B-1F60-48C1-8549-D3E785C6FEFC}" type="pres">
      <dgm:prSet presAssocID="{45A982A1-C6C9-4499-9143-3D66E46976B7}" presName="linNode" presStyleCnt="0"/>
      <dgm:spPr/>
    </dgm:pt>
    <dgm:pt modelId="{014271EC-8872-4E6C-BB9B-BDDA9F555F31}" type="pres">
      <dgm:prSet presAssocID="{45A982A1-C6C9-4499-9143-3D66E46976B7}" presName="parentShp" presStyleLbl="node1" presStyleIdx="0" presStyleCnt="3">
        <dgm:presLayoutVars>
          <dgm:bulletEnabled val="1"/>
        </dgm:presLayoutVars>
      </dgm:prSet>
      <dgm:spPr/>
      <dgm:t>
        <a:bodyPr/>
        <a:lstStyle/>
        <a:p>
          <a:endParaRPr lang="ru-RU"/>
        </a:p>
      </dgm:t>
    </dgm:pt>
    <dgm:pt modelId="{7F7F2ADB-5E9E-4382-B6E1-48F473B3F462}" type="pres">
      <dgm:prSet presAssocID="{45A982A1-C6C9-4499-9143-3D66E46976B7}" presName="childShp" presStyleLbl="bgAccFollowNode1" presStyleIdx="0" presStyleCnt="3">
        <dgm:presLayoutVars>
          <dgm:bulletEnabled val="1"/>
        </dgm:presLayoutVars>
      </dgm:prSet>
      <dgm:spPr/>
      <dgm:t>
        <a:bodyPr/>
        <a:lstStyle/>
        <a:p>
          <a:endParaRPr lang="ru-RU"/>
        </a:p>
      </dgm:t>
    </dgm:pt>
    <dgm:pt modelId="{7FDA13FA-DDFD-4586-9FE7-12FA228FDEA2}" type="pres">
      <dgm:prSet presAssocID="{51CEA40C-CFC6-457F-8D60-71CA2A50B3F8}" presName="spacing" presStyleCnt="0"/>
      <dgm:spPr/>
    </dgm:pt>
    <dgm:pt modelId="{D96BCECE-3C20-4CF5-9544-E2534C37B1FB}" type="pres">
      <dgm:prSet presAssocID="{BF801EB8-7C22-4630-AC89-FC5947B4B792}" presName="linNode" presStyleCnt="0"/>
      <dgm:spPr/>
    </dgm:pt>
    <dgm:pt modelId="{EFC6DA4C-7ADA-41E6-B9EF-23EE10FB285E}" type="pres">
      <dgm:prSet presAssocID="{BF801EB8-7C22-4630-AC89-FC5947B4B792}" presName="parentShp" presStyleLbl="node1" presStyleIdx="1" presStyleCnt="3">
        <dgm:presLayoutVars>
          <dgm:bulletEnabled val="1"/>
        </dgm:presLayoutVars>
      </dgm:prSet>
      <dgm:spPr/>
      <dgm:t>
        <a:bodyPr/>
        <a:lstStyle/>
        <a:p>
          <a:endParaRPr lang="ru-RU"/>
        </a:p>
      </dgm:t>
    </dgm:pt>
    <dgm:pt modelId="{6620FB10-6FD8-4BD6-867C-396F60167DF5}" type="pres">
      <dgm:prSet presAssocID="{BF801EB8-7C22-4630-AC89-FC5947B4B792}" presName="childShp" presStyleLbl="bgAccFollowNode1" presStyleIdx="1" presStyleCnt="3" custLinFactNeighborX="10053" custLinFactNeighborY="-571">
        <dgm:presLayoutVars>
          <dgm:bulletEnabled val="1"/>
        </dgm:presLayoutVars>
      </dgm:prSet>
      <dgm:spPr/>
      <dgm:t>
        <a:bodyPr/>
        <a:lstStyle/>
        <a:p>
          <a:endParaRPr lang="ru-RU"/>
        </a:p>
      </dgm:t>
    </dgm:pt>
    <dgm:pt modelId="{52BDC485-B371-4C89-A501-7F062AFAC7B2}" type="pres">
      <dgm:prSet presAssocID="{9426BA48-2532-415E-9777-6E15DC2D1B38}" presName="spacing" presStyleCnt="0"/>
      <dgm:spPr/>
    </dgm:pt>
    <dgm:pt modelId="{60410F32-075E-4998-A2AF-F08609B0E55C}" type="pres">
      <dgm:prSet presAssocID="{AAB28CB3-148F-4520-A9B7-2F0F4C01900F}" presName="linNode" presStyleCnt="0"/>
      <dgm:spPr/>
    </dgm:pt>
    <dgm:pt modelId="{80B84D80-1E6C-4F1B-9CD8-295E8A6CA354}" type="pres">
      <dgm:prSet presAssocID="{AAB28CB3-148F-4520-A9B7-2F0F4C01900F}" presName="parentShp" presStyleLbl="node1" presStyleIdx="2" presStyleCnt="3">
        <dgm:presLayoutVars>
          <dgm:bulletEnabled val="1"/>
        </dgm:presLayoutVars>
      </dgm:prSet>
      <dgm:spPr/>
      <dgm:t>
        <a:bodyPr/>
        <a:lstStyle/>
        <a:p>
          <a:endParaRPr lang="ru-RU"/>
        </a:p>
      </dgm:t>
    </dgm:pt>
    <dgm:pt modelId="{B51D4987-0763-4651-8A5D-A6E866FC182A}" type="pres">
      <dgm:prSet presAssocID="{AAB28CB3-148F-4520-A9B7-2F0F4C01900F}" presName="childShp" presStyleLbl="bgAccFollowNode1" presStyleIdx="2" presStyleCnt="3">
        <dgm:presLayoutVars>
          <dgm:bulletEnabled val="1"/>
        </dgm:presLayoutVars>
      </dgm:prSet>
      <dgm:spPr/>
      <dgm:t>
        <a:bodyPr/>
        <a:lstStyle/>
        <a:p>
          <a:endParaRPr lang="ru-RU"/>
        </a:p>
      </dgm:t>
    </dgm:pt>
  </dgm:ptLst>
  <dgm:cxnLst>
    <dgm:cxn modelId="{89797D27-60EF-4B57-B519-0CBA2F38D5E7}" type="presOf" srcId="{83A8688C-70F3-4838-B9E9-84B9729A418F}" destId="{B51D4987-0763-4651-8A5D-A6E866FC182A}" srcOrd="0" destOrd="0" presId="urn:microsoft.com/office/officeart/2005/8/layout/vList6"/>
    <dgm:cxn modelId="{DC7F10A7-F6B3-4C56-9A34-D183175E3D02}" srcId="{45A982A1-C6C9-4499-9143-3D66E46976B7}" destId="{2BCDE911-13F1-418D-96F2-A9214727F987}" srcOrd="0" destOrd="0" parTransId="{5147C85F-C5DA-41EE-A734-B17E570293C1}" sibTransId="{36493629-5BA5-4E92-8B1D-0CF1D3FEC621}"/>
    <dgm:cxn modelId="{750AE4A7-5C08-4036-85D3-215EED95BF54}" srcId="{BF801EB8-7C22-4630-AC89-FC5947B4B792}" destId="{9E154908-902F-4D2F-8ED2-A5F678C6EA81}" srcOrd="0" destOrd="0" parTransId="{C67671EE-D3C2-488C-A504-02F401638A49}" sibTransId="{716C3F8F-E8E9-48BA-BE92-E93DFE362D1A}"/>
    <dgm:cxn modelId="{5C836909-7E20-49F8-8D2F-CBE74662985D}" type="presOf" srcId="{63028D37-1E90-4D4F-BBF2-6D4C72DBCB99}" destId="{C1AFCF21-D2C8-4CE3-9E9E-01D8181CF4A5}" srcOrd="0" destOrd="0" presId="urn:microsoft.com/office/officeart/2005/8/layout/vList6"/>
    <dgm:cxn modelId="{A73EF6ED-7404-4381-8B72-033264281FB8}" type="presOf" srcId="{2BCDE911-13F1-418D-96F2-A9214727F987}" destId="{7F7F2ADB-5E9E-4382-B6E1-48F473B3F462}" srcOrd="0" destOrd="0" presId="urn:microsoft.com/office/officeart/2005/8/layout/vList6"/>
    <dgm:cxn modelId="{133EAAD2-4072-4EAC-AD8D-47DD9D58F45B}" type="presOf" srcId="{BF801EB8-7C22-4630-AC89-FC5947B4B792}" destId="{EFC6DA4C-7ADA-41E6-B9EF-23EE10FB285E}" srcOrd="0" destOrd="0" presId="urn:microsoft.com/office/officeart/2005/8/layout/vList6"/>
    <dgm:cxn modelId="{657CEB55-4F7B-4299-B5AB-9B89E4A3EC07}" srcId="{AAB28CB3-148F-4520-A9B7-2F0F4C01900F}" destId="{83A8688C-70F3-4838-B9E9-84B9729A418F}" srcOrd="0" destOrd="0" parTransId="{CCE08DD9-F0F1-47E2-AAB8-A955586CF3E8}" sibTransId="{6C33F964-AAAE-4EF3-9C09-AB53E27DEDF8}"/>
    <dgm:cxn modelId="{187973B0-ECF6-4810-AE64-4D9425B0C8B9}" srcId="{63028D37-1E90-4D4F-BBF2-6D4C72DBCB99}" destId="{BF801EB8-7C22-4630-AC89-FC5947B4B792}" srcOrd="1" destOrd="0" parTransId="{8BF5F9BE-2073-4185-800C-45066A9AB718}" sibTransId="{9426BA48-2532-415E-9777-6E15DC2D1B38}"/>
    <dgm:cxn modelId="{47B62CB5-F0D6-4ED8-8274-A1283949E1F9}" srcId="{63028D37-1E90-4D4F-BBF2-6D4C72DBCB99}" destId="{AAB28CB3-148F-4520-A9B7-2F0F4C01900F}" srcOrd="2" destOrd="0" parTransId="{3AEA2240-1940-4412-9276-DC723C5BB9DA}" sibTransId="{F6C630D5-787C-4E06-842F-712B04B8D36F}"/>
    <dgm:cxn modelId="{6F98F947-D37D-49D5-860C-DD460E1D545F}" type="presOf" srcId="{45A982A1-C6C9-4499-9143-3D66E46976B7}" destId="{014271EC-8872-4E6C-BB9B-BDDA9F555F31}" srcOrd="0" destOrd="0" presId="urn:microsoft.com/office/officeart/2005/8/layout/vList6"/>
    <dgm:cxn modelId="{3FF5E0CC-42F7-404A-A4BC-352FDD5177A3}" srcId="{63028D37-1E90-4D4F-BBF2-6D4C72DBCB99}" destId="{45A982A1-C6C9-4499-9143-3D66E46976B7}" srcOrd="0" destOrd="0" parTransId="{20BEE8D3-4289-4DA2-85E4-43BBC23205EF}" sibTransId="{51CEA40C-CFC6-457F-8D60-71CA2A50B3F8}"/>
    <dgm:cxn modelId="{C6CAA8A1-0DA6-4D08-9190-DC5D3EAEFC5C}" type="presOf" srcId="{AAB28CB3-148F-4520-A9B7-2F0F4C01900F}" destId="{80B84D80-1E6C-4F1B-9CD8-295E8A6CA354}" srcOrd="0" destOrd="0" presId="urn:microsoft.com/office/officeart/2005/8/layout/vList6"/>
    <dgm:cxn modelId="{E335A1EE-C34C-43B5-BF0F-B5F967EBCAED}" type="presOf" srcId="{9E154908-902F-4D2F-8ED2-A5F678C6EA81}" destId="{6620FB10-6FD8-4BD6-867C-396F60167DF5}" srcOrd="0" destOrd="0" presId="urn:microsoft.com/office/officeart/2005/8/layout/vList6"/>
    <dgm:cxn modelId="{37444548-C081-4E4B-80A3-100E138F4E07}" type="presParOf" srcId="{C1AFCF21-D2C8-4CE3-9E9E-01D8181CF4A5}" destId="{0FA1619B-1F60-48C1-8549-D3E785C6FEFC}" srcOrd="0" destOrd="0" presId="urn:microsoft.com/office/officeart/2005/8/layout/vList6"/>
    <dgm:cxn modelId="{10334CB3-4FD7-4487-8150-255D63031948}" type="presParOf" srcId="{0FA1619B-1F60-48C1-8549-D3E785C6FEFC}" destId="{014271EC-8872-4E6C-BB9B-BDDA9F555F31}" srcOrd="0" destOrd="0" presId="urn:microsoft.com/office/officeart/2005/8/layout/vList6"/>
    <dgm:cxn modelId="{F1B86748-58B1-4544-AD51-6F825CAAF89D}" type="presParOf" srcId="{0FA1619B-1F60-48C1-8549-D3E785C6FEFC}" destId="{7F7F2ADB-5E9E-4382-B6E1-48F473B3F462}" srcOrd="1" destOrd="0" presId="urn:microsoft.com/office/officeart/2005/8/layout/vList6"/>
    <dgm:cxn modelId="{6EC1831D-E087-4FD7-B23C-7634D65DD089}" type="presParOf" srcId="{C1AFCF21-D2C8-4CE3-9E9E-01D8181CF4A5}" destId="{7FDA13FA-DDFD-4586-9FE7-12FA228FDEA2}" srcOrd="1" destOrd="0" presId="urn:microsoft.com/office/officeart/2005/8/layout/vList6"/>
    <dgm:cxn modelId="{6784CA7C-36C9-41F7-B632-78A6815D9EEF}" type="presParOf" srcId="{C1AFCF21-D2C8-4CE3-9E9E-01D8181CF4A5}" destId="{D96BCECE-3C20-4CF5-9544-E2534C37B1FB}" srcOrd="2" destOrd="0" presId="urn:microsoft.com/office/officeart/2005/8/layout/vList6"/>
    <dgm:cxn modelId="{D118E0E0-CFEA-4EFA-B821-291498E71285}" type="presParOf" srcId="{D96BCECE-3C20-4CF5-9544-E2534C37B1FB}" destId="{EFC6DA4C-7ADA-41E6-B9EF-23EE10FB285E}" srcOrd="0" destOrd="0" presId="urn:microsoft.com/office/officeart/2005/8/layout/vList6"/>
    <dgm:cxn modelId="{4FDD18FB-39E4-4C48-ABB4-C486F91D7F40}" type="presParOf" srcId="{D96BCECE-3C20-4CF5-9544-E2534C37B1FB}" destId="{6620FB10-6FD8-4BD6-867C-396F60167DF5}" srcOrd="1" destOrd="0" presId="urn:microsoft.com/office/officeart/2005/8/layout/vList6"/>
    <dgm:cxn modelId="{B8140D60-5620-435C-A6FB-E84251481796}" type="presParOf" srcId="{C1AFCF21-D2C8-4CE3-9E9E-01D8181CF4A5}" destId="{52BDC485-B371-4C89-A501-7F062AFAC7B2}" srcOrd="3" destOrd="0" presId="urn:microsoft.com/office/officeart/2005/8/layout/vList6"/>
    <dgm:cxn modelId="{736B0CB5-1EB4-4C42-A3AC-B1100D5A6928}" type="presParOf" srcId="{C1AFCF21-D2C8-4CE3-9E9E-01D8181CF4A5}" destId="{60410F32-075E-4998-A2AF-F08609B0E55C}" srcOrd="4" destOrd="0" presId="urn:microsoft.com/office/officeart/2005/8/layout/vList6"/>
    <dgm:cxn modelId="{E2D8F36D-A48E-4EDA-A9BD-E5384F9B3C10}" type="presParOf" srcId="{60410F32-075E-4998-A2AF-F08609B0E55C}" destId="{80B84D80-1E6C-4F1B-9CD8-295E8A6CA354}" srcOrd="0" destOrd="0" presId="urn:microsoft.com/office/officeart/2005/8/layout/vList6"/>
    <dgm:cxn modelId="{8D5F181E-2BA8-4C7F-8661-E739565ECE99}" type="presParOf" srcId="{60410F32-075E-4998-A2AF-F08609B0E55C}" destId="{B51D4987-0763-4651-8A5D-A6E866FC182A}"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C65AD1-CDD8-427C-AF8C-BE65E187CAAD}" type="doc">
      <dgm:prSet loTypeId="urn:microsoft.com/office/officeart/2005/8/layout/StepDownProcess" loCatId="process" qsTypeId="urn:microsoft.com/office/officeart/2005/8/quickstyle/simple4" qsCatId="simple" csTypeId="urn:microsoft.com/office/officeart/2005/8/colors/accent1_2" csCatId="accent1" phldr="1"/>
      <dgm:spPr/>
      <dgm:t>
        <a:bodyPr/>
        <a:lstStyle/>
        <a:p>
          <a:endParaRPr lang="ru-RU"/>
        </a:p>
      </dgm:t>
    </dgm:pt>
    <dgm:pt modelId="{FD2965BF-4899-4DC7-885D-5E82EA621C69}">
      <dgm:prSet phldrT="[Текст]"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79000">
              <a:schemeClr val="accent4">
                <a:lumMod val="60000"/>
                <a:lumOff val="40000"/>
                <a:alpha val="98000"/>
              </a:schemeClr>
            </a:gs>
          </a:gsLst>
          <a:lin ang="16200000" scaled="1"/>
          <a:tileRect/>
        </a:gradFill>
        <a:ln>
          <a:solidFill>
            <a:schemeClr val="tx1"/>
          </a:solidFill>
        </a:ln>
        <a:effectLst>
          <a:glow rad="101600">
            <a:schemeClr val="accent6">
              <a:satMod val="175000"/>
              <a:alpha val="40000"/>
            </a:schemeClr>
          </a:glow>
        </a:effectLst>
      </dgm:spPr>
      <dgm:t>
        <a:bodyPr/>
        <a:lstStyle/>
        <a:p>
          <a:pPr marL="0" indent="0"/>
          <a:r>
            <a:rPr lang="ru-RU" sz="2000" b="1" u="sng" dirty="0" smtClean="0">
              <a:solidFill>
                <a:schemeClr val="accent6">
                  <a:lumMod val="50000"/>
                </a:schemeClr>
              </a:solidFill>
              <a:latin typeface="Times New Roman" panose="02020603050405020304" pitchFamily="18" charset="0"/>
              <a:cs typeface="Times New Roman" panose="02020603050405020304" pitchFamily="18" charset="0"/>
            </a:rPr>
            <a:t>2026 год</a:t>
          </a:r>
          <a:endParaRPr lang="ru-RU" sz="2000" b="1" u="sng" dirty="0">
            <a:solidFill>
              <a:schemeClr val="accent6">
                <a:lumMod val="50000"/>
              </a:schemeClr>
            </a:solidFill>
            <a:latin typeface="Times New Roman" panose="02020603050405020304" pitchFamily="18" charset="0"/>
            <a:cs typeface="Times New Roman" panose="02020603050405020304" pitchFamily="18" charset="0"/>
          </a:endParaRPr>
        </a:p>
      </dgm:t>
    </dgm:pt>
    <dgm:pt modelId="{D91CF18E-ABC1-48EC-AB7C-185CEF0D8653}" type="parTrans" cxnId="{AC15C7DE-3889-4789-824B-D427B8FBBBA4}">
      <dgm:prSet/>
      <dgm:spPr/>
      <dgm:t>
        <a:bodyPr/>
        <a:lstStyle/>
        <a:p>
          <a:endParaRPr lang="ru-RU"/>
        </a:p>
      </dgm:t>
    </dgm:pt>
    <dgm:pt modelId="{AB700074-C63C-4627-B497-9F124A1083D6}" type="sibTrans" cxnId="{AC15C7DE-3889-4789-824B-D427B8FBBBA4}">
      <dgm:prSet/>
      <dgm:spPr/>
      <dgm:t>
        <a:bodyPr/>
        <a:lstStyle/>
        <a:p>
          <a:endParaRPr lang="ru-RU"/>
        </a:p>
      </dgm:t>
    </dgm:pt>
    <dgm:pt modelId="{812FA062-B714-4139-B9CE-C0F6062BA832}">
      <dgm:prSet phldrT="[Текст]">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79000">
              <a:schemeClr val="accent4">
                <a:lumMod val="60000"/>
                <a:lumOff val="40000"/>
                <a:alpha val="98000"/>
              </a:schemeClr>
            </a:gs>
          </a:gsLst>
          <a:lin ang="16200000" scaled="1"/>
          <a:tileRect/>
        </a:gradFill>
        <a:ln>
          <a:solidFill>
            <a:schemeClr val="tx1"/>
          </a:solidFill>
        </a:ln>
        <a:effectLst>
          <a:glow rad="101600">
            <a:schemeClr val="accent6">
              <a:satMod val="175000"/>
              <a:alpha val="40000"/>
            </a:schemeClr>
          </a:glow>
        </a:effectLst>
      </dgm:spPr>
      <dgm:t>
        <a:bodyPr/>
        <a:lstStyle/>
        <a:p>
          <a:r>
            <a:rPr lang="ru-RU" b="1" dirty="0" smtClean="0">
              <a:solidFill>
                <a:schemeClr val="accent6">
                  <a:lumMod val="50000"/>
                </a:schemeClr>
              </a:solidFill>
              <a:latin typeface="Times New Roman" panose="02020603050405020304" pitchFamily="18" charset="0"/>
              <a:cs typeface="Times New Roman" panose="02020603050405020304" pitchFamily="18" charset="0"/>
            </a:rPr>
            <a:t>6 207 561,89</a:t>
          </a:r>
        </a:p>
      </dgm:t>
    </dgm:pt>
    <dgm:pt modelId="{B5B5C6E3-CC91-46FC-8649-50121E6FA214}" type="parTrans" cxnId="{CA3DA9E4-080C-4479-8354-472D873C4743}">
      <dgm:prSet/>
      <dgm:spPr/>
      <dgm:t>
        <a:bodyPr/>
        <a:lstStyle/>
        <a:p>
          <a:endParaRPr lang="ru-RU"/>
        </a:p>
      </dgm:t>
    </dgm:pt>
    <dgm:pt modelId="{35B8FB63-7410-4C48-8E64-D4E4C5B42F68}" type="sibTrans" cxnId="{CA3DA9E4-080C-4479-8354-472D873C4743}">
      <dgm:prSet/>
      <dgm:spPr/>
      <dgm:t>
        <a:bodyPr/>
        <a:lstStyle/>
        <a:p>
          <a:endParaRPr lang="ru-RU"/>
        </a:p>
      </dgm:t>
    </dgm:pt>
    <dgm:pt modelId="{F6C8E60B-43DD-431E-B975-E0AA9763220F}" type="pres">
      <dgm:prSet presAssocID="{D2C65AD1-CDD8-427C-AF8C-BE65E187CAAD}" presName="rootnode" presStyleCnt="0">
        <dgm:presLayoutVars>
          <dgm:chMax/>
          <dgm:chPref/>
          <dgm:dir/>
          <dgm:animLvl val="lvl"/>
        </dgm:presLayoutVars>
      </dgm:prSet>
      <dgm:spPr/>
      <dgm:t>
        <a:bodyPr/>
        <a:lstStyle/>
        <a:p>
          <a:endParaRPr lang="ru-RU"/>
        </a:p>
      </dgm:t>
    </dgm:pt>
    <dgm:pt modelId="{7DB561BE-0781-423E-B2F0-1A2C9CC7A997}" type="pres">
      <dgm:prSet presAssocID="{FD2965BF-4899-4DC7-885D-5E82EA621C69}" presName="composite" presStyleCnt="0"/>
      <dgm:spPr/>
    </dgm:pt>
    <dgm:pt modelId="{18951772-9CEF-4CDA-8544-D2D726F9E2C8}" type="pres">
      <dgm:prSet presAssocID="{FD2965BF-4899-4DC7-885D-5E82EA621C69}" presName="bentUpArrow1" presStyleLbl="alignImgPlace1" presStyleIdx="0" presStyleCnt="1" custAng="16200000" custLinFactX="8697" custLinFactNeighborX="100000" custLinFactNeighborY="-5484">
        <dgm:style>
          <a:lnRef idx="1">
            <a:schemeClr val="accent5"/>
          </a:lnRef>
          <a:fillRef idx="2">
            <a:schemeClr val="accent5"/>
          </a:fillRef>
          <a:effectRef idx="1">
            <a:schemeClr val="accent5"/>
          </a:effectRef>
          <a:fontRef idx="minor">
            <a:schemeClr val="dk1"/>
          </a:fontRef>
        </dgm:style>
      </dgm:prSet>
      <dgm:spPr/>
    </dgm:pt>
    <dgm:pt modelId="{93406882-5F0B-470A-9220-E7378A283B44}" type="pres">
      <dgm:prSet presAssocID="{FD2965BF-4899-4DC7-885D-5E82EA621C69}" presName="ParentText" presStyleLbl="node1" presStyleIdx="0" presStyleCnt="2" custLinFactY="35491" custLinFactNeighborX="4892" custLinFactNeighborY="100000">
        <dgm:presLayoutVars>
          <dgm:chMax val="1"/>
          <dgm:chPref val="1"/>
          <dgm:bulletEnabled val="1"/>
        </dgm:presLayoutVars>
      </dgm:prSet>
      <dgm:spPr/>
      <dgm:t>
        <a:bodyPr/>
        <a:lstStyle/>
        <a:p>
          <a:endParaRPr lang="ru-RU"/>
        </a:p>
      </dgm:t>
    </dgm:pt>
    <dgm:pt modelId="{045EFBBD-DB3D-478B-8C3E-D5668E00E6B1}" type="pres">
      <dgm:prSet presAssocID="{FD2965BF-4899-4DC7-885D-5E82EA621C69}" presName="ChildText" presStyleLbl="revTx" presStyleIdx="0" presStyleCnt="1">
        <dgm:presLayoutVars>
          <dgm:chMax val="0"/>
          <dgm:chPref val="0"/>
          <dgm:bulletEnabled val="1"/>
        </dgm:presLayoutVars>
      </dgm:prSet>
      <dgm:spPr/>
      <dgm:t>
        <a:bodyPr/>
        <a:lstStyle/>
        <a:p>
          <a:endParaRPr lang="ru-RU"/>
        </a:p>
      </dgm:t>
    </dgm:pt>
    <dgm:pt modelId="{8A2A3ABB-4B97-42D3-A919-C04F7AB3E798}" type="pres">
      <dgm:prSet presAssocID="{AB700074-C63C-4627-B497-9F124A1083D6}" presName="sibTrans" presStyleCnt="0"/>
      <dgm:spPr/>
    </dgm:pt>
    <dgm:pt modelId="{2184113A-7A16-4C9C-86F0-1CAF522355AE}" type="pres">
      <dgm:prSet presAssocID="{812FA062-B714-4139-B9CE-C0F6062BA832}" presName="composite" presStyleCnt="0"/>
      <dgm:spPr/>
    </dgm:pt>
    <dgm:pt modelId="{1566F7B2-9509-4B6D-9371-BBC258AECA4B}" type="pres">
      <dgm:prSet presAssocID="{812FA062-B714-4139-B9CE-C0F6062BA832}" presName="ParentText" presStyleLbl="node1" presStyleIdx="1" presStyleCnt="2" custScaleX="161132" custScaleY="108586" custLinFactY="-25066" custLinFactNeighborX="-11538" custLinFactNeighborY="-100000">
        <dgm:presLayoutVars>
          <dgm:chMax val="1"/>
          <dgm:chPref val="1"/>
          <dgm:bulletEnabled val="1"/>
        </dgm:presLayoutVars>
      </dgm:prSet>
      <dgm:spPr/>
      <dgm:t>
        <a:bodyPr/>
        <a:lstStyle/>
        <a:p>
          <a:endParaRPr lang="ru-RU"/>
        </a:p>
      </dgm:t>
    </dgm:pt>
  </dgm:ptLst>
  <dgm:cxnLst>
    <dgm:cxn modelId="{AC15C7DE-3889-4789-824B-D427B8FBBBA4}" srcId="{D2C65AD1-CDD8-427C-AF8C-BE65E187CAAD}" destId="{FD2965BF-4899-4DC7-885D-5E82EA621C69}" srcOrd="0" destOrd="0" parTransId="{D91CF18E-ABC1-48EC-AB7C-185CEF0D8653}" sibTransId="{AB700074-C63C-4627-B497-9F124A1083D6}"/>
    <dgm:cxn modelId="{B3A0C97E-16AB-4531-B12A-B257A89E7CDE}" type="presOf" srcId="{812FA062-B714-4139-B9CE-C0F6062BA832}" destId="{1566F7B2-9509-4B6D-9371-BBC258AECA4B}" srcOrd="0" destOrd="0" presId="urn:microsoft.com/office/officeart/2005/8/layout/StepDownProcess"/>
    <dgm:cxn modelId="{010EAA8A-0B1A-48BE-89D3-77F4249AAD2D}" type="presOf" srcId="{FD2965BF-4899-4DC7-885D-5E82EA621C69}" destId="{93406882-5F0B-470A-9220-E7378A283B44}" srcOrd="0" destOrd="0" presId="urn:microsoft.com/office/officeart/2005/8/layout/StepDownProcess"/>
    <dgm:cxn modelId="{CA3DA9E4-080C-4479-8354-472D873C4743}" srcId="{D2C65AD1-CDD8-427C-AF8C-BE65E187CAAD}" destId="{812FA062-B714-4139-B9CE-C0F6062BA832}" srcOrd="1" destOrd="0" parTransId="{B5B5C6E3-CC91-46FC-8649-50121E6FA214}" sibTransId="{35B8FB63-7410-4C48-8E64-D4E4C5B42F68}"/>
    <dgm:cxn modelId="{19F20519-E8BE-4702-933E-52D03A538E27}" type="presOf" srcId="{D2C65AD1-CDD8-427C-AF8C-BE65E187CAAD}" destId="{F6C8E60B-43DD-431E-B975-E0AA9763220F}" srcOrd="0" destOrd="0" presId="urn:microsoft.com/office/officeart/2005/8/layout/StepDownProcess"/>
    <dgm:cxn modelId="{91D51AD6-95D5-44AA-A021-F81A6FAFF42E}" type="presParOf" srcId="{F6C8E60B-43DD-431E-B975-E0AA9763220F}" destId="{7DB561BE-0781-423E-B2F0-1A2C9CC7A997}" srcOrd="0" destOrd="0" presId="urn:microsoft.com/office/officeart/2005/8/layout/StepDownProcess"/>
    <dgm:cxn modelId="{F8F93301-B2C1-4882-B9FC-7AE60EAF059C}" type="presParOf" srcId="{7DB561BE-0781-423E-B2F0-1A2C9CC7A997}" destId="{18951772-9CEF-4CDA-8544-D2D726F9E2C8}" srcOrd="0" destOrd="0" presId="urn:microsoft.com/office/officeart/2005/8/layout/StepDownProcess"/>
    <dgm:cxn modelId="{E917B67E-8F3C-4A44-A43E-5A230DB54563}" type="presParOf" srcId="{7DB561BE-0781-423E-B2F0-1A2C9CC7A997}" destId="{93406882-5F0B-470A-9220-E7378A283B44}" srcOrd="1" destOrd="0" presId="urn:microsoft.com/office/officeart/2005/8/layout/StepDownProcess"/>
    <dgm:cxn modelId="{CFCE1936-AE66-4AAB-B8E4-5A978B06D7D6}" type="presParOf" srcId="{7DB561BE-0781-423E-B2F0-1A2C9CC7A997}" destId="{045EFBBD-DB3D-478B-8C3E-D5668E00E6B1}" srcOrd="2" destOrd="0" presId="urn:microsoft.com/office/officeart/2005/8/layout/StepDownProcess"/>
    <dgm:cxn modelId="{2C1C1830-B303-4E31-8594-899D87370E02}" type="presParOf" srcId="{F6C8E60B-43DD-431E-B975-E0AA9763220F}" destId="{8A2A3ABB-4B97-42D3-A919-C04F7AB3E798}" srcOrd="1" destOrd="0" presId="urn:microsoft.com/office/officeart/2005/8/layout/StepDownProcess"/>
    <dgm:cxn modelId="{0C6E011E-20BC-4B01-B126-6E4FF471103F}" type="presParOf" srcId="{F6C8E60B-43DD-431E-B975-E0AA9763220F}" destId="{2184113A-7A16-4C9C-86F0-1CAF522355AE}" srcOrd="2" destOrd="0" presId="urn:microsoft.com/office/officeart/2005/8/layout/StepDownProcess"/>
    <dgm:cxn modelId="{EF996BDD-15D7-4C80-97B4-9AB49E8760A5}" type="presParOf" srcId="{2184113A-7A16-4C9C-86F0-1CAF522355AE}" destId="{1566F7B2-9509-4B6D-9371-BBC258AECA4B}" srcOrd="0" destOrd="0" presId="urn:microsoft.com/office/officeart/2005/8/layout/StepDown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AABAF9-1833-4C4C-B416-AAB05EA4A8E8}" type="doc">
      <dgm:prSet loTypeId="urn:microsoft.com/office/officeart/2005/8/layout/cycle4" loCatId="cycle" qsTypeId="urn:microsoft.com/office/officeart/2005/8/quickstyle/3d1" qsCatId="3D" csTypeId="urn:microsoft.com/office/officeart/2005/8/colors/colorful2" csCatId="colorful" phldr="1"/>
      <dgm:spPr/>
      <dgm:t>
        <a:bodyPr/>
        <a:lstStyle/>
        <a:p>
          <a:endParaRPr lang="ru-RU"/>
        </a:p>
      </dgm:t>
    </dgm:pt>
    <dgm:pt modelId="{52D569BD-24B0-4308-AC0C-E79ED174517C}">
      <dgm:prSet phldrT="[Текст]" custT="1"/>
      <dgm:spPr/>
      <dgm:t>
        <a:bodyPr lIns="36000"/>
        <a:lstStyle/>
        <a:p>
          <a:r>
            <a:rPr lang="ru-RU" sz="1800" b="1" dirty="0" smtClean="0">
              <a:latin typeface="Times New Roman" panose="02020603050405020304" pitchFamily="18" charset="0"/>
              <a:cs typeface="Times New Roman" panose="02020603050405020304" pitchFamily="18" charset="0"/>
            </a:rPr>
            <a:t>Питание в садах (местный бюджет)</a:t>
          </a:r>
          <a:endParaRPr lang="ru-RU" sz="1800" b="1" dirty="0">
            <a:latin typeface="Times New Roman" panose="02020603050405020304" pitchFamily="18" charset="0"/>
            <a:cs typeface="Times New Roman" panose="02020603050405020304" pitchFamily="18" charset="0"/>
          </a:endParaRPr>
        </a:p>
      </dgm:t>
    </dgm:pt>
    <dgm:pt modelId="{F685FFBB-BA36-490F-BFD0-68726C8F08AC}" type="parTrans" cxnId="{57D8B214-3984-4724-8A65-8E2FC415910C}">
      <dgm:prSet/>
      <dgm:spPr/>
      <dgm:t>
        <a:bodyPr/>
        <a:lstStyle/>
        <a:p>
          <a:endParaRPr lang="ru-RU" sz="1400">
            <a:latin typeface="Times New Roman" panose="02020603050405020304" pitchFamily="18" charset="0"/>
            <a:cs typeface="Times New Roman" panose="02020603050405020304" pitchFamily="18" charset="0"/>
          </a:endParaRPr>
        </a:p>
      </dgm:t>
    </dgm:pt>
    <dgm:pt modelId="{297DF27A-CD81-4222-9BEE-498B74D5290D}" type="sibTrans" cxnId="{57D8B214-3984-4724-8A65-8E2FC415910C}">
      <dgm:prSet/>
      <dgm:spPr/>
      <dgm:t>
        <a:bodyPr/>
        <a:lstStyle/>
        <a:p>
          <a:endParaRPr lang="ru-RU" sz="1400">
            <a:latin typeface="Times New Roman" panose="02020603050405020304" pitchFamily="18" charset="0"/>
            <a:cs typeface="Times New Roman" panose="02020603050405020304" pitchFamily="18" charset="0"/>
          </a:endParaRPr>
        </a:p>
      </dgm:t>
    </dgm:pt>
    <dgm:pt modelId="{FE58A61F-805D-4F3A-A583-BD0747A0866A}">
      <dgm:prSet phldrT="[Текст]" custT="1"/>
      <dgm:spPr/>
      <dgm:t>
        <a:bodyPr/>
        <a:lstStyle/>
        <a:p>
          <a:r>
            <a:rPr lang="ru-RU" sz="1400" dirty="0" smtClean="0">
              <a:solidFill>
                <a:schemeClr val="bg1">
                  <a:lumMod val="95000"/>
                </a:schemeClr>
              </a:solidFill>
              <a:latin typeface="Times New Roman" panose="02020603050405020304" pitchFamily="18" charset="0"/>
              <a:cs typeface="Times New Roman" panose="02020603050405020304" pitchFamily="18" charset="0"/>
            </a:rPr>
            <a:t>2 736,32</a:t>
          </a:r>
          <a:endParaRPr lang="ru-RU" sz="1400" dirty="0">
            <a:solidFill>
              <a:schemeClr val="bg1">
                <a:lumMod val="95000"/>
              </a:schemeClr>
            </a:solidFill>
            <a:latin typeface="Times New Roman" panose="02020603050405020304" pitchFamily="18" charset="0"/>
            <a:cs typeface="Times New Roman" panose="02020603050405020304" pitchFamily="18" charset="0"/>
          </a:endParaRPr>
        </a:p>
      </dgm:t>
    </dgm:pt>
    <dgm:pt modelId="{1CE883D0-8FDA-454E-B57C-898963D3BF9D}" type="parTrans" cxnId="{222C33EC-73DE-4C4B-8C68-1C9DB8E22117}">
      <dgm:prSet/>
      <dgm:spPr/>
      <dgm:t>
        <a:bodyPr/>
        <a:lstStyle/>
        <a:p>
          <a:endParaRPr lang="ru-RU" sz="1400">
            <a:latin typeface="Times New Roman" panose="02020603050405020304" pitchFamily="18" charset="0"/>
            <a:cs typeface="Times New Roman" panose="02020603050405020304" pitchFamily="18" charset="0"/>
          </a:endParaRPr>
        </a:p>
      </dgm:t>
    </dgm:pt>
    <dgm:pt modelId="{8D227F55-B8EF-40C4-A392-679931471A7D}" type="sibTrans" cxnId="{222C33EC-73DE-4C4B-8C68-1C9DB8E22117}">
      <dgm:prSet/>
      <dgm:spPr/>
      <dgm:t>
        <a:bodyPr/>
        <a:lstStyle/>
        <a:p>
          <a:endParaRPr lang="ru-RU" sz="1400">
            <a:latin typeface="Times New Roman" panose="02020603050405020304" pitchFamily="18" charset="0"/>
            <a:cs typeface="Times New Roman" panose="02020603050405020304" pitchFamily="18" charset="0"/>
          </a:endParaRPr>
        </a:p>
      </dgm:t>
    </dgm:pt>
    <dgm:pt modelId="{4603258E-4052-409B-A6FF-568248319C31}">
      <dgm:prSet phldrT="[Текст]" custT="1"/>
      <dgm:spPr/>
      <dgm:t>
        <a:bodyPr lIns="108000" rIns="36000"/>
        <a:lstStyle/>
        <a:p>
          <a:r>
            <a:rPr lang="ru-RU" sz="1800" b="1" dirty="0" smtClean="0">
              <a:latin typeface="Times New Roman" panose="02020603050405020304" pitchFamily="18" charset="0"/>
              <a:cs typeface="Times New Roman" panose="02020603050405020304" pitchFamily="18" charset="0"/>
            </a:rPr>
            <a:t>Питание в школах (местный бюджет) </a:t>
          </a:r>
          <a:endParaRPr lang="ru-RU" sz="1800" b="1" dirty="0">
            <a:latin typeface="Times New Roman" panose="02020603050405020304" pitchFamily="18" charset="0"/>
            <a:cs typeface="Times New Roman" panose="02020603050405020304" pitchFamily="18" charset="0"/>
          </a:endParaRPr>
        </a:p>
      </dgm:t>
    </dgm:pt>
    <dgm:pt modelId="{F869411F-A306-41F1-8196-61746E06AA2F}" type="parTrans" cxnId="{2E664C2B-98BC-4563-A8F4-0CC44242857C}">
      <dgm:prSet/>
      <dgm:spPr/>
      <dgm:t>
        <a:bodyPr/>
        <a:lstStyle/>
        <a:p>
          <a:endParaRPr lang="ru-RU" sz="1400">
            <a:latin typeface="Times New Roman" panose="02020603050405020304" pitchFamily="18" charset="0"/>
            <a:cs typeface="Times New Roman" panose="02020603050405020304" pitchFamily="18" charset="0"/>
          </a:endParaRPr>
        </a:p>
      </dgm:t>
    </dgm:pt>
    <dgm:pt modelId="{00B89D6D-6FFF-4564-A135-9ADAB57E612D}" type="sibTrans" cxnId="{2E664C2B-98BC-4563-A8F4-0CC44242857C}">
      <dgm:prSet/>
      <dgm:spPr/>
      <dgm:t>
        <a:bodyPr/>
        <a:lstStyle/>
        <a:p>
          <a:endParaRPr lang="ru-RU" sz="1400">
            <a:latin typeface="Times New Roman" panose="02020603050405020304" pitchFamily="18" charset="0"/>
            <a:cs typeface="Times New Roman" panose="02020603050405020304" pitchFamily="18" charset="0"/>
          </a:endParaRPr>
        </a:p>
      </dgm:t>
    </dgm:pt>
    <dgm:pt modelId="{302A0CA3-42E9-4184-9EE4-DDE93BFFB113}">
      <dgm:prSet phldrT="[Текст]" phldr="1" custT="1"/>
      <dgm:spPr/>
      <dgm:t>
        <a:bodyPr/>
        <a:lstStyle/>
        <a:p>
          <a:endParaRPr lang="ru-RU" sz="1400" dirty="0">
            <a:solidFill>
              <a:schemeClr val="bg1">
                <a:lumMod val="95000"/>
              </a:schemeClr>
            </a:solidFill>
            <a:latin typeface="Times New Roman" panose="02020603050405020304" pitchFamily="18" charset="0"/>
            <a:cs typeface="Times New Roman" panose="02020603050405020304" pitchFamily="18" charset="0"/>
          </a:endParaRPr>
        </a:p>
      </dgm:t>
    </dgm:pt>
    <dgm:pt modelId="{4AD5F93C-22FA-4A20-845F-849271FDF9B8}" type="parTrans" cxnId="{1CF51C5E-9D17-42A5-AAC5-010673C9DD23}">
      <dgm:prSet/>
      <dgm:spPr/>
      <dgm:t>
        <a:bodyPr/>
        <a:lstStyle/>
        <a:p>
          <a:endParaRPr lang="ru-RU" sz="1400">
            <a:latin typeface="Times New Roman" panose="02020603050405020304" pitchFamily="18" charset="0"/>
            <a:cs typeface="Times New Roman" panose="02020603050405020304" pitchFamily="18" charset="0"/>
          </a:endParaRPr>
        </a:p>
      </dgm:t>
    </dgm:pt>
    <dgm:pt modelId="{96459A8B-8982-40E7-8886-C6A768BB0947}" type="sibTrans" cxnId="{1CF51C5E-9D17-42A5-AAC5-010673C9DD23}">
      <dgm:prSet/>
      <dgm:spPr/>
      <dgm:t>
        <a:bodyPr/>
        <a:lstStyle/>
        <a:p>
          <a:endParaRPr lang="ru-RU" sz="1400">
            <a:latin typeface="Times New Roman" panose="02020603050405020304" pitchFamily="18" charset="0"/>
            <a:cs typeface="Times New Roman" panose="02020603050405020304" pitchFamily="18" charset="0"/>
          </a:endParaRPr>
        </a:p>
      </dgm:t>
    </dgm:pt>
    <dgm:pt modelId="{49512D22-FBF7-4B9F-9F98-6F660B86B381}">
      <dgm:prSet phldrT="[Текст]" custT="1"/>
      <dgm:spPr/>
      <dgm:t>
        <a:bodyPr rIns="0"/>
        <a:lstStyle/>
        <a:p>
          <a:r>
            <a:rPr lang="ru-RU" sz="1800" b="1" dirty="0" smtClean="0">
              <a:latin typeface="Times New Roman" panose="02020603050405020304" pitchFamily="18" charset="0"/>
              <a:cs typeface="Times New Roman" panose="02020603050405020304" pitchFamily="18" charset="0"/>
            </a:rPr>
            <a:t>Дети участников СВО</a:t>
          </a:r>
          <a:endParaRPr lang="ru-RU" sz="1800" b="1" dirty="0">
            <a:latin typeface="Times New Roman" panose="02020603050405020304" pitchFamily="18" charset="0"/>
            <a:cs typeface="Times New Roman" panose="02020603050405020304" pitchFamily="18" charset="0"/>
          </a:endParaRPr>
        </a:p>
      </dgm:t>
    </dgm:pt>
    <dgm:pt modelId="{32F60FBD-4EBE-4417-8934-CD2D14DC03A3}" type="parTrans" cxnId="{808CED3B-E786-406D-AB62-CB443C2B51F8}">
      <dgm:prSet/>
      <dgm:spPr/>
      <dgm:t>
        <a:bodyPr/>
        <a:lstStyle/>
        <a:p>
          <a:endParaRPr lang="ru-RU" sz="1400">
            <a:latin typeface="Times New Roman" panose="02020603050405020304" pitchFamily="18" charset="0"/>
            <a:cs typeface="Times New Roman" panose="02020603050405020304" pitchFamily="18" charset="0"/>
          </a:endParaRPr>
        </a:p>
      </dgm:t>
    </dgm:pt>
    <dgm:pt modelId="{5949DE25-5DBE-47E3-B29B-AE36DFD7ED23}" type="sibTrans" cxnId="{808CED3B-E786-406D-AB62-CB443C2B51F8}">
      <dgm:prSet/>
      <dgm:spPr/>
      <dgm:t>
        <a:bodyPr/>
        <a:lstStyle/>
        <a:p>
          <a:endParaRPr lang="ru-RU" sz="1400">
            <a:latin typeface="Times New Roman" panose="02020603050405020304" pitchFamily="18" charset="0"/>
            <a:cs typeface="Times New Roman" panose="02020603050405020304" pitchFamily="18" charset="0"/>
          </a:endParaRPr>
        </a:p>
      </dgm:t>
    </dgm:pt>
    <dgm:pt modelId="{BE0E1078-5EF0-4CFB-838B-20EE43E02468}">
      <dgm:prSet phldrT="[Текст]" custT="1"/>
      <dgm:spPr/>
      <dgm:t>
        <a:bodyPr/>
        <a:lstStyle/>
        <a:p>
          <a:r>
            <a:rPr lang="ru-RU" sz="1400" dirty="0" smtClean="0">
              <a:solidFill>
                <a:schemeClr val="bg1">
                  <a:lumMod val="95000"/>
                </a:schemeClr>
              </a:solidFill>
              <a:latin typeface="Times New Roman" panose="02020603050405020304" pitchFamily="18" charset="0"/>
              <a:cs typeface="Times New Roman" panose="02020603050405020304" pitchFamily="18" charset="0"/>
            </a:rPr>
            <a:t>2 736,32</a:t>
          </a:r>
          <a:endParaRPr lang="ru-RU" sz="1400" dirty="0">
            <a:solidFill>
              <a:schemeClr val="bg1">
                <a:lumMod val="95000"/>
              </a:schemeClr>
            </a:solidFill>
            <a:latin typeface="Times New Roman" panose="02020603050405020304" pitchFamily="18" charset="0"/>
            <a:cs typeface="Times New Roman" panose="02020603050405020304" pitchFamily="18" charset="0"/>
          </a:endParaRPr>
        </a:p>
      </dgm:t>
    </dgm:pt>
    <dgm:pt modelId="{932C047F-DD48-46CE-9568-21CE12F961FB}" type="parTrans" cxnId="{BCBAE3BC-4F76-4534-A2CD-7BD34488C7F9}">
      <dgm:prSet/>
      <dgm:spPr/>
      <dgm:t>
        <a:bodyPr/>
        <a:lstStyle/>
        <a:p>
          <a:endParaRPr lang="ru-RU" sz="1400">
            <a:latin typeface="Times New Roman" panose="02020603050405020304" pitchFamily="18" charset="0"/>
            <a:cs typeface="Times New Roman" panose="02020603050405020304" pitchFamily="18" charset="0"/>
          </a:endParaRPr>
        </a:p>
      </dgm:t>
    </dgm:pt>
    <dgm:pt modelId="{6DB6B811-66B1-43D3-B74C-7EA24CAA64D8}" type="sibTrans" cxnId="{BCBAE3BC-4F76-4534-A2CD-7BD34488C7F9}">
      <dgm:prSet/>
      <dgm:spPr/>
      <dgm:t>
        <a:bodyPr/>
        <a:lstStyle/>
        <a:p>
          <a:endParaRPr lang="ru-RU" sz="1400">
            <a:latin typeface="Times New Roman" panose="02020603050405020304" pitchFamily="18" charset="0"/>
            <a:cs typeface="Times New Roman" panose="02020603050405020304" pitchFamily="18" charset="0"/>
          </a:endParaRPr>
        </a:p>
      </dgm:t>
    </dgm:pt>
    <dgm:pt modelId="{08B9CAF5-C0E1-4678-AC5F-2BEE88565FC6}">
      <dgm:prSet phldrT="[Текст]" custT="1"/>
      <dgm:spPr/>
      <dgm:t>
        <a:bodyPr lIns="0"/>
        <a:lstStyle/>
        <a:p>
          <a:r>
            <a:rPr lang="ru-RU" sz="1800" b="1" dirty="0" smtClean="0">
              <a:latin typeface="Times New Roman" panose="02020603050405020304" pitchFamily="18" charset="0"/>
              <a:cs typeface="Times New Roman" panose="02020603050405020304" pitchFamily="18" charset="0"/>
            </a:rPr>
            <a:t>Льготное питание в начальных классах</a:t>
          </a:r>
          <a:endParaRPr lang="ru-RU" sz="1800" b="1" dirty="0">
            <a:latin typeface="Times New Roman" panose="02020603050405020304" pitchFamily="18" charset="0"/>
            <a:cs typeface="Times New Roman" panose="02020603050405020304" pitchFamily="18" charset="0"/>
          </a:endParaRPr>
        </a:p>
      </dgm:t>
    </dgm:pt>
    <dgm:pt modelId="{C2DB5A4E-7D9B-4E71-BB8D-81E7B39FE5A8}" type="parTrans" cxnId="{5B9492C0-3EA6-443D-B43B-01AC1781DD82}">
      <dgm:prSet/>
      <dgm:spPr/>
      <dgm:t>
        <a:bodyPr/>
        <a:lstStyle/>
        <a:p>
          <a:endParaRPr lang="ru-RU" sz="1400">
            <a:latin typeface="Times New Roman" panose="02020603050405020304" pitchFamily="18" charset="0"/>
            <a:cs typeface="Times New Roman" panose="02020603050405020304" pitchFamily="18" charset="0"/>
          </a:endParaRPr>
        </a:p>
      </dgm:t>
    </dgm:pt>
    <dgm:pt modelId="{FAD589DE-79A1-40B8-831F-3CD146EA902D}" type="sibTrans" cxnId="{5B9492C0-3EA6-443D-B43B-01AC1781DD82}">
      <dgm:prSet/>
      <dgm:spPr/>
      <dgm:t>
        <a:bodyPr/>
        <a:lstStyle/>
        <a:p>
          <a:endParaRPr lang="ru-RU" sz="1400">
            <a:latin typeface="Times New Roman" panose="02020603050405020304" pitchFamily="18" charset="0"/>
            <a:cs typeface="Times New Roman" panose="02020603050405020304" pitchFamily="18" charset="0"/>
          </a:endParaRPr>
        </a:p>
      </dgm:t>
    </dgm:pt>
    <dgm:pt modelId="{8C92DFBE-6D81-4383-AD44-A2366F5B87DD}">
      <dgm:prSet phldrT="[Текст]" phldr="1" custT="1"/>
      <dgm:spPr/>
      <dgm:t>
        <a:bodyPr/>
        <a:lstStyle/>
        <a:p>
          <a:endParaRPr lang="ru-RU" sz="1400" dirty="0">
            <a:solidFill>
              <a:schemeClr val="bg1">
                <a:lumMod val="95000"/>
              </a:schemeClr>
            </a:solidFill>
            <a:latin typeface="Times New Roman" panose="02020603050405020304" pitchFamily="18" charset="0"/>
            <a:cs typeface="Times New Roman" panose="02020603050405020304" pitchFamily="18" charset="0"/>
          </a:endParaRPr>
        </a:p>
      </dgm:t>
    </dgm:pt>
    <dgm:pt modelId="{43A07321-036F-4EE6-BF0A-AB9D930296FC}" type="parTrans" cxnId="{25329AF8-65A0-4924-A49F-0BCF1895C7D1}">
      <dgm:prSet/>
      <dgm:spPr/>
      <dgm:t>
        <a:bodyPr/>
        <a:lstStyle/>
        <a:p>
          <a:endParaRPr lang="ru-RU" sz="1400">
            <a:latin typeface="Times New Roman" panose="02020603050405020304" pitchFamily="18" charset="0"/>
            <a:cs typeface="Times New Roman" panose="02020603050405020304" pitchFamily="18" charset="0"/>
          </a:endParaRPr>
        </a:p>
      </dgm:t>
    </dgm:pt>
    <dgm:pt modelId="{1835F4F5-DDC8-44FE-BBC7-F263670D80ED}" type="sibTrans" cxnId="{25329AF8-65A0-4924-A49F-0BCF1895C7D1}">
      <dgm:prSet/>
      <dgm:spPr/>
      <dgm:t>
        <a:bodyPr/>
        <a:lstStyle/>
        <a:p>
          <a:endParaRPr lang="ru-RU" sz="1400">
            <a:latin typeface="Times New Roman" panose="02020603050405020304" pitchFamily="18" charset="0"/>
            <a:cs typeface="Times New Roman" panose="02020603050405020304" pitchFamily="18" charset="0"/>
          </a:endParaRPr>
        </a:p>
      </dgm:t>
    </dgm:pt>
    <dgm:pt modelId="{3A79798F-B833-4364-8213-2D3982EE326D}" type="pres">
      <dgm:prSet presAssocID="{7CAABAF9-1833-4C4C-B416-AAB05EA4A8E8}" presName="cycleMatrixDiagram" presStyleCnt="0">
        <dgm:presLayoutVars>
          <dgm:chMax val="1"/>
          <dgm:dir/>
          <dgm:animLvl val="lvl"/>
          <dgm:resizeHandles val="exact"/>
        </dgm:presLayoutVars>
      </dgm:prSet>
      <dgm:spPr/>
      <dgm:t>
        <a:bodyPr/>
        <a:lstStyle/>
        <a:p>
          <a:endParaRPr lang="ru-RU"/>
        </a:p>
      </dgm:t>
    </dgm:pt>
    <dgm:pt modelId="{34BC8AF1-1D4C-4502-BF31-C81CDEF28BB0}" type="pres">
      <dgm:prSet presAssocID="{7CAABAF9-1833-4C4C-B416-AAB05EA4A8E8}" presName="children" presStyleCnt="0"/>
      <dgm:spPr/>
    </dgm:pt>
    <dgm:pt modelId="{0601BC39-9E2A-45A7-8284-923B366709B3}" type="pres">
      <dgm:prSet presAssocID="{7CAABAF9-1833-4C4C-B416-AAB05EA4A8E8}" presName="child1group" presStyleCnt="0"/>
      <dgm:spPr/>
    </dgm:pt>
    <dgm:pt modelId="{E9FC9554-BED3-4AB5-AC3E-B15B58AC40BD}" type="pres">
      <dgm:prSet presAssocID="{7CAABAF9-1833-4C4C-B416-AAB05EA4A8E8}" presName="child1" presStyleLbl="bgAcc1" presStyleIdx="0" presStyleCnt="4"/>
      <dgm:spPr/>
      <dgm:t>
        <a:bodyPr/>
        <a:lstStyle/>
        <a:p>
          <a:endParaRPr lang="ru-RU"/>
        </a:p>
      </dgm:t>
    </dgm:pt>
    <dgm:pt modelId="{87A8FDAB-30F5-4866-BC2D-9AD5CD5D6DD6}" type="pres">
      <dgm:prSet presAssocID="{7CAABAF9-1833-4C4C-B416-AAB05EA4A8E8}" presName="child1Text" presStyleLbl="bgAcc1" presStyleIdx="0" presStyleCnt="4">
        <dgm:presLayoutVars>
          <dgm:bulletEnabled val="1"/>
        </dgm:presLayoutVars>
      </dgm:prSet>
      <dgm:spPr/>
      <dgm:t>
        <a:bodyPr/>
        <a:lstStyle/>
        <a:p>
          <a:endParaRPr lang="ru-RU"/>
        </a:p>
      </dgm:t>
    </dgm:pt>
    <dgm:pt modelId="{538848E9-6AB2-417F-B490-AB8F8443A619}" type="pres">
      <dgm:prSet presAssocID="{7CAABAF9-1833-4C4C-B416-AAB05EA4A8E8}" presName="child2group" presStyleCnt="0"/>
      <dgm:spPr/>
    </dgm:pt>
    <dgm:pt modelId="{C6D7CA01-DF1B-4490-A333-B7C3666D1AF5}" type="pres">
      <dgm:prSet presAssocID="{7CAABAF9-1833-4C4C-B416-AAB05EA4A8E8}" presName="child2" presStyleLbl="bgAcc1" presStyleIdx="1" presStyleCnt="4"/>
      <dgm:spPr/>
      <dgm:t>
        <a:bodyPr/>
        <a:lstStyle/>
        <a:p>
          <a:endParaRPr lang="ru-RU"/>
        </a:p>
      </dgm:t>
    </dgm:pt>
    <dgm:pt modelId="{769AC545-FD43-4F96-8976-9A177EF525E6}" type="pres">
      <dgm:prSet presAssocID="{7CAABAF9-1833-4C4C-B416-AAB05EA4A8E8}" presName="child2Text" presStyleLbl="bgAcc1" presStyleIdx="1" presStyleCnt="4">
        <dgm:presLayoutVars>
          <dgm:bulletEnabled val="1"/>
        </dgm:presLayoutVars>
      </dgm:prSet>
      <dgm:spPr/>
      <dgm:t>
        <a:bodyPr/>
        <a:lstStyle/>
        <a:p>
          <a:endParaRPr lang="ru-RU"/>
        </a:p>
      </dgm:t>
    </dgm:pt>
    <dgm:pt modelId="{08B36C68-4933-4A7D-945B-20D0569FE73E}" type="pres">
      <dgm:prSet presAssocID="{7CAABAF9-1833-4C4C-B416-AAB05EA4A8E8}" presName="child3group" presStyleCnt="0"/>
      <dgm:spPr/>
    </dgm:pt>
    <dgm:pt modelId="{26773863-8273-4580-AFC7-9A982B9DDBDB}" type="pres">
      <dgm:prSet presAssocID="{7CAABAF9-1833-4C4C-B416-AAB05EA4A8E8}" presName="child3" presStyleLbl="bgAcc1" presStyleIdx="2" presStyleCnt="4"/>
      <dgm:spPr/>
      <dgm:t>
        <a:bodyPr/>
        <a:lstStyle/>
        <a:p>
          <a:endParaRPr lang="ru-RU"/>
        </a:p>
      </dgm:t>
    </dgm:pt>
    <dgm:pt modelId="{49C02173-4486-481E-BFA9-D8A67FEF7802}" type="pres">
      <dgm:prSet presAssocID="{7CAABAF9-1833-4C4C-B416-AAB05EA4A8E8}" presName="child3Text" presStyleLbl="bgAcc1" presStyleIdx="2" presStyleCnt="4">
        <dgm:presLayoutVars>
          <dgm:bulletEnabled val="1"/>
        </dgm:presLayoutVars>
      </dgm:prSet>
      <dgm:spPr/>
      <dgm:t>
        <a:bodyPr/>
        <a:lstStyle/>
        <a:p>
          <a:endParaRPr lang="ru-RU"/>
        </a:p>
      </dgm:t>
    </dgm:pt>
    <dgm:pt modelId="{8B4AB89C-2DF2-4239-B614-76861E9A5B4E}" type="pres">
      <dgm:prSet presAssocID="{7CAABAF9-1833-4C4C-B416-AAB05EA4A8E8}" presName="child4group" presStyleCnt="0"/>
      <dgm:spPr/>
    </dgm:pt>
    <dgm:pt modelId="{F20214EF-85BF-4E45-8665-4EB696AFB131}" type="pres">
      <dgm:prSet presAssocID="{7CAABAF9-1833-4C4C-B416-AAB05EA4A8E8}" presName="child4" presStyleLbl="bgAcc1" presStyleIdx="3" presStyleCnt="4"/>
      <dgm:spPr/>
      <dgm:t>
        <a:bodyPr/>
        <a:lstStyle/>
        <a:p>
          <a:endParaRPr lang="ru-RU"/>
        </a:p>
      </dgm:t>
    </dgm:pt>
    <dgm:pt modelId="{A148C2DE-1DAC-4513-A068-4C606B7CFF90}" type="pres">
      <dgm:prSet presAssocID="{7CAABAF9-1833-4C4C-B416-AAB05EA4A8E8}" presName="child4Text" presStyleLbl="bgAcc1" presStyleIdx="3" presStyleCnt="4">
        <dgm:presLayoutVars>
          <dgm:bulletEnabled val="1"/>
        </dgm:presLayoutVars>
      </dgm:prSet>
      <dgm:spPr/>
      <dgm:t>
        <a:bodyPr/>
        <a:lstStyle/>
        <a:p>
          <a:endParaRPr lang="ru-RU"/>
        </a:p>
      </dgm:t>
    </dgm:pt>
    <dgm:pt modelId="{4E7FE656-9683-4A42-B8B7-02D7A78F9287}" type="pres">
      <dgm:prSet presAssocID="{7CAABAF9-1833-4C4C-B416-AAB05EA4A8E8}" presName="childPlaceholder" presStyleCnt="0"/>
      <dgm:spPr/>
    </dgm:pt>
    <dgm:pt modelId="{B6B2D2E4-6D7F-449E-AF1C-C31481CA0781}" type="pres">
      <dgm:prSet presAssocID="{7CAABAF9-1833-4C4C-B416-AAB05EA4A8E8}" presName="circle" presStyleCnt="0"/>
      <dgm:spPr/>
    </dgm:pt>
    <dgm:pt modelId="{77BC5631-8970-4BC8-9A6B-50EA3B280536}" type="pres">
      <dgm:prSet presAssocID="{7CAABAF9-1833-4C4C-B416-AAB05EA4A8E8}" presName="quadrant1" presStyleLbl="node1" presStyleIdx="0" presStyleCnt="4">
        <dgm:presLayoutVars>
          <dgm:chMax val="1"/>
          <dgm:bulletEnabled val="1"/>
        </dgm:presLayoutVars>
      </dgm:prSet>
      <dgm:spPr/>
      <dgm:t>
        <a:bodyPr/>
        <a:lstStyle/>
        <a:p>
          <a:endParaRPr lang="ru-RU"/>
        </a:p>
      </dgm:t>
    </dgm:pt>
    <dgm:pt modelId="{F7D2E24A-BDDE-4F25-A58B-A08E3318B397}" type="pres">
      <dgm:prSet presAssocID="{7CAABAF9-1833-4C4C-B416-AAB05EA4A8E8}" presName="quadrant2" presStyleLbl="node1" presStyleIdx="1" presStyleCnt="4">
        <dgm:presLayoutVars>
          <dgm:chMax val="1"/>
          <dgm:bulletEnabled val="1"/>
        </dgm:presLayoutVars>
      </dgm:prSet>
      <dgm:spPr/>
      <dgm:t>
        <a:bodyPr/>
        <a:lstStyle/>
        <a:p>
          <a:endParaRPr lang="ru-RU"/>
        </a:p>
      </dgm:t>
    </dgm:pt>
    <dgm:pt modelId="{8B10FB1C-900B-433B-8658-2831D848C5D5}" type="pres">
      <dgm:prSet presAssocID="{7CAABAF9-1833-4C4C-B416-AAB05EA4A8E8}" presName="quadrant3" presStyleLbl="node1" presStyleIdx="2" presStyleCnt="4">
        <dgm:presLayoutVars>
          <dgm:chMax val="1"/>
          <dgm:bulletEnabled val="1"/>
        </dgm:presLayoutVars>
      </dgm:prSet>
      <dgm:spPr/>
      <dgm:t>
        <a:bodyPr/>
        <a:lstStyle/>
        <a:p>
          <a:endParaRPr lang="ru-RU"/>
        </a:p>
      </dgm:t>
    </dgm:pt>
    <dgm:pt modelId="{C3AA6780-C34E-44F5-B319-B8A6654A123A}" type="pres">
      <dgm:prSet presAssocID="{7CAABAF9-1833-4C4C-B416-AAB05EA4A8E8}" presName="quadrant4" presStyleLbl="node1" presStyleIdx="3" presStyleCnt="4">
        <dgm:presLayoutVars>
          <dgm:chMax val="1"/>
          <dgm:bulletEnabled val="1"/>
        </dgm:presLayoutVars>
      </dgm:prSet>
      <dgm:spPr/>
      <dgm:t>
        <a:bodyPr/>
        <a:lstStyle/>
        <a:p>
          <a:endParaRPr lang="ru-RU"/>
        </a:p>
      </dgm:t>
    </dgm:pt>
    <dgm:pt modelId="{FA30B04D-6356-45FD-8645-901A36583C04}" type="pres">
      <dgm:prSet presAssocID="{7CAABAF9-1833-4C4C-B416-AAB05EA4A8E8}" presName="quadrantPlaceholder" presStyleCnt="0"/>
      <dgm:spPr/>
    </dgm:pt>
    <dgm:pt modelId="{A7F6335B-00DC-49BB-BBE3-81726A65B208}" type="pres">
      <dgm:prSet presAssocID="{7CAABAF9-1833-4C4C-B416-AAB05EA4A8E8}" presName="center1" presStyleLbl="fgShp" presStyleIdx="0" presStyleCnt="2"/>
      <dgm:spPr/>
    </dgm:pt>
    <dgm:pt modelId="{85C8905B-ECC3-4DFF-A64C-FC79E136B11D}" type="pres">
      <dgm:prSet presAssocID="{7CAABAF9-1833-4C4C-B416-AAB05EA4A8E8}" presName="center2" presStyleLbl="fgShp" presStyleIdx="1" presStyleCnt="2"/>
      <dgm:spPr/>
    </dgm:pt>
  </dgm:ptLst>
  <dgm:cxnLst>
    <dgm:cxn modelId="{6C9798B4-A480-4221-8E61-9EB13E72E87D}" type="presOf" srcId="{52D569BD-24B0-4308-AC0C-E79ED174517C}" destId="{77BC5631-8970-4BC8-9A6B-50EA3B280536}" srcOrd="0" destOrd="0" presId="urn:microsoft.com/office/officeart/2005/8/layout/cycle4"/>
    <dgm:cxn modelId="{57D8B214-3984-4724-8A65-8E2FC415910C}" srcId="{7CAABAF9-1833-4C4C-B416-AAB05EA4A8E8}" destId="{52D569BD-24B0-4308-AC0C-E79ED174517C}" srcOrd="0" destOrd="0" parTransId="{F685FFBB-BA36-490F-BFD0-68726C8F08AC}" sibTransId="{297DF27A-CD81-4222-9BEE-498B74D5290D}"/>
    <dgm:cxn modelId="{ABF93000-B070-458B-911E-89EBA6ABAFBD}" type="presOf" srcId="{8C92DFBE-6D81-4383-AD44-A2366F5B87DD}" destId="{A148C2DE-1DAC-4513-A068-4C606B7CFF90}" srcOrd="1" destOrd="0" presId="urn:microsoft.com/office/officeart/2005/8/layout/cycle4"/>
    <dgm:cxn modelId="{BCBAE3BC-4F76-4534-A2CD-7BD34488C7F9}" srcId="{49512D22-FBF7-4B9F-9F98-6F660B86B381}" destId="{BE0E1078-5EF0-4CFB-838B-20EE43E02468}" srcOrd="0" destOrd="0" parTransId="{932C047F-DD48-46CE-9568-21CE12F961FB}" sibTransId="{6DB6B811-66B1-43D3-B74C-7EA24CAA64D8}"/>
    <dgm:cxn modelId="{675C9777-5B86-4680-BFEA-F17D3C2DDC72}" type="presOf" srcId="{FE58A61F-805D-4F3A-A583-BD0747A0866A}" destId="{E9FC9554-BED3-4AB5-AC3E-B15B58AC40BD}" srcOrd="0" destOrd="0" presId="urn:microsoft.com/office/officeart/2005/8/layout/cycle4"/>
    <dgm:cxn modelId="{25329AF8-65A0-4924-A49F-0BCF1895C7D1}" srcId="{08B9CAF5-C0E1-4678-AC5F-2BEE88565FC6}" destId="{8C92DFBE-6D81-4383-AD44-A2366F5B87DD}" srcOrd="0" destOrd="0" parTransId="{43A07321-036F-4EE6-BF0A-AB9D930296FC}" sibTransId="{1835F4F5-DDC8-44FE-BBC7-F263670D80ED}"/>
    <dgm:cxn modelId="{2E664C2B-98BC-4563-A8F4-0CC44242857C}" srcId="{7CAABAF9-1833-4C4C-B416-AAB05EA4A8E8}" destId="{4603258E-4052-409B-A6FF-568248319C31}" srcOrd="1" destOrd="0" parTransId="{F869411F-A306-41F1-8196-61746E06AA2F}" sibTransId="{00B89D6D-6FFF-4564-A135-9ADAB57E612D}"/>
    <dgm:cxn modelId="{F9D24BF6-278C-4F54-AED0-7899D84F8366}" type="presOf" srcId="{8C92DFBE-6D81-4383-AD44-A2366F5B87DD}" destId="{F20214EF-85BF-4E45-8665-4EB696AFB131}" srcOrd="0" destOrd="0" presId="urn:microsoft.com/office/officeart/2005/8/layout/cycle4"/>
    <dgm:cxn modelId="{3EDB3631-97F7-4E08-9752-7F531DEC986F}" type="presOf" srcId="{4603258E-4052-409B-A6FF-568248319C31}" destId="{F7D2E24A-BDDE-4F25-A58B-A08E3318B397}" srcOrd="0" destOrd="0" presId="urn:microsoft.com/office/officeart/2005/8/layout/cycle4"/>
    <dgm:cxn modelId="{1CF51C5E-9D17-42A5-AAC5-010673C9DD23}" srcId="{4603258E-4052-409B-A6FF-568248319C31}" destId="{302A0CA3-42E9-4184-9EE4-DDE93BFFB113}" srcOrd="0" destOrd="0" parTransId="{4AD5F93C-22FA-4A20-845F-849271FDF9B8}" sibTransId="{96459A8B-8982-40E7-8886-C6A768BB0947}"/>
    <dgm:cxn modelId="{B8D4C609-017B-4128-92D3-725B6CF60A7E}" type="presOf" srcId="{08B9CAF5-C0E1-4678-AC5F-2BEE88565FC6}" destId="{C3AA6780-C34E-44F5-B319-B8A6654A123A}" srcOrd="0" destOrd="0" presId="urn:microsoft.com/office/officeart/2005/8/layout/cycle4"/>
    <dgm:cxn modelId="{85FD4701-7935-4413-9F7A-B877B6D505C0}" type="presOf" srcId="{7CAABAF9-1833-4C4C-B416-AAB05EA4A8E8}" destId="{3A79798F-B833-4364-8213-2D3982EE326D}" srcOrd="0" destOrd="0" presId="urn:microsoft.com/office/officeart/2005/8/layout/cycle4"/>
    <dgm:cxn modelId="{5B9492C0-3EA6-443D-B43B-01AC1781DD82}" srcId="{7CAABAF9-1833-4C4C-B416-AAB05EA4A8E8}" destId="{08B9CAF5-C0E1-4678-AC5F-2BEE88565FC6}" srcOrd="3" destOrd="0" parTransId="{C2DB5A4E-7D9B-4E71-BB8D-81E7B39FE5A8}" sibTransId="{FAD589DE-79A1-40B8-831F-3CD146EA902D}"/>
    <dgm:cxn modelId="{808CED3B-E786-406D-AB62-CB443C2B51F8}" srcId="{7CAABAF9-1833-4C4C-B416-AAB05EA4A8E8}" destId="{49512D22-FBF7-4B9F-9F98-6F660B86B381}" srcOrd="2" destOrd="0" parTransId="{32F60FBD-4EBE-4417-8934-CD2D14DC03A3}" sibTransId="{5949DE25-5DBE-47E3-B29B-AE36DFD7ED23}"/>
    <dgm:cxn modelId="{D2B5A5EF-D166-4339-98FF-6B083D2EC41A}" type="presOf" srcId="{BE0E1078-5EF0-4CFB-838B-20EE43E02468}" destId="{26773863-8273-4580-AFC7-9A982B9DDBDB}" srcOrd="0" destOrd="0" presId="urn:microsoft.com/office/officeart/2005/8/layout/cycle4"/>
    <dgm:cxn modelId="{CC30BD2D-7DF8-457E-8839-0F559C16DB83}" type="presOf" srcId="{302A0CA3-42E9-4184-9EE4-DDE93BFFB113}" destId="{769AC545-FD43-4F96-8976-9A177EF525E6}" srcOrd="1" destOrd="0" presId="urn:microsoft.com/office/officeart/2005/8/layout/cycle4"/>
    <dgm:cxn modelId="{B0DC97B0-65B3-45DD-A3F7-47E902BE11EB}" type="presOf" srcId="{BE0E1078-5EF0-4CFB-838B-20EE43E02468}" destId="{49C02173-4486-481E-BFA9-D8A67FEF7802}" srcOrd="1" destOrd="0" presId="urn:microsoft.com/office/officeart/2005/8/layout/cycle4"/>
    <dgm:cxn modelId="{2DEC0469-2CAE-4B27-815D-004A3740BD19}" type="presOf" srcId="{49512D22-FBF7-4B9F-9F98-6F660B86B381}" destId="{8B10FB1C-900B-433B-8658-2831D848C5D5}" srcOrd="0" destOrd="0" presId="urn:microsoft.com/office/officeart/2005/8/layout/cycle4"/>
    <dgm:cxn modelId="{18BD4ADF-DCC8-4384-AEFD-AEEA8E805FEB}" type="presOf" srcId="{302A0CA3-42E9-4184-9EE4-DDE93BFFB113}" destId="{C6D7CA01-DF1B-4490-A333-B7C3666D1AF5}" srcOrd="0" destOrd="0" presId="urn:microsoft.com/office/officeart/2005/8/layout/cycle4"/>
    <dgm:cxn modelId="{222C33EC-73DE-4C4B-8C68-1C9DB8E22117}" srcId="{52D569BD-24B0-4308-AC0C-E79ED174517C}" destId="{FE58A61F-805D-4F3A-A583-BD0747A0866A}" srcOrd="0" destOrd="0" parTransId="{1CE883D0-8FDA-454E-B57C-898963D3BF9D}" sibTransId="{8D227F55-B8EF-40C4-A392-679931471A7D}"/>
    <dgm:cxn modelId="{1A9DC2B2-9C5A-4AD5-9F25-8E145A039356}" type="presOf" srcId="{FE58A61F-805D-4F3A-A583-BD0747A0866A}" destId="{87A8FDAB-30F5-4866-BC2D-9AD5CD5D6DD6}" srcOrd="1" destOrd="0" presId="urn:microsoft.com/office/officeart/2005/8/layout/cycle4"/>
    <dgm:cxn modelId="{57D473A8-328C-4A50-A029-1413EC32505F}" type="presParOf" srcId="{3A79798F-B833-4364-8213-2D3982EE326D}" destId="{34BC8AF1-1D4C-4502-BF31-C81CDEF28BB0}" srcOrd="0" destOrd="0" presId="urn:microsoft.com/office/officeart/2005/8/layout/cycle4"/>
    <dgm:cxn modelId="{F02DC3A7-1F07-401E-8642-0BA47FA87747}" type="presParOf" srcId="{34BC8AF1-1D4C-4502-BF31-C81CDEF28BB0}" destId="{0601BC39-9E2A-45A7-8284-923B366709B3}" srcOrd="0" destOrd="0" presId="urn:microsoft.com/office/officeart/2005/8/layout/cycle4"/>
    <dgm:cxn modelId="{5BCD6C2F-1090-4D68-AD35-2A9112F07576}" type="presParOf" srcId="{0601BC39-9E2A-45A7-8284-923B366709B3}" destId="{E9FC9554-BED3-4AB5-AC3E-B15B58AC40BD}" srcOrd="0" destOrd="0" presId="urn:microsoft.com/office/officeart/2005/8/layout/cycle4"/>
    <dgm:cxn modelId="{05A9F904-9A58-4E17-8EA1-47A830857589}" type="presParOf" srcId="{0601BC39-9E2A-45A7-8284-923B366709B3}" destId="{87A8FDAB-30F5-4866-BC2D-9AD5CD5D6DD6}" srcOrd="1" destOrd="0" presId="urn:microsoft.com/office/officeart/2005/8/layout/cycle4"/>
    <dgm:cxn modelId="{1B108D12-6C79-4AB8-82FF-3BB4A49BA0AD}" type="presParOf" srcId="{34BC8AF1-1D4C-4502-BF31-C81CDEF28BB0}" destId="{538848E9-6AB2-417F-B490-AB8F8443A619}" srcOrd="1" destOrd="0" presId="urn:microsoft.com/office/officeart/2005/8/layout/cycle4"/>
    <dgm:cxn modelId="{29B48931-0153-4942-AE1F-8001B4206AD3}" type="presParOf" srcId="{538848E9-6AB2-417F-B490-AB8F8443A619}" destId="{C6D7CA01-DF1B-4490-A333-B7C3666D1AF5}" srcOrd="0" destOrd="0" presId="urn:microsoft.com/office/officeart/2005/8/layout/cycle4"/>
    <dgm:cxn modelId="{B06A97A6-4500-4580-AFA2-7B3A237377B7}" type="presParOf" srcId="{538848E9-6AB2-417F-B490-AB8F8443A619}" destId="{769AC545-FD43-4F96-8976-9A177EF525E6}" srcOrd="1" destOrd="0" presId="urn:microsoft.com/office/officeart/2005/8/layout/cycle4"/>
    <dgm:cxn modelId="{85DD816E-9F78-4447-863C-C7CF0B1576AB}" type="presParOf" srcId="{34BC8AF1-1D4C-4502-BF31-C81CDEF28BB0}" destId="{08B36C68-4933-4A7D-945B-20D0569FE73E}" srcOrd="2" destOrd="0" presId="urn:microsoft.com/office/officeart/2005/8/layout/cycle4"/>
    <dgm:cxn modelId="{B7C502A1-AF6D-4032-9775-7156F4E1B492}" type="presParOf" srcId="{08B36C68-4933-4A7D-945B-20D0569FE73E}" destId="{26773863-8273-4580-AFC7-9A982B9DDBDB}" srcOrd="0" destOrd="0" presId="urn:microsoft.com/office/officeart/2005/8/layout/cycle4"/>
    <dgm:cxn modelId="{35A6444C-7B31-4408-BCD8-407256757E86}" type="presParOf" srcId="{08B36C68-4933-4A7D-945B-20D0569FE73E}" destId="{49C02173-4486-481E-BFA9-D8A67FEF7802}" srcOrd="1" destOrd="0" presId="urn:microsoft.com/office/officeart/2005/8/layout/cycle4"/>
    <dgm:cxn modelId="{A18415BD-D20B-42EB-B03E-22D1B4546912}" type="presParOf" srcId="{34BC8AF1-1D4C-4502-BF31-C81CDEF28BB0}" destId="{8B4AB89C-2DF2-4239-B614-76861E9A5B4E}" srcOrd="3" destOrd="0" presId="urn:microsoft.com/office/officeart/2005/8/layout/cycle4"/>
    <dgm:cxn modelId="{0A4D0AC2-7376-4A99-8B3E-6C998476E9C9}" type="presParOf" srcId="{8B4AB89C-2DF2-4239-B614-76861E9A5B4E}" destId="{F20214EF-85BF-4E45-8665-4EB696AFB131}" srcOrd="0" destOrd="0" presId="urn:microsoft.com/office/officeart/2005/8/layout/cycle4"/>
    <dgm:cxn modelId="{E1DCC333-3A1E-4E5D-8469-150754B6BB3D}" type="presParOf" srcId="{8B4AB89C-2DF2-4239-B614-76861E9A5B4E}" destId="{A148C2DE-1DAC-4513-A068-4C606B7CFF90}" srcOrd="1" destOrd="0" presId="urn:microsoft.com/office/officeart/2005/8/layout/cycle4"/>
    <dgm:cxn modelId="{568FAB07-ED8A-4B40-8D1D-67D617E24364}" type="presParOf" srcId="{34BC8AF1-1D4C-4502-BF31-C81CDEF28BB0}" destId="{4E7FE656-9683-4A42-B8B7-02D7A78F9287}" srcOrd="4" destOrd="0" presId="urn:microsoft.com/office/officeart/2005/8/layout/cycle4"/>
    <dgm:cxn modelId="{AFB22B40-A4F5-438C-82BF-1FAB6B59751B}" type="presParOf" srcId="{3A79798F-B833-4364-8213-2D3982EE326D}" destId="{B6B2D2E4-6D7F-449E-AF1C-C31481CA0781}" srcOrd="1" destOrd="0" presId="urn:microsoft.com/office/officeart/2005/8/layout/cycle4"/>
    <dgm:cxn modelId="{43113B2F-1EE9-4818-A016-649436D74098}" type="presParOf" srcId="{B6B2D2E4-6D7F-449E-AF1C-C31481CA0781}" destId="{77BC5631-8970-4BC8-9A6B-50EA3B280536}" srcOrd="0" destOrd="0" presId="urn:microsoft.com/office/officeart/2005/8/layout/cycle4"/>
    <dgm:cxn modelId="{401E3EFC-1167-4ECF-9480-9355B1E92FD2}" type="presParOf" srcId="{B6B2D2E4-6D7F-449E-AF1C-C31481CA0781}" destId="{F7D2E24A-BDDE-4F25-A58B-A08E3318B397}" srcOrd="1" destOrd="0" presId="urn:microsoft.com/office/officeart/2005/8/layout/cycle4"/>
    <dgm:cxn modelId="{3D935172-1B08-4C7C-8193-6986721FA7F0}" type="presParOf" srcId="{B6B2D2E4-6D7F-449E-AF1C-C31481CA0781}" destId="{8B10FB1C-900B-433B-8658-2831D848C5D5}" srcOrd="2" destOrd="0" presId="urn:microsoft.com/office/officeart/2005/8/layout/cycle4"/>
    <dgm:cxn modelId="{9C308D47-A3F6-4AB4-A769-049ABDB11113}" type="presParOf" srcId="{B6B2D2E4-6D7F-449E-AF1C-C31481CA0781}" destId="{C3AA6780-C34E-44F5-B319-B8A6654A123A}" srcOrd="3" destOrd="0" presId="urn:microsoft.com/office/officeart/2005/8/layout/cycle4"/>
    <dgm:cxn modelId="{D9317E01-7C72-49A4-B7D0-F0877B294C90}" type="presParOf" srcId="{B6B2D2E4-6D7F-449E-AF1C-C31481CA0781}" destId="{FA30B04D-6356-45FD-8645-901A36583C04}" srcOrd="4" destOrd="0" presId="urn:microsoft.com/office/officeart/2005/8/layout/cycle4"/>
    <dgm:cxn modelId="{11B55733-07BA-482A-91E3-FAE6C7C498D9}" type="presParOf" srcId="{3A79798F-B833-4364-8213-2D3982EE326D}" destId="{A7F6335B-00DC-49BB-BBE3-81726A65B208}" srcOrd="2" destOrd="0" presId="urn:microsoft.com/office/officeart/2005/8/layout/cycle4"/>
    <dgm:cxn modelId="{53032BBC-93C4-4C23-B8DB-4662B268E174}" type="presParOf" srcId="{3A79798F-B833-4364-8213-2D3982EE326D}" destId="{85C8905B-ECC3-4DFF-A64C-FC79E136B11D}"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33492A-B827-482C-B669-88C87957D721}" type="doc">
      <dgm:prSet loTypeId="urn:microsoft.com/office/officeart/2008/layout/PictureStrips" loCatId="list" qsTypeId="urn:microsoft.com/office/officeart/2005/8/quickstyle/3d4" qsCatId="3D" csTypeId="urn:microsoft.com/office/officeart/2005/8/colors/accent1_2" csCatId="accent1" phldr="1"/>
      <dgm:spPr/>
      <dgm:t>
        <a:bodyPr/>
        <a:lstStyle/>
        <a:p>
          <a:endParaRPr lang="ru-RU"/>
        </a:p>
      </dgm:t>
    </dgm:pt>
    <dgm:pt modelId="{3FB23E9C-C854-47D5-937A-37AB789207E0}">
      <dgm:prSet phldrT="[Текст]" custT="1"/>
      <dgm:spPr/>
      <dgm:t>
        <a:bodyPr lIns="108000"/>
        <a:lstStyle/>
        <a:p>
          <a:pPr algn="ctr"/>
          <a:r>
            <a:rPr lang="ru-RU" sz="1200" dirty="0" smtClean="0">
              <a:latin typeface="Times New Roman" panose="02020603050405020304" pitchFamily="18" charset="0"/>
              <a:cs typeface="Times New Roman" panose="02020603050405020304" pitchFamily="18" charset="0"/>
            </a:rPr>
            <a:t>дошкольных</a:t>
          </a:r>
          <a:endParaRPr lang="ru-RU" sz="1200" dirty="0">
            <a:latin typeface="Times New Roman" panose="02020603050405020304" pitchFamily="18" charset="0"/>
            <a:cs typeface="Times New Roman" panose="02020603050405020304" pitchFamily="18" charset="0"/>
          </a:endParaRPr>
        </a:p>
      </dgm:t>
    </dgm:pt>
    <dgm:pt modelId="{CE439FFD-8223-4CEC-943C-DCDE981BD5E4}" type="parTrans" cxnId="{C9AE8400-8784-4507-9362-84F9E432F20D}">
      <dgm:prSet/>
      <dgm:spPr/>
      <dgm:t>
        <a:bodyPr/>
        <a:lstStyle/>
        <a:p>
          <a:endParaRPr lang="ru-RU">
            <a:latin typeface="Times New Roman" panose="02020603050405020304" pitchFamily="18" charset="0"/>
            <a:cs typeface="Times New Roman" panose="02020603050405020304" pitchFamily="18" charset="0"/>
          </a:endParaRPr>
        </a:p>
      </dgm:t>
    </dgm:pt>
    <dgm:pt modelId="{76E19632-1522-4B32-8862-B314293F916D}" type="sibTrans" cxnId="{C9AE8400-8784-4507-9362-84F9E432F20D}">
      <dgm:prSet/>
      <dgm:spPr/>
      <dgm:t>
        <a:bodyPr/>
        <a:lstStyle/>
        <a:p>
          <a:endParaRPr lang="ru-RU">
            <a:latin typeface="Times New Roman" panose="02020603050405020304" pitchFamily="18" charset="0"/>
            <a:cs typeface="Times New Roman" panose="02020603050405020304" pitchFamily="18" charset="0"/>
          </a:endParaRPr>
        </a:p>
      </dgm:t>
    </dgm:pt>
    <dgm:pt modelId="{A13646C7-E640-4022-B9D4-3D74549E40A7}">
      <dgm:prSet phldrT="[Текст]" custT="1"/>
      <dgm:spPr/>
      <dgm:t>
        <a:bodyPr lIns="108000" rIns="0"/>
        <a:lstStyle/>
        <a:p>
          <a:pPr algn="ctr"/>
          <a:r>
            <a:rPr lang="ru-RU" sz="1200" dirty="0" smtClean="0">
              <a:latin typeface="Times New Roman" panose="02020603050405020304" pitchFamily="18" charset="0"/>
              <a:cs typeface="Times New Roman" panose="02020603050405020304" pitchFamily="18" charset="0"/>
            </a:rPr>
            <a:t>общеобразовательных</a:t>
          </a:r>
          <a:endParaRPr lang="ru-RU" sz="1200" dirty="0">
            <a:latin typeface="Times New Roman" panose="02020603050405020304" pitchFamily="18" charset="0"/>
            <a:cs typeface="Times New Roman" panose="02020603050405020304" pitchFamily="18" charset="0"/>
          </a:endParaRPr>
        </a:p>
      </dgm:t>
    </dgm:pt>
    <dgm:pt modelId="{9EAF3FCA-EA79-4960-9294-B718C876C20B}" type="parTrans" cxnId="{8AD0F973-AE2A-4EF9-AB79-FAF025E2A574}">
      <dgm:prSet/>
      <dgm:spPr/>
      <dgm:t>
        <a:bodyPr/>
        <a:lstStyle/>
        <a:p>
          <a:endParaRPr lang="ru-RU">
            <a:latin typeface="Times New Roman" panose="02020603050405020304" pitchFamily="18" charset="0"/>
            <a:cs typeface="Times New Roman" panose="02020603050405020304" pitchFamily="18" charset="0"/>
          </a:endParaRPr>
        </a:p>
      </dgm:t>
    </dgm:pt>
    <dgm:pt modelId="{C414B80C-D9C9-4A53-93F5-322224FA0EC6}" type="sibTrans" cxnId="{8AD0F973-AE2A-4EF9-AB79-FAF025E2A574}">
      <dgm:prSet/>
      <dgm:spPr/>
      <dgm:t>
        <a:bodyPr/>
        <a:lstStyle/>
        <a:p>
          <a:endParaRPr lang="ru-RU">
            <a:latin typeface="Times New Roman" panose="02020603050405020304" pitchFamily="18" charset="0"/>
            <a:cs typeface="Times New Roman" panose="02020603050405020304" pitchFamily="18" charset="0"/>
          </a:endParaRPr>
        </a:p>
      </dgm:t>
    </dgm:pt>
    <dgm:pt modelId="{1397F7CC-4984-4265-B35A-CEF268B52614}">
      <dgm:prSet phldrT="[Текст]" custT="1"/>
      <dgm:spPr/>
      <dgm:t>
        <a:bodyPr lIns="72000"/>
        <a:lstStyle/>
        <a:p>
          <a:pPr algn="ctr"/>
          <a:r>
            <a:rPr lang="ru-RU" sz="1200" dirty="0" smtClean="0">
              <a:latin typeface="Times New Roman" panose="02020603050405020304" pitchFamily="18" charset="0"/>
              <a:cs typeface="Times New Roman" panose="02020603050405020304" pitchFamily="18" charset="0"/>
            </a:rPr>
            <a:t>дополнительного образования</a:t>
          </a:r>
          <a:endParaRPr lang="ru-RU" sz="1200" dirty="0">
            <a:latin typeface="Times New Roman" panose="02020603050405020304" pitchFamily="18" charset="0"/>
            <a:cs typeface="Times New Roman" panose="02020603050405020304" pitchFamily="18" charset="0"/>
          </a:endParaRPr>
        </a:p>
      </dgm:t>
    </dgm:pt>
    <dgm:pt modelId="{1804B88C-FA88-4270-9BBA-31C5C5C85556}" type="parTrans" cxnId="{6A30ACE1-70A3-4CA7-B789-7D4C07A5B23A}">
      <dgm:prSet/>
      <dgm:spPr/>
      <dgm:t>
        <a:bodyPr/>
        <a:lstStyle/>
        <a:p>
          <a:endParaRPr lang="ru-RU">
            <a:latin typeface="Times New Roman" panose="02020603050405020304" pitchFamily="18" charset="0"/>
            <a:cs typeface="Times New Roman" panose="02020603050405020304" pitchFamily="18" charset="0"/>
          </a:endParaRPr>
        </a:p>
      </dgm:t>
    </dgm:pt>
    <dgm:pt modelId="{F2DCA0CF-4865-4D84-BA44-A96D725C39F2}" type="sibTrans" cxnId="{6A30ACE1-70A3-4CA7-B789-7D4C07A5B23A}">
      <dgm:prSet/>
      <dgm:spPr/>
      <dgm:t>
        <a:bodyPr/>
        <a:lstStyle/>
        <a:p>
          <a:endParaRPr lang="ru-RU">
            <a:latin typeface="Times New Roman" panose="02020603050405020304" pitchFamily="18" charset="0"/>
            <a:cs typeface="Times New Roman" panose="02020603050405020304" pitchFamily="18" charset="0"/>
          </a:endParaRPr>
        </a:p>
      </dgm:t>
    </dgm:pt>
    <dgm:pt modelId="{132406D1-D9AF-4C23-B392-1BE286338BAC}" type="pres">
      <dgm:prSet presAssocID="{FE33492A-B827-482C-B669-88C87957D721}" presName="Name0" presStyleCnt="0">
        <dgm:presLayoutVars>
          <dgm:dir/>
          <dgm:resizeHandles val="exact"/>
        </dgm:presLayoutVars>
      </dgm:prSet>
      <dgm:spPr/>
      <dgm:t>
        <a:bodyPr/>
        <a:lstStyle/>
        <a:p>
          <a:endParaRPr lang="ru-RU"/>
        </a:p>
      </dgm:t>
    </dgm:pt>
    <dgm:pt modelId="{3EED45DE-DC74-45A9-88E9-1EA3770FE2CA}" type="pres">
      <dgm:prSet presAssocID="{3FB23E9C-C854-47D5-937A-37AB789207E0}" presName="composite" presStyleCnt="0"/>
      <dgm:spPr/>
    </dgm:pt>
    <dgm:pt modelId="{71C85485-D7CD-44C8-A275-AD6EBDA21A33}" type="pres">
      <dgm:prSet presAssocID="{3FB23E9C-C854-47D5-937A-37AB789207E0}" presName="rect1" presStyleLbl="trAlignAcc1" presStyleIdx="0" presStyleCnt="3" custScaleX="91186">
        <dgm:presLayoutVars>
          <dgm:bulletEnabled val="1"/>
        </dgm:presLayoutVars>
      </dgm:prSet>
      <dgm:spPr/>
      <dgm:t>
        <a:bodyPr/>
        <a:lstStyle/>
        <a:p>
          <a:endParaRPr lang="ru-RU"/>
        </a:p>
      </dgm:t>
    </dgm:pt>
    <dgm:pt modelId="{D34B6571-9F5D-4674-A321-E0C066DC5444}" type="pres">
      <dgm:prSet presAssocID="{3FB23E9C-C854-47D5-937A-37AB789207E0}" presName="rect2" presStyleLbl="fgImgPlace1" presStyleIdx="0" presStyleCnt="3" custLinFactNeighborX="-16123" custLinFactNeighborY="-1598"/>
      <dgm:spPr/>
    </dgm:pt>
    <dgm:pt modelId="{0D39E80A-ADC1-4494-A98B-D4F133D8A679}" type="pres">
      <dgm:prSet presAssocID="{76E19632-1522-4B32-8862-B314293F916D}" presName="sibTrans" presStyleCnt="0"/>
      <dgm:spPr/>
    </dgm:pt>
    <dgm:pt modelId="{BA46E923-9958-407B-8876-DB12452A3F51}" type="pres">
      <dgm:prSet presAssocID="{A13646C7-E640-4022-B9D4-3D74549E40A7}" presName="composite" presStyleCnt="0"/>
      <dgm:spPr/>
    </dgm:pt>
    <dgm:pt modelId="{DDBE21DB-6C72-495E-8DE7-B2273ABA99C1}" type="pres">
      <dgm:prSet presAssocID="{A13646C7-E640-4022-B9D4-3D74549E40A7}" presName="rect1" presStyleLbl="trAlignAcc1" presStyleIdx="1" presStyleCnt="3" custScaleX="91186">
        <dgm:presLayoutVars>
          <dgm:bulletEnabled val="1"/>
        </dgm:presLayoutVars>
      </dgm:prSet>
      <dgm:spPr/>
      <dgm:t>
        <a:bodyPr/>
        <a:lstStyle/>
        <a:p>
          <a:endParaRPr lang="ru-RU"/>
        </a:p>
      </dgm:t>
    </dgm:pt>
    <dgm:pt modelId="{A6929EC6-3A4D-4020-BF98-3869CFF81353}" type="pres">
      <dgm:prSet presAssocID="{A13646C7-E640-4022-B9D4-3D74549E40A7}" presName="rect2" presStyleLbl="fgImgPlace1" presStyleIdx="1" presStyleCnt="3" custLinFactNeighborX="-19340" custLinFactNeighborY="2778"/>
      <dgm:spPr/>
    </dgm:pt>
    <dgm:pt modelId="{CA09BAD2-9D74-4133-A056-1F9B56D02893}" type="pres">
      <dgm:prSet presAssocID="{C414B80C-D9C9-4A53-93F5-322224FA0EC6}" presName="sibTrans" presStyleCnt="0"/>
      <dgm:spPr/>
    </dgm:pt>
    <dgm:pt modelId="{539BF4D8-8DFF-49A2-B68D-EC93CD70FB3E}" type="pres">
      <dgm:prSet presAssocID="{1397F7CC-4984-4265-B35A-CEF268B52614}" presName="composite" presStyleCnt="0"/>
      <dgm:spPr/>
    </dgm:pt>
    <dgm:pt modelId="{4800DACA-364A-4D0F-A46E-748908F3CBB2}" type="pres">
      <dgm:prSet presAssocID="{1397F7CC-4984-4265-B35A-CEF268B52614}" presName="rect1" presStyleLbl="trAlignAcc1" presStyleIdx="2" presStyleCnt="3" custScaleX="91186">
        <dgm:presLayoutVars>
          <dgm:bulletEnabled val="1"/>
        </dgm:presLayoutVars>
      </dgm:prSet>
      <dgm:spPr/>
      <dgm:t>
        <a:bodyPr/>
        <a:lstStyle/>
        <a:p>
          <a:endParaRPr lang="ru-RU"/>
        </a:p>
      </dgm:t>
    </dgm:pt>
    <dgm:pt modelId="{2E229AB3-E7EC-4567-B5AF-F76F25B5AF30}" type="pres">
      <dgm:prSet presAssocID="{1397F7CC-4984-4265-B35A-CEF268B52614}" presName="rect2" presStyleLbl="fgImgPlace1" presStyleIdx="2" presStyleCnt="3" custLinFactNeighborX="-13394" custLinFactNeighborY="-5412"/>
      <dgm:spPr/>
    </dgm:pt>
  </dgm:ptLst>
  <dgm:cxnLst>
    <dgm:cxn modelId="{F7FA67F2-9744-4B2D-82A4-A89E4E1C5693}" type="presOf" srcId="{A13646C7-E640-4022-B9D4-3D74549E40A7}" destId="{DDBE21DB-6C72-495E-8DE7-B2273ABA99C1}" srcOrd="0" destOrd="0" presId="urn:microsoft.com/office/officeart/2008/layout/PictureStrips"/>
    <dgm:cxn modelId="{BF466FE7-552D-4083-A5B2-4D5FC5D1B022}" type="presOf" srcId="{3FB23E9C-C854-47D5-937A-37AB789207E0}" destId="{71C85485-D7CD-44C8-A275-AD6EBDA21A33}" srcOrd="0" destOrd="0" presId="urn:microsoft.com/office/officeart/2008/layout/PictureStrips"/>
    <dgm:cxn modelId="{C9AE8400-8784-4507-9362-84F9E432F20D}" srcId="{FE33492A-B827-482C-B669-88C87957D721}" destId="{3FB23E9C-C854-47D5-937A-37AB789207E0}" srcOrd="0" destOrd="0" parTransId="{CE439FFD-8223-4CEC-943C-DCDE981BD5E4}" sibTransId="{76E19632-1522-4B32-8862-B314293F916D}"/>
    <dgm:cxn modelId="{3959D0F7-135E-4B9F-83C6-A93C639A43C1}" type="presOf" srcId="{1397F7CC-4984-4265-B35A-CEF268B52614}" destId="{4800DACA-364A-4D0F-A46E-748908F3CBB2}" srcOrd="0" destOrd="0" presId="urn:microsoft.com/office/officeart/2008/layout/PictureStrips"/>
    <dgm:cxn modelId="{8AD0F973-AE2A-4EF9-AB79-FAF025E2A574}" srcId="{FE33492A-B827-482C-B669-88C87957D721}" destId="{A13646C7-E640-4022-B9D4-3D74549E40A7}" srcOrd="1" destOrd="0" parTransId="{9EAF3FCA-EA79-4960-9294-B718C876C20B}" sibTransId="{C414B80C-D9C9-4A53-93F5-322224FA0EC6}"/>
    <dgm:cxn modelId="{A89B2109-947F-4367-ACC9-E38B54C7765C}" type="presOf" srcId="{FE33492A-B827-482C-B669-88C87957D721}" destId="{132406D1-D9AF-4C23-B392-1BE286338BAC}" srcOrd="0" destOrd="0" presId="urn:microsoft.com/office/officeart/2008/layout/PictureStrips"/>
    <dgm:cxn modelId="{6A30ACE1-70A3-4CA7-B789-7D4C07A5B23A}" srcId="{FE33492A-B827-482C-B669-88C87957D721}" destId="{1397F7CC-4984-4265-B35A-CEF268B52614}" srcOrd="2" destOrd="0" parTransId="{1804B88C-FA88-4270-9BBA-31C5C5C85556}" sibTransId="{F2DCA0CF-4865-4D84-BA44-A96D725C39F2}"/>
    <dgm:cxn modelId="{49815732-7C2B-4280-B169-461D00B51289}" type="presParOf" srcId="{132406D1-D9AF-4C23-B392-1BE286338BAC}" destId="{3EED45DE-DC74-45A9-88E9-1EA3770FE2CA}" srcOrd="0" destOrd="0" presId="urn:microsoft.com/office/officeart/2008/layout/PictureStrips"/>
    <dgm:cxn modelId="{782033AE-A15C-47CA-9AD2-753B8FCF91B6}" type="presParOf" srcId="{3EED45DE-DC74-45A9-88E9-1EA3770FE2CA}" destId="{71C85485-D7CD-44C8-A275-AD6EBDA21A33}" srcOrd="0" destOrd="0" presId="urn:microsoft.com/office/officeart/2008/layout/PictureStrips"/>
    <dgm:cxn modelId="{6778E1AB-3B59-4407-8B00-474D5823FA20}" type="presParOf" srcId="{3EED45DE-DC74-45A9-88E9-1EA3770FE2CA}" destId="{D34B6571-9F5D-4674-A321-E0C066DC5444}" srcOrd="1" destOrd="0" presId="urn:microsoft.com/office/officeart/2008/layout/PictureStrips"/>
    <dgm:cxn modelId="{347CF3B0-9171-490A-9D5A-9F0B0FFE8A7C}" type="presParOf" srcId="{132406D1-D9AF-4C23-B392-1BE286338BAC}" destId="{0D39E80A-ADC1-4494-A98B-D4F133D8A679}" srcOrd="1" destOrd="0" presId="urn:microsoft.com/office/officeart/2008/layout/PictureStrips"/>
    <dgm:cxn modelId="{A623D449-EE4C-4A7C-8AC2-AD39ED4EFBB3}" type="presParOf" srcId="{132406D1-D9AF-4C23-B392-1BE286338BAC}" destId="{BA46E923-9958-407B-8876-DB12452A3F51}" srcOrd="2" destOrd="0" presId="urn:microsoft.com/office/officeart/2008/layout/PictureStrips"/>
    <dgm:cxn modelId="{99479E9E-1390-4702-A30F-4EBFFB6D6A89}" type="presParOf" srcId="{BA46E923-9958-407B-8876-DB12452A3F51}" destId="{DDBE21DB-6C72-495E-8DE7-B2273ABA99C1}" srcOrd="0" destOrd="0" presId="urn:microsoft.com/office/officeart/2008/layout/PictureStrips"/>
    <dgm:cxn modelId="{2203E448-4E37-489F-9BFF-F5BE11AEDE1B}" type="presParOf" srcId="{BA46E923-9958-407B-8876-DB12452A3F51}" destId="{A6929EC6-3A4D-4020-BF98-3869CFF81353}" srcOrd="1" destOrd="0" presId="urn:microsoft.com/office/officeart/2008/layout/PictureStrips"/>
    <dgm:cxn modelId="{70AE2EB5-6BA1-43FB-94D3-8C9C45A86EE9}" type="presParOf" srcId="{132406D1-D9AF-4C23-B392-1BE286338BAC}" destId="{CA09BAD2-9D74-4133-A056-1F9B56D02893}" srcOrd="3" destOrd="0" presId="urn:microsoft.com/office/officeart/2008/layout/PictureStrips"/>
    <dgm:cxn modelId="{3F8DA0DD-86A2-4C40-A7F4-FE40F07E8763}" type="presParOf" srcId="{132406D1-D9AF-4C23-B392-1BE286338BAC}" destId="{539BF4D8-8DFF-49A2-B68D-EC93CD70FB3E}" srcOrd="4" destOrd="0" presId="urn:microsoft.com/office/officeart/2008/layout/PictureStrips"/>
    <dgm:cxn modelId="{F9AB0646-3AE2-4874-A5C4-5D14F7D963A6}" type="presParOf" srcId="{539BF4D8-8DFF-49A2-B68D-EC93CD70FB3E}" destId="{4800DACA-364A-4D0F-A46E-748908F3CBB2}" srcOrd="0" destOrd="0" presId="urn:microsoft.com/office/officeart/2008/layout/PictureStrips"/>
    <dgm:cxn modelId="{6BFC43E4-9C85-43C0-B610-406269A9B247}" type="presParOf" srcId="{539BF4D8-8DFF-49A2-B68D-EC93CD70FB3E}" destId="{2E229AB3-E7EC-4567-B5AF-F76F25B5AF30}"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FEADEF-8A5E-486D-9C22-59446B66B137}"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ru-RU"/>
        </a:p>
      </dgm:t>
    </dgm:pt>
    <dgm:pt modelId="{63E82655-4984-4973-8C3A-98FF6E567938}">
      <dgm:prSet phldrT="[Текст]" custT="1"/>
      <dgm:spPr/>
      <dgm:t>
        <a:bodyPr/>
        <a:lstStyle/>
        <a:p>
          <a:pPr algn="ctr"/>
          <a:r>
            <a:rPr lang="ru-RU" sz="1200" dirty="0" smtClean="0">
              <a:latin typeface="Times New Roman" panose="02020603050405020304" pitchFamily="18" charset="0"/>
              <a:cs typeface="Times New Roman" panose="02020603050405020304" pitchFamily="18" charset="0"/>
            </a:rPr>
            <a:t>ДОМА КУЛЬТУРЫ</a:t>
          </a:r>
          <a:endParaRPr lang="ru-RU" sz="1200" dirty="0">
            <a:latin typeface="Times New Roman" panose="02020603050405020304" pitchFamily="18" charset="0"/>
            <a:cs typeface="Times New Roman" panose="02020603050405020304" pitchFamily="18" charset="0"/>
          </a:endParaRPr>
        </a:p>
      </dgm:t>
    </dgm:pt>
    <dgm:pt modelId="{32FDB658-71FA-431B-9DD4-3EACF376F62C}" type="parTrans" cxnId="{C1C594DD-5ECB-45AE-9A15-7BF4B1EACE01}">
      <dgm:prSet/>
      <dgm:spPr/>
      <dgm:t>
        <a:bodyPr/>
        <a:lstStyle/>
        <a:p>
          <a:endParaRPr lang="ru-RU" sz="1400">
            <a:latin typeface="Times New Roman" panose="02020603050405020304" pitchFamily="18" charset="0"/>
            <a:cs typeface="Times New Roman" panose="02020603050405020304" pitchFamily="18" charset="0"/>
          </a:endParaRPr>
        </a:p>
      </dgm:t>
    </dgm:pt>
    <dgm:pt modelId="{1468E4B4-9ABA-4EE2-B577-A379166AB802}" type="sibTrans" cxnId="{C1C594DD-5ECB-45AE-9A15-7BF4B1EACE01}">
      <dgm:prSet/>
      <dgm:spPr/>
      <dgm:t>
        <a:bodyPr/>
        <a:lstStyle/>
        <a:p>
          <a:endParaRPr lang="ru-RU" sz="1400">
            <a:latin typeface="Times New Roman" panose="02020603050405020304" pitchFamily="18" charset="0"/>
            <a:cs typeface="Times New Roman" panose="02020603050405020304" pitchFamily="18" charset="0"/>
          </a:endParaRPr>
        </a:p>
      </dgm:t>
    </dgm:pt>
    <dgm:pt modelId="{16A16CE6-6480-4083-BD82-50F4834C3B0B}">
      <dgm:prSet phldrT="[Текст]" custT="1"/>
      <dgm:spPr/>
      <dgm:t>
        <a:bodyPr/>
        <a:lstStyle/>
        <a:p>
          <a:pPr algn="ctr"/>
          <a:r>
            <a:rPr lang="ru-RU" sz="1200" dirty="0" smtClean="0">
              <a:latin typeface="Times New Roman" panose="02020603050405020304" pitchFamily="18" charset="0"/>
              <a:cs typeface="Times New Roman" panose="02020603050405020304" pitchFamily="18" charset="0"/>
            </a:rPr>
            <a:t>БИБЛИОТЕКИ</a:t>
          </a:r>
        </a:p>
      </dgm:t>
    </dgm:pt>
    <dgm:pt modelId="{F441F308-FA37-41B4-A3B8-E68D73C34E96}" type="parTrans" cxnId="{8A07F461-7483-417C-B461-2E4D0EFBA377}">
      <dgm:prSet/>
      <dgm:spPr/>
      <dgm:t>
        <a:bodyPr/>
        <a:lstStyle/>
        <a:p>
          <a:endParaRPr lang="ru-RU" sz="1400">
            <a:latin typeface="Times New Roman" panose="02020603050405020304" pitchFamily="18" charset="0"/>
            <a:cs typeface="Times New Roman" panose="02020603050405020304" pitchFamily="18" charset="0"/>
          </a:endParaRPr>
        </a:p>
      </dgm:t>
    </dgm:pt>
    <dgm:pt modelId="{3D583B9B-8474-4EA9-B9D0-1A01006CF35E}" type="sibTrans" cxnId="{8A07F461-7483-417C-B461-2E4D0EFBA377}">
      <dgm:prSet/>
      <dgm:spPr/>
      <dgm:t>
        <a:bodyPr/>
        <a:lstStyle/>
        <a:p>
          <a:endParaRPr lang="ru-RU" sz="1400">
            <a:latin typeface="Times New Roman" panose="02020603050405020304" pitchFamily="18" charset="0"/>
            <a:cs typeface="Times New Roman" panose="02020603050405020304" pitchFamily="18" charset="0"/>
          </a:endParaRPr>
        </a:p>
      </dgm:t>
    </dgm:pt>
    <dgm:pt modelId="{A2DC9C25-C012-4409-B2AD-9BA5BF999B38}">
      <dgm:prSet custT="1"/>
      <dgm:spPr/>
      <dgm:t>
        <a:bodyPr/>
        <a:lstStyle/>
        <a:p>
          <a:pPr algn="ctr"/>
          <a:r>
            <a:rPr lang="ru-RU" sz="1200" dirty="0" smtClean="0">
              <a:latin typeface="Times New Roman" panose="02020603050405020304" pitchFamily="18" charset="0"/>
              <a:cs typeface="Times New Roman" panose="02020603050405020304" pitchFamily="18" charset="0"/>
            </a:rPr>
            <a:t>МУЗЕИ</a:t>
          </a:r>
          <a:endParaRPr lang="ru-RU" sz="1200" dirty="0">
            <a:latin typeface="Times New Roman" panose="02020603050405020304" pitchFamily="18" charset="0"/>
            <a:cs typeface="Times New Roman" panose="02020603050405020304" pitchFamily="18" charset="0"/>
          </a:endParaRPr>
        </a:p>
      </dgm:t>
    </dgm:pt>
    <dgm:pt modelId="{988C9CD9-572F-412D-813A-DFC05BD57B6C}" type="parTrans" cxnId="{F9BB0444-9058-4CE1-AC28-3C441BCF0EFF}">
      <dgm:prSet/>
      <dgm:spPr/>
      <dgm:t>
        <a:bodyPr/>
        <a:lstStyle/>
        <a:p>
          <a:endParaRPr lang="ru-RU" sz="1400">
            <a:latin typeface="Times New Roman" panose="02020603050405020304" pitchFamily="18" charset="0"/>
            <a:cs typeface="Times New Roman" panose="02020603050405020304" pitchFamily="18" charset="0"/>
          </a:endParaRPr>
        </a:p>
      </dgm:t>
    </dgm:pt>
    <dgm:pt modelId="{3E741194-A742-4639-9D8C-1A3ADBAD1EDB}" type="sibTrans" cxnId="{F9BB0444-9058-4CE1-AC28-3C441BCF0EFF}">
      <dgm:prSet/>
      <dgm:spPr/>
      <dgm:t>
        <a:bodyPr/>
        <a:lstStyle/>
        <a:p>
          <a:endParaRPr lang="ru-RU" sz="1400">
            <a:latin typeface="Times New Roman" panose="02020603050405020304" pitchFamily="18" charset="0"/>
            <a:cs typeface="Times New Roman" panose="02020603050405020304" pitchFamily="18" charset="0"/>
          </a:endParaRPr>
        </a:p>
      </dgm:t>
    </dgm:pt>
    <dgm:pt modelId="{F14B7A79-39EA-4B24-984E-423224373121}">
      <dgm:prSet custT="1"/>
      <dgm:spPr/>
      <dgm:t>
        <a:bodyPr/>
        <a:lstStyle/>
        <a:p>
          <a:pPr algn="ctr"/>
          <a:r>
            <a:rPr lang="ru-RU" sz="1200" dirty="0" smtClean="0">
              <a:latin typeface="Times New Roman" panose="02020603050405020304" pitchFamily="18" charset="0"/>
              <a:cs typeface="Times New Roman" panose="02020603050405020304" pitchFamily="18" charset="0"/>
            </a:rPr>
            <a:t>ОРГАНИЗАЦИОННО-</a:t>
          </a:r>
        </a:p>
        <a:p>
          <a:pPr algn="ctr"/>
          <a:r>
            <a:rPr lang="ru-RU" sz="1200" dirty="0" smtClean="0">
              <a:latin typeface="Times New Roman" panose="02020603050405020304" pitchFamily="18" charset="0"/>
              <a:cs typeface="Times New Roman" panose="02020603050405020304" pitchFamily="18" charset="0"/>
            </a:rPr>
            <a:t>МЕТОДИЧЕСКИЙ ЦЕНТР</a:t>
          </a:r>
          <a:endParaRPr lang="ru-RU" sz="1200" dirty="0">
            <a:latin typeface="Times New Roman" panose="02020603050405020304" pitchFamily="18" charset="0"/>
            <a:cs typeface="Times New Roman" panose="02020603050405020304" pitchFamily="18" charset="0"/>
          </a:endParaRPr>
        </a:p>
      </dgm:t>
    </dgm:pt>
    <dgm:pt modelId="{DFF983C2-ED5D-4656-8B0E-65BF86BD3089}" type="parTrans" cxnId="{934FD967-C53C-4C8E-8237-06B8CC862C16}">
      <dgm:prSet/>
      <dgm:spPr/>
      <dgm:t>
        <a:bodyPr/>
        <a:lstStyle/>
        <a:p>
          <a:endParaRPr lang="ru-RU" sz="1400">
            <a:latin typeface="Times New Roman" panose="02020603050405020304" pitchFamily="18" charset="0"/>
            <a:cs typeface="Times New Roman" panose="02020603050405020304" pitchFamily="18" charset="0"/>
          </a:endParaRPr>
        </a:p>
      </dgm:t>
    </dgm:pt>
    <dgm:pt modelId="{DC746BEE-A19F-47FD-A2F2-F414C5F48C7E}" type="sibTrans" cxnId="{934FD967-C53C-4C8E-8237-06B8CC862C16}">
      <dgm:prSet/>
      <dgm:spPr/>
      <dgm:t>
        <a:bodyPr/>
        <a:lstStyle/>
        <a:p>
          <a:endParaRPr lang="ru-RU" sz="1400">
            <a:latin typeface="Times New Roman" panose="02020603050405020304" pitchFamily="18" charset="0"/>
            <a:cs typeface="Times New Roman" panose="02020603050405020304" pitchFamily="18" charset="0"/>
          </a:endParaRPr>
        </a:p>
      </dgm:t>
    </dgm:pt>
    <dgm:pt modelId="{20E881A3-D5FD-48FA-AC9F-298C7DAF66E3}" type="pres">
      <dgm:prSet presAssocID="{3EFEADEF-8A5E-486D-9C22-59446B66B137}" presName="linear" presStyleCnt="0">
        <dgm:presLayoutVars>
          <dgm:dir/>
          <dgm:animLvl val="lvl"/>
          <dgm:resizeHandles val="exact"/>
        </dgm:presLayoutVars>
      </dgm:prSet>
      <dgm:spPr/>
      <dgm:t>
        <a:bodyPr/>
        <a:lstStyle/>
        <a:p>
          <a:endParaRPr lang="ru-RU"/>
        </a:p>
      </dgm:t>
    </dgm:pt>
    <dgm:pt modelId="{A0CD720D-CE5A-4479-9C63-6750D39AA924}" type="pres">
      <dgm:prSet presAssocID="{63E82655-4984-4973-8C3A-98FF6E567938}" presName="parentLin" presStyleCnt="0"/>
      <dgm:spPr/>
      <dgm:t>
        <a:bodyPr/>
        <a:lstStyle/>
        <a:p>
          <a:endParaRPr lang="ru-RU"/>
        </a:p>
      </dgm:t>
    </dgm:pt>
    <dgm:pt modelId="{835A4E81-9988-40CF-86A8-49DC09C36114}" type="pres">
      <dgm:prSet presAssocID="{63E82655-4984-4973-8C3A-98FF6E567938}" presName="parentLeftMargin" presStyleLbl="node1" presStyleIdx="0" presStyleCnt="4"/>
      <dgm:spPr/>
      <dgm:t>
        <a:bodyPr/>
        <a:lstStyle/>
        <a:p>
          <a:endParaRPr lang="ru-RU"/>
        </a:p>
      </dgm:t>
    </dgm:pt>
    <dgm:pt modelId="{F8D0FABB-95C6-4387-866A-D4E72517B42E}" type="pres">
      <dgm:prSet presAssocID="{63E82655-4984-4973-8C3A-98FF6E567938}" presName="parentText" presStyleLbl="node1" presStyleIdx="0" presStyleCnt="4" custScaleX="111532" custLinFactNeighborX="4796" custLinFactNeighborY="-5933">
        <dgm:presLayoutVars>
          <dgm:chMax val="0"/>
          <dgm:bulletEnabled val="1"/>
        </dgm:presLayoutVars>
      </dgm:prSet>
      <dgm:spPr/>
      <dgm:t>
        <a:bodyPr/>
        <a:lstStyle/>
        <a:p>
          <a:endParaRPr lang="ru-RU"/>
        </a:p>
      </dgm:t>
    </dgm:pt>
    <dgm:pt modelId="{49EB7039-376C-4982-BD08-089EC9C08A48}" type="pres">
      <dgm:prSet presAssocID="{63E82655-4984-4973-8C3A-98FF6E567938}" presName="negativeSpace" presStyleCnt="0"/>
      <dgm:spPr/>
      <dgm:t>
        <a:bodyPr/>
        <a:lstStyle/>
        <a:p>
          <a:endParaRPr lang="ru-RU"/>
        </a:p>
      </dgm:t>
    </dgm:pt>
    <dgm:pt modelId="{B7ECC561-6508-4DBD-A731-3996820B1894}" type="pres">
      <dgm:prSet presAssocID="{63E82655-4984-4973-8C3A-98FF6E567938}" presName="childText" presStyleLbl="conFgAcc1" presStyleIdx="0" presStyleCnt="4" custLinFactY="-6682" custLinFactNeighborY="-100000">
        <dgm:presLayoutVars>
          <dgm:bulletEnabled val="1"/>
        </dgm:presLayoutVars>
      </dgm:prSet>
      <dgm:spPr/>
      <dgm:t>
        <a:bodyPr/>
        <a:lstStyle/>
        <a:p>
          <a:endParaRPr lang="ru-RU"/>
        </a:p>
      </dgm:t>
    </dgm:pt>
    <dgm:pt modelId="{713A6BC6-A7D0-4CC4-8879-D5C3FB4A9FC9}" type="pres">
      <dgm:prSet presAssocID="{1468E4B4-9ABA-4EE2-B577-A379166AB802}" presName="spaceBetweenRectangles" presStyleCnt="0"/>
      <dgm:spPr/>
      <dgm:t>
        <a:bodyPr/>
        <a:lstStyle/>
        <a:p>
          <a:endParaRPr lang="ru-RU"/>
        </a:p>
      </dgm:t>
    </dgm:pt>
    <dgm:pt modelId="{F382AD30-914D-4E9C-AA58-EE9C57B61083}" type="pres">
      <dgm:prSet presAssocID="{16A16CE6-6480-4083-BD82-50F4834C3B0B}" presName="parentLin" presStyleCnt="0"/>
      <dgm:spPr/>
      <dgm:t>
        <a:bodyPr/>
        <a:lstStyle/>
        <a:p>
          <a:endParaRPr lang="ru-RU"/>
        </a:p>
      </dgm:t>
    </dgm:pt>
    <dgm:pt modelId="{1E278FC8-66E2-494F-8E84-C0F063F5F948}" type="pres">
      <dgm:prSet presAssocID="{16A16CE6-6480-4083-BD82-50F4834C3B0B}" presName="parentLeftMargin" presStyleLbl="node1" presStyleIdx="0" presStyleCnt="4"/>
      <dgm:spPr/>
      <dgm:t>
        <a:bodyPr/>
        <a:lstStyle/>
        <a:p>
          <a:endParaRPr lang="ru-RU"/>
        </a:p>
      </dgm:t>
    </dgm:pt>
    <dgm:pt modelId="{C0E0140C-620B-4BDB-9F16-30720DF7E629}" type="pres">
      <dgm:prSet presAssocID="{16A16CE6-6480-4083-BD82-50F4834C3B0B}" presName="parentText" presStyleLbl="node1" presStyleIdx="1" presStyleCnt="4" custScaleX="111532" custLinFactNeighborX="-957" custLinFactNeighborY="-30626">
        <dgm:presLayoutVars>
          <dgm:chMax val="0"/>
          <dgm:bulletEnabled val="1"/>
        </dgm:presLayoutVars>
      </dgm:prSet>
      <dgm:spPr/>
      <dgm:t>
        <a:bodyPr/>
        <a:lstStyle/>
        <a:p>
          <a:endParaRPr lang="ru-RU"/>
        </a:p>
      </dgm:t>
    </dgm:pt>
    <dgm:pt modelId="{4DFD93B5-86D2-40C5-B490-88D607C10830}" type="pres">
      <dgm:prSet presAssocID="{16A16CE6-6480-4083-BD82-50F4834C3B0B}" presName="negativeSpace" presStyleCnt="0"/>
      <dgm:spPr/>
      <dgm:t>
        <a:bodyPr/>
        <a:lstStyle/>
        <a:p>
          <a:endParaRPr lang="ru-RU"/>
        </a:p>
      </dgm:t>
    </dgm:pt>
    <dgm:pt modelId="{C460005D-7D64-450C-A41E-9E4886F8AC86}" type="pres">
      <dgm:prSet presAssocID="{16A16CE6-6480-4083-BD82-50F4834C3B0B}" presName="childText" presStyleLbl="conFgAcc1" presStyleIdx="1" presStyleCnt="4" custLinFactY="-38597" custLinFactNeighborY="-100000">
        <dgm:presLayoutVars>
          <dgm:bulletEnabled val="1"/>
        </dgm:presLayoutVars>
      </dgm:prSet>
      <dgm:spPr/>
      <dgm:t>
        <a:bodyPr/>
        <a:lstStyle/>
        <a:p>
          <a:endParaRPr lang="ru-RU"/>
        </a:p>
      </dgm:t>
    </dgm:pt>
    <dgm:pt modelId="{D5523C0B-559C-44D0-8E2F-AB30F8364BF5}" type="pres">
      <dgm:prSet presAssocID="{3D583B9B-8474-4EA9-B9D0-1A01006CF35E}" presName="spaceBetweenRectangles" presStyleCnt="0"/>
      <dgm:spPr/>
      <dgm:t>
        <a:bodyPr/>
        <a:lstStyle/>
        <a:p>
          <a:endParaRPr lang="ru-RU"/>
        </a:p>
      </dgm:t>
    </dgm:pt>
    <dgm:pt modelId="{8491C191-CAF5-4050-AF58-CA1643332456}" type="pres">
      <dgm:prSet presAssocID="{A2DC9C25-C012-4409-B2AD-9BA5BF999B38}" presName="parentLin" presStyleCnt="0"/>
      <dgm:spPr/>
      <dgm:t>
        <a:bodyPr/>
        <a:lstStyle/>
        <a:p>
          <a:endParaRPr lang="ru-RU"/>
        </a:p>
      </dgm:t>
    </dgm:pt>
    <dgm:pt modelId="{898952AC-EA04-44C7-A65C-1A890C27B54A}" type="pres">
      <dgm:prSet presAssocID="{A2DC9C25-C012-4409-B2AD-9BA5BF999B38}" presName="parentLeftMargin" presStyleLbl="node1" presStyleIdx="1" presStyleCnt="4"/>
      <dgm:spPr/>
      <dgm:t>
        <a:bodyPr/>
        <a:lstStyle/>
        <a:p>
          <a:endParaRPr lang="ru-RU"/>
        </a:p>
      </dgm:t>
    </dgm:pt>
    <dgm:pt modelId="{69FA3671-659D-49CB-AA64-32BD988E5474}" type="pres">
      <dgm:prSet presAssocID="{A2DC9C25-C012-4409-B2AD-9BA5BF999B38}" presName="parentText" presStyleLbl="node1" presStyleIdx="2" presStyleCnt="4" custScaleX="111532" custLinFactNeighborX="7215" custLinFactNeighborY="-55095">
        <dgm:presLayoutVars>
          <dgm:chMax val="0"/>
          <dgm:bulletEnabled val="1"/>
        </dgm:presLayoutVars>
      </dgm:prSet>
      <dgm:spPr/>
      <dgm:t>
        <a:bodyPr/>
        <a:lstStyle/>
        <a:p>
          <a:endParaRPr lang="ru-RU"/>
        </a:p>
      </dgm:t>
    </dgm:pt>
    <dgm:pt modelId="{3CE367B2-0C54-4F92-84A0-48BAC71E336A}" type="pres">
      <dgm:prSet presAssocID="{A2DC9C25-C012-4409-B2AD-9BA5BF999B38}" presName="negativeSpace" presStyleCnt="0"/>
      <dgm:spPr/>
      <dgm:t>
        <a:bodyPr/>
        <a:lstStyle/>
        <a:p>
          <a:endParaRPr lang="ru-RU"/>
        </a:p>
      </dgm:t>
    </dgm:pt>
    <dgm:pt modelId="{EFCA8D67-E87F-498D-A431-93329E501223}" type="pres">
      <dgm:prSet presAssocID="{A2DC9C25-C012-4409-B2AD-9BA5BF999B38}" presName="childText" presStyleLbl="conFgAcc1" presStyleIdx="2" presStyleCnt="4" custLinFactY="-66326" custLinFactNeighborY="-100000">
        <dgm:presLayoutVars>
          <dgm:bulletEnabled val="1"/>
        </dgm:presLayoutVars>
      </dgm:prSet>
      <dgm:spPr/>
      <dgm:t>
        <a:bodyPr/>
        <a:lstStyle/>
        <a:p>
          <a:endParaRPr lang="ru-RU"/>
        </a:p>
      </dgm:t>
    </dgm:pt>
    <dgm:pt modelId="{03301873-4E92-413F-A202-1F8031D49145}" type="pres">
      <dgm:prSet presAssocID="{3E741194-A742-4639-9D8C-1A3ADBAD1EDB}" presName="spaceBetweenRectangles" presStyleCnt="0"/>
      <dgm:spPr/>
      <dgm:t>
        <a:bodyPr/>
        <a:lstStyle/>
        <a:p>
          <a:endParaRPr lang="ru-RU"/>
        </a:p>
      </dgm:t>
    </dgm:pt>
    <dgm:pt modelId="{77672E06-7138-4433-A52D-C110CD29276A}" type="pres">
      <dgm:prSet presAssocID="{F14B7A79-39EA-4B24-984E-423224373121}" presName="parentLin" presStyleCnt="0"/>
      <dgm:spPr/>
      <dgm:t>
        <a:bodyPr/>
        <a:lstStyle/>
        <a:p>
          <a:endParaRPr lang="ru-RU"/>
        </a:p>
      </dgm:t>
    </dgm:pt>
    <dgm:pt modelId="{F9889175-8AB3-4A82-97E7-53FBC78A3A50}" type="pres">
      <dgm:prSet presAssocID="{F14B7A79-39EA-4B24-984E-423224373121}" presName="parentLeftMargin" presStyleLbl="node1" presStyleIdx="2" presStyleCnt="4"/>
      <dgm:spPr/>
      <dgm:t>
        <a:bodyPr/>
        <a:lstStyle/>
        <a:p>
          <a:endParaRPr lang="ru-RU"/>
        </a:p>
      </dgm:t>
    </dgm:pt>
    <dgm:pt modelId="{B7137209-B92F-48CF-8197-B329B2936283}" type="pres">
      <dgm:prSet presAssocID="{F14B7A79-39EA-4B24-984E-423224373121}" presName="parentText" presStyleLbl="node1" presStyleIdx="3" presStyleCnt="4" custScaleX="111532" custLinFactNeighborX="7215" custLinFactNeighborY="-77515">
        <dgm:presLayoutVars>
          <dgm:chMax val="0"/>
          <dgm:bulletEnabled val="1"/>
        </dgm:presLayoutVars>
      </dgm:prSet>
      <dgm:spPr/>
      <dgm:t>
        <a:bodyPr/>
        <a:lstStyle/>
        <a:p>
          <a:endParaRPr lang="ru-RU"/>
        </a:p>
      </dgm:t>
    </dgm:pt>
    <dgm:pt modelId="{1AFE568C-E66B-45B1-81CA-2A745112DE46}" type="pres">
      <dgm:prSet presAssocID="{F14B7A79-39EA-4B24-984E-423224373121}" presName="negativeSpace" presStyleCnt="0"/>
      <dgm:spPr/>
      <dgm:t>
        <a:bodyPr/>
        <a:lstStyle/>
        <a:p>
          <a:endParaRPr lang="ru-RU"/>
        </a:p>
      </dgm:t>
    </dgm:pt>
    <dgm:pt modelId="{B4AB1DD4-75B9-4128-8C27-A82FBCC28BBC}" type="pres">
      <dgm:prSet presAssocID="{F14B7A79-39EA-4B24-984E-423224373121}" presName="childText" presStyleLbl="conFgAcc1" presStyleIdx="3" presStyleCnt="4" custLinFactY="-88963" custLinFactNeighborY="-100000">
        <dgm:presLayoutVars>
          <dgm:bulletEnabled val="1"/>
        </dgm:presLayoutVars>
      </dgm:prSet>
      <dgm:spPr/>
      <dgm:t>
        <a:bodyPr/>
        <a:lstStyle/>
        <a:p>
          <a:endParaRPr lang="ru-RU"/>
        </a:p>
      </dgm:t>
    </dgm:pt>
  </dgm:ptLst>
  <dgm:cxnLst>
    <dgm:cxn modelId="{934FD967-C53C-4C8E-8237-06B8CC862C16}" srcId="{3EFEADEF-8A5E-486D-9C22-59446B66B137}" destId="{F14B7A79-39EA-4B24-984E-423224373121}" srcOrd="3" destOrd="0" parTransId="{DFF983C2-ED5D-4656-8B0E-65BF86BD3089}" sibTransId="{DC746BEE-A19F-47FD-A2F2-F414C5F48C7E}"/>
    <dgm:cxn modelId="{F0E7A155-AB35-44A0-A8D7-22DF136A926D}" type="presOf" srcId="{A2DC9C25-C012-4409-B2AD-9BA5BF999B38}" destId="{898952AC-EA04-44C7-A65C-1A890C27B54A}" srcOrd="0" destOrd="0" presId="urn:microsoft.com/office/officeart/2005/8/layout/list1"/>
    <dgm:cxn modelId="{F9BB0444-9058-4CE1-AC28-3C441BCF0EFF}" srcId="{3EFEADEF-8A5E-486D-9C22-59446B66B137}" destId="{A2DC9C25-C012-4409-B2AD-9BA5BF999B38}" srcOrd="2" destOrd="0" parTransId="{988C9CD9-572F-412D-813A-DFC05BD57B6C}" sibTransId="{3E741194-A742-4639-9D8C-1A3ADBAD1EDB}"/>
    <dgm:cxn modelId="{F8CCAEA2-93C3-40D0-9ABB-B70AB096D955}" type="presOf" srcId="{F14B7A79-39EA-4B24-984E-423224373121}" destId="{B7137209-B92F-48CF-8197-B329B2936283}" srcOrd="1" destOrd="0" presId="urn:microsoft.com/office/officeart/2005/8/layout/list1"/>
    <dgm:cxn modelId="{6AB5CC52-15BD-4600-8F7F-B8D5ACD2851E}" type="presOf" srcId="{16A16CE6-6480-4083-BD82-50F4834C3B0B}" destId="{1E278FC8-66E2-494F-8E84-C0F063F5F948}" srcOrd="0" destOrd="0" presId="urn:microsoft.com/office/officeart/2005/8/layout/list1"/>
    <dgm:cxn modelId="{C1C594DD-5ECB-45AE-9A15-7BF4B1EACE01}" srcId="{3EFEADEF-8A5E-486D-9C22-59446B66B137}" destId="{63E82655-4984-4973-8C3A-98FF6E567938}" srcOrd="0" destOrd="0" parTransId="{32FDB658-71FA-431B-9DD4-3EACF376F62C}" sibTransId="{1468E4B4-9ABA-4EE2-B577-A379166AB802}"/>
    <dgm:cxn modelId="{0024505B-7095-4988-8854-9B0C7F6783AA}" type="presOf" srcId="{3EFEADEF-8A5E-486D-9C22-59446B66B137}" destId="{20E881A3-D5FD-48FA-AC9F-298C7DAF66E3}" srcOrd="0" destOrd="0" presId="urn:microsoft.com/office/officeart/2005/8/layout/list1"/>
    <dgm:cxn modelId="{9BDDC1DA-A8E1-4B1D-B7EE-5A2BFCF72A9B}" type="presOf" srcId="{16A16CE6-6480-4083-BD82-50F4834C3B0B}" destId="{C0E0140C-620B-4BDB-9F16-30720DF7E629}" srcOrd="1" destOrd="0" presId="urn:microsoft.com/office/officeart/2005/8/layout/list1"/>
    <dgm:cxn modelId="{2702284C-D445-47B1-BF71-5452E3FA5B7E}" type="presOf" srcId="{63E82655-4984-4973-8C3A-98FF6E567938}" destId="{835A4E81-9988-40CF-86A8-49DC09C36114}" srcOrd="0" destOrd="0" presId="urn:microsoft.com/office/officeart/2005/8/layout/list1"/>
    <dgm:cxn modelId="{8A07F461-7483-417C-B461-2E4D0EFBA377}" srcId="{3EFEADEF-8A5E-486D-9C22-59446B66B137}" destId="{16A16CE6-6480-4083-BD82-50F4834C3B0B}" srcOrd="1" destOrd="0" parTransId="{F441F308-FA37-41B4-A3B8-E68D73C34E96}" sibTransId="{3D583B9B-8474-4EA9-B9D0-1A01006CF35E}"/>
    <dgm:cxn modelId="{2B905ED1-FD95-496B-9D37-EB3ADA43D86E}" type="presOf" srcId="{63E82655-4984-4973-8C3A-98FF6E567938}" destId="{F8D0FABB-95C6-4387-866A-D4E72517B42E}" srcOrd="1" destOrd="0" presId="urn:microsoft.com/office/officeart/2005/8/layout/list1"/>
    <dgm:cxn modelId="{06FE5107-0B62-45FF-819F-DD73E1125D33}" type="presOf" srcId="{A2DC9C25-C012-4409-B2AD-9BA5BF999B38}" destId="{69FA3671-659D-49CB-AA64-32BD988E5474}" srcOrd="1" destOrd="0" presId="urn:microsoft.com/office/officeart/2005/8/layout/list1"/>
    <dgm:cxn modelId="{E5830F59-D78A-4B6D-A730-EC890192DCCC}" type="presOf" srcId="{F14B7A79-39EA-4B24-984E-423224373121}" destId="{F9889175-8AB3-4A82-97E7-53FBC78A3A50}" srcOrd="0" destOrd="0" presId="urn:microsoft.com/office/officeart/2005/8/layout/list1"/>
    <dgm:cxn modelId="{D942457F-56F1-435D-BA1D-FEF1556EC9A8}" type="presParOf" srcId="{20E881A3-D5FD-48FA-AC9F-298C7DAF66E3}" destId="{A0CD720D-CE5A-4479-9C63-6750D39AA924}" srcOrd="0" destOrd="0" presId="urn:microsoft.com/office/officeart/2005/8/layout/list1"/>
    <dgm:cxn modelId="{8F8DFED0-5E6A-409F-82CA-71F306028ECD}" type="presParOf" srcId="{A0CD720D-CE5A-4479-9C63-6750D39AA924}" destId="{835A4E81-9988-40CF-86A8-49DC09C36114}" srcOrd="0" destOrd="0" presId="urn:microsoft.com/office/officeart/2005/8/layout/list1"/>
    <dgm:cxn modelId="{DF60FB5D-7B47-4F7F-A94E-6E44FA8746A6}" type="presParOf" srcId="{A0CD720D-CE5A-4479-9C63-6750D39AA924}" destId="{F8D0FABB-95C6-4387-866A-D4E72517B42E}" srcOrd="1" destOrd="0" presId="urn:microsoft.com/office/officeart/2005/8/layout/list1"/>
    <dgm:cxn modelId="{242EC972-7F22-43C0-8BDE-B5C6EF1935D9}" type="presParOf" srcId="{20E881A3-D5FD-48FA-AC9F-298C7DAF66E3}" destId="{49EB7039-376C-4982-BD08-089EC9C08A48}" srcOrd="1" destOrd="0" presId="urn:microsoft.com/office/officeart/2005/8/layout/list1"/>
    <dgm:cxn modelId="{A014B26F-786F-408E-8DCA-A281D52E5D8B}" type="presParOf" srcId="{20E881A3-D5FD-48FA-AC9F-298C7DAF66E3}" destId="{B7ECC561-6508-4DBD-A731-3996820B1894}" srcOrd="2" destOrd="0" presId="urn:microsoft.com/office/officeart/2005/8/layout/list1"/>
    <dgm:cxn modelId="{845BE6B3-76A1-42B3-B5BE-823A0BC79973}" type="presParOf" srcId="{20E881A3-D5FD-48FA-AC9F-298C7DAF66E3}" destId="{713A6BC6-A7D0-4CC4-8879-D5C3FB4A9FC9}" srcOrd="3" destOrd="0" presId="urn:microsoft.com/office/officeart/2005/8/layout/list1"/>
    <dgm:cxn modelId="{DAE502C2-6770-4803-8C19-4A8CE619B42F}" type="presParOf" srcId="{20E881A3-D5FD-48FA-AC9F-298C7DAF66E3}" destId="{F382AD30-914D-4E9C-AA58-EE9C57B61083}" srcOrd="4" destOrd="0" presId="urn:microsoft.com/office/officeart/2005/8/layout/list1"/>
    <dgm:cxn modelId="{DB51FC8A-2918-4307-A4CA-81B0E8E25DC2}" type="presParOf" srcId="{F382AD30-914D-4E9C-AA58-EE9C57B61083}" destId="{1E278FC8-66E2-494F-8E84-C0F063F5F948}" srcOrd="0" destOrd="0" presId="urn:microsoft.com/office/officeart/2005/8/layout/list1"/>
    <dgm:cxn modelId="{6A1D81FD-D681-49F3-98F6-AC3673950E92}" type="presParOf" srcId="{F382AD30-914D-4E9C-AA58-EE9C57B61083}" destId="{C0E0140C-620B-4BDB-9F16-30720DF7E629}" srcOrd="1" destOrd="0" presId="urn:microsoft.com/office/officeart/2005/8/layout/list1"/>
    <dgm:cxn modelId="{E52A05C3-FA49-4FA2-B1A0-5890195ACD01}" type="presParOf" srcId="{20E881A3-D5FD-48FA-AC9F-298C7DAF66E3}" destId="{4DFD93B5-86D2-40C5-B490-88D607C10830}" srcOrd="5" destOrd="0" presId="urn:microsoft.com/office/officeart/2005/8/layout/list1"/>
    <dgm:cxn modelId="{1233D564-1E2A-4856-8ED0-82830BC74A34}" type="presParOf" srcId="{20E881A3-D5FD-48FA-AC9F-298C7DAF66E3}" destId="{C460005D-7D64-450C-A41E-9E4886F8AC86}" srcOrd="6" destOrd="0" presId="urn:microsoft.com/office/officeart/2005/8/layout/list1"/>
    <dgm:cxn modelId="{BD3CBFBF-A9AD-4207-B2C9-24B24049120B}" type="presParOf" srcId="{20E881A3-D5FD-48FA-AC9F-298C7DAF66E3}" destId="{D5523C0B-559C-44D0-8E2F-AB30F8364BF5}" srcOrd="7" destOrd="0" presId="urn:microsoft.com/office/officeart/2005/8/layout/list1"/>
    <dgm:cxn modelId="{9E98BFE0-42DD-40FB-816A-51161B3502C2}" type="presParOf" srcId="{20E881A3-D5FD-48FA-AC9F-298C7DAF66E3}" destId="{8491C191-CAF5-4050-AF58-CA1643332456}" srcOrd="8" destOrd="0" presId="urn:microsoft.com/office/officeart/2005/8/layout/list1"/>
    <dgm:cxn modelId="{3B9FB79C-9CFC-465E-A0B8-09CFE573C7A9}" type="presParOf" srcId="{8491C191-CAF5-4050-AF58-CA1643332456}" destId="{898952AC-EA04-44C7-A65C-1A890C27B54A}" srcOrd="0" destOrd="0" presId="urn:microsoft.com/office/officeart/2005/8/layout/list1"/>
    <dgm:cxn modelId="{7258749F-F38D-4C67-871D-A3F5C20B9834}" type="presParOf" srcId="{8491C191-CAF5-4050-AF58-CA1643332456}" destId="{69FA3671-659D-49CB-AA64-32BD988E5474}" srcOrd="1" destOrd="0" presId="urn:microsoft.com/office/officeart/2005/8/layout/list1"/>
    <dgm:cxn modelId="{06EE3E1D-006E-4305-BBD2-992235DAA4E5}" type="presParOf" srcId="{20E881A3-D5FD-48FA-AC9F-298C7DAF66E3}" destId="{3CE367B2-0C54-4F92-84A0-48BAC71E336A}" srcOrd="9" destOrd="0" presId="urn:microsoft.com/office/officeart/2005/8/layout/list1"/>
    <dgm:cxn modelId="{B8598B53-C068-420C-80DD-9505AC114920}" type="presParOf" srcId="{20E881A3-D5FD-48FA-AC9F-298C7DAF66E3}" destId="{EFCA8D67-E87F-498D-A431-93329E501223}" srcOrd="10" destOrd="0" presId="urn:microsoft.com/office/officeart/2005/8/layout/list1"/>
    <dgm:cxn modelId="{C0D784D9-21CD-4BE3-966F-FB4D64E9D75E}" type="presParOf" srcId="{20E881A3-D5FD-48FA-AC9F-298C7DAF66E3}" destId="{03301873-4E92-413F-A202-1F8031D49145}" srcOrd="11" destOrd="0" presId="urn:microsoft.com/office/officeart/2005/8/layout/list1"/>
    <dgm:cxn modelId="{996C1827-61A7-4C71-BA7F-BE4968A0475F}" type="presParOf" srcId="{20E881A3-D5FD-48FA-AC9F-298C7DAF66E3}" destId="{77672E06-7138-4433-A52D-C110CD29276A}" srcOrd="12" destOrd="0" presId="urn:microsoft.com/office/officeart/2005/8/layout/list1"/>
    <dgm:cxn modelId="{BE2C4AFD-2D27-4EBC-9651-864EE760B915}" type="presParOf" srcId="{77672E06-7138-4433-A52D-C110CD29276A}" destId="{F9889175-8AB3-4A82-97E7-53FBC78A3A50}" srcOrd="0" destOrd="0" presId="urn:microsoft.com/office/officeart/2005/8/layout/list1"/>
    <dgm:cxn modelId="{0E123E25-B467-4E8D-B024-8E58C358277A}" type="presParOf" srcId="{77672E06-7138-4433-A52D-C110CD29276A}" destId="{B7137209-B92F-48CF-8197-B329B2936283}" srcOrd="1" destOrd="0" presId="urn:microsoft.com/office/officeart/2005/8/layout/list1"/>
    <dgm:cxn modelId="{213E75EA-1E88-4337-8AEB-3F510702C56D}" type="presParOf" srcId="{20E881A3-D5FD-48FA-AC9F-298C7DAF66E3}" destId="{1AFE568C-E66B-45B1-81CA-2A745112DE46}" srcOrd="13" destOrd="0" presId="urn:microsoft.com/office/officeart/2005/8/layout/list1"/>
    <dgm:cxn modelId="{DE8A23A1-DCBF-4E86-9140-939AAB099803}" type="presParOf" srcId="{20E881A3-D5FD-48FA-AC9F-298C7DAF66E3}" destId="{B4AB1DD4-75B9-4128-8C27-A82FBCC28BBC}"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E2F076-BB02-40B9-B3B2-C6CE06C80D17}" type="doc">
      <dgm:prSet loTypeId="urn:microsoft.com/office/officeart/2005/8/layout/pList2" loCatId="list" qsTypeId="urn:microsoft.com/office/officeart/2005/8/quickstyle/3d1" qsCatId="3D" csTypeId="urn:microsoft.com/office/officeart/2005/8/colors/colorful4" csCatId="colorful" phldr="1"/>
      <dgm:spPr/>
    </dgm:pt>
    <dgm:pt modelId="{3716152D-92FE-482F-8381-9F3ECA4C7609}">
      <dgm:prSet phldrT="[Текст]" custT="1"/>
      <dgm:spPr/>
      <dgm:t>
        <a:bodyPr/>
        <a:lstStyle/>
        <a:p>
          <a:r>
            <a:rPr lang="ru-RU" sz="1600" dirty="0" smtClean="0">
              <a:latin typeface="Times New Roman" panose="02020603050405020304" pitchFamily="18" charset="0"/>
              <a:cs typeface="Times New Roman" panose="02020603050405020304" pitchFamily="18" charset="0"/>
            </a:rPr>
            <a:t>- Спартакиада инвалидов</a:t>
          </a:r>
          <a:r>
            <a:rPr lang="en-US" sz="1600" dirty="0" smtClean="0">
              <a:latin typeface="Times New Roman" panose="02020603050405020304" pitchFamily="18" charset="0"/>
              <a:cs typeface="Times New Roman" panose="02020603050405020304" pitchFamily="18" charset="0"/>
            </a:rPr>
            <a:t>;</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 Фестиваль художественного творчества инвалидов</a:t>
          </a:r>
          <a:r>
            <a:rPr lang="en-US" sz="1600" dirty="0" smtClean="0">
              <a:latin typeface="Times New Roman" panose="02020603050405020304" pitchFamily="18" charset="0"/>
              <a:cs typeface="Times New Roman" panose="02020603050405020304" pitchFamily="18" charset="0"/>
            </a:rPr>
            <a:t>;</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 Фестиваль художественного творчества детей с ограниченными возможностями здоровья</a:t>
          </a:r>
          <a:r>
            <a:rPr lang="en-US" sz="1600" dirty="0" smtClean="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dgm:t>
    </dgm:pt>
    <dgm:pt modelId="{C7CCD006-40B0-4371-BC99-9953DDFFF1D3}" type="parTrans" cxnId="{3D7437B4-1F2E-4866-B70D-BA0B8C804B56}">
      <dgm:prSet/>
      <dgm:spPr/>
      <dgm:t>
        <a:bodyPr/>
        <a:lstStyle/>
        <a:p>
          <a:endParaRPr lang="ru-RU"/>
        </a:p>
      </dgm:t>
    </dgm:pt>
    <dgm:pt modelId="{1664F6A5-2ED8-48C5-A587-B66963C57DD4}" type="sibTrans" cxnId="{3D7437B4-1F2E-4866-B70D-BA0B8C804B56}">
      <dgm:prSet/>
      <dgm:spPr/>
      <dgm:t>
        <a:bodyPr/>
        <a:lstStyle/>
        <a:p>
          <a:endParaRPr lang="ru-RU"/>
        </a:p>
      </dgm:t>
    </dgm:pt>
    <dgm:pt modelId="{0BA213C1-B089-4CB5-8B29-A837D2FE5274}">
      <dgm:prSet phldrT="[Текст]" custT="1"/>
      <dgm:spPr/>
      <dgm:t>
        <a:bodyPr/>
        <a:lstStyle/>
        <a:p>
          <a:r>
            <a:rPr lang="ru-RU" sz="1800" b="1" dirty="0" smtClean="0">
              <a:solidFill>
                <a:schemeClr val="bg1"/>
              </a:solidFill>
              <a:latin typeface="Times New Roman" panose="02020603050405020304" pitchFamily="18" charset="0"/>
              <a:cs typeface="Times New Roman" panose="02020603050405020304" pitchFamily="18" charset="0"/>
            </a:rPr>
            <a:t>-</a:t>
          </a:r>
          <a:r>
            <a:rPr lang="ru-RU" sz="1800" b="1" baseline="0" dirty="0" smtClean="0">
              <a:solidFill>
                <a:schemeClr val="bg1"/>
              </a:solidFill>
              <a:latin typeface="Times New Roman" panose="02020603050405020304" pitchFamily="18" charset="0"/>
              <a:cs typeface="Times New Roman" panose="02020603050405020304" pitchFamily="18" charset="0"/>
            </a:rPr>
            <a:t> Празднование 81й годовщины              Победы в ВОВ</a:t>
          </a:r>
          <a:r>
            <a:rPr lang="en-US" sz="1800" b="1" baseline="0" dirty="0" smtClean="0">
              <a:solidFill>
                <a:schemeClr val="bg1"/>
              </a:solidFill>
              <a:latin typeface="Times New Roman" panose="02020603050405020304" pitchFamily="18" charset="0"/>
              <a:cs typeface="Times New Roman" panose="02020603050405020304" pitchFamily="18" charset="0"/>
            </a:rPr>
            <a:t>;</a:t>
          </a:r>
          <a:endParaRPr lang="ru-RU" sz="1800" b="1" baseline="0" dirty="0" smtClean="0">
            <a:solidFill>
              <a:schemeClr val="bg1"/>
            </a:solidFill>
            <a:latin typeface="Times New Roman" panose="02020603050405020304" pitchFamily="18" charset="0"/>
            <a:cs typeface="Times New Roman" panose="02020603050405020304" pitchFamily="18" charset="0"/>
          </a:endParaRPr>
        </a:p>
        <a:p>
          <a:r>
            <a:rPr lang="ru-RU" sz="1800" baseline="0" dirty="0" smtClean="0">
              <a:latin typeface="Times New Roman" panose="02020603050405020304" pitchFamily="18" charset="0"/>
              <a:cs typeface="Times New Roman" panose="02020603050405020304" pitchFamily="18" charset="0"/>
            </a:rPr>
            <a:t>- День округа</a:t>
          </a:r>
          <a:r>
            <a:rPr lang="en-US" sz="1800" baseline="0" dirty="0" smtClean="0">
              <a:latin typeface="Times New Roman" panose="02020603050405020304" pitchFamily="18" charset="0"/>
              <a:cs typeface="Times New Roman" panose="02020603050405020304" pitchFamily="18" charset="0"/>
            </a:rPr>
            <a:t>;</a:t>
          </a:r>
          <a:endParaRPr lang="ru-RU" sz="1800" baseline="0" dirty="0" smtClean="0">
            <a:latin typeface="Times New Roman" panose="02020603050405020304" pitchFamily="18" charset="0"/>
            <a:cs typeface="Times New Roman" panose="02020603050405020304" pitchFamily="18" charset="0"/>
          </a:endParaRPr>
        </a:p>
        <a:p>
          <a:r>
            <a:rPr lang="ru-RU" sz="1800" baseline="0" dirty="0" smtClean="0">
              <a:latin typeface="Times New Roman" panose="02020603050405020304" pitchFamily="18" charset="0"/>
              <a:cs typeface="Times New Roman" panose="02020603050405020304" pitchFamily="18" charset="0"/>
            </a:rPr>
            <a:t>- Мероприятия, проводимые в домах культуры для населения</a:t>
          </a:r>
          <a:r>
            <a:rPr lang="en-US" sz="1800" baseline="0" dirty="0" smtClean="0">
              <a:latin typeface="Times New Roman" panose="02020603050405020304" pitchFamily="18" charset="0"/>
              <a:cs typeface="Times New Roman" panose="02020603050405020304" pitchFamily="18" charset="0"/>
            </a:rPr>
            <a:t>;</a:t>
          </a:r>
          <a:r>
            <a:rPr lang="ru-RU" sz="1800" baseline="0" dirty="0" smtClean="0">
              <a:latin typeface="Times New Roman" panose="02020603050405020304" pitchFamily="18" charset="0"/>
              <a:cs typeface="Times New Roman" panose="02020603050405020304" pitchFamily="18" charset="0"/>
            </a:rPr>
            <a:t> </a:t>
          </a:r>
          <a:endParaRPr lang="ru-RU" sz="1800" dirty="0">
            <a:latin typeface="Times New Roman" panose="02020603050405020304" pitchFamily="18" charset="0"/>
            <a:cs typeface="Times New Roman" panose="02020603050405020304" pitchFamily="18" charset="0"/>
          </a:endParaRPr>
        </a:p>
      </dgm:t>
    </dgm:pt>
    <dgm:pt modelId="{6CDF218C-A35E-42D3-9946-6A8C666E9557}" type="parTrans" cxnId="{83BB156A-B33B-4626-AB23-8EA29F0BE58A}">
      <dgm:prSet/>
      <dgm:spPr/>
      <dgm:t>
        <a:bodyPr/>
        <a:lstStyle/>
        <a:p>
          <a:endParaRPr lang="ru-RU"/>
        </a:p>
      </dgm:t>
    </dgm:pt>
    <dgm:pt modelId="{3252090B-1793-454E-A3E3-6CD884FFFC13}" type="sibTrans" cxnId="{83BB156A-B33B-4626-AB23-8EA29F0BE58A}">
      <dgm:prSet/>
      <dgm:spPr/>
      <dgm:t>
        <a:bodyPr/>
        <a:lstStyle/>
        <a:p>
          <a:endParaRPr lang="ru-RU"/>
        </a:p>
      </dgm:t>
    </dgm:pt>
    <dgm:pt modelId="{4FC29F49-C636-422C-B38C-B3E09EA0E871}">
      <dgm:prSet phldrT="[Текст]" custT="1"/>
      <dgm:spPr/>
      <dgm:t>
        <a:bodyPr/>
        <a:lstStyle/>
        <a:p>
          <a:r>
            <a:rPr lang="ru-RU" sz="1600" dirty="0" smtClean="0">
              <a:latin typeface="Times New Roman" panose="02020603050405020304" pitchFamily="18" charset="0"/>
              <a:cs typeface="Times New Roman" panose="02020603050405020304" pitchFamily="18" charset="0"/>
            </a:rPr>
            <a:t>- Проведение физкультурно-оздоровительных и спортивно-массовых мероприятий в округе</a:t>
          </a:r>
          <a:r>
            <a:rPr lang="en-US" sz="1600" dirty="0" smtClean="0">
              <a:latin typeface="Times New Roman" panose="02020603050405020304" pitchFamily="18" charset="0"/>
              <a:cs typeface="Times New Roman" panose="02020603050405020304" pitchFamily="18" charset="0"/>
            </a:rPr>
            <a:t>;</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 Участие сборных команд округа в региональных, всероссийских и международных соревнованиях</a:t>
          </a:r>
          <a:r>
            <a:rPr lang="en-US"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dgm:t>
    </dgm:pt>
    <dgm:pt modelId="{1CC206E2-66C2-4FEF-970A-539343C71AD3}" type="parTrans" cxnId="{73AE868E-D52C-4496-836A-9A959C02B8EA}">
      <dgm:prSet/>
      <dgm:spPr/>
      <dgm:t>
        <a:bodyPr/>
        <a:lstStyle/>
        <a:p>
          <a:endParaRPr lang="ru-RU"/>
        </a:p>
      </dgm:t>
    </dgm:pt>
    <dgm:pt modelId="{91B6F1A3-3182-495E-94DF-240A34F64560}" type="sibTrans" cxnId="{73AE868E-D52C-4496-836A-9A959C02B8EA}">
      <dgm:prSet/>
      <dgm:spPr/>
      <dgm:t>
        <a:bodyPr/>
        <a:lstStyle/>
        <a:p>
          <a:endParaRPr lang="ru-RU"/>
        </a:p>
      </dgm:t>
    </dgm:pt>
    <dgm:pt modelId="{5D355226-2B26-4B4E-A96F-C8561EC625FC}" type="pres">
      <dgm:prSet presAssocID="{A3E2F076-BB02-40B9-B3B2-C6CE06C80D17}" presName="Name0" presStyleCnt="0">
        <dgm:presLayoutVars>
          <dgm:dir/>
          <dgm:resizeHandles val="exact"/>
        </dgm:presLayoutVars>
      </dgm:prSet>
      <dgm:spPr/>
    </dgm:pt>
    <dgm:pt modelId="{37F4928F-2E0F-44F5-9612-2728A3C1031C}" type="pres">
      <dgm:prSet presAssocID="{A3E2F076-BB02-40B9-B3B2-C6CE06C80D17}" presName="bkgdShp" presStyleLbl="alignAccFollowNode1" presStyleIdx="0" presStyleCnt="1" custLinFactNeighborX="1519" custLinFactNeighborY="1043"/>
      <dgm:spPr/>
    </dgm:pt>
    <dgm:pt modelId="{BE1ECD9B-696B-4AC1-B699-DBDDAE3F5384}" type="pres">
      <dgm:prSet presAssocID="{A3E2F076-BB02-40B9-B3B2-C6CE06C80D17}" presName="linComp" presStyleCnt="0"/>
      <dgm:spPr/>
    </dgm:pt>
    <dgm:pt modelId="{CA9D2920-A236-4AE8-959D-E101200A3285}" type="pres">
      <dgm:prSet presAssocID="{3716152D-92FE-482F-8381-9F3ECA4C7609}" presName="compNode" presStyleCnt="0"/>
      <dgm:spPr/>
    </dgm:pt>
    <dgm:pt modelId="{314C9B7D-AF5E-429F-AEBB-248FA32974CE}" type="pres">
      <dgm:prSet presAssocID="{3716152D-92FE-482F-8381-9F3ECA4C7609}" presName="node" presStyleLbl="node1" presStyleIdx="0" presStyleCnt="3" custLinFactNeighborX="1135" custLinFactNeighborY="1601">
        <dgm:presLayoutVars>
          <dgm:bulletEnabled val="1"/>
        </dgm:presLayoutVars>
      </dgm:prSet>
      <dgm:spPr/>
      <dgm:t>
        <a:bodyPr/>
        <a:lstStyle/>
        <a:p>
          <a:endParaRPr lang="ru-RU"/>
        </a:p>
      </dgm:t>
    </dgm:pt>
    <dgm:pt modelId="{9C549049-B134-4B11-BBF2-F2FFF77C0970}" type="pres">
      <dgm:prSet presAssocID="{3716152D-92FE-482F-8381-9F3ECA4C7609}" presName="invisiNode" presStyleLbl="node1" presStyleIdx="0" presStyleCnt="3"/>
      <dgm:spPr/>
    </dgm:pt>
    <dgm:pt modelId="{17BA15CD-DEE0-4E04-87DD-34E53BE962AC}" type="pres">
      <dgm:prSet presAssocID="{3716152D-92FE-482F-8381-9F3ECA4C7609}" presName="imagNode" presStyleLbl="fgImgPlace1" presStyleIdx="0" presStyleCnt="3"/>
      <dgm:spPr/>
    </dgm:pt>
    <dgm:pt modelId="{70207203-0878-471D-9974-EFF7EBFC7FA5}" type="pres">
      <dgm:prSet presAssocID="{1664F6A5-2ED8-48C5-A587-B66963C57DD4}" presName="sibTrans" presStyleLbl="sibTrans2D1" presStyleIdx="0" presStyleCnt="0"/>
      <dgm:spPr/>
      <dgm:t>
        <a:bodyPr/>
        <a:lstStyle/>
        <a:p>
          <a:endParaRPr lang="ru-RU"/>
        </a:p>
      </dgm:t>
    </dgm:pt>
    <dgm:pt modelId="{131C3353-7E26-4447-BD76-F7936AE7EAD0}" type="pres">
      <dgm:prSet presAssocID="{0BA213C1-B089-4CB5-8B29-A837D2FE5274}" presName="compNode" presStyleCnt="0"/>
      <dgm:spPr/>
    </dgm:pt>
    <dgm:pt modelId="{F5FBA5D7-D6AD-4BBA-8EA3-D75A976DE297}" type="pres">
      <dgm:prSet presAssocID="{0BA213C1-B089-4CB5-8B29-A837D2FE5274}" presName="node" presStyleLbl="node1" presStyleIdx="1" presStyleCnt="3" custScaleY="90090" custLinFactNeighborX="-230" custLinFactNeighborY="-5527">
        <dgm:presLayoutVars>
          <dgm:bulletEnabled val="1"/>
        </dgm:presLayoutVars>
      </dgm:prSet>
      <dgm:spPr/>
      <dgm:t>
        <a:bodyPr/>
        <a:lstStyle/>
        <a:p>
          <a:endParaRPr lang="ru-RU"/>
        </a:p>
      </dgm:t>
    </dgm:pt>
    <dgm:pt modelId="{EDD50127-8F98-40E6-B327-A89A9C6FBCC2}" type="pres">
      <dgm:prSet presAssocID="{0BA213C1-B089-4CB5-8B29-A837D2FE5274}" presName="invisiNode" presStyleLbl="node1" presStyleIdx="1" presStyleCnt="3"/>
      <dgm:spPr/>
    </dgm:pt>
    <dgm:pt modelId="{0B649781-DBC3-4576-A564-B55A8FB40082}" type="pres">
      <dgm:prSet presAssocID="{0BA213C1-B089-4CB5-8B29-A837D2FE5274}" presName="imagNode" presStyleLbl="fgImgPlace1" presStyleIdx="1" presStyleCnt="3"/>
      <dgm:spPr/>
    </dgm:pt>
    <dgm:pt modelId="{BCB78954-5C99-427F-9EEA-13D4E85F5979}" type="pres">
      <dgm:prSet presAssocID="{3252090B-1793-454E-A3E3-6CD884FFFC13}" presName="sibTrans" presStyleLbl="sibTrans2D1" presStyleIdx="0" presStyleCnt="0"/>
      <dgm:spPr/>
      <dgm:t>
        <a:bodyPr/>
        <a:lstStyle/>
        <a:p>
          <a:endParaRPr lang="ru-RU"/>
        </a:p>
      </dgm:t>
    </dgm:pt>
    <dgm:pt modelId="{F5EF2FFB-A7C7-4784-AF4B-C6EBD24DF932}" type="pres">
      <dgm:prSet presAssocID="{4FC29F49-C636-422C-B38C-B3E09EA0E871}" presName="compNode" presStyleCnt="0"/>
      <dgm:spPr/>
    </dgm:pt>
    <dgm:pt modelId="{52CFBFB2-2D98-4C9C-8AD0-6C5C835DB287}" type="pres">
      <dgm:prSet presAssocID="{4FC29F49-C636-422C-B38C-B3E09EA0E871}" presName="node" presStyleLbl="node1" presStyleIdx="2" presStyleCnt="3">
        <dgm:presLayoutVars>
          <dgm:bulletEnabled val="1"/>
        </dgm:presLayoutVars>
      </dgm:prSet>
      <dgm:spPr/>
      <dgm:t>
        <a:bodyPr/>
        <a:lstStyle/>
        <a:p>
          <a:endParaRPr lang="ru-RU"/>
        </a:p>
      </dgm:t>
    </dgm:pt>
    <dgm:pt modelId="{E3DBD93F-5713-489A-9FE0-F95CB6DC1448}" type="pres">
      <dgm:prSet presAssocID="{4FC29F49-C636-422C-B38C-B3E09EA0E871}" presName="invisiNode" presStyleLbl="node1" presStyleIdx="2" presStyleCnt="3"/>
      <dgm:spPr/>
    </dgm:pt>
    <dgm:pt modelId="{9CEA42CA-417F-4758-B9D0-F893C478D683}" type="pres">
      <dgm:prSet presAssocID="{4FC29F49-C636-422C-B38C-B3E09EA0E871}" presName="imagNode" presStyleLbl="fgImgPlace1" presStyleIdx="2" presStyleCnt="3"/>
      <dgm:spPr/>
    </dgm:pt>
  </dgm:ptLst>
  <dgm:cxnLst>
    <dgm:cxn modelId="{F03BF2D8-9A7A-40BB-8F8F-EF0638BAEA43}" type="presOf" srcId="{3252090B-1793-454E-A3E3-6CD884FFFC13}" destId="{BCB78954-5C99-427F-9EEA-13D4E85F5979}" srcOrd="0" destOrd="0" presId="urn:microsoft.com/office/officeart/2005/8/layout/pList2"/>
    <dgm:cxn modelId="{73AE868E-D52C-4496-836A-9A959C02B8EA}" srcId="{A3E2F076-BB02-40B9-B3B2-C6CE06C80D17}" destId="{4FC29F49-C636-422C-B38C-B3E09EA0E871}" srcOrd="2" destOrd="0" parTransId="{1CC206E2-66C2-4FEF-970A-539343C71AD3}" sibTransId="{91B6F1A3-3182-495E-94DF-240A34F64560}"/>
    <dgm:cxn modelId="{3D7437B4-1F2E-4866-B70D-BA0B8C804B56}" srcId="{A3E2F076-BB02-40B9-B3B2-C6CE06C80D17}" destId="{3716152D-92FE-482F-8381-9F3ECA4C7609}" srcOrd="0" destOrd="0" parTransId="{C7CCD006-40B0-4371-BC99-9953DDFFF1D3}" sibTransId="{1664F6A5-2ED8-48C5-A587-B66963C57DD4}"/>
    <dgm:cxn modelId="{83BB156A-B33B-4626-AB23-8EA29F0BE58A}" srcId="{A3E2F076-BB02-40B9-B3B2-C6CE06C80D17}" destId="{0BA213C1-B089-4CB5-8B29-A837D2FE5274}" srcOrd="1" destOrd="0" parTransId="{6CDF218C-A35E-42D3-9946-6A8C666E9557}" sibTransId="{3252090B-1793-454E-A3E3-6CD884FFFC13}"/>
    <dgm:cxn modelId="{236BE966-9A80-40E3-95A8-CB54E58F058B}" type="presOf" srcId="{4FC29F49-C636-422C-B38C-B3E09EA0E871}" destId="{52CFBFB2-2D98-4C9C-8AD0-6C5C835DB287}" srcOrd="0" destOrd="0" presId="urn:microsoft.com/office/officeart/2005/8/layout/pList2"/>
    <dgm:cxn modelId="{0D839729-E697-416F-8213-1B916804287A}" type="presOf" srcId="{3716152D-92FE-482F-8381-9F3ECA4C7609}" destId="{314C9B7D-AF5E-429F-AEBB-248FA32974CE}" srcOrd="0" destOrd="0" presId="urn:microsoft.com/office/officeart/2005/8/layout/pList2"/>
    <dgm:cxn modelId="{EB667C3F-90E1-41BA-A5BD-0D208117C14E}" type="presOf" srcId="{0BA213C1-B089-4CB5-8B29-A837D2FE5274}" destId="{F5FBA5D7-D6AD-4BBA-8EA3-D75A976DE297}" srcOrd="0" destOrd="0" presId="urn:microsoft.com/office/officeart/2005/8/layout/pList2"/>
    <dgm:cxn modelId="{283B274F-2E25-4076-9ED5-1B98C554E395}" type="presOf" srcId="{A3E2F076-BB02-40B9-B3B2-C6CE06C80D17}" destId="{5D355226-2B26-4B4E-A96F-C8561EC625FC}" srcOrd="0" destOrd="0" presId="urn:microsoft.com/office/officeart/2005/8/layout/pList2"/>
    <dgm:cxn modelId="{C9EA9A09-8222-4513-B47D-99BF42A90292}" type="presOf" srcId="{1664F6A5-2ED8-48C5-A587-B66963C57DD4}" destId="{70207203-0878-471D-9974-EFF7EBFC7FA5}" srcOrd="0" destOrd="0" presId="urn:microsoft.com/office/officeart/2005/8/layout/pList2"/>
    <dgm:cxn modelId="{362115FA-B10E-4131-A204-A82082006CB3}" type="presParOf" srcId="{5D355226-2B26-4B4E-A96F-C8561EC625FC}" destId="{37F4928F-2E0F-44F5-9612-2728A3C1031C}" srcOrd="0" destOrd="0" presId="urn:microsoft.com/office/officeart/2005/8/layout/pList2"/>
    <dgm:cxn modelId="{65D6CD28-804C-4FCD-A41E-A38653D7D49E}" type="presParOf" srcId="{5D355226-2B26-4B4E-A96F-C8561EC625FC}" destId="{BE1ECD9B-696B-4AC1-B699-DBDDAE3F5384}" srcOrd="1" destOrd="0" presId="urn:microsoft.com/office/officeart/2005/8/layout/pList2"/>
    <dgm:cxn modelId="{185C2B5A-2EEA-40BA-ADB7-5D7E6A00EEC7}" type="presParOf" srcId="{BE1ECD9B-696B-4AC1-B699-DBDDAE3F5384}" destId="{CA9D2920-A236-4AE8-959D-E101200A3285}" srcOrd="0" destOrd="0" presId="urn:microsoft.com/office/officeart/2005/8/layout/pList2"/>
    <dgm:cxn modelId="{43752AF8-B8C0-400B-9220-B30CD8A78546}" type="presParOf" srcId="{CA9D2920-A236-4AE8-959D-E101200A3285}" destId="{314C9B7D-AF5E-429F-AEBB-248FA32974CE}" srcOrd="0" destOrd="0" presId="urn:microsoft.com/office/officeart/2005/8/layout/pList2"/>
    <dgm:cxn modelId="{B990A909-D76A-4927-A024-15E04119EC40}" type="presParOf" srcId="{CA9D2920-A236-4AE8-959D-E101200A3285}" destId="{9C549049-B134-4B11-BBF2-F2FFF77C0970}" srcOrd="1" destOrd="0" presId="urn:microsoft.com/office/officeart/2005/8/layout/pList2"/>
    <dgm:cxn modelId="{F90AC733-5EA6-49CE-A7CE-BEE29FA924D0}" type="presParOf" srcId="{CA9D2920-A236-4AE8-959D-E101200A3285}" destId="{17BA15CD-DEE0-4E04-87DD-34E53BE962AC}" srcOrd="2" destOrd="0" presId="urn:microsoft.com/office/officeart/2005/8/layout/pList2"/>
    <dgm:cxn modelId="{27D61D96-FD37-464B-9962-76198CE9AFB9}" type="presParOf" srcId="{BE1ECD9B-696B-4AC1-B699-DBDDAE3F5384}" destId="{70207203-0878-471D-9974-EFF7EBFC7FA5}" srcOrd="1" destOrd="0" presId="urn:microsoft.com/office/officeart/2005/8/layout/pList2"/>
    <dgm:cxn modelId="{1017157F-D983-4D7B-A505-4122B6A2BDC5}" type="presParOf" srcId="{BE1ECD9B-696B-4AC1-B699-DBDDAE3F5384}" destId="{131C3353-7E26-4447-BD76-F7936AE7EAD0}" srcOrd="2" destOrd="0" presId="urn:microsoft.com/office/officeart/2005/8/layout/pList2"/>
    <dgm:cxn modelId="{27EDC463-C91F-4D40-A7FB-73AC733DD182}" type="presParOf" srcId="{131C3353-7E26-4447-BD76-F7936AE7EAD0}" destId="{F5FBA5D7-D6AD-4BBA-8EA3-D75A976DE297}" srcOrd="0" destOrd="0" presId="urn:microsoft.com/office/officeart/2005/8/layout/pList2"/>
    <dgm:cxn modelId="{0E23312D-4A9E-499A-BD27-82BEB84CED8F}" type="presParOf" srcId="{131C3353-7E26-4447-BD76-F7936AE7EAD0}" destId="{EDD50127-8F98-40E6-B327-A89A9C6FBCC2}" srcOrd="1" destOrd="0" presId="urn:microsoft.com/office/officeart/2005/8/layout/pList2"/>
    <dgm:cxn modelId="{EAF5F0DA-B328-4D39-98A8-4F748456CDFA}" type="presParOf" srcId="{131C3353-7E26-4447-BD76-F7936AE7EAD0}" destId="{0B649781-DBC3-4576-A564-B55A8FB40082}" srcOrd="2" destOrd="0" presId="urn:microsoft.com/office/officeart/2005/8/layout/pList2"/>
    <dgm:cxn modelId="{5EC3E75E-1398-4FAB-AF9F-3139C5FC22D5}" type="presParOf" srcId="{BE1ECD9B-696B-4AC1-B699-DBDDAE3F5384}" destId="{BCB78954-5C99-427F-9EEA-13D4E85F5979}" srcOrd="3" destOrd="0" presId="urn:microsoft.com/office/officeart/2005/8/layout/pList2"/>
    <dgm:cxn modelId="{2A24DF16-6E55-4699-B842-BE29AE3FEABC}" type="presParOf" srcId="{BE1ECD9B-696B-4AC1-B699-DBDDAE3F5384}" destId="{F5EF2FFB-A7C7-4784-AF4B-C6EBD24DF932}" srcOrd="4" destOrd="0" presId="urn:microsoft.com/office/officeart/2005/8/layout/pList2"/>
    <dgm:cxn modelId="{F15389C7-C0E5-47E0-8EE7-DA658D639E5C}" type="presParOf" srcId="{F5EF2FFB-A7C7-4784-AF4B-C6EBD24DF932}" destId="{52CFBFB2-2D98-4C9C-8AD0-6C5C835DB287}" srcOrd="0" destOrd="0" presId="urn:microsoft.com/office/officeart/2005/8/layout/pList2"/>
    <dgm:cxn modelId="{7035545E-7AB9-4F49-B995-F6476B31E7E0}" type="presParOf" srcId="{F5EF2FFB-A7C7-4784-AF4B-C6EBD24DF932}" destId="{E3DBD93F-5713-489A-9FE0-F95CB6DC1448}" srcOrd="1" destOrd="0" presId="urn:microsoft.com/office/officeart/2005/8/layout/pList2"/>
    <dgm:cxn modelId="{6E023694-387C-4CAC-8172-FF70E2334F8C}" type="presParOf" srcId="{F5EF2FFB-A7C7-4784-AF4B-C6EBD24DF932}" destId="{9CEA42CA-417F-4758-B9D0-F893C478D683}"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7DBC02-57A3-44DD-9DAC-7EE9F617CBF6}" type="doc">
      <dgm:prSet loTypeId="urn:microsoft.com/office/officeart/2008/layout/IncreasingCircleProcess" loCatId="list" qsTypeId="urn:microsoft.com/office/officeart/2005/8/quickstyle/3d3" qsCatId="3D" csTypeId="urn:microsoft.com/office/officeart/2005/8/colors/colorful2" csCatId="colorful" phldr="1"/>
      <dgm:spPr/>
      <dgm:t>
        <a:bodyPr/>
        <a:lstStyle/>
        <a:p>
          <a:endParaRPr lang="ru-RU"/>
        </a:p>
      </dgm:t>
    </dgm:pt>
    <dgm:pt modelId="{7E72A895-E503-42EF-9B0D-26725EB51DBD}">
      <dgm:prSet phldrT="[Текст]"/>
      <dgm:spPr/>
      <dgm:t>
        <a:bodyPr/>
        <a:lstStyle/>
        <a:p>
          <a:pPr algn="l"/>
          <a:r>
            <a:rPr lang="ru-RU" dirty="0" smtClean="0">
              <a:latin typeface="Times New Roman" panose="02020603050405020304" pitchFamily="18" charset="0"/>
              <a:cs typeface="Times New Roman" panose="02020603050405020304" pitchFamily="18" charset="0"/>
            </a:rPr>
            <a:t>2025 г.</a:t>
          </a:r>
          <a:endParaRPr lang="ru-RU" dirty="0">
            <a:latin typeface="Times New Roman" panose="02020603050405020304" pitchFamily="18" charset="0"/>
            <a:cs typeface="Times New Roman" panose="02020603050405020304" pitchFamily="18" charset="0"/>
          </a:endParaRPr>
        </a:p>
      </dgm:t>
    </dgm:pt>
    <dgm:pt modelId="{164BB821-E241-4DFF-9C96-F4D4ED2DEF5E}" type="parTrans" cxnId="{EB9BD259-A078-4A8F-BB1B-7311D16B1982}">
      <dgm:prSet/>
      <dgm:spPr/>
      <dgm:t>
        <a:bodyPr/>
        <a:lstStyle/>
        <a:p>
          <a:pPr algn="l"/>
          <a:endParaRPr lang="ru-RU">
            <a:latin typeface="Times New Roman" panose="02020603050405020304" pitchFamily="18" charset="0"/>
            <a:cs typeface="Times New Roman" panose="02020603050405020304" pitchFamily="18" charset="0"/>
          </a:endParaRPr>
        </a:p>
      </dgm:t>
    </dgm:pt>
    <dgm:pt modelId="{3DB349AD-297E-44B4-A563-A536EB7E1D50}" type="sibTrans" cxnId="{EB9BD259-A078-4A8F-BB1B-7311D16B1982}">
      <dgm:prSet/>
      <dgm:spPr/>
      <dgm:t>
        <a:bodyPr/>
        <a:lstStyle/>
        <a:p>
          <a:pPr algn="l"/>
          <a:endParaRPr lang="ru-RU">
            <a:latin typeface="Times New Roman" panose="02020603050405020304" pitchFamily="18" charset="0"/>
            <a:cs typeface="Times New Roman" panose="02020603050405020304" pitchFamily="18" charset="0"/>
          </a:endParaRPr>
        </a:p>
      </dgm:t>
    </dgm:pt>
    <dgm:pt modelId="{2DF252BF-63A6-46E0-9EE6-7F4E1B6C7FC4}">
      <dgm:prSet phldrT="[Текст]" custT="1"/>
      <dgm:spPr/>
      <dgm:t>
        <a:bodyPr/>
        <a:lstStyle/>
        <a:p>
          <a:pPr algn="l"/>
          <a:r>
            <a:rPr lang="ru-RU" sz="2400" b="1" dirty="0" smtClean="0">
              <a:latin typeface="Times New Roman" panose="02020603050405020304" pitchFamily="18" charset="0"/>
              <a:cs typeface="Times New Roman" panose="02020603050405020304" pitchFamily="18" charset="0"/>
            </a:rPr>
            <a:t>178 191,90</a:t>
          </a:r>
          <a:endParaRPr lang="ru-RU" sz="2400" b="1" dirty="0">
            <a:latin typeface="Times New Roman" panose="02020603050405020304" pitchFamily="18" charset="0"/>
            <a:cs typeface="Times New Roman" panose="02020603050405020304" pitchFamily="18" charset="0"/>
          </a:endParaRPr>
        </a:p>
      </dgm:t>
    </dgm:pt>
    <dgm:pt modelId="{7D0191DC-A8B7-4A90-99B7-7D082D837CBA}" type="parTrans" cxnId="{B8F41ABF-2EBB-4CA7-8A61-4603FF781FE4}">
      <dgm:prSet/>
      <dgm:spPr/>
      <dgm:t>
        <a:bodyPr/>
        <a:lstStyle/>
        <a:p>
          <a:pPr algn="l"/>
          <a:endParaRPr lang="ru-RU">
            <a:latin typeface="Times New Roman" panose="02020603050405020304" pitchFamily="18" charset="0"/>
            <a:cs typeface="Times New Roman" panose="02020603050405020304" pitchFamily="18" charset="0"/>
          </a:endParaRPr>
        </a:p>
      </dgm:t>
    </dgm:pt>
    <dgm:pt modelId="{1E2F8E33-881B-40E3-B6FB-ECA14E3ADC57}" type="sibTrans" cxnId="{B8F41ABF-2EBB-4CA7-8A61-4603FF781FE4}">
      <dgm:prSet/>
      <dgm:spPr/>
      <dgm:t>
        <a:bodyPr/>
        <a:lstStyle/>
        <a:p>
          <a:pPr algn="l"/>
          <a:endParaRPr lang="ru-RU">
            <a:latin typeface="Times New Roman" panose="02020603050405020304" pitchFamily="18" charset="0"/>
            <a:cs typeface="Times New Roman" panose="02020603050405020304" pitchFamily="18" charset="0"/>
          </a:endParaRPr>
        </a:p>
      </dgm:t>
    </dgm:pt>
    <dgm:pt modelId="{351F7B2B-CFF1-4DD4-9390-C8F993C9A47E}">
      <dgm:prSet phldrT="[Текст]"/>
      <dgm:spPr/>
      <dgm:t>
        <a:bodyPr/>
        <a:lstStyle/>
        <a:p>
          <a:pPr algn="l"/>
          <a:r>
            <a:rPr lang="ru-RU" dirty="0" smtClean="0">
              <a:latin typeface="Times New Roman" panose="02020603050405020304" pitchFamily="18" charset="0"/>
              <a:cs typeface="Times New Roman" panose="02020603050405020304" pitchFamily="18" charset="0"/>
            </a:rPr>
            <a:t>2026 г.</a:t>
          </a:r>
          <a:endParaRPr lang="ru-RU" dirty="0">
            <a:latin typeface="Times New Roman" panose="02020603050405020304" pitchFamily="18" charset="0"/>
            <a:cs typeface="Times New Roman" panose="02020603050405020304" pitchFamily="18" charset="0"/>
          </a:endParaRPr>
        </a:p>
      </dgm:t>
    </dgm:pt>
    <dgm:pt modelId="{340AABF8-1237-4C8E-9261-F82BE577D5F4}" type="parTrans" cxnId="{59B8ECD8-45F6-4D65-8C46-FF5984A8FFBD}">
      <dgm:prSet/>
      <dgm:spPr/>
      <dgm:t>
        <a:bodyPr/>
        <a:lstStyle/>
        <a:p>
          <a:pPr algn="l"/>
          <a:endParaRPr lang="ru-RU">
            <a:latin typeface="Times New Roman" panose="02020603050405020304" pitchFamily="18" charset="0"/>
            <a:cs typeface="Times New Roman" panose="02020603050405020304" pitchFamily="18" charset="0"/>
          </a:endParaRPr>
        </a:p>
      </dgm:t>
    </dgm:pt>
    <dgm:pt modelId="{87B16BD5-B299-42D7-B88C-36E64FC8FE68}" type="sibTrans" cxnId="{59B8ECD8-45F6-4D65-8C46-FF5984A8FFBD}">
      <dgm:prSet/>
      <dgm:spPr/>
      <dgm:t>
        <a:bodyPr/>
        <a:lstStyle/>
        <a:p>
          <a:pPr algn="l"/>
          <a:endParaRPr lang="ru-RU">
            <a:latin typeface="Times New Roman" panose="02020603050405020304" pitchFamily="18" charset="0"/>
            <a:cs typeface="Times New Roman" panose="02020603050405020304" pitchFamily="18" charset="0"/>
          </a:endParaRPr>
        </a:p>
      </dgm:t>
    </dgm:pt>
    <dgm:pt modelId="{4B07006A-9673-4CE5-9DFF-A12FF28B7582}">
      <dgm:prSet phldrT="[Текст]"/>
      <dgm:spPr/>
      <dgm:t>
        <a:bodyPr/>
        <a:lstStyle/>
        <a:p>
          <a:pPr algn="l"/>
          <a:r>
            <a:rPr lang="ru-RU" dirty="0" smtClean="0">
              <a:latin typeface="Times New Roman" panose="02020603050405020304" pitchFamily="18" charset="0"/>
              <a:cs typeface="Times New Roman" panose="02020603050405020304" pitchFamily="18" charset="0"/>
            </a:rPr>
            <a:t>2027 г.</a:t>
          </a:r>
          <a:endParaRPr lang="ru-RU" dirty="0">
            <a:latin typeface="Times New Roman" panose="02020603050405020304" pitchFamily="18" charset="0"/>
            <a:cs typeface="Times New Roman" panose="02020603050405020304" pitchFamily="18" charset="0"/>
          </a:endParaRPr>
        </a:p>
      </dgm:t>
    </dgm:pt>
    <dgm:pt modelId="{BAD18525-A77F-4CCD-A94D-FC84DE1CD278}" type="parTrans" cxnId="{06C56F24-2AFF-4B1D-B08C-550BD32A1276}">
      <dgm:prSet/>
      <dgm:spPr/>
      <dgm:t>
        <a:bodyPr/>
        <a:lstStyle/>
        <a:p>
          <a:pPr algn="l"/>
          <a:endParaRPr lang="ru-RU">
            <a:latin typeface="Times New Roman" panose="02020603050405020304" pitchFamily="18" charset="0"/>
            <a:cs typeface="Times New Roman" panose="02020603050405020304" pitchFamily="18" charset="0"/>
          </a:endParaRPr>
        </a:p>
      </dgm:t>
    </dgm:pt>
    <dgm:pt modelId="{EFFD1261-EFE9-4A68-B0E4-F64CC3557B1F}" type="sibTrans" cxnId="{06C56F24-2AFF-4B1D-B08C-550BD32A1276}">
      <dgm:prSet/>
      <dgm:spPr/>
      <dgm:t>
        <a:bodyPr/>
        <a:lstStyle/>
        <a:p>
          <a:pPr algn="l"/>
          <a:endParaRPr lang="ru-RU">
            <a:latin typeface="Times New Roman" panose="02020603050405020304" pitchFamily="18" charset="0"/>
            <a:cs typeface="Times New Roman" panose="02020603050405020304" pitchFamily="18" charset="0"/>
          </a:endParaRPr>
        </a:p>
      </dgm:t>
    </dgm:pt>
    <dgm:pt modelId="{FEA8C637-1121-4B23-9514-4A52BBE02927}">
      <dgm:prSet phldrT="[Текст]" custT="1"/>
      <dgm:spPr/>
      <dgm:t>
        <a:bodyPr/>
        <a:lstStyle/>
        <a:p>
          <a:pPr algn="l"/>
          <a:r>
            <a:rPr lang="ru-RU" sz="2400" b="1" i="0" u="none" dirty="0" smtClean="0">
              <a:latin typeface="Times New Roman" panose="02020603050405020304" pitchFamily="18" charset="0"/>
              <a:cs typeface="Times New Roman" panose="02020603050405020304" pitchFamily="18" charset="0"/>
            </a:rPr>
            <a:t>165 251,55</a:t>
          </a:r>
          <a:endParaRPr lang="ru-RU" sz="2400" b="1" dirty="0">
            <a:latin typeface="Times New Roman" panose="02020603050405020304" pitchFamily="18" charset="0"/>
            <a:cs typeface="Times New Roman" panose="02020603050405020304" pitchFamily="18" charset="0"/>
          </a:endParaRPr>
        </a:p>
      </dgm:t>
    </dgm:pt>
    <dgm:pt modelId="{3F4428BA-E7BA-47F1-854B-AE96AF9BA804}" type="parTrans" cxnId="{89DA44E6-64F9-4116-8E2F-A11321F8A65A}">
      <dgm:prSet/>
      <dgm:spPr/>
      <dgm:t>
        <a:bodyPr/>
        <a:lstStyle/>
        <a:p>
          <a:pPr algn="l"/>
          <a:endParaRPr lang="ru-RU">
            <a:latin typeface="Times New Roman" panose="02020603050405020304" pitchFamily="18" charset="0"/>
            <a:cs typeface="Times New Roman" panose="02020603050405020304" pitchFamily="18" charset="0"/>
          </a:endParaRPr>
        </a:p>
      </dgm:t>
    </dgm:pt>
    <dgm:pt modelId="{0514AABC-186F-4863-BFED-AF3E6335E5D2}" type="sibTrans" cxnId="{89DA44E6-64F9-4116-8E2F-A11321F8A65A}">
      <dgm:prSet/>
      <dgm:spPr/>
      <dgm:t>
        <a:bodyPr/>
        <a:lstStyle/>
        <a:p>
          <a:pPr algn="l"/>
          <a:endParaRPr lang="ru-RU">
            <a:latin typeface="Times New Roman" panose="02020603050405020304" pitchFamily="18" charset="0"/>
            <a:cs typeface="Times New Roman" panose="02020603050405020304" pitchFamily="18" charset="0"/>
          </a:endParaRPr>
        </a:p>
      </dgm:t>
    </dgm:pt>
    <dgm:pt modelId="{81D6E97E-66E9-43A8-9298-F38CCF2019B5}">
      <dgm:prSet custT="1"/>
      <dgm:spPr/>
      <dgm:t>
        <a:bodyPr/>
        <a:lstStyle/>
        <a:p>
          <a:pPr algn="l"/>
          <a:endParaRPr lang="ru-RU" sz="2400" b="1" dirty="0">
            <a:latin typeface="Times New Roman" panose="02020603050405020304" pitchFamily="18" charset="0"/>
            <a:cs typeface="Times New Roman" panose="02020603050405020304" pitchFamily="18" charset="0"/>
          </a:endParaRPr>
        </a:p>
      </dgm:t>
    </dgm:pt>
    <dgm:pt modelId="{E5B42824-EAC1-4502-8C2A-727FD7C8F61B}" type="parTrans" cxnId="{EA29C264-2902-439D-9FA8-3F522D834C6B}">
      <dgm:prSet/>
      <dgm:spPr/>
      <dgm:t>
        <a:bodyPr/>
        <a:lstStyle/>
        <a:p>
          <a:pPr algn="l"/>
          <a:endParaRPr lang="ru-RU">
            <a:latin typeface="Times New Roman" panose="02020603050405020304" pitchFamily="18" charset="0"/>
            <a:cs typeface="Times New Roman" panose="02020603050405020304" pitchFamily="18" charset="0"/>
          </a:endParaRPr>
        </a:p>
      </dgm:t>
    </dgm:pt>
    <dgm:pt modelId="{77593EB0-07BC-43E1-B594-9EC9909675D0}" type="sibTrans" cxnId="{EA29C264-2902-439D-9FA8-3F522D834C6B}">
      <dgm:prSet/>
      <dgm:spPr/>
      <dgm:t>
        <a:bodyPr/>
        <a:lstStyle/>
        <a:p>
          <a:pPr algn="l"/>
          <a:endParaRPr lang="ru-RU">
            <a:latin typeface="Times New Roman" panose="02020603050405020304" pitchFamily="18" charset="0"/>
            <a:cs typeface="Times New Roman" panose="02020603050405020304" pitchFamily="18" charset="0"/>
          </a:endParaRPr>
        </a:p>
      </dgm:t>
    </dgm:pt>
    <dgm:pt modelId="{B587E66F-D202-42E7-BE29-3D696EE3217F}">
      <dgm:prSet phldrT="[Текст]" custT="1"/>
      <dgm:spPr/>
      <dgm:t>
        <a:bodyPr/>
        <a:lstStyle/>
        <a:p>
          <a:pPr algn="l"/>
          <a:r>
            <a:rPr lang="ru-RU" sz="2400" b="1" i="0" u="none" dirty="0" smtClean="0">
              <a:latin typeface="Times New Roman" panose="02020603050405020304" pitchFamily="18" charset="0"/>
              <a:cs typeface="Times New Roman" panose="02020603050405020304" pitchFamily="18" charset="0"/>
            </a:rPr>
            <a:t>279 653,49</a:t>
          </a:r>
          <a:endParaRPr lang="ru-RU" sz="2400" b="1" dirty="0">
            <a:latin typeface="Times New Roman" panose="02020603050405020304" pitchFamily="18" charset="0"/>
            <a:cs typeface="Times New Roman" panose="02020603050405020304" pitchFamily="18" charset="0"/>
          </a:endParaRPr>
        </a:p>
      </dgm:t>
    </dgm:pt>
    <dgm:pt modelId="{C2AAFE70-027E-451E-8E8E-83EADF20BD99}" type="sibTrans" cxnId="{CD589812-B82B-4048-848E-843FCABC6FF5}">
      <dgm:prSet/>
      <dgm:spPr/>
      <dgm:t>
        <a:bodyPr/>
        <a:lstStyle/>
        <a:p>
          <a:pPr algn="l"/>
          <a:endParaRPr lang="ru-RU">
            <a:latin typeface="Times New Roman" panose="02020603050405020304" pitchFamily="18" charset="0"/>
            <a:cs typeface="Times New Roman" panose="02020603050405020304" pitchFamily="18" charset="0"/>
          </a:endParaRPr>
        </a:p>
      </dgm:t>
    </dgm:pt>
    <dgm:pt modelId="{A28ECCFD-89A5-4C5C-AC8F-437A448F1A18}" type="parTrans" cxnId="{CD589812-B82B-4048-848E-843FCABC6FF5}">
      <dgm:prSet/>
      <dgm:spPr/>
      <dgm:t>
        <a:bodyPr/>
        <a:lstStyle/>
        <a:p>
          <a:pPr algn="l"/>
          <a:endParaRPr lang="ru-RU">
            <a:latin typeface="Times New Roman" panose="02020603050405020304" pitchFamily="18" charset="0"/>
            <a:cs typeface="Times New Roman" panose="02020603050405020304" pitchFamily="18" charset="0"/>
          </a:endParaRPr>
        </a:p>
      </dgm:t>
    </dgm:pt>
    <dgm:pt modelId="{D91EA55C-9CE7-4348-9D8D-9DA7C0690DE2}" type="pres">
      <dgm:prSet presAssocID="{157DBC02-57A3-44DD-9DAC-7EE9F617CBF6}" presName="Name0" presStyleCnt="0">
        <dgm:presLayoutVars>
          <dgm:chMax val="7"/>
          <dgm:chPref val="7"/>
          <dgm:dir/>
          <dgm:animOne val="branch"/>
          <dgm:animLvl val="lvl"/>
        </dgm:presLayoutVars>
      </dgm:prSet>
      <dgm:spPr/>
      <dgm:t>
        <a:bodyPr/>
        <a:lstStyle/>
        <a:p>
          <a:endParaRPr lang="ru-RU"/>
        </a:p>
      </dgm:t>
    </dgm:pt>
    <dgm:pt modelId="{DB276CE4-BECC-4466-BBDF-4CA04AB0316A}" type="pres">
      <dgm:prSet presAssocID="{7E72A895-E503-42EF-9B0D-26725EB51DBD}" presName="composite" presStyleCnt="0"/>
      <dgm:spPr/>
    </dgm:pt>
    <dgm:pt modelId="{0C1C27D5-233D-45FD-8714-7527DB3402AC}" type="pres">
      <dgm:prSet presAssocID="{7E72A895-E503-42EF-9B0D-26725EB51DBD}" presName="BackAccent" presStyleLbl="bgShp" presStyleIdx="0" presStyleCnt="3"/>
      <dgm:spPr/>
    </dgm:pt>
    <dgm:pt modelId="{4C462A21-CAF2-4953-9D28-EDDA543A1094}" type="pres">
      <dgm:prSet presAssocID="{7E72A895-E503-42EF-9B0D-26725EB51DBD}" presName="Accent" presStyleLbl="alignNode1" presStyleIdx="0" presStyleCnt="3"/>
      <dgm:spPr/>
    </dgm:pt>
    <dgm:pt modelId="{0EB0A7C9-4C2D-4971-850A-1C167581DA9E}" type="pres">
      <dgm:prSet presAssocID="{7E72A895-E503-42EF-9B0D-26725EB51DBD}" presName="Child" presStyleLbl="revTx" presStyleIdx="0" presStyleCnt="6" custScaleX="182091">
        <dgm:presLayoutVars>
          <dgm:chMax val="0"/>
          <dgm:chPref val="0"/>
          <dgm:bulletEnabled val="1"/>
        </dgm:presLayoutVars>
      </dgm:prSet>
      <dgm:spPr/>
      <dgm:t>
        <a:bodyPr/>
        <a:lstStyle/>
        <a:p>
          <a:endParaRPr lang="ru-RU"/>
        </a:p>
      </dgm:t>
    </dgm:pt>
    <dgm:pt modelId="{2AF7545A-7735-48C8-9F5A-01106B20E655}" type="pres">
      <dgm:prSet presAssocID="{7E72A895-E503-42EF-9B0D-26725EB51DBD}" presName="Parent" presStyleLbl="revTx" presStyleIdx="1" presStyleCnt="6">
        <dgm:presLayoutVars>
          <dgm:chMax val="1"/>
          <dgm:chPref val="1"/>
          <dgm:bulletEnabled val="1"/>
        </dgm:presLayoutVars>
      </dgm:prSet>
      <dgm:spPr/>
      <dgm:t>
        <a:bodyPr/>
        <a:lstStyle/>
        <a:p>
          <a:endParaRPr lang="ru-RU"/>
        </a:p>
      </dgm:t>
    </dgm:pt>
    <dgm:pt modelId="{CD3E0259-330D-4628-9886-A6CEFCD4C8AD}" type="pres">
      <dgm:prSet presAssocID="{3DB349AD-297E-44B4-A563-A536EB7E1D50}" presName="sibTrans" presStyleCnt="0"/>
      <dgm:spPr/>
    </dgm:pt>
    <dgm:pt modelId="{FFD758E8-E2FF-4561-AE0E-AF7896572AB4}" type="pres">
      <dgm:prSet presAssocID="{351F7B2B-CFF1-4DD4-9390-C8F993C9A47E}" presName="composite" presStyleCnt="0"/>
      <dgm:spPr/>
    </dgm:pt>
    <dgm:pt modelId="{B54321E9-B7F1-4CF8-A9FC-53A61A012D27}" type="pres">
      <dgm:prSet presAssocID="{351F7B2B-CFF1-4DD4-9390-C8F993C9A47E}" presName="BackAccent" presStyleLbl="bgShp" presStyleIdx="1" presStyleCnt="3"/>
      <dgm:spPr/>
    </dgm:pt>
    <dgm:pt modelId="{B80CB5D5-0F58-4AFC-A7C0-A0A20BB5B40C}" type="pres">
      <dgm:prSet presAssocID="{351F7B2B-CFF1-4DD4-9390-C8F993C9A47E}" presName="Accent" presStyleLbl="alignNode1" presStyleIdx="1" presStyleCnt="3"/>
      <dgm:spPr/>
    </dgm:pt>
    <dgm:pt modelId="{750B4BE5-52F9-41DB-AE0E-BF9113812A4A}" type="pres">
      <dgm:prSet presAssocID="{351F7B2B-CFF1-4DD4-9390-C8F993C9A47E}" presName="Child" presStyleLbl="revTx" presStyleIdx="2" presStyleCnt="6" custScaleX="181990" custLinFactNeighborX="-21343" custLinFactNeighborY="87245">
        <dgm:presLayoutVars>
          <dgm:chMax val="0"/>
          <dgm:chPref val="0"/>
          <dgm:bulletEnabled val="1"/>
        </dgm:presLayoutVars>
      </dgm:prSet>
      <dgm:spPr/>
      <dgm:t>
        <a:bodyPr/>
        <a:lstStyle/>
        <a:p>
          <a:endParaRPr lang="ru-RU"/>
        </a:p>
      </dgm:t>
    </dgm:pt>
    <dgm:pt modelId="{98233137-B966-43D5-A50F-DB537EF4C7DC}" type="pres">
      <dgm:prSet presAssocID="{351F7B2B-CFF1-4DD4-9390-C8F993C9A47E}" presName="Parent" presStyleLbl="revTx" presStyleIdx="3" presStyleCnt="6">
        <dgm:presLayoutVars>
          <dgm:chMax val="1"/>
          <dgm:chPref val="1"/>
          <dgm:bulletEnabled val="1"/>
        </dgm:presLayoutVars>
      </dgm:prSet>
      <dgm:spPr/>
      <dgm:t>
        <a:bodyPr/>
        <a:lstStyle/>
        <a:p>
          <a:endParaRPr lang="ru-RU"/>
        </a:p>
      </dgm:t>
    </dgm:pt>
    <dgm:pt modelId="{8E5AC8FF-AE9B-4B6E-9492-3A4E4E97AB83}" type="pres">
      <dgm:prSet presAssocID="{87B16BD5-B299-42D7-B88C-36E64FC8FE68}" presName="sibTrans" presStyleCnt="0"/>
      <dgm:spPr/>
    </dgm:pt>
    <dgm:pt modelId="{4E6552D1-BECB-4079-ACDF-81034117C71F}" type="pres">
      <dgm:prSet presAssocID="{4B07006A-9673-4CE5-9DFF-A12FF28B7582}" presName="composite" presStyleCnt="0"/>
      <dgm:spPr/>
    </dgm:pt>
    <dgm:pt modelId="{FD24C48F-AB11-4DA2-BBA3-3E0FC07FC1B2}" type="pres">
      <dgm:prSet presAssocID="{4B07006A-9673-4CE5-9DFF-A12FF28B7582}" presName="BackAccent" presStyleLbl="bgShp" presStyleIdx="2" presStyleCnt="3"/>
      <dgm:spPr/>
    </dgm:pt>
    <dgm:pt modelId="{26BD248C-BE7E-43BB-8A1E-A3622B9A3389}" type="pres">
      <dgm:prSet presAssocID="{4B07006A-9673-4CE5-9DFF-A12FF28B7582}" presName="Accent" presStyleLbl="alignNode1" presStyleIdx="2" presStyleCnt="3"/>
      <dgm:spPr/>
    </dgm:pt>
    <dgm:pt modelId="{F22E58AC-ED5E-45DB-ACCA-71A59E7111E6}" type="pres">
      <dgm:prSet presAssocID="{4B07006A-9673-4CE5-9DFF-A12FF28B7582}" presName="Child" presStyleLbl="revTx" presStyleIdx="4" presStyleCnt="6" custScaleX="206395">
        <dgm:presLayoutVars>
          <dgm:chMax val="0"/>
          <dgm:chPref val="0"/>
          <dgm:bulletEnabled val="1"/>
        </dgm:presLayoutVars>
      </dgm:prSet>
      <dgm:spPr/>
      <dgm:t>
        <a:bodyPr/>
        <a:lstStyle/>
        <a:p>
          <a:endParaRPr lang="ru-RU"/>
        </a:p>
      </dgm:t>
    </dgm:pt>
    <dgm:pt modelId="{968DF896-8ADA-4234-8278-C044F1556447}" type="pres">
      <dgm:prSet presAssocID="{4B07006A-9673-4CE5-9DFF-A12FF28B7582}" presName="Parent" presStyleLbl="revTx" presStyleIdx="5" presStyleCnt="6">
        <dgm:presLayoutVars>
          <dgm:chMax val="1"/>
          <dgm:chPref val="1"/>
          <dgm:bulletEnabled val="1"/>
        </dgm:presLayoutVars>
      </dgm:prSet>
      <dgm:spPr/>
      <dgm:t>
        <a:bodyPr/>
        <a:lstStyle/>
        <a:p>
          <a:endParaRPr lang="ru-RU"/>
        </a:p>
      </dgm:t>
    </dgm:pt>
  </dgm:ptLst>
  <dgm:cxnLst>
    <dgm:cxn modelId="{EA29C264-2902-439D-9FA8-3F522D834C6B}" srcId="{7E72A895-E503-42EF-9B0D-26725EB51DBD}" destId="{81D6E97E-66E9-43A8-9298-F38CCF2019B5}" srcOrd="1" destOrd="0" parTransId="{E5B42824-EAC1-4502-8C2A-727FD7C8F61B}" sibTransId="{77593EB0-07BC-43E1-B594-9EC9909675D0}"/>
    <dgm:cxn modelId="{59B8ECD8-45F6-4D65-8C46-FF5984A8FFBD}" srcId="{157DBC02-57A3-44DD-9DAC-7EE9F617CBF6}" destId="{351F7B2B-CFF1-4DD4-9390-C8F993C9A47E}" srcOrd="1" destOrd="0" parTransId="{340AABF8-1237-4C8E-9261-F82BE577D5F4}" sibTransId="{87B16BD5-B299-42D7-B88C-36E64FC8FE68}"/>
    <dgm:cxn modelId="{A7BED2EB-9F44-4302-B314-1CBE6C023917}" type="presOf" srcId="{7E72A895-E503-42EF-9B0D-26725EB51DBD}" destId="{2AF7545A-7735-48C8-9F5A-01106B20E655}" srcOrd="0" destOrd="0" presId="urn:microsoft.com/office/officeart/2008/layout/IncreasingCircleProcess"/>
    <dgm:cxn modelId="{70AB0963-4843-406C-8A84-18DB18FA4A75}" type="presOf" srcId="{2DF252BF-63A6-46E0-9EE6-7F4E1B6C7FC4}" destId="{0EB0A7C9-4C2D-4971-850A-1C167581DA9E}" srcOrd="0" destOrd="0" presId="urn:microsoft.com/office/officeart/2008/layout/IncreasingCircleProcess"/>
    <dgm:cxn modelId="{B8F41ABF-2EBB-4CA7-8A61-4603FF781FE4}" srcId="{7E72A895-E503-42EF-9B0D-26725EB51DBD}" destId="{2DF252BF-63A6-46E0-9EE6-7F4E1B6C7FC4}" srcOrd="0" destOrd="0" parTransId="{7D0191DC-A8B7-4A90-99B7-7D082D837CBA}" sibTransId="{1E2F8E33-881B-40E3-B6FB-ECA14E3ADC57}"/>
    <dgm:cxn modelId="{BB291B7A-BA3A-469A-AB8D-4E0E3B6196A7}" type="presOf" srcId="{B587E66F-D202-42E7-BE29-3D696EE3217F}" destId="{750B4BE5-52F9-41DB-AE0E-BF9113812A4A}" srcOrd="0" destOrd="0" presId="urn:microsoft.com/office/officeart/2008/layout/IncreasingCircleProcess"/>
    <dgm:cxn modelId="{A10D89DD-DD16-49FE-AC9A-D925E69F0E9A}" type="presOf" srcId="{4B07006A-9673-4CE5-9DFF-A12FF28B7582}" destId="{968DF896-8ADA-4234-8278-C044F1556447}" srcOrd="0" destOrd="0" presId="urn:microsoft.com/office/officeart/2008/layout/IncreasingCircleProcess"/>
    <dgm:cxn modelId="{CD589812-B82B-4048-848E-843FCABC6FF5}" srcId="{351F7B2B-CFF1-4DD4-9390-C8F993C9A47E}" destId="{B587E66F-D202-42E7-BE29-3D696EE3217F}" srcOrd="0" destOrd="0" parTransId="{A28ECCFD-89A5-4C5C-AC8F-437A448F1A18}" sibTransId="{C2AAFE70-027E-451E-8E8E-83EADF20BD99}"/>
    <dgm:cxn modelId="{06C56F24-2AFF-4B1D-B08C-550BD32A1276}" srcId="{157DBC02-57A3-44DD-9DAC-7EE9F617CBF6}" destId="{4B07006A-9673-4CE5-9DFF-A12FF28B7582}" srcOrd="2" destOrd="0" parTransId="{BAD18525-A77F-4CCD-A94D-FC84DE1CD278}" sibTransId="{EFFD1261-EFE9-4A68-B0E4-F64CC3557B1F}"/>
    <dgm:cxn modelId="{488A29CA-31AC-4D10-841E-E48B2B4F35ED}" type="presOf" srcId="{FEA8C637-1121-4B23-9514-4A52BBE02927}" destId="{F22E58AC-ED5E-45DB-ACCA-71A59E7111E6}" srcOrd="0" destOrd="0" presId="urn:microsoft.com/office/officeart/2008/layout/IncreasingCircleProcess"/>
    <dgm:cxn modelId="{5DBCFFF7-2AC4-4410-A49F-C60E8E1AF1EF}" type="presOf" srcId="{351F7B2B-CFF1-4DD4-9390-C8F993C9A47E}" destId="{98233137-B966-43D5-A50F-DB537EF4C7DC}" srcOrd="0" destOrd="0" presId="urn:microsoft.com/office/officeart/2008/layout/IncreasingCircleProcess"/>
    <dgm:cxn modelId="{EB9BD259-A078-4A8F-BB1B-7311D16B1982}" srcId="{157DBC02-57A3-44DD-9DAC-7EE9F617CBF6}" destId="{7E72A895-E503-42EF-9B0D-26725EB51DBD}" srcOrd="0" destOrd="0" parTransId="{164BB821-E241-4DFF-9C96-F4D4ED2DEF5E}" sibTransId="{3DB349AD-297E-44B4-A563-A536EB7E1D50}"/>
    <dgm:cxn modelId="{2E6892DA-36A6-4529-87DC-AB39A18F85FC}" type="presOf" srcId="{81D6E97E-66E9-43A8-9298-F38CCF2019B5}" destId="{0EB0A7C9-4C2D-4971-850A-1C167581DA9E}" srcOrd="0" destOrd="1" presId="urn:microsoft.com/office/officeart/2008/layout/IncreasingCircleProcess"/>
    <dgm:cxn modelId="{89DA44E6-64F9-4116-8E2F-A11321F8A65A}" srcId="{4B07006A-9673-4CE5-9DFF-A12FF28B7582}" destId="{FEA8C637-1121-4B23-9514-4A52BBE02927}" srcOrd="0" destOrd="0" parTransId="{3F4428BA-E7BA-47F1-854B-AE96AF9BA804}" sibTransId="{0514AABC-186F-4863-BFED-AF3E6335E5D2}"/>
    <dgm:cxn modelId="{8F70A764-BF6C-4914-B4C5-C1468A5857B1}" type="presOf" srcId="{157DBC02-57A3-44DD-9DAC-7EE9F617CBF6}" destId="{D91EA55C-9CE7-4348-9D8D-9DA7C0690DE2}" srcOrd="0" destOrd="0" presId="urn:microsoft.com/office/officeart/2008/layout/IncreasingCircleProcess"/>
    <dgm:cxn modelId="{7AE3ADEC-B375-4CCF-9C3C-B5E9B8C4C5C4}" type="presParOf" srcId="{D91EA55C-9CE7-4348-9D8D-9DA7C0690DE2}" destId="{DB276CE4-BECC-4466-BBDF-4CA04AB0316A}" srcOrd="0" destOrd="0" presId="urn:microsoft.com/office/officeart/2008/layout/IncreasingCircleProcess"/>
    <dgm:cxn modelId="{490109CA-6041-4F04-8491-C3F44A376056}" type="presParOf" srcId="{DB276CE4-BECC-4466-BBDF-4CA04AB0316A}" destId="{0C1C27D5-233D-45FD-8714-7527DB3402AC}" srcOrd="0" destOrd="0" presId="urn:microsoft.com/office/officeart/2008/layout/IncreasingCircleProcess"/>
    <dgm:cxn modelId="{AB8122FD-3E19-4C5E-8190-24DC584AD18A}" type="presParOf" srcId="{DB276CE4-BECC-4466-BBDF-4CA04AB0316A}" destId="{4C462A21-CAF2-4953-9D28-EDDA543A1094}" srcOrd="1" destOrd="0" presId="urn:microsoft.com/office/officeart/2008/layout/IncreasingCircleProcess"/>
    <dgm:cxn modelId="{6C3C756A-D609-41F1-837F-099ABC0F49B3}" type="presParOf" srcId="{DB276CE4-BECC-4466-BBDF-4CA04AB0316A}" destId="{0EB0A7C9-4C2D-4971-850A-1C167581DA9E}" srcOrd="2" destOrd="0" presId="urn:microsoft.com/office/officeart/2008/layout/IncreasingCircleProcess"/>
    <dgm:cxn modelId="{70957D17-B67F-465B-8198-12E755970E3C}" type="presParOf" srcId="{DB276CE4-BECC-4466-BBDF-4CA04AB0316A}" destId="{2AF7545A-7735-48C8-9F5A-01106B20E655}" srcOrd="3" destOrd="0" presId="urn:microsoft.com/office/officeart/2008/layout/IncreasingCircleProcess"/>
    <dgm:cxn modelId="{26C999C2-C2C8-455D-B76D-F668944A52F0}" type="presParOf" srcId="{D91EA55C-9CE7-4348-9D8D-9DA7C0690DE2}" destId="{CD3E0259-330D-4628-9886-A6CEFCD4C8AD}" srcOrd="1" destOrd="0" presId="urn:microsoft.com/office/officeart/2008/layout/IncreasingCircleProcess"/>
    <dgm:cxn modelId="{7713C700-5458-42BC-8B4F-B00170415316}" type="presParOf" srcId="{D91EA55C-9CE7-4348-9D8D-9DA7C0690DE2}" destId="{FFD758E8-E2FF-4561-AE0E-AF7896572AB4}" srcOrd="2" destOrd="0" presId="urn:microsoft.com/office/officeart/2008/layout/IncreasingCircleProcess"/>
    <dgm:cxn modelId="{EBA4F777-82B5-4068-9F69-37F0731F76F7}" type="presParOf" srcId="{FFD758E8-E2FF-4561-AE0E-AF7896572AB4}" destId="{B54321E9-B7F1-4CF8-A9FC-53A61A012D27}" srcOrd="0" destOrd="0" presId="urn:microsoft.com/office/officeart/2008/layout/IncreasingCircleProcess"/>
    <dgm:cxn modelId="{5DF4428D-FCD8-4109-8A45-A1D7854CD43C}" type="presParOf" srcId="{FFD758E8-E2FF-4561-AE0E-AF7896572AB4}" destId="{B80CB5D5-0F58-4AFC-A7C0-A0A20BB5B40C}" srcOrd="1" destOrd="0" presId="urn:microsoft.com/office/officeart/2008/layout/IncreasingCircleProcess"/>
    <dgm:cxn modelId="{F5B2945E-501B-48B6-B24D-7CD698F12775}" type="presParOf" srcId="{FFD758E8-E2FF-4561-AE0E-AF7896572AB4}" destId="{750B4BE5-52F9-41DB-AE0E-BF9113812A4A}" srcOrd="2" destOrd="0" presId="urn:microsoft.com/office/officeart/2008/layout/IncreasingCircleProcess"/>
    <dgm:cxn modelId="{3E4243E0-0AEF-43F5-80C1-75060688B64C}" type="presParOf" srcId="{FFD758E8-E2FF-4561-AE0E-AF7896572AB4}" destId="{98233137-B966-43D5-A50F-DB537EF4C7DC}" srcOrd="3" destOrd="0" presId="urn:microsoft.com/office/officeart/2008/layout/IncreasingCircleProcess"/>
    <dgm:cxn modelId="{ECBD97FD-EA6F-4EFA-B0E1-4D25524B9221}" type="presParOf" srcId="{D91EA55C-9CE7-4348-9D8D-9DA7C0690DE2}" destId="{8E5AC8FF-AE9B-4B6E-9492-3A4E4E97AB83}" srcOrd="3" destOrd="0" presId="urn:microsoft.com/office/officeart/2008/layout/IncreasingCircleProcess"/>
    <dgm:cxn modelId="{D53D8847-55CD-40ED-B2A3-60734C4CC736}" type="presParOf" srcId="{D91EA55C-9CE7-4348-9D8D-9DA7C0690DE2}" destId="{4E6552D1-BECB-4079-ACDF-81034117C71F}" srcOrd="4" destOrd="0" presId="urn:microsoft.com/office/officeart/2008/layout/IncreasingCircleProcess"/>
    <dgm:cxn modelId="{406AA1E7-723C-4D20-884D-18003413DEF5}" type="presParOf" srcId="{4E6552D1-BECB-4079-ACDF-81034117C71F}" destId="{FD24C48F-AB11-4DA2-BBA3-3E0FC07FC1B2}" srcOrd="0" destOrd="0" presId="urn:microsoft.com/office/officeart/2008/layout/IncreasingCircleProcess"/>
    <dgm:cxn modelId="{67EA4008-3155-481F-B97C-C41CFBEA0CD6}" type="presParOf" srcId="{4E6552D1-BECB-4079-ACDF-81034117C71F}" destId="{26BD248C-BE7E-43BB-8A1E-A3622B9A3389}" srcOrd="1" destOrd="0" presId="urn:microsoft.com/office/officeart/2008/layout/IncreasingCircleProcess"/>
    <dgm:cxn modelId="{420DEDD7-25AD-4AFE-85C6-A103FC6D01EC}" type="presParOf" srcId="{4E6552D1-BECB-4079-ACDF-81034117C71F}" destId="{F22E58AC-ED5E-45DB-ACCA-71A59E7111E6}" srcOrd="2" destOrd="0" presId="urn:microsoft.com/office/officeart/2008/layout/IncreasingCircleProcess"/>
    <dgm:cxn modelId="{F89F200B-5A99-4823-AA4E-00CFC908E715}" type="presParOf" srcId="{4E6552D1-BECB-4079-ACDF-81034117C71F}" destId="{968DF896-8ADA-4234-8278-C044F1556447}"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F53629-4244-4949-A99E-49CB9994D642}" type="doc">
      <dgm:prSet loTypeId="urn:microsoft.com/office/officeart/2009/layout/CircleArrowProcess" loCatId="cycle" qsTypeId="urn:microsoft.com/office/officeart/2005/8/quickstyle/3d2" qsCatId="3D" csTypeId="urn:microsoft.com/office/officeart/2005/8/colors/accent1_2" csCatId="accent1" phldr="1"/>
      <dgm:spPr/>
      <dgm:t>
        <a:bodyPr/>
        <a:lstStyle/>
        <a:p>
          <a:endParaRPr lang="ru-RU"/>
        </a:p>
      </dgm:t>
    </dgm:pt>
    <dgm:pt modelId="{6793AF7A-ED2B-4BAB-9887-4B7B0D8CCA01}">
      <dgm:prSet phldrT="[Текст]"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dgm:spPr>
      <dgm:t>
        <a:bodyPr/>
        <a:lstStyle/>
        <a:p>
          <a:r>
            <a:rPr lang="ru-RU" sz="2900" b="1" dirty="0" smtClean="0">
              <a:latin typeface="Times New Roman" panose="02020603050405020304" pitchFamily="18" charset="0"/>
              <a:cs typeface="Times New Roman" panose="02020603050405020304" pitchFamily="18" charset="0"/>
            </a:rPr>
            <a:t>2015-2025 </a:t>
          </a:r>
          <a:r>
            <a:rPr lang="ru-RU" sz="1050" b="1" dirty="0" err="1" smtClean="0">
              <a:latin typeface="Times New Roman" panose="02020603050405020304" pitchFamily="18" charset="0"/>
              <a:cs typeface="Times New Roman" panose="02020603050405020304" pitchFamily="18" charset="0"/>
            </a:rPr>
            <a:t>гг</a:t>
          </a:r>
          <a:endParaRPr lang="ru-RU" sz="1050" b="1" dirty="0">
            <a:latin typeface="Times New Roman" panose="02020603050405020304" pitchFamily="18" charset="0"/>
            <a:cs typeface="Times New Roman" panose="02020603050405020304" pitchFamily="18" charset="0"/>
          </a:endParaRPr>
        </a:p>
      </dgm:t>
    </dgm:pt>
    <dgm:pt modelId="{4813CAD4-833F-4CB1-B43D-65024E2F8518}" type="parTrans" cxnId="{11F7D0F3-F340-4FCA-963F-848A0BCF4E47}">
      <dgm:prSet/>
      <dgm:spPr/>
      <dgm:t>
        <a:bodyPr/>
        <a:lstStyle/>
        <a:p>
          <a:endParaRPr lang="ru-RU">
            <a:latin typeface="Times New Roman" panose="02020603050405020304" pitchFamily="18" charset="0"/>
            <a:cs typeface="Times New Roman" panose="02020603050405020304" pitchFamily="18" charset="0"/>
          </a:endParaRPr>
        </a:p>
      </dgm:t>
    </dgm:pt>
    <dgm:pt modelId="{DA71E802-9E36-45E2-A13A-96370DE5D670}" type="sibTrans" cxnId="{11F7D0F3-F340-4FCA-963F-848A0BCF4E47}">
      <dgm:prSet/>
      <dgm:spPr/>
      <dgm:t>
        <a:bodyPr/>
        <a:lstStyle/>
        <a:p>
          <a:endParaRPr lang="ru-RU">
            <a:latin typeface="Times New Roman" panose="02020603050405020304" pitchFamily="18" charset="0"/>
            <a:cs typeface="Times New Roman" panose="02020603050405020304" pitchFamily="18" charset="0"/>
          </a:endParaRPr>
        </a:p>
      </dgm:t>
    </dgm:pt>
    <dgm:pt modelId="{B4960C7E-5748-450E-AFC8-5F189546009E}">
      <dgm:prSet phldrT="[Текст]"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dgm:spPr>
      <dgm:t>
        <a:bodyPr/>
        <a:lstStyle/>
        <a:p>
          <a:pPr>
            <a:spcAft>
              <a:spcPts val="0"/>
            </a:spcAft>
          </a:pPr>
          <a:r>
            <a:rPr lang="ru-RU" sz="3200" b="1" u="sng" dirty="0" smtClean="0">
              <a:latin typeface="Times New Roman" panose="02020603050405020304" pitchFamily="18" charset="0"/>
              <a:cs typeface="Times New Roman" panose="02020603050405020304" pitchFamily="18" charset="0"/>
            </a:rPr>
            <a:t>9 </a:t>
          </a:r>
        </a:p>
        <a:p>
          <a:pPr>
            <a:spcAft>
              <a:spcPts val="0"/>
            </a:spcAft>
          </a:pPr>
          <a:r>
            <a:rPr lang="ru-RU" sz="1800" b="1" dirty="0" smtClean="0">
              <a:latin typeface="Times New Roman" panose="02020603050405020304" pitchFamily="18" charset="0"/>
              <a:cs typeface="Times New Roman" panose="02020603050405020304" pitchFamily="18" charset="0"/>
            </a:rPr>
            <a:t>объектов:</a:t>
          </a:r>
          <a:endParaRPr lang="ru-RU" sz="1800" b="1" dirty="0">
            <a:latin typeface="Times New Roman" panose="02020603050405020304" pitchFamily="18" charset="0"/>
            <a:cs typeface="Times New Roman" panose="02020603050405020304" pitchFamily="18" charset="0"/>
          </a:endParaRPr>
        </a:p>
      </dgm:t>
    </dgm:pt>
    <dgm:pt modelId="{639A6F89-C04C-49A0-867B-81F9ABB7AE48}" type="parTrans" cxnId="{11922484-7409-4408-BAF3-FCB6AC251FED}">
      <dgm:prSet/>
      <dgm:spPr/>
      <dgm:t>
        <a:bodyPr/>
        <a:lstStyle/>
        <a:p>
          <a:endParaRPr lang="ru-RU">
            <a:latin typeface="Times New Roman" panose="02020603050405020304" pitchFamily="18" charset="0"/>
            <a:cs typeface="Times New Roman" panose="02020603050405020304" pitchFamily="18" charset="0"/>
          </a:endParaRPr>
        </a:p>
      </dgm:t>
    </dgm:pt>
    <dgm:pt modelId="{36367035-A2CB-4E0C-8DA7-ABEDC21ECFDB}" type="sibTrans" cxnId="{11922484-7409-4408-BAF3-FCB6AC251FED}">
      <dgm:prSet/>
      <dgm:spPr/>
      <dgm:t>
        <a:bodyPr/>
        <a:lstStyle/>
        <a:p>
          <a:endParaRPr lang="ru-RU">
            <a:latin typeface="Times New Roman" panose="02020603050405020304" pitchFamily="18" charset="0"/>
            <a:cs typeface="Times New Roman" panose="02020603050405020304" pitchFamily="18" charset="0"/>
          </a:endParaRPr>
        </a:p>
      </dgm:t>
    </dgm:pt>
    <dgm:pt modelId="{897B65CE-0B80-4894-B28E-89D7E67A39EB}">
      <dgm:prSet phldrT="[Текст]"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dgm:spPr>
      <dgm:t>
        <a:bodyPr/>
        <a:lstStyle/>
        <a:p>
          <a:pPr>
            <a:spcAft>
              <a:spcPts val="0"/>
            </a:spcAft>
          </a:pPr>
          <a:r>
            <a:rPr lang="ru-RU" sz="2400" b="1" u="none" dirty="0" smtClean="0">
              <a:latin typeface="Times New Roman" panose="02020603050405020304" pitchFamily="18" charset="0"/>
              <a:cs typeface="Times New Roman" panose="02020603050405020304" pitchFamily="18" charset="0"/>
            </a:rPr>
            <a:t>4,8 </a:t>
          </a:r>
        </a:p>
        <a:p>
          <a:pPr>
            <a:spcAft>
              <a:spcPts val="0"/>
            </a:spcAft>
          </a:pPr>
          <a:r>
            <a:rPr lang="ru-RU" sz="2400" b="1" u="none" dirty="0" smtClean="0">
              <a:latin typeface="Times New Roman" panose="02020603050405020304" pitchFamily="18" charset="0"/>
              <a:cs typeface="Times New Roman" panose="02020603050405020304" pitchFamily="18" charset="0"/>
            </a:rPr>
            <a:t>млрд. рублей</a:t>
          </a:r>
        </a:p>
      </dgm:t>
    </dgm:pt>
    <dgm:pt modelId="{FC56C3B5-95C7-4202-AE47-6CF52A48996C}" type="parTrans" cxnId="{2E9AE170-AB0A-4F3A-9D88-CDE4E7E7FB82}">
      <dgm:prSet/>
      <dgm:spPr/>
      <dgm:t>
        <a:bodyPr/>
        <a:lstStyle/>
        <a:p>
          <a:endParaRPr lang="ru-RU">
            <a:latin typeface="Times New Roman" panose="02020603050405020304" pitchFamily="18" charset="0"/>
            <a:cs typeface="Times New Roman" panose="02020603050405020304" pitchFamily="18" charset="0"/>
          </a:endParaRPr>
        </a:p>
      </dgm:t>
    </dgm:pt>
    <dgm:pt modelId="{29DA9E6F-1032-4E84-AAD3-F3ED8D217C5A}" type="sibTrans" cxnId="{2E9AE170-AB0A-4F3A-9D88-CDE4E7E7FB82}">
      <dgm:prSet/>
      <dgm:spPr/>
      <dgm:t>
        <a:bodyPr/>
        <a:lstStyle/>
        <a:p>
          <a:endParaRPr lang="ru-RU">
            <a:latin typeface="Times New Roman" panose="02020603050405020304" pitchFamily="18" charset="0"/>
            <a:cs typeface="Times New Roman" panose="02020603050405020304" pitchFamily="18" charset="0"/>
          </a:endParaRPr>
        </a:p>
      </dgm:t>
    </dgm:pt>
    <dgm:pt modelId="{675AE574-BBC4-4342-A99B-E09B50268295}">
      <dgm:prSet phldrT="[Текст]"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dgm:spPr>
      <dgm:t>
        <a:bodyPr/>
        <a:lstStyle/>
        <a:p>
          <a:pPr>
            <a:spcAft>
              <a:spcPts val="0"/>
            </a:spcAft>
          </a:pPr>
          <a:r>
            <a:rPr lang="ru-RU" sz="2400" b="1" u="sng" dirty="0" smtClean="0">
              <a:latin typeface="Times New Roman" panose="02020603050405020304" pitchFamily="18" charset="0"/>
              <a:cs typeface="Times New Roman" panose="02020603050405020304" pitchFamily="18" charset="0"/>
            </a:rPr>
            <a:t>4</a:t>
          </a:r>
          <a:r>
            <a:rPr lang="ru-RU" sz="1800" b="1" u="sng" dirty="0" smtClean="0">
              <a:latin typeface="Times New Roman" panose="02020603050405020304" pitchFamily="18" charset="0"/>
              <a:cs typeface="Times New Roman" panose="02020603050405020304" pitchFamily="18" charset="0"/>
            </a:rPr>
            <a:t> </a:t>
          </a:r>
        </a:p>
        <a:p>
          <a:pPr>
            <a:spcAft>
              <a:spcPts val="0"/>
            </a:spcAft>
          </a:pPr>
          <a:r>
            <a:rPr lang="ru-RU" sz="1800" b="1" dirty="0" smtClean="0">
              <a:latin typeface="Times New Roman" panose="02020603050405020304" pitchFamily="18" charset="0"/>
              <a:cs typeface="Times New Roman" panose="02020603050405020304" pitchFamily="18" charset="0"/>
            </a:rPr>
            <a:t>школы</a:t>
          </a:r>
          <a:endParaRPr lang="ru-RU" sz="1800" b="1" dirty="0">
            <a:latin typeface="Times New Roman" panose="02020603050405020304" pitchFamily="18" charset="0"/>
            <a:cs typeface="Times New Roman" panose="02020603050405020304" pitchFamily="18" charset="0"/>
          </a:endParaRPr>
        </a:p>
      </dgm:t>
    </dgm:pt>
    <dgm:pt modelId="{46343698-758A-47A6-89D8-8B0F5EC9BF71}" type="parTrans" cxnId="{DA841081-B6E1-4EEC-802F-F7398BED506D}">
      <dgm:prSet/>
      <dgm:spPr/>
      <dgm:t>
        <a:bodyPr/>
        <a:lstStyle/>
        <a:p>
          <a:endParaRPr lang="ru-RU"/>
        </a:p>
      </dgm:t>
    </dgm:pt>
    <dgm:pt modelId="{023B5445-B413-4E00-BCF4-61C3D663B922}" type="sibTrans" cxnId="{DA841081-B6E1-4EEC-802F-F7398BED506D}">
      <dgm:prSet/>
      <dgm:spPr/>
      <dgm:t>
        <a:bodyPr/>
        <a:lstStyle/>
        <a:p>
          <a:endParaRPr lang="ru-RU"/>
        </a:p>
      </dgm:t>
    </dgm:pt>
    <dgm:pt modelId="{888D1F2E-BA4D-4F5D-9E32-E34FD136F4E2}">
      <dgm:prSet phldrT="[Текст]"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dgm:spPr>
      <dgm:t>
        <a:bodyPr/>
        <a:lstStyle/>
        <a:p>
          <a:pPr>
            <a:spcAft>
              <a:spcPts val="0"/>
            </a:spcAft>
          </a:pPr>
          <a:r>
            <a:rPr lang="ru-RU" sz="2400" b="1" u="sng" dirty="0" smtClean="0">
              <a:latin typeface="Times New Roman" panose="02020603050405020304" pitchFamily="18" charset="0"/>
              <a:cs typeface="Times New Roman" panose="02020603050405020304" pitchFamily="18" charset="0"/>
            </a:rPr>
            <a:t>5</a:t>
          </a:r>
          <a:r>
            <a:rPr lang="ru-RU" sz="1800" b="1" dirty="0" smtClean="0">
              <a:latin typeface="Times New Roman" panose="02020603050405020304" pitchFamily="18" charset="0"/>
              <a:cs typeface="Times New Roman" panose="02020603050405020304" pitchFamily="18" charset="0"/>
            </a:rPr>
            <a:t> </a:t>
          </a:r>
        </a:p>
        <a:p>
          <a:pPr>
            <a:spcAft>
              <a:spcPts val="0"/>
            </a:spcAft>
          </a:pPr>
          <a:r>
            <a:rPr lang="ru-RU" sz="1800" b="1" dirty="0" smtClean="0">
              <a:latin typeface="Times New Roman" panose="02020603050405020304" pitchFamily="18" charset="0"/>
              <a:cs typeface="Times New Roman" panose="02020603050405020304" pitchFamily="18" charset="0"/>
            </a:rPr>
            <a:t>детских садов</a:t>
          </a:r>
          <a:endParaRPr lang="ru-RU" sz="1800" b="1" dirty="0">
            <a:latin typeface="Times New Roman" panose="02020603050405020304" pitchFamily="18" charset="0"/>
            <a:cs typeface="Times New Roman" panose="02020603050405020304" pitchFamily="18" charset="0"/>
          </a:endParaRPr>
        </a:p>
      </dgm:t>
    </dgm:pt>
    <dgm:pt modelId="{1971AF8A-F294-44AD-8ADA-EA31158699CB}" type="parTrans" cxnId="{B03396BB-15FC-43C4-AC2C-3650D1A17CFC}">
      <dgm:prSet/>
      <dgm:spPr/>
      <dgm:t>
        <a:bodyPr/>
        <a:lstStyle/>
        <a:p>
          <a:endParaRPr lang="ru-RU"/>
        </a:p>
      </dgm:t>
    </dgm:pt>
    <dgm:pt modelId="{C632D988-7DBD-4C08-98D1-36088C5BFB7C}" type="sibTrans" cxnId="{B03396BB-15FC-43C4-AC2C-3650D1A17CFC}">
      <dgm:prSet/>
      <dgm:spPr/>
      <dgm:t>
        <a:bodyPr/>
        <a:lstStyle/>
        <a:p>
          <a:endParaRPr lang="ru-RU"/>
        </a:p>
      </dgm:t>
    </dgm:pt>
    <dgm:pt modelId="{DEED7302-771F-400D-9C4F-B1C03764C000}" type="pres">
      <dgm:prSet presAssocID="{CCF53629-4244-4949-A99E-49CB9994D642}" presName="Name0" presStyleCnt="0">
        <dgm:presLayoutVars>
          <dgm:chMax val="7"/>
          <dgm:chPref val="7"/>
          <dgm:dir/>
          <dgm:animLvl val="lvl"/>
        </dgm:presLayoutVars>
      </dgm:prSet>
      <dgm:spPr/>
      <dgm:t>
        <a:bodyPr/>
        <a:lstStyle/>
        <a:p>
          <a:endParaRPr lang="ru-RU"/>
        </a:p>
      </dgm:t>
    </dgm:pt>
    <dgm:pt modelId="{854CD3CF-7102-4F6C-894B-E4FE9570B17C}" type="pres">
      <dgm:prSet presAssocID="{6793AF7A-ED2B-4BAB-9887-4B7B0D8CCA01}" presName="Accent1" presStyleCnt="0"/>
      <dgm:spPr/>
    </dgm:pt>
    <dgm:pt modelId="{1884905B-F884-44C8-9BE0-6E412E6954B7}" type="pres">
      <dgm:prSet presAssocID="{6793AF7A-ED2B-4BAB-9887-4B7B0D8CCA01}" presName="Accent" presStyleLbl="node1" presStyleIdx="0" presStyleCnt="5"/>
      <dgm:spPr/>
    </dgm:pt>
    <dgm:pt modelId="{B0452E15-AD32-4881-BCA8-9A0FE2038B87}" type="pres">
      <dgm:prSet presAssocID="{6793AF7A-ED2B-4BAB-9887-4B7B0D8CCA01}" presName="Parent1" presStyleLbl="revTx" presStyleIdx="0" presStyleCnt="5" custScaleX="204591" custScaleY="139658" custLinFactNeighborX="-9151" custLinFactNeighborY="-40754">
        <dgm:presLayoutVars>
          <dgm:chMax val="1"/>
          <dgm:chPref val="1"/>
          <dgm:bulletEnabled val="1"/>
        </dgm:presLayoutVars>
      </dgm:prSet>
      <dgm:spPr/>
      <dgm:t>
        <a:bodyPr/>
        <a:lstStyle/>
        <a:p>
          <a:endParaRPr lang="ru-RU"/>
        </a:p>
      </dgm:t>
    </dgm:pt>
    <dgm:pt modelId="{9E144916-AFC7-45CC-A22E-4078A28736A7}" type="pres">
      <dgm:prSet presAssocID="{B4960C7E-5748-450E-AFC8-5F189546009E}" presName="Accent2" presStyleCnt="0"/>
      <dgm:spPr/>
    </dgm:pt>
    <dgm:pt modelId="{73D1CCFE-F38F-4767-B398-CDCE5F27D9F6}" type="pres">
      <dgm:prSet presAssocID="{B4960C7E-5748-450E-AFC8-5F189546009E}" presName="Accent" presStyleLbl="node1" presStyleIdx="1" presStyleCnt="5"/>
      <dgm:spPr/>
    </dgm:pt>
    <dgm:pt modelId="{3C048849-6BD9-40A5-BE82-09896F2A93EF}" type="pres">
      <dgm:prSet presAssocID="{B4960C7E-5748-450E-AFC8-5F189546009E}" presName="Parent2" presStyleLbl="revTx" presStyleIdx="1" presStyleCnt="5" custScaleX="147462" custScaleY="144882" custLinFactNeighborX="-12830" custLinFactNeighborY="-16421">
        <dgm:presLayoutVars>
          <dgm:chMax val="1"/>
          <dgm:chPref val="1"/>
          <dgm:bulletEnabled val="1"/>
        </dgm:presLayoutVars>
      </dgm:prSet>
      <dgm:spPr/>
      <dgm:t>
        <a:bodyPr/>
        <a:lstStyle/>
        <a:p>
          <a:endParaRPr lang="ru-RU"/>
        </a:p>
      </dgm:t>
    </dgm:pt>
    <dgm:pt modelId="{11A420C9-74B8-45B1-B8F9-156437453B2D}" type="pres">
      <dgm:prSet presAssocID="{675AE574-BBC4-4342-A99B-E09B50268295}" presName="Accent3" presStyleCnt="0"/>
      <dgm:spPr/>
    </dgm:pt>
    <dgm:pt modelId="{D3D427A3-3E9A-453E-B4F4-C804BA127E2E}" type="pres">
      <dgm:prSet presAssocID="{675AE574-BBC4-4342-A99B-E09B50268295}" presName="Accent" presStyleLbl="node1" presStyleIdx="2" presStyleCnt="5"/>
      <dgm:spPr/>
    </dgm:pt>
    <dgm:pt modelId="{DAE54D87-EE69-4EEB-B4FF-AA3EF98C33DC}" type="pres">
      <dgm:prSet presAssocID="{675AE574-BBC4-4342-A99B-E09B50268295}" presName="Parent3" presStyleLbl="revTx" presStyleIdx="2" presStyleCnt="5" custScaleX="137175" custScaleY="131021" custLinFactNeighborX="40588" custLinFactNeighborY="-5884">
        <dgm:presLayoutVars>
          <dgm:chMax val="1"/>
          <dgm:chPref val="1"/>
          <dgm:bulletEnabled val="1"/>
        </dgm:presLayoutVars>
      </dgm:prSet>
      <dgm:spPr/>
      <dgm:t>
        <a:bodyPr/>
        <a:lstStyle/>
        <a:p>
          <a:endParaRPr lang="ru-RU"/>
        </a:p>
      </dgm:t>
    </dgm:pt>
    <dgm:pt modelId="{EF4F6BEF-38DE-4522-8258-1C823D46BE6D}" type="pres">
      <dgm:prSet presAssocID="{888D1F2E-BA4D-4F5D-9E32-E34FD136F4E2}" presName="Accent4" presStyleCnt="0"/>
      <dgm:spPr/>
    </dgm:pt>
    <dgm:pt modelId="{3466FFD2-E94E-4EEC-88B7-718ABA6FCAAB}" type="pres">
      <dgm:prSet presAssocID="{888D1F2E-BA4D-4F5D-9E32-E34FD136F4E2}" presName="Accent" presStyleLbl="node1" presStyleIdx="3" presStyleCnt="5"/>
      <dgm:spPr/>
    </dgm:pt>
    <dgm:pt modelId="{AD3AE562-E764-49CE-B826-3968BE2AE7E8}" type="pres">
      <dgm:prSet presAssocID="{888D1F2E-BA4D-4F5D-9E32-E34FD136F4E2}" presName="Parent4" presStyleLbl="revTx" presStyleIdx="3" presStyleCnt="5" custScaleX="103755" custScaleY="199664" custLinFactNeighborX="-47795" custLinFactNeighborY="-42947">
        <dgm:presLayoutVars>
          <dgm:chMax val="1"/>
          <dgm:chPref val="1"/>
          <dgm:bulletEnabled val="1"/>
        </dgm:presLayoutVars>
      </dgm:prSet>
      <dgm:spPr/>
      <dgm:t>
        <a:bodyPr/>
        <a:lstStyle/>
        <a:p>
          <a:endParaRPr lang="ru-RU"/>
        </a:p>
      </dgm:t>
    </dgm:pt>
    <dgm:pt modelId="{DD30D604-B8D0-4943-B8C4-506C922A6D34}" type="pres">
      <dgm:prSet presAssocID="{897B65CE-0B80-4894-B28E-89D7E67A39EB}" presName="Accent5" presStyleCnt="0"/>
      <dgm:spPr/>
    </dgm:pt>
    <dgm:pt modelId="{EE4DAC61-9C21-44AC-A92F-3F1F990E261C}" type="pres">
      <dgm:prSet presAssocID="{897B65CE-0B80-4894-B28E-89D7E67A39EB}" presName="Accent" presStyleLbl="node1" presStyleIdx="4" presStyleCnt="5"/>
      <dgm:spPr/>
    </dgm:pt>
    <dgm:pt modelId="{BC65EAD4-0D00-428A-B898-5CD68DA1FFA8}" type="pres">
      <dgm:prSet presAssocID="{897B65CE-0B80-4894-B28E-89D7E67A39EB}" presName="Parent5" presStyleLbl="revTx" presStyleIdx="4" presStyleCnt="5" custScaleX="201397" custScaleY="159103" custLinFactNeighborX="-21670" custLinFactNeighborY="24427">
        <dgm:presLayoutVars>
          <dgm:chMax val="1"/>
          <dgm:chPref val="1"/>
          <dgm:bulletEnabled val="1"/>
        </dgm:presLayoutVars>
      </dgm:prSet>
      <dgm:spPr/>
      <dgm:t>
        <a:bodyPr/>
        <a:lstStyle/>
        <a:p>
          <a:endParaRPr lang="ru-RU"/>
        </a:p>
      </dgm:t>
    </dgm:pt>
  </dgm:ptLst>
  <dgm:cxnLst>
    <dgm:cxn modelId="{B03396BB-15FC-43C4-AC2C-3650D1A17CFC}" srcId="{CCF53629-4244-4949-A99E-49CB9994D642}" destId="{888D1F2E-BA4D-4F5D-9E32-E34FD136F4E2}" srcOrd="3" destOrd="0" parTransId="{1971AF8A-F294-44AD-8ADA-EA31158699CB}" sibTransId="{C632D988-7DBD-4C08-98D1-36088C5BFB7C}"/>
    <dgm:cxn modelId="{C6A5AC24-1AB3-4A84-959D-A407A1E91577}" type="presOf" srcId="{CCF53629-4244-4949-A99E-49CB9994D642}" destId="{DEED7302-771F-400D-9C4F-B1C03764C000}" srcOrd="0" destOrd="0" presId="urn:microsoft.com/office/officeart/2009/layout/CircleArrowProcess"/>
    <dgm:cxn modelId="{5C16233A-2927-4E18-B68D-ACD5B8489ED3}" type="presOf" srcId="{B4960C7E-5748-450E-AFC8-5F189546009E}" destId="{3C048849-6BD9-40A5-BE82-09896F2A93EF}" srcOrd="0" destOrd="0" presId="urn:microsoft.com/office/officeart/2009/layout/CircleArrowProcess"/>
    <dgm:cxn modelId="{8C309C44-27C0-488A-9976-1FFA15D59BFC}" type="presOf" srcId="{888D1F2E-BA4D-4F5D-9E32-E34FD136F4E2}" destId="{AD3AE562-E764-49CE-B826-3968BE2AE7E8}" srcOrd="0" destOrd="0" presId="urn:microsoft.com/office/officeart/2009/layout/CircleArrowProcess"/>
    <dgm:cxn modelId="{58926005-4BC8-4633-A723-5AF69B6D7A9A}" type="presOf" srcId="{6793AF7A-ED2B-4BAB-9887-4B7B0D8CCA01}" destId="{B0452E15-AD32-4881-BCA8-9A0FE2038B87}" srcOrd="0" destOrd="0" presId="urn:microsoft.com/office/officeart/2009/layout/CircleArrowProcess"/>
    <dgm:cxn modelId="{2E9AE170-AB0A-4F3A-9D88-CDE4E7E7FB82}" srcId="{CCF53629-4244-4949-A99E-49CB9994D642}" destId="{897B65CE-0B80-4894-B28E-89D7E67A39EB}" srcOrd="4" destOrd="0" parTransId="{FC56C3B5-95C7-4202-AE47-6CF52A48996C}" sibTransId="{29DA9E6F-1032-4E84-AAD3-F3ED8D217C5A}"/>
    <dgm:cxn modelId="{0058D334-7A4C-4EB8-A21D-BE2177ECCC66}" type="presOf" srcId="{675AE574-BBC4-4342-A99B-E09B50268295}" destId="{DAE54D87-EE69-4EEB-B4FF-AA3EF98C33DC}" srcOrd="0" destOrd="0" presId="urn:microsoft.com/office/officeart/2009/layout/CircleArrowProcess"/>
    <dgm:cxn modelId="{11922484-7409-4408-BAF3-FCB6AC251FED}" srcId="{CCF53629-4244-4949-A99E-49CB9994D642}" destId="{B4960C7E-5748-450E-AFC8-5F189546009E}" srcOrd="1" destOrd="0" parTransId="{639A6F89-C04C-49A0-867B-81F9ABB7AE48}" sibTransId="{36367035-A2CB-4E0C-8DA7-ABEDC21ECFDB}"/>
    <dgm:cxn modelId="{4C1B5970-7101-415E-97C9-A99306D4A2C8}" type="presOf" srcId="{897B65CE-0B80-4894-B28E-89D7E67A39EB}" destId="{BC65EAD4-0D00-428A-B898-5CD68DA1FFA8}" srcOrd="0" destOrd="0" presId="urn:microsoft.com/office/officeart/2009/layout/CircleArrowProcess"/>
    <dgm:cxn modelId="{11F7D0F3-F340-4FCA-963F-848A0BCF4E47}" srcId="{CCF53629-4244-4949-A99E-49CB9994D642}" destId="{6793AF7A-ED2B-4BAB-9887-4B7B0D8CCA01}" srcOrd="0" destOrd="0" parTransId="{4813CAD4-833F-4CB1-B43D-65024E2F8518}" sibTransId="{DA71E802-9E36-45E2-A13A-96370DE5D670}"/>
    <dgm:cxn modelId="{DA841081-B6E1-4EEC-802F-F7398BED506D}" srcId="{CCF53629-4244-4949-A99E-49CB9994D642}" destId="{675AE574-BBC4-4342-A99B-E09B50268295}" srcOrd="2" destOrd="0" parTransId="{46343698-758A-47A6-89D8-8B0F5EC9BF71}" sibTransId="{023B5445-B413-4E00-BCF4-61C3D663B922}"/>
    <dgm:cxn modelId="{B8F3E54C-BF54-4CE4-8F29-FBFD8E5971FA}" type="presParOf" srcId="{DEED7302-771F-400D-9C4F-B1C03764C000}" destId="{854CD3CF-7102-4F6C-894B-E4FE9570B17C}" srcOrd="0" destOrd="0" presId="urn:microsoft.com/office/officeart/2009/layout/CircleArrowProcess"/>
    <dgm:cxn modelId="{1692A76C-CB3D-4780-824E-131E3A2DFC31}" type="presParOf" srcId="{854CD3CF-7102-4F6C-894B-E4FE9570B17C}" destId="{1884905B-F884-44C8-9BE0-6E412E6954B7}" srcOrd="0" destOrd="0" presId="urn:microsoft.com/office/officeart/2009/layout/CircleArrowProcess"/>
    <dgm:cxn modelId="{A612FA9A-7BE2-4854-BB8D-3A7B366CB94B}" type="presParOf" srcId="{DEED7302-771F-400D-9C4F-B1C03764C000}" destId="{B0452E15-AD32-4881-BCA8-9A0FE2038B87}" srcOrd="1" destOrd="0" presId="urn:microsoft.com/office/officeart/2009/layout/CircleArrowProcess"/>
    <dgm:cxn modelId="{296FA930-A915-425D-B02C-F69B69F84771}" type="presParOf" srcId="{DEED7302-771F-400D-9C4F-B1C03764C000}" destId="{9E144916-AFC7-45CC-A22E-4078A28736A7}" srcOrd="2" destOrd="0" presId="urn:microsoft.com/office/officeart/2009/layout/CircleArrowProcess"/>
    <dgm:cxn modelId="{803CECC6-2B11-4F8F-B86B-5E202C94DA42}" type="presParOf" srcId="{9E144916-AFC7-45CC-A22E-4078A28736A7}" destId="{73D1CCFE-F38F-4767-B398-CDCE5F27D9F6}" srcOrd="0" destOrd="0" presId="urn:microsoft.com/office/officeart/2009/layout/CircleArrowProcess"/>
    <dgm:cxn modelId="{0646CC8F-A561-4F95-B1DF-8CF604BD628D}" type="presParOf" srcId="{DEED7302-771F-400D-9C4F-B1C03764C000}" destId="{3C048849-6BD9-40A5-BE82-09896F2A93EF}" srcOrd="3" destOrd="0" presId="urn:microsoft.com/office/officeart/2009/layout/CircleArrowProcess"/>
    <dgm:cxn modelId="{5286E671-17EC-4B23-9683-29F5D1315035}" type="presParOf" srcId="{DEED7302-771F-400D-9C4F-B1C03764C000}" destId="{11A420C9-74B8-45B1-B8F9-156437453B2D}" srcOrd="4" destOrd="0" presId="urn:microsoft.com/office/officeart/2009/layout/CircleArrowProcess"/>
    <dgm:cxn modelId="{ED773E04-88B0-4AB5-AE78-DDA39159F082}" type="presParOf" srcId="{11A420C9-74B8-45B1-B8F9-156437453B2D}" destId="{D3D427A3-3E9A-453E-B4F4-C804BA127E2E}" srcOrd="0" destOrd="0" presId="urn:microsoft.com/office/officeart/2009/layout/CircleArrowProcess"/>
    <dgm:cxn modelId="{CD64BF08-9BA6-42AF-9AA5-889E4FE3B25F}" type="presParOf" srcId="{DEED7302-771F-400D-9C4F-B1C03764C000}" destId="{DAE54D87-EE69-4EEB-B4FF-AA3EF98C33DC}" srcOrd="5" destOrd="0" presId="urn:microsoft.com/office/officeart/2009/layout/CircleArrowProcess"/>
    <dgm:cxn modelId="{D63A603F-7097-4201-8D96-493FFF237D63}" type="presParOf" srcId="{DEED7302-771F-400D-9C4F-B1C03764C000}" destId="{EF4F6BEF-38DE-4522-8258-1C823D46BE6D}" srcOrd="6" destOrd="0" presId="urn:microsoft.com/office/officeart/2009/layout/CircleArrowProcess"/>
    <dgm:cxn modelId="{1DBB7A0F-8656-40BF-8536-B5BAF919F515}" type="presParOf" srcId="{EF4F6BEF-38DE-4522-8258-1C823D46BE6D}" destId="{3466FFD2-E94E-4EEC-88B7-718ABA6FCAAB}" srcOrd="0" destOrd="0" presId="urn:microsoft.com/office/officeart/2009/layout/CircleArrowProcess"/>
    <dgm:cxn modelId="{1AD39403-8201-4F9E-AEC2-B6F1487D8D39}" type="presParOf" srcId="{DEED7302-771F-400D-9C4F-B1C03764C000}" destId="{AD3AE562-E764-49CE-B826-3968BE2AE7E8}" srcOrd="7" destOrd="0" presId="urn:microsoft.com/office/officeart/2009/layout/CircleArrowProcess"/>
    <dgm:cxn modelId="{DAA36574-5727-49EF-A36F-9792E1E9B033}" type="presParOf" srcId="{DEED7302-771F-400D-9C4F-B1C03764C000}" destId="{DD30D604-B8D0-4943-B8C4-506C922A6D34}" srcOrd="8" destOrd="0" presId="urn:microsoft.com/office/officeart/2009/layout/CircleArrowProcess"/>
    <dgm:cxn modelId="{46FD5EEE-FBF8-46D9-AE02-E0F08E6ADF83}" type="presParOf" srcId="{DD30D604-B8D0-4943-B8C4-506C922A6D34}" destId="{EE4DAC61-9C21-44AC-A92F-3F1F990E261C}" srcOrd="0" destOrd="0" presId="urn:microsoft.com/office/officeart/2009/layout/CircleArrowProcess"/>
    <dgm:cxn modelId="{E1BE3B06-A9EA-4466-8E88-289C6E5C14AA}" type="presParOf" srcId="{DEED7302-771F-400D-9C4F-B1C03764C000}" destId="{BC65EAD4-0D00-428A-B898-5CD68DA1FFA8}" srcOrd="9"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7DBC02-57A3-44DD-9DAC-7EE9F617CBF6}" type="doc">
      <dgm:prSet loTypeId="urn:microsoft.com/office/officeart/2008/layout/IncreasingCircleProcess" loCatId="list" qsTypeId="urn:microsoft.com/office/officeart/2005/8/quickstyle/3d3" qsCatId="3D" csTypeId="urn:microsoft.com/office/officeart/2005/8/colors/colorful2" csCatId="colorful" phldr="1"/>
      <dgm:spPr/>
      <dgm:t>
        <a:bodyPr/>
        <a:lstStyle/>
        <a:p>
          <a:endParaRPr lang="ru-RU"/>
        </a:p>
      </dgm:t>
    </dgm:pt>
    <dgm:pt modelId="{351F7B2B-CFF1-4DD4-9390-C8F993C9A47E}">
      <dgm:prSet phldrT="[Текст]"/>
      <dgm:spPr/>
      <dgm:t>
        <a:bodyPr/>
        <a:lstStyle/>
        <a:p>
          <a:pPr algn="l"/>
          <a:r>
            <a:rPr lang="ru-RU" dirty="0" smtClean="0">
              <a:latin typeface="Times New Roman" panose="02020603050405020304" pitchFamily="18" charset="0"/>
              <a:cs typeface="Times New Roman" panose="02020603050405020304" pitchFamily="18" charset="0"/>
            </a:rPr>
            <a:t>2027 г.</a:t>
          </a:r>
          <a:endParaRPr lang="ru-RU" dirty="0">
            <a:latin typeface="Times New Roman" panose="02020603050405020304" pitchFamily="18" charset="0"/>
            <a:cs typeface="Times New Roman" panose="02020603050405020304" pitchFamily="18" charset="0"/>
          </a:endParaRPr>
        </a:p>
      </dgm:t>
    </dgm:pt>
    <dgm:pt modelId="{340AABF8-1237-4C8E-9261-F82BE577D5F4}" type="parTrans" cxnId="{59B8ECD8-45F6-4D65-8C46-FF5984A8FFBD}">
      <dgm:prSet/>
      <dgm:spPr/>
      <dgm:t>
        <a:bodyPr/>
        <a:lstStyle/>
        <a:p>
          <a:pPr algn="l"/>
          <a:endParaRPr lang="ru-RU">
            <a:latin typeface="Times New Roman" panose="02020603050405020304" pitchFamily="18" charset="0"/>
            <a:cs typeface="Times New Roman" panose="02020603050405020304" pitchFamily="18" charset="0"/>
          </a:endParaRPr>
        </a:p>
      </dgm:t>
    </dgm:pt>
    <dgm:pt modelId="{87B16BD5-B299-42D7-B88C-36E64FC8FE68}" type="sibTrans" cxnId="{59B8ECD8-45F6-4D65-8C46-FF5984A8FFBD}">
      <dgm:prSet/>
      <dgm:spPr/>
      <dgm:t>
        <a:bodyPr/>
        <a:lstStyle/>
        <a:p>
          <a:pPr algn="l"/>
          <a:endParaRPr lang="ru-RU">
            <a:latin typeface="Times New Roman" panose="02020603050405020304" pitchFamily="18" charset="0"/>
            <a:cs typeface="Times New Roman" panose="02020603050405020304" pitchFamily="18" charset="0"/>
          </a:endParaRPr>
        </a:p>
      </dgm:t>
    </dgm:pt>
    <dgm:pt modelId="{4B07006A-9673-4CE5-9DFF-A12FF28B7582}">
      <dgm:prSet phldrT="[Текст]"/>
      <dgm:spPr/>
      <dgm:t>
        <a:bodyPr/>
        <a:lstStyle/>
        <a:p>
          <a:pPr algn="l"/>
          <a:r>
            <a:rPr lang="ru-RU" dirty="0" smtClean="0">
              <a:latin typeface="Times New Roman" panose="02020603050405020304" pitchFamily="18" charset="0"/>
              <a:cs typeface="Times New Roman" panose="02020603050405020304" pitchFamily="18" charset="0"/>
            </a:rPr>
            <a:t>2028 г.</a:t>
          </a:r>
          <a:endParaRPr lang="ru-RU" dirty="0">
            <a:latin typeface="Times New Roman" panose="02020603050405020304" pitchFamily="18" charset="0"/>
            <a:cs typeface="Times New Roman" panose="02020603050405020304" pitchFamily="18" charset="0"/>
          </a:endParaRPr>
        </a:p>
      </dgm:t>
    </dgm:pt>
    <dgm:pt modelId="{BAD18525-A77F-4CCD-A94D-FC84DE1CD278}" type="parTrans" cxnId="{06C56F24-2AFF-4B1D-B08C-550BD32A1276}">
      <dgm:prSet/>
      <dgm:spPr/>
      <dgm:t>
        <a:bodyPr/>
        <a:lstStyle/>
        <a:p>
          <a:pPr algn="l"/>
          <a:endParaRPr lang="ru-RU">
            <a:latin typeface="Times New Roman" panose="02020603050405020304" pitchFamily="18" charset="0"/>
            <a:cs typeface="Times New Roman" panose="02020603050405020304" pitchFamily="18" charset="0"/>
          </a:endParaRPr>
        </a:p>
      </dgm:t>
    </dgm:pt>
    <dgm:pt modelId="{EFFD1261-EFE9-4A68-B0E4-F64CC3557B1F}" type="sibTrans" cxnId="{06C56F24-2AFF-4B1D-B08C-550BD32A1276}">
      <dgm:prSet/>
      <dgm:spPr/>
      <dgm:t>
        <a:bodyPr/>
        <a:lstStyle/>
        <a:p>
          <a:pPr algn="l"/>
          <a:endParaRPr lang="ru-RU">
            <a:latin typeface="Times New Roman" panose="02020603050405020304" pitchFamily="18" charset="0"/>
            <a:cs typeface="Times New Roman" panose="02020603050405020304" pitchFamily="18" charset="0"/>
          </a:endParaRPr>
        </a:p>
      </dgm:t>
    </dgm:pt>
    <dgm:pt modelId="{FEA8C637-1121-4B23-9514-4A52BBE02927}">
      <dgm:prSet phldrT="[Текст]" custT="1"/>
      <dgm:spPr/>
      <dgm:t>
        <a:bodyPr/>
        <a:lstStyle/>
        <a:p>
          <a:pPr algn="l"/>
          <a:r>
            <a:rPr lang="ru-RU" sz="2400" b="1" i="0" u="none" dirty="0" smtClean="0">
              <a:latin typeface="Times New Roman" panose="02020603050405020304" pitchFamily="18" charset="0"/>
              <a:cs typeface="Times New Roman" panose="02020603050405020304" pitchFamily="18" charset="0"/>
            </a:rPr>
            <a:t>357 388,21</a:t>
          </a:r>
          <a:endParaRPr lang="ru-RU" sz="2400" b="1" dirty="0">
            <a:latin typeface="Times New Roman" panose="02020603050405020304" pitchFamily="18" charset="0"/>
            <a:cs typeface="Times New Roman" panose="02020603050405020304" pitchFamily="18" charset="0"/>
          </a:endParaRPr>
        </a:p>
      </dgm:t>
    </dgm:pt>
    <dgm:pt modelId="{3F4428BA-E7BA-47F1-854B-AE96AF9BA804}" type="parTrans" cxnId="{89DA44E6-64F9-4116-8E2F-A11321F8A65A}">
      <dgm:prSet/>
      <dgm:spPr/>
      <dgm:t>
        <a:bodyPr/>
        <a:lstStyle/>
        <a:p>
          <a:pPr algn="l"/>
          <a:endParaRPr lang="ru-RU">
            <a:latin typeface="Times New Roman" panose="02020603050405020304" pitchFamily="18" charset="0"/>
            <a:cs typeface="Times New Roman" panose="02020603050405020304" pitchFamily="18" charset="0"/>
          </a:endParaRPr>
        </a:p>
      </dgm:t>
    </dgm:pt>
    <dgm:pt modelId="{0514AABC-186F-4863-BFED-AF3E6335E5D2}" type="sibTrans" cxnId="{89DA44E6-64F9-4116-8E2F-A11321F8A65A}">
      <dgm:prSet/>
      <dgm:spPr/>
      <dgm:t>
        <a:bodyPr/>
        <a:lstStyle/>
        <a:p>
          <a:pPr algn="l"/>
          <a:endParaRPr lang="ru-RU">
            <a:latin typeface="Times New Roman" panose="02020603050405020304" pitchFamily="18" charset="0"/>
            <a:cs typeface="Times New Roman" panose="02020603050405020304" pitchFamily="18" charset="0"/>
          </a:endParaRPr>
        </a:p>
      </dgm:t>
    </dgm:pt>
    <dgm:pt modelId="{B587E66F-D202-42E7-BE29-3D696EE3217F}">
      <dgm:prSet phldrT="[Текст]" custT="1"/>
      <dgm:spPr/>
      <dgm:t>
        <a:bodyPr/>
        <a:lstStyle/>
        <a:p>
          <a:pPr algn="l"/>
          <a:r>
            <a:rPr lang="ru-RU" sz="2400" b="1" i="0" u="none" dirty="0" smtClean="0">
              <a:latin typeface="Times New Roman" panose="02020603050405020304" pitchFamily="18" charset="0"/>
              <a:cs typeface="Times New Roman" panose="02020603050405020304" pitchFamily="18" charset="0"/>
            </a:rPr>
            <a:t>228 436,05</a:t>
          </a:r>
          <a:endParaRPr lang="ru-RU" sz="2400" b="1" dirty="0">
            <a:latin typeface="Times New Roman" panose="02020603050405020304" pitchFamily="18" charset="0"/>
            <a:cs typeface="Times New Roman" panose="02020603050405020304" pitchFamily="18" charset="0"/>
          </a:endParaRPr>
        </a:p>
      </dgm:t>
    </dgm:pt>
    <dgm:pt modelId="{C2AAFE70-027E-451E-8E8E-83EADF20BD99}" type="sibTrans" cxnId="{CD589812-B82B-4048-848E-843FCABC6FF5}">
      <dgm:prSet/>
      <dgm:spPr/>
      <dgm:t>
        <a:bodyPr/>
        <a:lstStyle/>
        <a:p>
          <a:pPr algn="l"/>
          <a:endParaRPr lang="ru-RU">
            <a:latin typeface="Times New Roman" panose="02020603050405020304" pitchFamily="18" charset="0"/>
            <a:cs typeface="Times New Roman" panose="02020603050405020304" pitchFamily="18" charset="0"/>
          </a:endParaRPr>
        </a:p>
      </dgm:t>
    </dgm:pt>
    <dgm:pt modelId="{A28ECCFD-89A5-4C5C-AC8F-437A448F1A18}" type="parTrans" cxnId="{CD589812-B82B-4048-848E-843FCABC6FF5}">
      <dgm:prSet/>
      <dgm:spPr/>
      <dgm:t>
        <a:bodyPr/>
        <a:lstStyle/>
        <a:p>
          <a:pPr algn="l"/>
          <a:endParaRPr lang="ru-RU">
            <a:latin typeface="Times New Roman" panose="02020603050405020304" pitchFamily="18" charset="0"/>
            <a:cs typeface="Times New Roman" panose="02020603050405020304" pitchFamily="18" charset="0"/>
          </a:endParaRPr>
        </a:p>
      </dgm:t>
    </dgm:pt>
    <dgm:pt modelId="{D91EA55C-9CE7-4348-9D8D-9DA7C0690DE2}" type="pres">
      <dgm:prSet presAssocID="{157DBC02-57A3-44DD-9DAC-7EE9F617CBF6}" presName="Name0" presStyleCnt="0">
        <dgm:presLayoutVars>
          <dgm:chMax val="7"/>
          <dgm:chPref val="7"/>
          <dgm:dir/>
          <dgm:animOne val="branch"/>
          <dgm:animLvl val="lvl"/>
        </dgm:presLayoutVars>
      </dgm:prSet>
      <dgm:spPr/>
      <dgm:t>
        <a:bodyPr/>
        <a:lstStyle/>
        <a:p>
          <a:endParaRPr lang="ru-RU"/>
        </a:p>
      </dgm:t>
    </dgm:pt>
    <dgm:pt modelId="{FFD758E8-E2FF-4561-AE0E-AF7896572AB4}" type="pres">
      <dgm:prSet presAssocID="{351F7B2B-CFF1-4DD4-9390-C8F993C9A47E}" presName="composite" presStyleCnt="0"/>
      <dgm:spPr/>
    </dgm:pt>
    <dgm:pt modelId="{B54321E9-B7F1-4CF8-A9FC-53A61A012D27}" type="pres">
      <dgm:prSet presAssocID="{351F7B2B-CFF1-4DD4-9390-C8F993C9A47E}" presName="BackAccent" presStyleLbl="bgShp" presStyleIdx="0" presStyleCnt="2"/>
      <dgm:spPr/>
    </dgm:pt>
    <dgm:pt modelId="{B80CB5D5-0F58-4AFC-A7C0-A0A20BB5B40C}" type="pres">
      <dgm:prSet presAssocID="{351F7B2B-CFF1-4DD4-9390-C8F993C9A47E}" presName="Accent" presStyleLbl="alignNode1" presStyleIdx="0" presStyleCnt="2"/>
      <dgm:spPr/>
    </dgm:pt>
    <dgm:pt modelId="{750B4BE5-52F9-41DB-AE0E-BF9113812A4A}" type="pres">
      <dgm:prSet presAssocID="{351F7B2B-CFF1-4DD4-9390-C8F993C9A47E}" presName="Child" presStyleLbl="revTx" presStyleIdx="0" presStyleCnt="4" custScaleX="181990" custLinFactNeighborX="-21343" custLinFactNeighborY="87245">
        <dgm:presLayoutVars>
          <dgm:chMax val="0"/>
          <dgm:chPref val="0"/>
          <dgm:bulletEnabled val="1"/>
        </dgm:presLayoutVars>
      </dgm:prSet>
      <dgm:spPr/>
      <dgm:t>
        <a:bodyPr/>
        <a:lstStyle/>
        <a:p>
          <a:endParaRPr lang="ru-RU"/>
        </a:p>
      </dgm:t>
    </dgm:pt>
    <dgm:pt modelId="{98233137-B966-43D5-A50F-DB537EF4C7DC}" type="pres">
      <dgm:prSet presAssocID="{351F7B2B-CFF1-4DD4-9390-C8F993C9A47E}" presName="Parent" presStyleLbl="revTx" presStyleIdx="1" presStyleCnt="4">
        <dgm:presLayoutVars>
          <dgm:chMax val="1"/>
          <dgm:chPref val="1"/>
          <dgm:bulletEnabled val="1"/>
        </dgm:presLayoutVars>
      </dgm:prSet>
      <dgm:spPr/>
      <dgm:t>
        <a:bodyPr/>
        <a:lstStyle/>
        <a:p>
          <a:endParaRPr lang="ru-RU"/>
        </a:p>
      </dgm:t>
    </dgm:pt>
    <dgm:pt modelId="{8E5AC8FF-AE9B-4B6E-9492-3A4E4E97AB83}" type="pres">
      <dgm:prSet presAssocID="{87B16BD5-B299-42D7-B88C-36E64FC8FE68}" presName="sibTrans" presStyleCnt="0"/>
      <dgm:spPr/>
    </dgm:pt>
    <dgm:pt modelId="{4E6552D1-BECB-4079-ACDF-81034117C71F}" type="pres">
      <dgm:prSet presAssocID="{4B07006A-9673-4CE5-9DFF-A12FF28B7582}" presName="composite" presStyleCnt="0"/>
      <dgm:spPr/>
    </dgm:pt>
    <dgm:pt modelId="{FD24C48F-AB11-4DA2-BBA3-3E0FC07FC1B2}" type="pres">
      <dgm:prSet presAssocID="{4B07006A-9673-4CE5-9DFF-A12FF28B7582}" presName="BackAccent" presStyleLbl="bgShp" presStyleIdx="1" presStyleCnt="2"/>
      <dgm:spPr/>
    </dgm:pt>
    <dgm:pt modelId="{26BD248C-BE7E-43BB-8A1E-A3622B9A3389}" type="pres">
      <dgm:prSet presAssocID="{4B07006A-9673-4CE5-9DFF-A12FF28B7582}" presName="Accent" presStyleLbl="alignNode1" presStyleIdx="1" presStyleCnt="2"/>
      <dgm:spPr/>
    </dgm:pt>
    <dgm:pt modelId="{F22E58AC-ED5E-45DB-ACCA-71A59E7111E6}" type="pres">
      <dgm:prSet presAssocID="{4B07006A-9673-4CE5-9DFF-A12FF28B7582}" presName="Child" presStyleLbl="revTx" presStyleIdx="2" presStyleCnt="4" custScaleX="206395">
        <dgm:presLayoutVars>
          <dgm:chMax val="0"/>
          <dgm:chPref val="0"/>
          <dgm:bulletEnabled val="1"/>
        </dgm:presLayoutVars>
      </dgm:prSet>
      <dgm:spPr/>
      <dgm:t>
        <a:bodyPr/>
        <a:lstStyle/>
        <a:p>
          <a:endParaRPr lang="ru-RU"/>
        </a:p>
      </dgm:t>
    </dgm:pt>
    <dgm:pt modelId="{968DF896-8ADA-4234-8278-C044F1556447}" type="pres">
      <dgm:prSet presAssocID="{4B07006A-9673-4CE5-9DFF-A12FF28B7582}" presName="Parent" presStyleLbl="revTx" presStyleIdx="3" presStyleCnt="4">
        <dgm:presLayoutVars>
          <dgm:chMax val="1"/>
          <dgm:chPref val="1"/>
          <dgm:bulletEnabled val="1"/>
        </dgm:presLayoutVars>
      </dgm:prSet>
      <dgm:spPr/>
      <dgm:t>
        <a:bodyPr/>
        <a:lstStyle/>
        <a:p>
          <a:endParaRPr lang="ru-RU"/>
        </a:p>
      </dgm:t>
    </dgm:pt>
  </dgm:ptLst>
  <dgm:cxnLst>
    <dgm:cxn modelId="{A10D89DD-DD16-49FE-AC9A-D925E69F0E9A}" type="presOf" srcId="{4B07006A-9673-4CE5-9DFF-A12FF28B7582}" destId="{968DF896-8ADA-4234-8278-C044F1556447}" srcOrd="0" destOrd="0" presId="urn:microsoft.com/office/officeart/2008/layout/IncreasingCircleProcess"/>
    <dgm:cxn modelId="{5DBCFFF7-2AC4-4410-A49F-C60E8E1AF1EF}" type="presOf" srcId="{351F7B2B-CFF1-4DD4-9390-C8F993C9A47E}" destId="{98233137-B966-43D5-A50F-DB537EF4C7DC}" srcOrd="0" destOrd="0" presId="urn:microsoft.com/office/officeart/2008/layout/IncreasingCircleProcess"/>
    <dgm:cxn modelId="{488A29CA-31AC-4D10-841E-E48B2B4F35ED}" type="presOf" srcId="{FEA8C637-1121-4B23-9514-4A52BBE02927}" destId="{F22E58AC-ED5E-45DB-ACCA-71A59E7111E6}" srcOrd="0" destOrd="0" presId="urn:microsoft.com/office/officeart/2008/layout/IncreasingCircleProcess"/>
    <dgm:cxn modelId="{8F70A764-BF6C-4914-B4C5-C1468A5857B1}" type="presOf" srcId="{157DBC02-57A3-44DD-9DAC-7EE9F617CBF6}" destId="{D91EA55C-9CE7-4348-9D8D-9DA7C0690DE2}" srcOrd="0" destOrd="0" presId="urn:microsoft.com/office/officeart/2008/layout/IncreasingCircleProcess"/>
    <dgm:cxn modelId="{CD589812-B82B-4048-848E-843FCABC6FF5}" srcId="{351F7B2B-CFF1-4DD4-9390-C8F993C9A47E}" destId="{B587E66F-D202-42E7-BE29-3D696EE3217F}" srcOrd="0" destOrd="0" parTransId="{A28ECCFD-89A5-4C5C-AC8F-437A448F1A18}" sibTransId="{C2AAFE70-027E-451E-8E8E-83EADF20BD99}"/>
    <dgm:cxn modelId="{59B8ECD8-45F6-4D65-8C46-FF5984A8FFBD}" srcId="{157DBC02-57A3-44DD-9DAC-7EE9F617CBF6}" destId="{351F7B2B-CFF1-4DD4-9390-C8F993C9A47E}" srcOrd="0" destOrd="0" parTransId="{340AABF8-1237-4C8E-9261-F82BE577D5F4}" sibTransId="{87B16BD5-B299-42D7-B88C-36E64FC8FE68}"/>
    <dgm:cxn modelId="{BB291B7A-BA3A-469A-AB8D-4E0E3B6196A7}" type="presOf" srcId="{B587E66F-D202-42E7-BE29-3D696EE3217F}" destId="{750B4BE5-52F9-41DB-AE0E-BF9113812A4A}" srcOrd="0" destOrd="0" presId="urn:microsoft.com/office/officeart/2008/layout/IncreasingCircleProcess"/>
    <dgm:cxn modelId="{06C56F24-2AFF-4B1D-B08C-550BD32A1276}" srcId="{157DBC02-57A3-44DD-9DAC-7EE9F617CBF6}" destId="{4B07006A-9673-4CE5-9DFF-A12FF28B7582}" srcOrd="1" destOrd="0" parTransId="{BAD18525-A77F-4CCD-A94D-FC84DE1CD278}" sibTransId="{EFFD1261-EFE9-4A68-B0E4-F64CC3557B1F}"/>
    <dgm:cxn modelId="{89DA44E6-64F9-4116-8E2F-A11321F8A65A}" srcId="{4B07006A-9673-4CE5-9DFF-A12FF28B7582}" destId="{FEA8C637-1121-4B23-9514-4A52BBE02927}" srcOrd="0" destOrd="0" parTransId="{3F4428BA-E7BA-47F1-854B-AE96AF9BA804}" sibTransId="{0514AABC-186F-4863-BFED-AF3E6335E5D2}"/>
    <dgm:cxn modelId="{7713C700-5458-42BC-8B4F-B00170415316}" type="presParOf" srcId="{D91EA55C-9CE7-4348-9D8D-9DA7C0690DE2}" destId="{FFD758E8-E2FF-4561-AE0E-AF7896572AB4}" srcOrd="0" destOrd="0" presId="urn:microsoft.com/office/officeart/2008/layout/IncreasingCircleProcess"/>
    <dgm:cxn modelId="{EBA4F777-82B5-4068-9F69-37F0731F76F7}" type="presParOf" srcId="{FFD758E8-E2FF-4561-AE0E-AF7896572AB4}" destId="{B54321E9-B7F1-4CF8-A9FC-53A61A012D27}" srcOrd="0" destOrd="0" presId="urn:microsoft.com/office/officeart/2008/layout/IncreasingCircleProcess"/>
    <dgm:cxn modelId="{5DF4428D-FCD8-4109-8A45-A1D7854CD43C}" type="presParOf" srcId="{FFD758E8-E2FF-4561-AE0E-AF7896572AB4}" destId="{B80CB5D5-0F58-4AFC-A7C0-A0A20BB5B40C}" srcOrd="1" destOrd="0" presId="urn:microsoft.com/office/officeart/2008/layout/IncreasingCircleProcess"/>
    <dgm:cxn modelId="{F5B2945E-501B-48B6-B24D-7CD698F12775}" type="presParOf" srcId="{FFD758E8-E2FF-4561-AE0E-AF7896572AB4}" destId="{750B4BE5-52F9-41DB-AE0E-BF9113812A4A}" srcOrd="2" destOrd="0" presId="urn:microsoft.com/office/officeart/2008/layout/IncreasingCircleProcess"/>
    <dgm:cxn modelId="{3E4243E0-0AEF-43F5-80C1-75060688B64C}" type="presParOf" srcId="{FFD758E8-E2FF-4561-AE0E-AF7896572AB4}" destId="{98233137-B966-43D5-A50F-DB537EF4C7DC}" srcOrd="3" destOrd="0" presId="urn:microsoft.com/office/officeart/2008/layout/IncreasingCircleProcess"/>
    <dgm:cxn modelId="{ECBD97FD-EA6F-4EFA-B0E1-4D25524B9221}" type="presParOf" srcId="{D91EA55C-9CE7-4348-9D8D-9DA7C0690DE2}" destId="{8E5AC8FF-AE9B-4B6E-9492-3A4E4E97AB83}" srcOrd="1" destOrd="0" presId="urn:microsoft.com/office/officeart/2008/layout/IncreasingCircleProcess"/>
    <dgm:cxn modelId="{D53D8847-55CD-40ED-B2A3-60734C4CC736}" type="presParOf" srcId="{D91EA55C-9CE7-4348-9D8D-9DA7C0690DE2}" destId="{4E6552D1-BECB-4079-ACDF-81034117C71F}" srcOrd="2" destOrd="0" presId="urn:microsoft.com/office/officeart/2008/layout/IncreasingCircleProcess"/>
    <dgm:cxn modelId="{406AA1E7-723C-4D20-884D-18003413DEF5}" type="presParOf" srcId="{4E6552D1-BECB-4079-ACDF-81034117C71F}" destId="{FD24C48F-AB11-4DA2-BBA3-3E0FC07FC1B2}" srcOrd="0" destOrd="0" presId="urn:microsoft.com/office/officeart/2008/layout/IncreasingCircleProcess"/>
    <dgm:cxn modelId="{67EA4008-3155-481F-B97C-C41CFBEA0CD6}" type="presParOf" srcId="{4E6552D1-BECB-4079-ACDF-81034117C71F}" destId="{26BD248C-BE7E-43BB-8A1E-A3622B9A3389}" srcOrd="1" destOrd="0" presId="urn:microsoft.com/office/officeart/2008/layout/IncreasingCircleProcess"/>
    <dgm:cxn modelId="{420DEDD7-25AD-4AFE-85C6-A103FC6D01EC}" type="presParOf" srcId="{4E6552D1-BECB-4079-ACDF-81034117C71F}" destId="{F22E58AC-ED5E-45DB-ACCA-71A59E7111E6}" srcOrd="2" destOrd="0" presId="urn:microsoft.com/office/officeart/2008/layout/IncreasingCircleProcess"/>
    <dgm:cxn modelId="{F89F200B-5A99-4823-AA4E-00CFC908E715}" type="presParOf" srcId="{4E6552D1-BECB-4079-ACDF-81034117C71F}" destId="{968DF896-8ADA-4234-8278-C044F1556447}" srcOrd="3" destOrd="0" presId="urn:microsoft.com/office/officeart/2008/layout/IncreasingCircleProces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51772-9CEF-4CDA-8544-D2D726F9E2C8}">
      <dsp:nvSpPr>
        <dsp:cNvPr id="0" name=""/>
        <dsp:cNvSpPr/>
      </dsp:nvSpPr>
      <dsp:spPr>
        <a:xfrm rot="5400000">
          <a:off x="329599" y="608709"/>
          <a:ext cx="568548" cy="647272"/>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93406882-5F0B-470A-9220-E7378A283B44}">
      <dsp:nvSpPr>
        <dsp:cNvPr id="0" name=""/>
        <dsp:cNvSpPr/>
      </dsp:nvSpPr>
      <dsp:spPr>
        <a:xfrm>
          <a:off x="138583" y="187325"/>
          <a:ext cx="1135045" cy="559520"/>
        </a:xfrm>
        <a:prstGeom prst="roundRect">
          <a:avLst>
            <a:gd name="adj" fmla="val 16670"/>
          </a:avLst>
        </a:prstGeom>
        <a:gradFill flip="none" rotWithShape="1">
          <a:gsLst>
            <a:gs pos="0">
              <a:schemeClr val="accent4">
                <a:lumMod val="67000"/>
              </a:schemeClr>
            </a:gs>
            <a:gs pos="63000">
              <a:schemeClr val="accent4">
                <a:lumMod val="97000"/>
                <a:lumOff val="3000"/>
              </a:schemeClr>
            </a:gs>
            <a:gs pos="100000">
              <a:schemeClr val="accent4">
                <a:lumMod val="0"/>
                <a:lumOff val="100000"/>
                <a:alpha val="36000"/>
              </a:schemeClr>
            </a:gs>
          </a:gsLst>
          <a:path path="rect">
            <a:fillToRect l="100000" t="100000"/>
          </a:path>
          <a:tileRect r="-100000" b="-100000"/>
        </a:gradFill>
        <a:ln w="3175">
          <a:solidFill>
            <a:schemeClr val="accent5">
              <a:lumMod val="75000"/>
              <a:alpha val="59000"/>
            </a:schemeClr>
          </a:solidFill>
        </a:ln>
        <a:effectLst/>
      </dsp:spPr>
      <dsp:style>
        <a:lnRef idx="0">
          <a:scrgbClr r="0" g="0" b="0"/>
        </a:lnRef>
        <a:fillRef idx="0">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pPr>
          <a:r>
            <a:rPr lang="ru-RU" sz="1600" b="1" u="sng" kern="1200" dirty="0" smtClean="0">
              <a:solidFill>
                <a:schemeClr val="accent6">
                  <a:lumMod val="50000"/>
                </a:schemeClr>
              </a:solidFill>
              <a:latin typeface="Times New Roman" panose="02020603050405020304" pitchFamily="18" charset="0"/>
              <a:cs typeface="Times New Roman" panose="02020603050405020304" pitchFamily="18" charset="0"/>
            </a:rPr>
            <a:t>2027 год</a:t>
          </a:r>
          <a:endParaRPr lang="ru-RU" sz="1600" b="1" u="sng" kern="1200" dirty="0">
            <a:solidFill>
              <a:schemeClr val="accent6">
                <a:lumMod val="50000"/>
              </a:schemeClr>
            </a:solidFill>
            <a:latin typeface="Times New Roman" panose="02020603050405020304" pitchFamily="18" charset="0"/>
            <a:cs typeface="Times New Roman" panose="02020603050405020304" pitchFamily="18" charset="0"/>
          </a:endParaRPr>
        </a:p>
      </dsp:txBody>
      <dsp:txXfrm>
        <a:off x="165901" y="214643"/>
        <a:ext cx="1080409" cy="504884"/>
      </dsp:txXfrm>
    </dsp:sp>
    <dsp:sp modelId="{045EFBBD-DB3D-478B-8C3E-D5668E00E6B1}">
      <dsp:nvSpPr>
        <dsp:cNvPr id="0" name=""/>
        <dsp:cNvSpPr/>
      </dsp:nvSpPr>
      <dsp:spPr>
        <a:xfrm>
          <a:off x="1047121" y="101882"/>
          <a:ext cx="696103" cy="541474"/>
        </a:xfrm>
        <a:prstGeom prst="rect">
          <a:avLst/>
        </a:prstGeom>
        <a:noFill/>
        <a:ln>
          <a:noFill/>
        </a:ln>
        <a:effectLst/>
      </dsp:spPr>
      <dsp:style>
        <a:lnRef idx="0">
          <a:scrgbClr r="0" g="0" b="0"/>
        </a:lnRef>
        <a:fillRef idx="0">
          <a:scrgbClr r="0" g="0" b="0"/>
        </a:fillRef>
        <a:effectRef idx="0">
          <a:scrgbClr r="0" g="0" b="0"/>
        </a:effectRef>
        <a:fontRef idx="minor"/>
      </dsp:style>
    </dsp:sp>
    <dsp:sp modelId="{D0ABB300-3928-4FF2-8271-F614B0273A4E}">
      <dsp:nvSpPr>
        <dsp:cNvPr id="0" name=""/>
        <dsp:cNvSpPr/>
      </dsp:nvSpPr>
      <dsp:spPr>
        <a:xfrm rot="5400000">
          <a:off x="1241309" y="1439504"/>
          <a:ext cx="568548" cy="647272"/>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1566F7B2-9509-4B6D-9371-BBC258AECA4B}">
      <dsp:nvSpPr>
        <dsp:cNvPr id="0" name=""/>
        <dsp:cNvSpPr/>
      </dsp:nvSpPr>
      <dsp:spPr>
        <a:xfrm>
          <a:off x="755269" y="822494"/>
          <a:ext cx="1644462" cy="669939"/>
        </a:xfrm>
        <a:prstGeom prst="roundRect">
          <a:avLst>
            <a:gd name="adj" fmla="val 16670"/>
          </a:avLst>
        </a:prstGeom>
        <a:gradFill flip="none" rotWithShape="1">
          <a:gsLst>
            <a:gs pos="0">
              <a:schemeClr val="accent4">
                <a:lumMod val="67000"/>
              </a:schemeClr>
            </a:gs>
            <a:gs pos="63000">
              <a:schemeClr val="accent4">
                <a:lumMod val="97000"/>
                <a:lumOff val="3000"/>
              </a:schemeClr>
            </a:gs>
            <a:gs pos="100000">
              <a:schemeClr val="accent4">
                <a:lumMod val="0"/>
                <a:lumOff val="100000"/>
                <a:alpha val="36000"/>
              </a:schemeClr>
            </a:gs>
          </a:gsLst>
          <a:path path="rect">
            <a:fillToRect l="100000" t="100000"/>
          </a:path>
          <a:tileRect r="-100000" b="-100000"/>
        </a:gradFill>
        <a:ln w="3175">
          <a:solidFill>
            <a:schemeClr val="accent5">
              <a:lumMod val="75000"/>
              <a:alpha val="59000"/>
            </a:schemeClr>
          </a:solidFill>
        </a:ln>
        <a:effectLst/>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b="1" kern="1200" dirty="0" smtClean="0">
              <a:solidFill>
                <a:schemeClr val="accent6">
                  <a:lumMod val="50000"/>
                </a:schemeClr>
              </a:solidFill>
              <a:latin typeface="Times New Roman" panose="02020603050405020304" pitchFamily="18" charset="0"/>
              <a:cs typeface="Times New Roman" panose="02020603050405020304" pitchFamily="18" charset="0"/>
            </a:rPr>
            <a:t>5 827 259,10</a:t>
          </a:r>
        </a:p>
      </dsp:txBody>
      <dsp:txXfrm>
        <a:off x="787979" y="855204"/>
        <a:ext cx="1579042" cy="604519"/>
      </dsp:txXfrm>
    </dsp:sp>
    <dsp:sp modelId="{F47704B4-7D85-41EA-9506-826BAC28B1FC}">
      <dsp:nvSpPr>
        <dsp:cNvPr id="0" name=""/>
        <dsp:cNvSpPr/>
      </dsp:nvSpPr>
      <dsp:spPr>
        <a:xfrm>
          <a:off x="2138074" y="854446"/>
          <a:ext cx="696103" cy="541474"/>
        </a:xfrm>
        <a:prstGeom prst="rect">
          <a:avLst/>
        </a:prstGeom>
        <a:noFill/>
        <a:ln>
          <a:noFill/>
        </a:ln>
        <a:effectLst/>
      </dsp:spPr>
      <dsp:style>
        <a:lnRef idx="0">
          <a:scrgbClr r="0" g="0" b="0"/>
        </a:lnRef>
        <a:fillRef idx="0">
          <a:scrgbClr r="0" g="0" b="0"/>
        </a:fillRef>
        <a:effectRef idx="0">
          <a:scrgbClr r="0" g="0" b="0"/>
        </a:effectRef>
        <a:fontRef idx="minor"/>
      </dsp:style>
    </dsp:sp>
    <dsp:sp modelId="{70E7DD31-B369-4039-8CDF-0AE4CC16BA2F}">
      <dsp:nvSpPr>
        <dsp:cNvPr id="0" name=""/>
        <dsp:cNvSpPr/>
      </dsp:nvSpPr>
      <dsp:spPr>
        <a:xfrm rot="5400000">
          <a:off x="1989456" y="2168837"/>
          <a:ext cx="568548" cy="647272"/>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3BCE732B-7808-4387-9C21-BC40844AC3CB}">
      <dsp:nvSpPr>
        <dsp:cNvPr id="0" name=""/>
        <dsp:cNvSpPr/>
      </dsp:nvSpPr>
      <dsp:spPr>
        <a:xfrm>
          <a:off x="1648107" y="1624727"/>
          <a:ext cx="1219298" cy="598872"/>
        </a:xfrm>
        <a:prstGeom prst="roundRect">
          <a:avLst>
            <a:gd name="adj" fmla="val 16670"/>
          </a:avLst>
        </a:prstGeom>
        <a:gradFill flip="none" rotWithShape="1">
          <a:gsLst>
            <a:gs pos="0">
              <a:schemeClr val="accent4">
                <a:lumMod val="67000"/>
              </a:schemeClr>
            </a:gs>
            <a:gs pos="63000">
              <a:schemeClr val="accent4">
                <a:lumMod val="97000"/>
                <a:lumOff val="3000"/>
              </a:schemeClr>
            </a:gs>
            <a:gs pos="100000">
              <a:schemeClr val="accent4">
                <a:lumMod val="0"/>
                <a:lumOff val="100000"/>
                <a:alpha val="36000"/>
              </a:schemeClr>
            </a:gs>
          </a:gsLst>
          <a:path path="rect">
            <a:fillToRect l="100000" t="100000"/>
          </a:path>
          <a:tileRect r="-100000" b="-100000"/>
        </a:gradFill>
        <a:ln w="3175">
          <a:solidFill>
            <a:schemeClr val="accent5">
              <a:lumMod val="75000"/>
              <a:alpha val="59000"/>
            </a:schemeClr>
          </a:solidFill>
        </a:ln>
        <a:effectLst/>
      </dsp:spPr>
      <dsp:style>
        <a:lnRef idx="0">
          <a:scrgbClr r="0" g="0" b="0"/>
        </a:lnRef>
        <a:fillRef idx="0">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u="sng" kern="1200" dirty="0" smtClean="0">
              <a:solidFill>
                <a:schemeClr val="accent6">
                  <a:lumMod val="50000"/>
                </a:schemeClr>
              </a:solidFill>
              <a:latin typeface="Times New Roman" panose="02020603050405020304" pitchFamily="18" charset="0"/>
              <a:cs typeface="Times New Roman" panose="02020603050405020304" pitchFamily="18" charset="0"/>
            </a:rPr>
            <a:t>2028 год</a:t>
          </a:r>
          <a:endParaRPr lang="ru-RU" sz="1600" b="1" u="sng" kern="1200" dirty="0">
            <a:solidFill>
              <a:schemeClr val="accent6">
                <a:lumMod val="50000"/>
              </a:schemeClr>
            </a:solidFill>
            <a:latin typeface="Times New Roman" panose="02020603050405020304" pitchFamily="18" charset="0"/>
            <a:cs typeface="Times New Roman" panose="02020603050405020304" pitchFamily="18" charset="0"/>
          </a:endParaRPr>
        </a:p>
      </dsp:txBody>
      <dsp:txXfrm>
        <a:off x="1677347" y="1653967"/>
        <a:ext cx="1160818" cy="540392"/>
      </dsp:txXfrm>
    </dsp:sp>
    <dsp:sp modelId="{9CBBCC24-A02B-45BB-9C3B-896DEB0ECE37}">
      <dsp:nvSpPr>
        <dsp:cNvPr id="0" name=""/>
        <dsp:cNvSpPr/>
      </dsp:nvSpPr>
      <dsp:spPr>
        <a:xfrm>
          <a:off x="2761737" y="1571475"/>
          <a:ext cx="696103" cy="541474"/>
        </a:xfrm>
        <a:prstGeom prst="rect">
          <a:avLst/>
        </a:prstGeom>
        <a:noFill/>
        <a:ln>
          <a:noFill/>
        </a:ln>
        <a:effectLst/>
      </dsp:spPr>
      <dsp:style>
        <a:lnRef idx="0">
          <a:scrgbClr r="0" g="0" b="0"/>
        </a:lnRef>
        <a:fillRef idx="0">
          <a:scrgbClr r="0" g="0" b="0"/>
        </a:fillRef>
        <a:effectRef idx="0">
          <a:scrgbClr r="0" g="0" b="0"/>
        </a:effectRef>
        <a:fontRef idx="minor"/>
      </dsp:style>
    </dsp:sp>
    <dsp:sp modelId="{348F49FD-635F-422F-A53E-9722F8CB064A}">
      <dsp:nvSpPr>
        <dsp:cNvPr id="0" name=""/>
        <dsp:cNvSpPr/>
      </dsp:nvSpPr>
      <dsp:spPr>
        <a:xfrm>
          <a:off x="2509141" y="2353343"/>
          <a:ext cx="1489363" cy="669939"/>
        </a:xfrm>
        <a:prstGeom prst="roundRect">
          <a:avLst>
            <a:gd name="adj" fmla="val 16670"/>
          </a:avLst>
        </a:prstGeom>
        <a:gradFill flip="none" rotWithShape="1">
          <a:gsLst>
            <a:gs pos="0">
              <a:schemeClr val="accent4">
                <a:lumMod val="67000"/>
              </a:schemeClr>
            </a:gs>
            <a:gs pos="63000">
              <a:schemeClr val="accent4">
                <a:lumMod val="97000"/>
                <a:lumOff val="3000"/>
              </a:schemeClr>
            </a:gs>
            <a:gs pos="100000">
              <a:schemeClr val="accent4">
                <a:lumMod val="0"/>
                <a:lumOff val="100000"/>
                <a:alpha val="36000"/>
              </a:schemeClr>
            </a:gs>
          </a:gsLst>
          <a:path path="rect">
            <a:fillToRect l="100000" t="100000"/>
          </a:path>
          <a:tileRect r="-100000" b="-100000"/>
        </a:gradFill>
        <a:ln w="3175">
          <a:solidFill>
            <a:schemeClr val="accent5">
              <a:lumMod val="75000"/>
              <a:alpha val="59000"/>
            </a:schemeClr>
          </a:solidFill>
        </a:ln>
        <a:effectLst/>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b="1" i="0" u="none" kern="1200" dirty="0" smtClean="0">
              <a:solidFill>
                <a:schemeClr val="accent6">
                  <a:lumMod val="50000"/>
                </a:schemeClr>
              </a:solidFill>
              <a:latin typeface="Times New Roman" panose="02020603050405020304" pitchFamily="18" charset="0"/>
              <a:cs typeface="Times New Roman" panose="02020603050405020304" pitchFamily="18" charset="0"/>
            </a:rPr>
            <a:t>5 664 572,26</a:t>
          </a:r>
          <a:endParaRPr lang="ru-RU" sz="1900" b="1" kern="1200" dirty="0">
            <a:solidFill>
              <a:schemeClr val="accent6">
                <a:lumMod val="50000"/>
              </a:schemeClr>
            </a:solidFill>
            <a:latin typeface="Times New Roman" panose="02020603050405020304" pitchFamily="18" charset="0"/>
            <a:cs typeface="Times New Roman" panose="02020603050405020304" pitchFamily="18" charset="0"/>
          </a:endParaRPr>
        </a:p>
      </dsp:txBody>
      <dsp:txXfrm>
        <a:off x="2541851" y="2386053"/>
        <a:ext cx="1423943" cy="60451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08E60-A4C4-4939-AA53-C37459F0A128}">
      <dsp:nvSpPr>
        <dsp:cNvPr id="0" name=""/>
        <dsp:cNvSpPr/>
      </dsp:nvSpPr>
      <dsp:spPr>
        <a:xfrm>
          <a:off x="1199573" y="581069"/>
          <a:ext cx="1124202" cy="91440"/>
        </a:xfrm>
        <a:custGeom>
          <a:avLst/>
          <a:gdLst/>
          <a:ahLst/>
          <a:cxnLst/>
          <a:rect l="0" t="0" r="0" b="0"/>
          <a:pathLst>
            <a:path>
              <a:moveTo>
                <a:pt x="1124202" y="45720"/>
              </a:moveTo>
              <a:lnTo>
                <a:pt x="0" y="45720"/>
              </a:lnTo>
              <a:lnTo>
                <a:pt x="0" y="98872"/>
              </a:lnTo>
            </a:path>
          </a:pathLst>
        </a:custGeom>
        <a:noFill/>
        <a:ln w="1905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9C4181DB-3003-4372-A4A0-CDB6A0FB4B54}">
      <dsp:nvSpPr>
        <dsp:cNvPr id="0" name=""/>
        <dsp:cNvSpPr/>
      </dsp:nvSpPr>
      <dsp:spPr>
        <a:xfrm>
          <a:off x="2056716" y="92671"/>
          <a:ext cx="534118" cy="534118"/>
        </a:xfrm>
        <a:prstGeom prst="arc">
          <a:avLst>
            <a:gd name="adj1" fmla="val 13200000"/>
            <a:gd name="adj2" fmla="val 19200000"/>
          </a:avLst>
        </a:prstGeom>
        <a:noFill/>
        <a:ln w="1905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8A23786-F8B8-4317-826E-E43B0BA3B5CD}">
      <dsp:nvSpPr>
        <dsp:cNvPr id="0" name=""/>
        <dsp:cNvSpPr/>
      </dsp:nvSpPr>
      <dsp:spPr>
        <a:xfrm>
          <a:off x="2056716" y="92671"/>
          <a:ext cx="534118" cy="534118"/>
        </a:xfrm>
        <a:prstGeom prst="arc">
          <a:avLst>
            <a:gd name="adj1" fmla="val 2400000"/>
            <a:gd name="adj2" fmla="val 8400000"/>
          </a:avLst>
        </a:prstGeom>
        <a:noFill/>
        <a:ln w="1905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2DFB3E26-A6A4-49F8-8978-E6DD70C0D8EE}">
      <dsp:nvSpPr>
        <dsp:cNvPr id="0" name=""/>
        <dsp:cNvSpPr/>
      </dsp:nvSpPr>
      <dsp:spPr>
        <a:xfrm>
          <a:off x="1789657" y="188812"/>
          <a:ext cx="1068237" cy="341835"/>
        </a:xfrm>
        <a:prstGeom prst="rect">
          <a:avLst/>
        </a:prstGeom>
        <a:noFill/>
        <a:ln w="10000"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ru-RU" sz="2300" kern="1200" dirty="0">
            <a:latin typeface="Times New Roman" panose="02020603050405020304" pitchFamily="18" charset="0"/>
            <a:cs typeface="Times New Roman" panose="02020603050405020304" pitchFamily="18" charset="0"/>
          </a:endParaRPr>
        </a:p>
      </dsp:txBody>
      <dsp:txXfrm>
        <a:off x="1789657" y="188812"/>
        <a:ext cx="1068237" cy="341835"/>
      </dsp:txXfrm>
    </dsp:sp>
    <dsp:sp modelId="{B73A201D-46CD-4612-B730-9473AA9A8493}">
      <dsp:nvSpPr>
        <dsp:cNvPr id="0" name=""/>
        <dsp:cNvSpPr/>
      </dsp:nvSpPr>
      <dsp:spPr>
        <a:xfrm>
          <a:off x="932514" y="679941"/>
          <a:ext cx="534118" cy="534118"/>
        </a:xfrm>
        <a:prstGeom prst="arc">
          <a:avLst>
            <a:gd name="adj1" fmla="val 13200000"/>
            <a:gd name="adj2" fmla="val 19200000"/>
          </a:avLst>
        </a:prstGeom>
        <a:noFill/>
        <a:ln w="1905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D562CEC-03B4-44EF-953D-287D30203FC0}">
      <dsp:nvSpPr>
        <dsp:cNvPr id="0" name=""/>
        <dsp:cNvSpPr/>
      </dsp:nvSpPr>
      <dsp:spPr>
        <a:xfrm>
          <a:off x="932514" y="679941"/>
          <a:ext cx="534118" cy="534118"/>
        </a:xfrm>
        <a:prstGeom prst="arc">
          <a:avLst>
            <a:gd name="adj1" fmla="val 2400000"/>
            <a:gd name="adj2" fmla="val 8400000"/>
          </a:avLst>
        </a:prstGeom>
        <a:noFill/>
        <a:ln w="1905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84956EC-85FB-4CFD-83A4-FD8DB0D38C53}">
      <dsp:nvSpPr>
        <dsp:cNvPr id="0" name=""/>
        <dsp:cNvSpPr/>
      </dsp:nvSpPr>
      <dsp:spPr>
        <a:xfrm>
          <a:off x="665455" y="776083"/>
          <a:ext cx="1068237" cy="341835"/>
        </a:xfrm>
        <a:prstGeom prst="rect">
          <a:avLst/>
        </a:prstGeom>
        <a:noFill/>
        <a:ln w="10000"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2">
                  <a:lumMod val="50000"/>
                </a:schemeClr>
              </a:solidFill>
              <a:latin typeface="Times New Roman" panose="02020603050405020304" pitchFamily="18" charset="0"/>
              <a:cs typeface="Times New Roman" panose="02020603050405020304" pitchFamily="18" charset="0"/>
            </a:rPr>
            <a:t>1 426,80</a:t>
          </a:r>
          <a:endParaRPr lang="ru-RU" sz="1400" b="1" kern="1200" dirty="0">
            <a:solidFill>
              <a:schemeClr val="tx2">
                <a:lumMod val="50000"/>
              </a:schemeClr>
            </a:solidFill>
            <a:latin typeface="Times New Roman" panose="02020603050405020304" pitchFamily="18" charset="0"/>
            <a:cs typeface="Times New Roman" panose="02020603050405020304" pitchFamily="18" charset="0"/>
          </a:endParaRPr>
        </a:p>
      </dsp:txBody>
      <dsp:txXfrm>
        <a:off x="665455" y="776083"/>
        <a:ext cx="1068237" cy="3418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08E60-A4C4-4939-AA53-C37459F0A128}">
      <dsp:nvSpPr>
        <dsp:cNvPr id="0" name=""/>
        <dsp:cNvSpPr/>
      </dsp:nvSpPr>
      <dsp:spPr>
        <a:xfrm>
          <a:off x="544624" y="670648"/>
          <a:ext cx="1105623" cy="91440"/>
        </a:xfrm>
        <a:custGeom>
          <a:avLst/>
          <a:gdLst/>
          <a:ahLst/>
          <a:cxnLst/>
          <a:rect l="0" t="0" r="0" b="0"/>
          <a:pathLst>
            <a:path>
              <a:moveTo>
                <a:pt x="0" y="45720"/>
              </a:moveTo>
              <a:lnTo>
                <a:pt x="1105623" y="45720"/>
              </a:lnTo>
              <a:lnTo>
                <a:pt x="1105623" y="105895"/>
              </a:lnTo>
            </a:path>
          </a:pathLst>
        </a:custGeom>
        <a:noFill/>
        <a:ln w="1905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9C4181DB-3003-4372-A4A0-CDB6A0FB4B54}">
      <dsp:nvSpPr>
        <dsp:cNvPr id="0" name=""/>
        <dsp:cNvSpPr/>
      </dsp:nvSpPr>
      <dsp:spPr>
        <a:xfrm>
          <a:off x="272312" y="171743"/>
          <a:ext cx="544624" cy="544624"/>
        </a:xfrm>
        <a:prstGeom prst="arc">
          <a:avLst>
            <a:gd name="adj1" fmla="val 13200000"/>
            <a:gd name="adj2" fmla="val 19200000"/>
          </a:avLst>
        </a:prstGeom>
        <a:noFill/>
        <a:ln w="1905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8A23786-F8B8-4317-826E-E43B0BA3B5CD}">
      <dsp:nvSpPr>
        <dsp:cNvPr id="0" name=""/>
        <dsp:cNvSpPr/>
      </dsp:nvSpPr>
      <dsp:spPr>
        <a:xfrm>
          <a:off x="272312" y="171743"/>
          <a:ext cx="544624" cy="544624"/>
        </a:xfrm>
        <a:prstGeom prst="arc">
          <a:avLst>
            <a:gd name="adj1" fmla="val 2400000"/>
            <a:gd name="adj2" fmla="val 8400000"/>
          </a:avLst>
        </a:prstGeom>
        <a:noFill/>
        <a:ln w="1905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2DFB3E26-A6A4-49F8-8978-E6DD70C0D8EE}">
      <dsp:nvSpPr>
        <dsp:cNvPr id="0" name=""/>
        <dsp:cNvSpPr/>
      </dsp:nvSpPr>
      <dsp:spPr>
        <a:xfrm>
          <a:off x="0" y="269776"/>
          <a:ext cx="1089249" cy="348559"/>
        </a:xfrm>
        <a:prstGeom prst="rect">
          <a:avLst/>
        </a:prstGeom>
        <a:noFill/>
        <a:ln w="10000"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ru-RU" sz="2400" kern="1200" dirty="0">
            <a:latin typeface="Times New Roman" panose="02020603050405020304" pitchFamily="18" charset="0"/>
            <a:cs typeface="Times New Roman" panose="02020603050405020304" pitchFamily="18" charset="0"/>
          </a:endParaRPr>
        </a:p>
      </dsp:txBody>
      <dsp:txXfrm>
        <a:off x="0" y="269776"/>
        <a:ext cx="1089249" cy="348559"/>
      </dsp:txXfrm>
    </dsp:sp>
    <dsp:sp modelId="{B73A201D-46CD-4612-B730-9473AA9A8493}">
      <dsp:nvSpPr>
        <dsp:cNvPr id="0" name=""/>
        <dsp:cNvSpPr/>
      </dsp:nvSpPr>
      <dsp:spPr>
        <a:xfrm>
          <a:off x="1377936" y="776543"/>
          <a:ext cx="544624" cy="544624"/>
        </a:xfrm>
        <a:prstGeom prst="arc">
          <a:avLst>
            <a:gd name="adj1" fmla="val 13200000"/>
            <a:gd name="adj2" fmla="val 19200000"/>
          </a:avLst>
        </a:prstGeom>
        <a:noFill/>
        <a:ln w="1905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D562CEC-03B4-44EF-953D-287D30203FC0}">
      <dsp:nvSpPr>
        <dsp:cNvPr id="0" name=""/>
        <dsp:cNvSpPr/>
      </dsp:nvSpPr>
      <dsp:spPr>
        <a:xfrm>
          <a:off x="1377936" y="776543"/>
          <a:ext cx="544624" cy="544624"/>
        </a:xfrm>
        <a:prstGeom prst="arc">
          <a:avLst>
            <a:gd name="adj1" fmla="val 2400000"/>
            <a:gd name="adj2" fmla="val 8400000"/>
          </a:avLst>
        </a:prstGeom>
        <a:noFill/>
        <a:ln w="1905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84956EC-85FB-4CFD-83A4-FD8DB0D38C53}">
      <dsp:nvSpPr>
        <dsp:cNvPr id="0" name=""/>
        <dsp:cNvSpPr/>
      </dsp:nvSpPr>
      <dsp:spPr>
        <a:xfrm>
          <a:off x="1105623" y="874576"/>
          <a:ext cx="1089249" cy="348559"/>
        </a:xfrm>
        <a:prstGeom prst="rect">
          <a:avLst/>
        </a:prstGeom>
        <a:noFill/>
        <a:ln w="10000"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2">
                  <a:lumMod val="50000"/>
                </a:schemeClr>
              </a:solidFill>
              <a:latin typeface="Times New Roman" panose="02020603050405020304" pitchFamily="18" charset="0"/>
              <a:cs typeface="Times New Roman" panose="02020603050405020304" pitchFamily="18" charset="0"/>
            </a:rPr>
            <a:t>38 422,00</a:t>
          </a:r>
          <a:endParaRPr lang="ru-RU" sz="1400" b="1" kern="1200" dirty="0">
            <a:solidFill>
              <a:schemeClr val="tx2">
                <a:lumMod val="50000"/>
              </a:schemeClr>
            </a:solidFill>
            <a:latin typeface="Times New Roman" panose="02020603050405020304" pitchFamily="18" charset="0"/>
            <a:cs typeface="Times New Roman" panose="02020603050405020304" pitchFamily="18" charset="0"/>
          </a:endParaRPr>
        </a:p>
      </dsp:txBody>
      <dsp:txXfrm>
        <a:off x="1105623" y="874576"/>
        <a:ext cx="1089249" cy="34855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6883C-F1A1-4327-8E94-8249D1B2A81F}">
      <dsp:nvSpPr>
        <dsp:cNvPr id="0" name=""/>
        <dsp:cNvSpPr/>
      </dsp:nvSpPr>
      <dsp:spPr>
        <a:xfrm>
          <a:off x="1261025" y="490010"/>
          <a:ext cx="892184" cy="154841"/>
        </a:xfrm>
        <a:custGeom>
          <a:avLst/>
          <a:gdLst/>
          <a:ahLst/>
          <a:cxnLst/>
          <a:rect l="0" t="0" r="0" b="0"/>
          <a:pathLst>
            <a:path>
              <a:moveTo>
                <a:pt x="0" y="0"/>
              </a:moveTo>
              <a:lnTo>
                <a:pt x="0" y="77420"/>
              </a:lnTo>
              <a:lnTo>
                <a:pt x="892184" y="77420"/>
              </a:lnTo>
              <a:lnTo>
                <a:pt x="892184" y="154841"/>
              </a:lnTo>
            </a:path>
          </a:pathLst>
        </a:custGeom>
        <a:noFill/>
        <a:ln w="1905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5408E60-A4C4-4939-AA53-C37459F0A128}">
      <dsp:nvSpPr>
        <dsp:cNvPr id="0" name=""/>
        <dsp:cNvSpPr/>
      </dsp:nvSpPr>
      <dsp:spPr>
        <a:xfrm>
          <a:off x="1215305" y="490010"/>
          <a:ext cx="91440" cy="154841"/>
        </a:xfrm>
        <a:custGeom>
          <a:avLst/>
          <a:gdLst/>
          <a:ahLst/>
          <a:cxnLst/>
          <a:rect l="0" t="0" r="0" b="0"/>
          <a:pathLst>
            <a:path>
              <a:moveTo>
                <a:pt x="45720" y="0"/>
              </a:moveTo>
              <a:lnTo>
                <a:pt x="45720" y="154841"/>
              </a:lnTo>
            </a:path>
          </a:pathLst>
        </a:custGeom>
        <a:noFill/>
        <a:ln w="1905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C726D88-976B-4EDA-A9AA-643006A2168A}">
      <dsp:nvSpPr>
        <dsp:cNvPr id="0" name=""/>
        <dsp:cNvSpPr/>
      </dsp:nvSpPr>
      <dsp:spPr>
        <a:xfrm>
          <a:off x="368840" y="490010"/>
          <a:ext cx="892184" cy="154841"/>
        </a:xfrm>
        <a:custGeom>
          <a:avLst/>
          <a:gdLst/>
          <a:ahLst/>
          <a:cxnLst/>
          <a:rect l="0" t="0" r="0" b="0"/>
          <a:pathLst>
            <a:path>
              <a:moveTo>
                <a:pt x="892184" y="0"/>
              </a:moveTo>
              <a:lnTo>
                <a:pt x="892184" y="77420"/>
              </a:lnTo>
              <a:lnTo>
                <a:pt x="0" y="77420"/>
              </a:lnTo>
              <a:lnTo>
                <a:pt x="0" y="154841"/>
              </a:lnTo>
            </a:path>
          </a:pathLst>
        </a:custGeom>
        <a:noFill/>
        <a:ln w="1905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9C4181DB-3003-4372-A4A0-CDB6A0FB4B54}">
      <dsp:nvSpPr>
        <dsp:cNvPr id="0" name=""/>
        <dsp:cNvSpPr/>
      </dsp:nvSpPr>
      <dsp:spPr>
        <a:xfrm>
          <a:off x="1076689" y="121339"/>
          <a:ext cx="368671" cy="368671"/>
        </a:xfrm>
        <a:prstGeom prst="arc">
          <a:avLst>
            <a:gd name="adj1" fmla="val 13200000"/>
            <a:gd name="adj2" fmla="val 19200000"/>
          </a:avLst>
        </a:prstGeom>
        <a:noFill/>
        <a:ln w="1905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8A23786-F8B8-4317-826E-E43B0BA3B5CD}">
      <dsp:nvSpPr>
        <dsp:cNvPr id="0" name=""/>
        <dsp:cNvSpPr/>
      </dsp:nvSpPr>
      <dsp:spPr>
        <a:xfrm>
          <a:off x="1076689" y="121339"/>
          <a:ext cx="368671" cy="368671"/>
        </a:xfrm>
        <a:prstGeom prst="arc">
          <a:avLst>
            <a:gd name="adj1" fmla="val 2400000"/>
            <a:gd name="adj2" fmla="val 8400000"/>
          </a:avLst>
        </a:prstGeom>
        <a:noFill/>
        <a:ln w="1905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2DFB3E26-A6A4-49F8-8978-E6DD70C0D8EE}">
      <dsp:nvSpPr>
        <dsp:cNvPr id="0" name=""/>
        <dsp:cNvSpPr/>
      </dsp:nvSpPr>
      <dsp:spPr>
        <a:xfrm>
          <a:off x="892354" y="187699"/>
          <a:ext cx="737342" cy="235949"/>
        </a:xfrm>
        <a:prstGeom prst="rect">
          <a:avLst/>
        </a:prstGeom>
        <a:noFill/>
        <a:ln w="10000"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ru-RU" sz="1200" kern="1200" dirty="0">
            <a:latin typeface="Times New Roman" panose="02020603050405020304" pitchFamily="18" charset="0"/>
            <a:cs typeface="Times New Roman" panose="02020603050405020304" pitchFamily="18" charset="0"/>
          </a:endParaRPr>
        </a:p>
      </dsp:txBody>
      <dsp:txXfrm>
        <a:off x="892354" y="187699"/>
        <a:ext cx="737342" cy="235949"/>
      </dsp:txXfrm>
    </dsp:sp>
    <dsp:sp modelId="{B2C4D1F0-623F-4E6F-874D-4A39CC7FBBEA}">
      <dsp:nvSpPr>
        <dsp:cNvPr id="0" name=""/>
        <dsp:cNvSpPr/>
      </dsp:nvSpPr>
      <dsp:spPr>
        <a:xfrm>
          <a:off x="184505" y="644852"/>
          <a:ext cx="368671" cy="368671"/>
        </a:xfrm>
        <a:prstGeom prst="arc">
          <a:avLst>
            <a:gd name="adj1" fmla="val 13200000"/>
            <a:gd name="adj2" fmla="val 19200000"/>
          </a:avLst>
        </a:prstGeom>
        <a:noFill/>
        <a:ln w="1905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66CB1685-7DB8-4BD2-BF93-B1C3B069D73E}">
      <dsp:nvSpPr>
        <dsp:cNvPr id="0" name=""/>
        <dsp:cNvSpPr/>
      </dsp:nvSpPr>
      <dsp:spPr>
        <a:xfrm>
          <a:off x="184505" y="644852"/>
          <a:ext cx="368671" cy="368671"/>
        </a:xfrm>
        <a:prstGeom prst="arc">
          <a:avLst>
            <a:gd name="adj1" fmla="val 2400000"/>
            <a:gd name="adj2" fmla="val 8400000"/>
          </a:avLst>
        </a:prstGeom>
        <a:noFill/>
        <a:ln w="1905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60430E08-8739-4870-AF60-2F4744C5D323}">
      <dsp:nvSpPr>
        <dsp:cNvPr id="0" name=""/>
        <dsp:cNvSpPr/>
      </dsp:nvSpPr>
      <dsp:spPr>
        <a:xfrm>
          <a:off x="169" y="711213"/>
          <a:ext cx="737342" cy="235949"/>
        </a:xfrm>
        <a:prstGeom prst="rect">
          <a:avLst/>
        </a:prstGeom>
        <a:noFill/>
        <a:ln w="10000"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165 448,54</a:t>
          </a:r>
          <a:endParaRPr lang="ru-RU" sz="1200" kern="1200" dirty="0">
            <a:latin typeface="Times New Roman" panose="02020603050405020304" pitchFamily="18" charset="0"/>
            <a:cs typeface="Times New Roman" panose="02020603050405020304" pitchFamily="18" charset="0"/>
          </a:endParaRPr>
        </a:p>
      </dsp:txBody>
      <dsp:txXfrm>
        <a:off x="169" y="711213"/>
        <a:ext cx="737342" cy="235949"/>
      </dsp:txXfrm>
    </dsp:sp>
    <dsp:sp modelId="{B73A201D-46CD-4612-B730-9473AA9A8493}">
      <dsp:nvSpPr>
        <dsp:cNvPr id="0" name=""/>
        <dsp:cNvSpPr/>
      </dsp:nvSpPr>
      <dsp:spPr>
        <a:xfrm>
          <a:off x="1076689" y="644852"/>
          <a:ext cx="368671" cy="368671"/>
        </a:xfrm>
        <a:prstGeom prst="arc">
          <a:avLst>
            <a:gd name="adj1" fmla="val 13200000"/>
            <a:gd name="adj2" fmla="val 19200000"/>
          </a:avLst>
        </a:prstGeom>
        <a:noFill/>
        <a:ln w="1905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D562CEC-03B4-44EF-953D-287D30203FC0}">
      <dsp:nvSpPr>
        <dsp:cNvPr id="0" name=""/>
        <dsp:cNvSpPr/>
      </dsp:nvSpPr>
      <dsp:spPr>
        <a:xfrm>
          <a:off x="1076689" y="644852"/>
          <a:ext cx="368671" cy="368671"/>
        </a:xfrm>
        <a:prstGeom prst="arc">
          <a:avLst>
            <a:gd name="adj1" fmla="val 2400000"/>
            <a:gd name="adj2" fmla="val 8400000"/>
          </a:avLst>
        </a:prstGeom>
        <a:noFill/>
        <a:ln w="1905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84956EC-85FB-4CFD-83A4-FD8DB0D38C53}">
      <dsp:nvSpPr>
        <dsp:cNvPr id="0" name=""/>
        <dsp:cNvSpPr/>
      </dsp:nvSpPr>
      <dsp:spPr>
        <a:xfrm>
          <a:off x="892354" y="711213"/>
          <a:ext cx="737342" cy="235949"/>
        </a:xfrm>
        <a:prstGeom prst="rect">
          <a:avLst/>
        </a:prstGeom>
        <a:noFill/>
        <a:ln w="10000"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0" kern="1200" dirty="0" smtClean="0">
              <a:solidFill>
                <a:schemeClr val="tx2">
                  <a:lumMod val="50000"/>
                </a:schemeClr>
              </a:solidFill>
              <a:latin typeface="Times New Roman" panose="02020603050405020304" pitchFamily="18" charset="0"/>
              <a:cs typeface="Times New Roman" panose="02020603050405020304" pitchFamily="18" charset="0"/>
            </a:rPr>
            <a:t>165 448,54</a:t>
          </a:r>
          <a:endParaRPr lang="ru-RU" sz="1200" b="0" kern="1200" dirty="0">
            <a:solidFill>
              <a:schemeClr val="tx2">
                <a:lumMod val="50000"/>
              </a:schemeClr>
            </a:solidFill>
            <a:latin typeface="Times New Roman" panose="02020603050405020304" pitchFamily="18" charset="0"/>
            <a:cs typeface="Times New Roman" panose="02020603050405020304" pitchFamily="18" charset="0"/>
          </a:endParaRPr>
        </a:p>
      </dsp:txBody>
      <dsp:txXfrm>
        <a:off x="892354" y="711213"/>
        <a:ext cx="737342" cy="235949"/>
      </dsp:txXfrm>
    </dsp:sp>
    <dsp:sp modelId="{BAB98CB2-AEE7-4191-B337-5F88831F2D93}">
      <dsp:nvSpPr>
        <dsp:cNvPr id="0" name=""/>
        <dsp:cNvSpPr/>
      </dsp:nvSpPr>
      <dsp:spPr>
        <a:xfrm>
          <a:off x="1968874" y="644852"/>
          <a:ext cx="368671" cy="368671"/>
        </a:xfrm>
        <a:prstGeom prst="arc">
          <a:avLst>
            <a:gd name="adj1" fmla="val 13200000"/>
            <a:gd name="adj2" fmla="val 19200000"/>
          </a:avLst>
        </a:prstGeom>
        <a:noFill/>
        <a:ln w="1905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E04DA0BC-2003-450D-9B67-C02B6EA08D98}">
      <dsp:nvSpPr>
        <dsp:cNvPr id="0" name=""/>
        <dsp:cNvSpPr/>
      </dsp:nvSpPr>
      <dsp:spPr>
        <a:xfrm>
          <a:off x="1968874" y="644852"/>
          <a:ext cx="368671" cy="368671"/>
        </a:xfrm>
        <a:prstGeom prst="arc">
          <a:avLst>
            <a:gd name="adj1" fmla="val 2400000"/>
            <a:gd name="adj2" fmla="val 8400000"/>
          </a:avLst>
        </a:prstGeom>
        <a:noFill/>
        <a:ln w="1905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ED41D97D-264B-4219-98AC-B51AC7BF557A}">
      <dsp:nvSpPr>
        <dsp:cNvPr id="0" name=""/>
        <dsp:cNvSpPr/>
      </dsp:nvSpPr>
      <dsp:spPr>
        <a:xfrm>
          <a:off x="1784538" y="711213"/>
          <a:ext cx="737342" cy="235949"/>
        </a:xfrm>
        <a:prstGeom prst="rect">
          <a:avLst/>
        </a:prstGeom>
        <a:noFill/>
        <a:ln w="10000"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2">
                  <a:lumMod val="50000"/>
                </a:schemeClr>
              </a:solidFill>
              <a:latin typeface="Times New Roman" panose="02020603050405020304" pitchFamily="18" charset="0"/>
              <a:cs typeface="Times New Roman" panose="02020603050405020304" pitchFamily="18" charset="0"/>
            </a:rPr>
            <a:t>165 448,54</a:t>
          </a:r>
          <a:endParaRPr lang="ru-RU" sz="1200" kern="1200" dirty="0">
            <a:solidFill>
              <a:schemeClr val="tx2">
                <a:lumMod val="50000"/>
              </a:schemeClr>
            </a:solidFill>
            <a:latin typeface="Times New Roman" panose="02020603050405020304" pitchFamily="18" charset="0"/>
            <a:cs typeface="Times New Roman" panose="02020603050405020304" pitchFamily="18" charset="0"/>
          </a:endParaRPr>
        </a:p>
      </dsp:txBody>
      <dsp:txXfrm>
        <a:off x="1784538" y="711213"/>
        <a:ext cx="737342" cy="23594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FF7ED-D34E-4D35-8377-B90A7D21EA7F}">
      <dsp:nvSpPr>
        <dsp:cNvPr id="0" name=""/>
        <dsp:cNvSpPr/>
      </dsp:nvSpPr>
      <dsp:spPr>
        <a:xfrm>
          <a:off x="1284684" y="543613"/>
          <a:ext cx="908923" cy="157747"/>
        </a:xfrm>
        <a:custGeom>
          <a:avLst/>
          <a:gdLst/>
          <a:ahLst/>
          <a:cxnLst/>
          <a:rect l="0" t="0" r="0" b="0"/>
          <a:pathLst>
            <a:path>
              <a:moveTo>
                <a:pt x="0" y="0"/>
              </a:moveTo>
              <a:lnTo>
                <a:pt x="0" y="78873"/>
              </a:lnTo>
              <a:lnTo>
                <a:pt x="908923" y="78873"/>
              </a:lnTo>
              <a:lnTo>
                <a:pt x="908923" y="157747"/>
              </a:lnTo>
            </a:path>
          </a:pathLst>
        </a:custGeom>
        <a:noFill/>
        <a:ln w="1905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5408E60-A4C4-4939-AA53-C37459F0A128}">
      <dsp:nvSpPr>
        <dsp:cNvPr id="0" name=""/>
        <dsp:cNvSpPr/>
      </dsp:nvSpPr>
      <dsp:spPr>
        <a:xfrm>
          <a:off x="1238964" y="543613"/>
          <a:ext cx="91440" cy="157747"/>
        </a:xfrm>
        <a:custGeom>
          <a:avLst/>
          <a:gdLst/>
          <a:ahLst/>
          <a:cxnLst/>
          <a:rect l="0" t="0" r="0" b="0"/>
          <a:pathLst>
            <a:path>
              <a:moveTo>
                <a:pt x="45720" y="0"/>
              </a:moveTo>
              <a:lnTo>
                <a:pt x="45720" y="157747"/>
              </a:lnTo>
            </a:path>
          </a:pathLst>
        </a:custGeom>
        <a:noFill/>
        <a:ln w="1905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C726D88-976B-4EDA-A9AA-643006A2168A}">
      <dsp:nvSpPr>
        <dsp:cNvPr id="0" name=""/>
        <dsp:cNvSpPr/>
      </dsp:nvSpPr>
      <dsp:spPr>
        <a:xfrm>
          <a:off x="375760" y="543613"/>
          <a:ext cx="908923" cy="157747"/>
        </a:xfrm>
        <a:custGeom>
          <a:avLst/>
          <a:gdLst/>
          <a:ahLst/>
          <a:cxnLst/>
          <a:rect l="0" t="0" r="0" b="0"/>
          <a:pathLst>
            <a:path>
              <a:moveTo>
                <a:pt x="908923" y="0"/>
              </a:moveTo>
              <a:lnTo>
                <a:pt x="908923" y="78873"/>
              </a:lnTo>
              <a:lnTo>
                <a:pt x="0" y="78873"/>
              </a:lnTo>
              <a:lnTo>
                <a:pt x="0" y="157747"/>
              </a:lnTo>
            </a:path>
          </a:pathLst>
        </a:custGeom>
        <a:noFill/>
        <a:ln w="1905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9C4181DB-3003-4372-A4A0-CDB6A0FB4B54}">
      <dsp:nvSpPr>
        <dsp:cNvPr id="0" name=""/>
        <dsp:cNvSpPr/>
      </dsp:nvSpPr>
      <dsp:spPr>
        <a:xfrm>
          <a:off x="1096890" y="168025"/>
          <a:ext cx="375588" cy="375588"/>
        </a:xfrm>
        <a:prstGeom prst="arc">
          <a:avLst>
            <a:gd name="adj1" fmla="val 13200000"/>
            <a:gd name="adj2" fmla="val 19200000"/>
          </a:avLst>
        </a:prstGeom>
        <a:noFill/>
        <a:ln w="1905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8A23786-F8B8-4317-826E-E43B0BA3B5CD}">
      <dsp:nvSpPr>
        <dsp:cNvPr id="0" name=""/>
        <dsp:cNvSpPr/>
      </dsp:nvSpPr>
      <dsp:spPr>
        <a:xfrm>
          <a:off x="1096890" y="168025"/>
          <a:ext cx="375588" cy="375588"/>
        </a:xfrm>
        <a:prstGeom prst="arc">
          <a:avLst>
            <a:gd name="adj1" fmla="val 2400000"/>
            <a:gd name="adj2" fmla="val 8400000"/>
          </a:avLst>
        </a:prstGeom>
        <a:noFill/>
        <a:ln w="1905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2DFB3E26-A6A4-49F8-8978-E6DD70C0D8EE}">
      <dsp:nvSpPr>
        <dsp:cNvPr id="0" name=""/>
        <dsp:cNvSpPr/>
      </dsp:nvSpPr>
      <dsp:spPr>
        <a:xfrm>
          <a:off x="909096" y="235631"/>
          <a:ext cx="751176" cy="240376"/>
        </a:xfrm>
        <a:prstGeom prst="rect">
          <a:avLst/>
        </a:prstGeom>
        <a:noFill/>
        <a:ln w="10000"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ru-RU" sz="1600" kern="1200" dirty="0">
            <a:latin typeface="Times New Roman" panose="02020603050405020304" pitchFamily="18" charset="0"/>
            <a:cs typeface="Times New Roman" panose="02020603050405020304" pitchFamily="18" charset="0"/>
          </a:endParaRPr>
        </a:p>
      </dsp:txBody>
      <dsp:txXfrm>
        <a:off x="909096" y="235631"/>
        <a:ext cx="751176" cy="240376"/>
      </dsp:txXfrm>
    </dsp:sp>
    <dsp:sp modelId="{B2C4D1F0-623F-4E6F-874D-4A39CC7FBBEA}">
      <dsp:nvSpPr>
        <dsp:cNvPr id="0" name=""/>
        <dsp:cNvSpPr/>
      </dsp:nvSpPr>
      <dsp:spPr>
        <a:xfrm>
          <a:off x="187966" y="701361"/>
          <a:ext cx="375588" cy="375588"/>
        </a:xfrm>
        <a:prstGeom prst="arc">
          <a:avLst>
            <a:gd name="adj1" fmla="val 13200000"/>
            <a:gd name="adj2" fmla="val 19200000"/>
          </a:avLst>
        </a:prstGeom>
        <a:noFill/>
        <a:ln w="1905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66CB1685-7DB8-4BD2-BF93-B1C3B069D73E}">
      <dsp:nvSpPr>
        <dsp:cNvPr id="0" name=""/>
        <dsp:cNvSpPr/>
      </dsp:nvSpPr>
      <dsp:spPr>
        <a:xfrm>
          <a:off x="187966" y="701361"/>
          <a:ext cx="375588" cy="375588"/>
        </a:xfrm>
        <a:prstGeom prst="arc">
          <a:avLst>
            <a:gd name="adj1" fmla="val 2400000"/>
            <a:gd name="adj2" fmla="val 8400000"/>
          </a:avLst>
        </a:prstGeom>
        <a:noFill/>
        <a:ln w="1905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60430E08-8739-4870-AF60-2F4744C5D323}">
      <dsp:nvSpPr>
        <dsp:cNvPr id="0" name=""/>
        <dsp:cNvSpPr/>
      </dsp:nvSpPr>
      <dsp:spPr>
        <a:xfrm>
          <a:off x="172" y="768966"/>
          <a:ext cx="751176" cy="240376"/>
        </a:xfrm>
        <a:prstGeom prst="rect">
          <a:avLst/>
        </a:prstGeom>
        <a:noFill/>
        <a:ln w="10000"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2">
                  <a:lumMod val="50000"/>
                </a:schemeClr>
              </a:solidFill>
              <a:latin typeface="Times New Roman" panose="02020603050405020304" pitchFamily="18" charset="0"/>
              <a:cs typeface="Times New Roman" panose="02020603050405020304" pitchFamily="18" charset="0"/>
            </a:rPr>
            <a:t>3 156,20</a:t>
          </a:r>
          <a:endParaRPr lang="ru-RU" sz="1200" kern="1200" dirty="0">
            <a:solidFill>
              <a:schemeClr val="tx2">
                <a:lumMod val="50000"/>
              </a:schemeClr>
            </a:solidFill>
            <a:latin typeface="Times New Roman" panose="02020603050405020304" pitchFamily="18" charset="0"/>
            <a:cs typeface="Times New Roman" panose="02020603050405020304" pitchFamily="18" charset="0"/>
          </a:endParaRPr>
        </a:p>
      </dsp:txBody>
      <dsp:txXfrm>
        <a:off x="172" y="768966"/>
        <a:ext cx="751176" cy="240376"/>
      </dsp:txXfrm>
    </dsp:sp>
    <dsp:sp modelId="{B73A201D-46CD-4612-B730-9473AA9A8493}">
      <dsp:nvSpPr>
        <dsp:cNvPr id="0" name=""/>
        <dsp:cNvSpPr/>
      </dsp:nvSpPr>
      <dsp:spPr>
        <a:xfrm>
          <a:off x="1096890" y="701361"/>
          <a:ext cx="375588" cy="375588"/>
        </a:xfrm>
        <a:prstGeom prst="arc">
          <a:avLst>
            <a:gd name="adj1" fmla="val 13200000"/>
            <a:gd name="adj2" fmla="val 19200000"/>
          </a:avLst>
        </a:prstGeom>
        <a:noFill/>
        <a:ln w="1905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D562CEC-03B4-44EF-953D-287D30203FC0}">
      <dsp:nvSpPr>
        <dsp:cNvPr id="0" name=""/>
        <dsp:cNvSpPr/>
      </dsp:nvSpPr>
      <dsp:spPr>
        <a:xfrm>
          <a:off x="1096890" y="701361"/>
          <a:ext cx="375588" cy="375588"/>
        </a:xfrm>
        <a:prstGeom prst="arc">
          <a:avLst>
            <a:gd name="adj1" fmla="val 2400000"/>
            <a:gd name="adj2" fmla="val 8400000"/>
          </a:avLst>
        </a:prstGeom>
        <a:noFill/>
        <a:ln w="1905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84956EC-85FB-4CFD-83A4-FD8DB0D38C53}">
      <dsp:nvSpPr>
        <dsp:cNvPr id="0" name=""/>
        <dsp:cNvSpPr/>
      </dsp:nvSpPr>
      <dsp:spPr>
        <a:xfrm>
          <a:off x="909096" y="768966"/>
          <a:ext cx="751176" cy="240376"/>
        </a:xfrm>
        <a:prstGeom prst="rect">
          <a:avLst/>
        </a:prstGeom>
        <a:noFill/>
        <a:ln w="10000"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0" kern="1200" dirty="0" smtClean="0">
              <a:solidFill>
                <a:schemeClr val="tx2">
                  <a:lumMod val="50000"/>
                </a:schemeClr>
              </a:solidFill>
              <a:latin typeface="Times New Roman" panose="02020603050405020304" pitchFamily="18" charset="0"/>
              <a:cs typeface="Times New Roman" panose="02020603050405020304" pitchFamily="18" charset="0"/>
            </a:rPr>
            <a:t>3 156,20</a:t>
          </a:r>
          <a:endParaRPr lang="ru-RU" sz="1200" b="0" kern="1200" dirty="0">
            <a:solidFill>
              <a:schemeClr val="tx2">
                <a:lumMod val="50000"/>
              </a:schemeClr>
            </a:solidFill>
            <a:latin typeface="Times New Roman" panose="02020603050405020304" pitchFamily="18" charset="0"/>
            <a:cs typeface="Times New Roman" panose="02020603050405020304" pitchFamily="18" charset="0"/>
          </a:endParaRPr>
        </a:p>
      </dsp:txBody>
      <dsp:txXfrm>
        <a:off x="909096" y="768966"/>
        <a:ext cx="751176" cy="240376"/>
      </dsp:txXfrm>
    </dsp:sp>
    <dsp:sp modelId="{00F9DCD7-2325-41DA-9674-7844B0F889A3}">
      <dsp:nvSpPr>
        <dsp:cNvPr id="0" name=""/>
        <dsp:cNvSpPr/>
      </dsp:nvSpPr>
      <dsp:spPr>
        <a:xfrm>
          <a:off x="2005814" y="701361"/>
          <a:ext cx="375588" cy="375588"/>
        </a:xfrm>
        <a:prstGeom prst="arc">
          <a:avLst>
            <a:gd name="adj1" fmla="val 13200000"/>
            <a:gd name="adj2" fmla="val 19200000"/>
          </a:avLst>
        </a:prstGeom>
        <a:noFill/>
        <a:ln w="1905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4679AA97-B330-4EA1-92E0-A0077CFBF1DF}">
      <dsp:nvSpPr>
        <dsp:cNvPr id="0" name=""/>
        <dsp:cNvSpPr/>
      </dsp:nvSpPr>
      <dsp:spPr>
        <a:xfrm>
          <a:off x="2005814" y="701361"/>
          <a:ext cx="375588" cy="375588"/>
        </a:xfrm>
        <a:prstGeom prst="arc">
          <a:avLst>
            <a:gd name="adj1" fmla="val 2400000"/>
            <a:gd name="adj2" fmla="val 8400000"/>
          </a:avLst>
        </a:prstGeom>
        <a:noFill/>
        <a:ln w="1905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AA647673-DC05-4929-8562-6B05F31F4194}">
      <dsp:nvSpPr>
        <dsp:cNvPr id="0" name=""/>
        <dsp:cNvSpPr/>
      </dsp:nvSpPr>
      <dsp:spPr>
        <a:xfrm>
          <a:off x="1818019" y="768966"/>
          <a:ext cx="751176" cy="240376"/>
        </a:xfrm>
        <a:prstGeom prst="rect">
          <a:avLst/>
        </a:prstGeom>
        <a:noFill/>
        <a:ln w="10000"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2">
                  <a:lumMod val="50000"/>
                </a:schemeClr>
              </a:solidFill>
              <a:latin typeface="Times New Roman" panose="02020603050405020304" pitchFamily="18" charset="0"/>
              <a:cs typeface="Times New Roman" panose="02020603050405020304" pitchFamily="18" charset="0"/>
            </a:rPr>
            <a:t>3 156,20</a:t>
          </a:r>
          <a:endParaRPr lang="ru-RU" sz="1200" kern="1200" dirty="0">
            <a:solidFill>
              <a:schemeClr val="tx2">
                <a:lumMod val="50000"/>
              </a:schemeClr>
            </a:solidFill>
            <a:latin typeface="Times New Roman" panose="02020603050405020304" pitchFamily="18" charset="0"/>
            <a:cs typeface="Times New Roman" panose="02020603050405020304" pitchFamily="18" charset="0"/>
          </a:endParaRPr>
        </a:p>
      </dsp:txBody>
      <dsp:txXfrm>
        <a:off x="1818019" y="768966"/>
        <a:ext cx="751176" cy="24037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D2038D-9447-4137-A1C1-3E8321271214}">
      <dsp:nvSpPr>
        <dsp:cNvPr id="0" name=""/>
        <dsp:cNvSpPr/>
      </dsp:nvSpPr>
      <dsp:spPr>
        <a:xfrm>
          <a:off x="1284684" y="611963"/>
          <a:ext cx="929149" cy="110653"/>
        </a:xfrm>
        <a:custGeom>
          <a:avLst/>
          <a:gdLst/>
          <a:ahLst/>
          <a:cxnLst/>
          <a:rect l="0" t="0" r="0" b="0"/>
          <a:pathLst>
            <a:path>
              <a:moveTo>
                <a:pt x="0" y="0"/>
              </a:moveTo>
              <a:lnTo>
                <a:pt x="0" y="55326"/>
              </a:lnTo>
              <a:lnTo>
                <a:pt x="929149" y="55326"/>
              </a:lnTo>
              <a:lnTo>
                <a:pt x="929149" y="110653"/>
              </a:lnTo>
            </a:path>
          </a:pathLst>
        </a:custGeom>
        <a:noFill/>
        <a:ln w="1905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D1FE3377-9AB3-42B6-9C11-114C575D54E8}">
      <dsp:nvSpPr>
        <dsp:cNvPr id="0" name=""/>
        <dsp:cNvSpPr/>
      </dsp:nvSpPr>
      <dsp:spPr>
        <a:xfrm>
          <a:off x="1238964" y="611963"/>
          <a:ext cx="91440" cy="110653"/>
        </a:xfrm>
        <a:custGeom>
          <a:avLst/>
          <a:gdLst/>
          <a:ahLst/>
          <a:cxnLst/>
          <a:rect l="0" t="0" r="0" b="0"/>
          <a:pathLst>
            <a:path>
              <a:moveTo>
                <a:pt x="45720" y="0"/>
              </a:moveTo>
              <a:lnTo>
                <a:pt x="45720" y="55326"/>
              </a:lnTo>
              <a:lnTo>
                <a:pt x="84024" y="55326"/>
              </a:lnTo>
              <a:lnTo>
                <a:pt x="84024" y="110653"/>
              </a:lnTo>
            </a:path>
          </a:pathLst>
        </a:custGeom>
        <a:noFill/>
        <a:ln w="1905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C726D88-976B-4EDA-A9AA-643006A2168A}">
      <dsp:nvSpPr>
        <dsp:cNvPr id="0" name=""/>
        <dsp:cNvSpPr/>
      </dsp:nvSpPr>
      <dsp:spPr>
        <a:xfrm>
          <a:off x="393839" y="611963"/>
          <a:ext cx="890844" cy="110653"/>
        </a:xfrm>
        <a:custGeom>
          <a:avLst/>
          <a:gdLst/>
          <a:ahLst/>
          <a:cxnLst/>
          <a:rect l="0" t="0" r="0" b="0"/>
          <a:pathLst>
            <a:path>
              <a:moveTo>
                <a:pt x="890844" y="0"/>
              </a:moveTo>
              <a:lnTo>
                <a:pt x="890844" y="55326"/>
              </a:lnTo>
              <a:lnTo>
                <a:pt x="0" y="55326"/>
              </a:lnTo>
              <a:lnTo>
                <a:pt x="0" y="110653"/>
              </a:lnTo>
            </a:path>
          </a:pathLst>
        </a:custGeom>
        <a:noFill/>
        <a:ln w="1905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9C4181DB-3003-4372-A4A0-CDB6A0FB4B54}">
      <dsp:nvSpPr>
        <dsp:cNvPr id="0" name=""/>
        <dsp:cNvSpPr/>
      </dsp:nvSpPr>
      <dsp:spPr>
        <a:xfrm>
          <a:off x="1152954" y="348502"/>
          <a:ext cx="263460" cy="263460"/>
        </a:xfrm>
        <a:prstGeom prst="arc">
          <a:avLst>
            <a:gd name="adj1" fmla="val 13200000"/>
            <a:gd name="adj2" fmla="val 19200000"/>
          </a:avLst>
        </a:prstGeom>
        <a:noFill/>
        <a:ln w="1905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8A23786-F8B8-4317-826E-E43B0BA3B5CD}">
      <dsp:nvSpPr>
        <dsp:cNvPr id="0" name=""/>
        <dsp:cNvSpPr/>
      </dsp:nvSpPr>
      <dsp:spPr>
        <a:xfrm>
          <a:off x="1152954" y="348502"/>
          <a:ext cx="263460" cy="263460"/>
        </a:xfrm>
        <a:prstGeom prst="arc">
          <a:avLst>
            <a:gd name="adj1" fmla="val 2400000"/>
            <a:gd name="adj2" fmla="val 8400000"/>
          </a:avLst>
        </a:prstGeom>
        <a:noFill/>
        <a:ln w="1905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2DFB3E26-A6A4-49F8-8978-E6DD70C0D8EE}">
      <dsp:nvSpPr>
        <dsp:cNvPr id="0" name=""/>
        <dsp:cNvSpPr/>
      </dsp:nvSpPr>
      <dsp:spPr>
        <a:xfrm>
          <a:off x="1021223" y="395925"/>
          <a:ext cx="526921" cy="168614"/>
        </a:xfrm>
        <a:prstGeom prst="rect">
          <a:avLst/>
        </a:prstGeom>
        <a:noFill/>
        <a:ln w="10000"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ru-RU" sz="1100" kern="1200" dirty="0">
            <a:latin typeface="Times New Roman" panose="02020603050405020304" pitchFamily="18" charset="0"/>
            <a:cs typeface="Times New Roman" panose="02020603050405020304" pitchFamily="18" charset="0"/>
          </a:endParaRPr>
        </a:p>
      </dsp:txBody>
      <dsp:txXfrm>
        <a:off x="1021223" y="395925"/>
        <a:ext cx="526921" cy="168614"/>
      </dsp:txXfrm>
    </dsp:sp>
    <dsp:sp modelId="{B2C4D1F0-623F-4E6F-874D-4A39CC7FBBEA}">
      <dsp:nvSpPr>
        <dsp:cNvPr id="0" name=""/>
        <dsp:cNvSpPr/>
      </dsp:nvSpPr>
      <dsp:spPr>
        <a:xfrm>
          <a:off x="197309" y="722617"/>
          <a:ext cx="393059" cy="263460"/>
        </a:xfrm>
        <a:prstGeom prst="arc">
          <a:avLst>
            <a:gd name="adj1" fmla="val 13200000"/>
            <a:gd name="adj2" fmla="val 19200000"/>
          </a:avLst>
        </a:prstGeom>
        <a:noFill/>
        <a:ln w="1905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66CB1685-7DB8-4BD2-BF93-B1C3B069D73E}">
      <dsp:nvSpPr>
        <dsp:cNvPr id="0" name=""/>
        <dsp:cNvSpPr/>
      </dsp:nvSpPr>
      <dsp:spPr>
        <a:xfrm>
          <a:off x="197309" y="722617"/>
          <a:ext cx="393059" cy="263460"/>
        </a:xfrm>
        <a:prstGeom prst="arc">
          <a:avLst>
            <a:gd name="adj1" fmla="val 2400000"/>
            <a:gd name="adj2" fmla="val 8400000"/>
          </a:avLst>
        </a:prstGeom>
        <a:noFill/>
        <a:ln w="1905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60430E08-8739-4870-AF60-2F4744C5D323}">
      <dsp:nvSpPr>
        <dsp:cNvPr id="0" name=""/>
        <dsp:cNvSpPr/>
      </dsp:nvSpPr>
      <dsp:spPr>
        <a:xfrm>
          <a:off x="779" y="770039"/>
          <a:ext cx="786119" cy="168614"/>
        </a:xfrm>
        <a:prstGeom prst="rect">
          <a:avLst/>
        </a:prstGeom>
        <a:noFill/>
        <a:ln w="10000"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2">
                  <a:lumMod val="50000"/>
                </a:schemeClr>
              </a:solidFill>
              <a:latin typeface="Times New Roman" panose="02020603050405020304" pitchFamily="18" charset="0"/>
              <a:cs typeface="Times New Roman" panose="02020603050405020304" pitchFamily="18" charset="0"/>
            </a:rPr>
            <a:t>128 811,52</a:t>
          </a:r>
          <a:endParaRPr lang="ru-RU" sz="1200" kern="1200" dirty="0">
            <a:solidFill>
              <a:schemeClr val="tx2">
                <a:lumMod val="50000"/>
              </a:schemeClr>
            </a:solidFill>
            <a:latin typeface="Times New Roman" panose="02020603050405020304" pitchFamily="18" charset="0"/>
            <a:cs typeface="Times New Roman" panose="02020603050405020304" pitchFamily="18" charset="0"/>
          </a:endParaRPr>
        </a:p>
      </dsp:txBody>
      <dsp:txXfrm>
        <a:off x="779" y="770039"/>
        <a:ext cx="786119" cy="168614"/>
      </dsp:txXfrm>
    </dsp:sp>
    <dsp:sp modelId="{855CADD6-D7BB-4CDB-B9C4-9248822DB9A4}">
      <dsp:nvSpPr>
        <dsp:cNvPr id="0" name=""/>
        <dsp:cNvSpPr/>
      </dsp:nvSpPr>
      <dsp:spPr>
        <a:xfrm>
          <a:off x="1110270" y="722617"/>
          <a:ext cx="425436" cy="301125"/>
        </a:xfrm>
        <a:prstGeom prst="arc">
          <a:avLst>
            <a:gd name="adj1" fmla="val 13200000"/>
            <a:gd name="adj2" fmla="val 19200000"/>
          </a:avLst>
        </a:prstGeom>
        <a:noFill/>
        <a:ln w="1905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47DD5F25-0E48-41EA-A8E4-894AFEF356CE}">
      <dsp:nvSpPr>
        <dsp:cNvPr id="0" name=""/>
        <dsp:cNvSpPr/>
      </dsp:nvSpPr>
      <dsp:spPr>
        <a:xfrm>
          <a:off x="1110270" y="722617"/>
          <a:ext cx="425436" cy="301125"/>
        </a:xfrm>
        <a:prstGeom prst="arc">
          <a:avLst>
            <a:gd name="adj1" fmla="val 2400000"/>
            <a:gd name="adj2" fmla="val 8400000"/>
          </a:avLst>
        </a:prstGeom>
        <a:noFill/>
        <a:ln w="1905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D5C2B29-C5D4-4796-B4F1-00B58686CCCD}">
      <dsp:nvSpPr>
        <dsp:cNvPr id="0" name=""/>
        <dsp:cNvSpPr/>
      </dsp:nvSpPr>
      <dsp:spPr>
        <a:xfrm>
          <a:off x="897552" y="776819"/>
          <a:ext cx="850872" cy="192720"/>
        </a:xfrm>
        <a:prstGeom prst="rect">
          <a:avLst/>
        </a:prstGeom>
        <a:noFill/>
        <a:ln w="10000"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2">
                  <a:lumMod val="50000"/>
                </a:schemeClr>
              </a:solidFill>
              <a:latin typeface="Times New Roman" panose="02020603050405020304" pitchFamily="18" charset="0"/>
              <a:cs typeface="Times New Roman" panose="02020603050405020304" pitchFamily="18" charset="0"/>
            </a:rPr>
            <a:t>167 233,52</a:t>
          </a:r>
          <a:endParaRPr lang="ru-RU" sz="1200" kern="1200" dirty="0">
            <a:solidFill>
              <a:schemeClr val="tx2">
                <a:lumMod val="50000"/>
              </a:schemeClr>
            </a:solidFill>
            <a:latin typeface="Times New Roman" panose="02020603050405020304" pitchFamily="18" charset="0"/>
            <a:cs typeface="Times New Roman" panose="02020603050405020304" pitchFamily="18" charset="0"/>
          </a:endParaRPr>
        </a:p>
      </dsp:txBody>
      <dsp:txXfrm>
        <a:off x="897552" y="776819"/>
        <a:ext cx="850872" cy="192720"/>
      </dsp:txXfrm>
    </dsp:sp>
    <dsp:sp modelId="{E2DB168F-9002-406E-8BC3-1CCC796C3BE1}">
      <dsp:nvSpPr>
        <dsp:cNvPr id="0" name=""/>
        <dsp:cNvSpPr/>
      </dsp:nvSpPr>
      <dsp:spPr>
        <a:xfrm>
          <a:off x="2036456" y="722617"/>
          <a:ext cx="354755" cy="286977"/>
        </a:xfrm>
        <a:prstGeom prst="arc">
          <a:avLst>
            <a:gd name="adj1" fmla="val 13200000"/>
            <a:gd name="adj2" fmla="val 19200000"/>
          </a:avLst>
        </a:prstGeom>
        <a:noFill/>
        <a:ln w="1905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4FDD1D62-649F-4458-94CF-4C413D6C61EC}">
      <dsp:nvSpPr>
        <dsp:cNvPr id="0" name=""/>
        <dsp:cNvSpPr/>
      </dsp:nvSpPr>
      <dsp:spPr>
        <a:xfrm>
          <a:off x="2036456" y="722617"/>
          <a:ext cx="354755" cy="286977"/>
        </a:xfrm>
        <a:prstGeom prst="arc">
          <a:avLst>
            <a:gd name="adj1" fmla="val 2400000"/>
            <a:gd name="adj2" fmla="val 8400000"/>
          </a:avLst>
        </a:prstGeom>
        <a:noFill/>
        <a:ln w="1905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EE7000E1-45F2-44DD-9B8B-46B961619C11}">
      <dsp:nvSpPr>
        <dsp:cNvPr id="0" name=""/>
        <dsp:cNvSpPr/>
      </dsp:nvSpPr>
      <dsp:spPr>
        <a:xfrm>
          <a:off x="1859078" y="774272"/>
          <a:ext cx="709510" cy="183665"/>
        </a:xfrm>
        <a:prstGeom prst="rect">
          <a:avLst/>
        </a:prstGeom>
        <a:noFill/>
        <a:ln w="10000"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2">
                  <a:lumMod val="50000"/>
                </a:schemeClr>
              </a:solidFill>
              <a:latin typeface="Times New Roman" panose="02020603050405020304" pitchFamily="18" charset="0"/>
              <a:cs typeface="Times New Roman" panose="02020603050405020304" pitchFamily="18" charset="0"/>
            </a:rPr>
            <a:t>167 233,52</a:t>
          </a:r>
          <a:endParaRPr lang="ru-RU" sz="1200" kern="1200" dirty="0">
            <a:solidFill>
              <a:schemeClr val="tx2">
                <a:lumMod val="50000"/>
              </a:schemeClr>
            </a:solidFill>
            <a:latin typeface="Times New Roman" panose="02020603050405020304" pitchFamily="18" charset="0"/>
            <a:cs typeface="Times New Roman" panose="02020603050405020304" pitchFamily="18" charset="0"/>
          </a:endParaRPr>
        </a:p>
      </dsp:txBody>
      <dsp:txXfrm>
        <a:off x="1859078" y="774272"/>
        <a:ext cx="709510" cy="18366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F23A9-623A-4774-918D-6B9A7F7F3EAC}">
      <dsp:nvSpPr>
        <dsp:cNvPr id="0" name=""/>
        <dsp:cNvSpPr/>
      </dsp:nvSpPr>
      <dsp:spPr>
        <a:xfrm>
          <a:off x="1144282" y="518290"/>
          <a:ext cx="809588" cy="140507"/>
        </a:xfrm>
        <a:custGeom>
          <a:avLst/>
          <a:gdLst/>
          <a:ahLst/>
          <a:cxnLst/>
          <a:rect l="0" t="0" r="0" b="0"/>
          <a:pathLst>
            <a:path>
              <a:moveTo>
                <a:pt x="0" y="0"/>
              </a:moveTo>
              <a:lnTo>
                <a:pt x="0" y="70253"/>
              </a:lnTo>
              <a:lnTo>
                <a:pt x="809588" y="70253"/>
              </a:lnTo>
              <a:lnTo>
                <a:pt x="809588" y="140507"/>
              </a:lnTo>
            </a:path>
          </a:pathLst>
        </a:custGeom>
        <a:noFill/>
        <a:ln w="1905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5408E60-A4C4-4939-AA53-C37459F0A128}">
      <dsp:nvSpPr>
        <dsp:cNvPr id="0" name=""/>
        <dsp:cNvSpPr/>
      </dsp:nvSpPr>
      <dsp:spPr>
        <a:xfrm>
          <a:off x="1098562" y="518290"/>
          <a:ext cx="91440" cy="140507"/>
        </a:xfrm>
        <a:custGeom>
          <a:avLst/>
          <a:gdLst/>
          <a:ahLst/>
          <a:cxnLst/>
          <a:rect l="0" t="0" r="0" b="0"/>
          <a:pathLst>
            <a:path>
              <a:moveTo>
                <a:pt x="45720" y="0"/>
              </a:moveTo>
              <a:lnTo>
                <a:pt x="45720" y="140507"/>
              </a:lnTo>
            </a:path>
          </a:pathLst>
        </a:custGeom>
        <a:noFill/>
        <a:ln w="1905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C726D88-976B-4EDA-A9AA-643006A2168A}">
      <dsp:nvSpPr>
        <dsp:cNvPr id="0" name=""/>
        <dsp:cNvSpPr/>
      </dsp:nvSpPr>
      <dsp:spPr>
        <a:xfrm>
          <a:off x="334694" y="518290"/>
          <a:ext cx="809588" cy="140507"/>
        </a:xfrm>
        <a:custGeom>
          <a:avLst/>
          <a:gdLst/>
          <a:ahLst/>
          <a:cxnLst/>
          <a:rect l="0" t="0" r="0" b="0"/>
          <a:pathLst>
            <a:path>
              <a:moveTo>
                <a:pt x="809588" y="0"/>
              </a:moveTo>
              <a:lnTo>
                <a:pt x="809588" y="70253"/>
              </a:lnTo>
              <a:lnTo>
                <a:pt x="0" y="70253"/>
              </a:lnTo>
              <a:lnTo>
                <a:pt x="0" y="140507"/>
              </a:lnTo>
            </a:path>
          </a:pathLst>
        </a:custGeom>
        <a:noFill/>
        <a:ln w="1905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9C4181DB-3003-4372-A4A0-CDB6A0FB4B54}">
      <dsp:nvSpPr>
        <dsp:cNvPr id="0" name=""/>
        <dsp:cNvSpPr/>
      </dsp:nvSpPr>
      <dsp:spPr>
        <a:xfrm>
          <a:off x="977012" y="183749"/>
          <a:ext cx="334540" cy="334540"/>
        </a:xfrm>
        <a:prstGeom prst="arc">
          <a:avLst>
            <a:gd name="adj1" fmla="val 13200000"/>
            <a:gd name="adj2" fmla="val 19200000"/>
          </a:avLst>
        </a:prstGeom>
        <a:noFill/>
        <a:ln w="1905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8A23786-F8B8-4317-826E-E43B0BA3B5CD}">
      <dsp:nvSpPr>
        <dsp:cNvPr id="0" name=""/>
        <dsp:cNvSpPr/>
      </dsp:nvSpPr>
      <dsp:spPr>
        <a:xfrm>
          <a:off x="977012" y="183749"/>
          <a:ext cx="334540" cy="334540"/>
        </a:xfrm>
        <a:prstGeom prst="arc">
          <a:avLst>
            <a:gd name="adj1" fmla="val 2400000"/>
            <a:gd name="adj2" fmla="val 8400000"/>
          </a:avLst>
        </a:prstGeom>
        <a:noFill/>
        <a:ln w="1905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2DFB3E26-A6A4-49F8-8978-E6DD70C0D8EE}">
      <dsp:nvSpPr>
        <dsp:cNvPr id="0" name=""/>
        <dsp:cNvSpPr/>
      </dsp:nvSpPr>
      <dsp:spPr>
        <a:xfrm>
          <a:off x="809742" y="243967"/>
          <a:ext cx="669081" cy="214106"/>
        </a:xfrm>
        <a:prstGeom prst="rect">
          <a:avLst/>
        </a:prstGeom>
        <a:noFill/>
        <a:ln w="10000"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ru-RU" sz="1400" kern="1200" dirty="0">
            <a:latin typeface="Times New Roman" panose="02020603050405020304" pitchFamily="18" charset="0"/>
            <a:cs typeface="Times New Roman" panose="02020603050405020304" pitchFamily="18" charset="0"/>
          </a:endParaRPr>
        </a:p>
      </dsp:txBody>
      <dsp:txXfrm>
        <a:off x="809742" y="243967"/>
        <a:ext cx="669081" cy="214106"/>
      </dsp:txXfrm>
    </dsp:sp>
    <dsp:sp modelId="{B2C4D1F0-623F-4E6F-874D-4A39CC7FBBEA}">
      <dsp:nvSpPr>
        <dsp:cNvPr id="0" name=""/>
        <dsp:cNvSpPr/>
      </dsp:nvSpPr>
      <dsp:spPr>
        <a:xfrm>
          <a:off x="167424" y="658797"/>
          <a:ext cx="334540" cy="334540"/>
        </a:xfrm>
        <a:prstGeom prst="arc">
          <a:avLst>
            <a:gd name="adj1" fmla="val 13200000"/>
            <a:gd name="adj2" fmla="val 19200000"/>
          </a:avLst>
        </a:prstGeom>
        <a:noFill/>
        <a:ln w="1905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66CB1685-7DB8-4BD2-BF93-B1C3B069D73E}">
      <dsp:nvSpPr>
        <dsp:cNvPr id="0" name=""/>
        <dsp:cNvSpPr/>
      </dsp:nvSpPr>
      <dsp:spPr>
        <a:xfrm>
          <a:off x="167424" y="658797"/>
          <a:ext cx="334540" cy="334540"/>
        </a:xfrm>
        <a:prstGeom prst="arc">
          <a:avLst>
            <a:gd name="adj1" fmla="val 2400000"/>
            <a:gd name="adj2" fmla="val 8400000"/>
          </a:avLst>
        </a:prstGeom>
        <a:noFill/>
        <a:ln w="1905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60430E08-8739-4870-AF60-2F4744C5D323}">
      <dsp:nvSpPr>
        <dsp:cNvPr id="0" name=""/>
        <dsp:cNvSpPr/>
      </dsp:nvSpPr>
      <dsp:spPr>
        <a:xfrm>
          <a:off x="153" y="719014"/>
          <a:ext cx="669081" cy="214106"/>
        </a:xfrm>
        <a:prstGeom prst="rect">
          <a:avLst/>
        </a:prstGeom>
        <a:noFill/>
        <a:ln w="10000"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265,03</a:t>
          </a:r>
          <a:endParaRPr lang="ru-RU" sz="1200" kern="1200" dirty="0">
            <a:latin typeface="Times New Roman" panose="02020603050405020304" pitchFamily="18" charset="0"/>
            <a:cs typeface="Times New Roman" panose="02020603050405020304" pitchFamily="18" charset="0"/>
          </a:endParaRPr>
        </a:p>
      </dsp:txBody>
      <dsp:txXfrm>
        <a:off x="153" y="719014"/>
        <a:ext cx="669081" cy="214106"/>
      </dsp:txXfrm>
    </dsp:sp>
    <dsp:sp modelId="{B73A201D-46CD-4612-B730-9473AA9A8493}">
      <dsp:nvSpPr>
        <dsp:cNvPr id="0" name=""/>
        <dsp:cNvSpPr/>
      </dsp:nvSpPr>
      <dsp:spPr>
        <a:xfrm>
          <a:off x="977012" y="658797"/>
          <a:ext cx="334540" cy="334540"/>
        </a:xfrm>
        <a:prstGeom prst="arc">
          <a:avLst>
            <a:gd name="adj1" fmla="val 13200000"/>
            <a:gd name="adj2" fmla="val 19200000"/>
          </a:avLst>
        </a:prstGeom>
        <a:noFill/>
        <a:ln w="1905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D562CEC-03B4-44EF-953D-287D30203FC0}">
      <dsp:nvSpPr>
        <dsp:cNvPr id="0" name=""/>
        <dsp:cNvSpPr/>
      </dsp:nvSpPr>
      <dsp:spPr>
        <a:xfrm>
          <a:off x="977012" y="658797"/>
          <a:ext cx="334540" cy="334540"/>
        </a:xfrm>
        <a:prstGeom prst="arc">
          <a:avLst>
            <a:gd name="adj1" fmla="val 2400000"/>
            <a:gd name="adj2" fmla="val 8400000"/>
          </a:avLst>
        </a:prstGeom>
        <a:noFill/>
        <a:ln w="1905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84956EC-85FB-4CFD-83A4-FD8DB0D38C53}">
      <dsp:nvSpPr>
        <dsp:cNvPr id="0" name=""/>
        <dsp:cNvSpPr/>
      </dsp:nvSpPr>
      <dsp:spPr>
        <a:xfrm>
          <a:off x="809742" y="719014"/>
          <a:ext cx="669081" cy="214106"/>
        </a:xfrm>
        <a:prstGeom prst="rect">
          <a:avLst/>
        </a:prstGeom>
        <a:noFill/>
        <a:ln w="10000"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0" kern="1200" dirty="0" smtClean="0">
              <a:solidFill>
                <a:schemeClr val="tx2">
                  <a:lumMod val="50000"/>
                </a:schemeClr>
              </a:solidFill>
              <a:latin typeface="Times New Roman" panose="02020603050405020304" pitchFamily="18" charset="0"/>
              <a:cs typeface="Times New Roman" panose="02020603050405020304" pitchFamily="18" charset="0"/>
            </a:rPr>
            <a:t>265,03</a:t>
          </a:r>
          <a:endParaRPr lang="ru-RU" sz="1200" b="0" kern="1200" dirty="0">
            <a:solidFill>
              <a:schemeClr val="tx2">
                <a:lumMod val="50000"/>
              </a:schemeClr>
            </a:solidFill>
            <a:latin typeface="Times New Roman" panose="02020603050405020304" pitchFamily="18" charset="0"/>
            <a:cs typeface="Times New Roman" panose="02020603050405020304" pitchFamily="18" charset="0"/>
          </a:endParaRPr>
        </a:p>
      </dsp:txBody>
      <dsp:txXfrm>
        <a:off x="809742" y="719014"/>
        <a:ext cx="669081" cy="214106"/>
      </dsp:txXfrm>
    </dsp:sp>
    <dsp:sp modelId="{B0E9FEA7-E600-4B4A-AAAF-7E14391AF401}">
      <dsp:nvSpPr>
        <dsp:cNvPr id="0" name=""/>
        <dsp:cNvSpPr/>
      </dsp:nvSpPr>
      <dsp:spPr>
        <a:xfrm>
          <a:off x="1786601" y="658797"/>
          <a:ext cx="334540" cy="334540"/>
        </a:xfrm>
        <a:prstGeom prst="arc">
          <a:avLst>
            <a:gd name="adj1" fmla="val 13200000"/>
            <a:gd name="adj2" fmla="val 19200000"/>
          </a:avLst>
        </a:prstGeom>
        <a:noFill/>
        <a:ln w="1905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14E7809-298F-46E6-8068-C469C078F4CE}">
      <dsp:nvSpPr>
        <dsp:cNvPr id="0" name=""/>
        <dsp:cNvSpPr/>
      </dsp:nvSpPr>
      <dsp:spPr>
        <a:xfrm>
          <a:off x="1786601" y="658797"/>
          <a:ext cx="334540" cy="334540"/>
        </a:xfrm>
        <a:prstGeom prst="arc">
          <a:avLst>
            <a:gd name="adj1" fmla="val 2400000"/>
            <a:gd name="adj2" fmla="val 8400000"/>
          </a:avLst>
        </a:prstGeom>
        <a:noFill/>
        <a:ln w="1905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4D65942F-9404-4B29-8241-DCF0A9195C22}">
      <dsp:nvSpPr>
        <dsp:cNvPr id="0" name=""/>
        <dsp:cNvSpPr/>
      </dsp:nvSpPr>
      <dsp:spPr>
        <a:xfrm>
          <a:off x="1619330" y="719014"/>
          <a:ext cx="669081" cy="214106"/>
        </a:xfrm>
        <a:prstGeom prst="rect">
          <a:avLst/>
        </a:prstGeom>
        <a:noFill/>
        <a:ln w="10000"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2">
                  <a:lumMod val="50000"/>
                </a:schemeClr>
              </a:solidFill>
              <a:latin typeface="Times New Roman" panose="02020603050405020304" pitchFamily="18" charset="0"/>
              <a:cs typeface="Times New Roman" panose="02020603050405020304" pitchFamily="18" charset="0"/>
            </a:rPr>
            <a:t>265,03</a:t>
          </a:r>
          <a:endParaRPr lang="ru-RU" sz="1200" kern="1200" dirty="0">
            <a:solidFill>
              <a:schemeClr val="tx2">
                <a:lumMod val="50000"/>
              </a:schemeClr>
            </a:solidFill>
            <a:latin typeface="Times New Roman" panose="02020603050405020304" pitchFamily="18" charset="0"/>
            <a:cs typeface="Times New Roman" panose="02020603050405020304" pitchFamily="18" charset="0"/>
          </a:endParaRPr>
        </a:p>
      </dsp:txBody>
      <dsp:txXfrm>
        <a:off x="1619330" y="719014"/>
        <a:ext cx="669081" cy="21410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F2ADB-5E9E-4382-B6E1-48F473B3F462}">
      <dsp:nvSpPr>
        <dsp:cNvPr id="0" name=""/>
        <dsp:cNvSpPr/>
      </dsp:nvSpPr>
      <dsp:spPr>
        <a:xfrm>
          <a:off x="1139437" y="0"/>
          <a:ext cx="1709155" cy="793022"/>
        </a:xfrm>
        <a:prstGeom prst="rightArrow">
          <a:avLst>
            <a:gd name="adj1" fmla="val 75000"/>
            <a:gd name="adj2" fmla="val 50000"/>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ru-RU" sz="1900" b="1" kern="1200" dirty="0" smtClean="0">
              <a:latin typeface="Times New Roman" pitchFamily="18" charset="0"/>
              <a:cs typeface="Times New Roman" pitchFamily="18" charset="0"/>
            </a:rPr>
            <a:t>1 748,87 </a:t>
          </a:r>
          <a:r>
            <a:rPr lang="ru-RU" sz="1900" kern="1200" dirty="0" smtClean="0">
              <a:latin typeface="Times New Roman" pitchFamily="18" charset="0"/>
              <a:cs typeface="Times New Roman" pitchFamily="18" charset="0"/>
            </a:rPr>
            <a:t>(53,0%)</a:t>
          </a:r>
          <a:endParaRPr lang="ru-RU" sz="1900" kern="1200" dirty="0">
            <a:latin typeface="Times New Roman" panose="02020603050405020304" pitchFamily="18" charset="0"/>
            <a:cs typeface="Times New Roman" panose="02020603050405020304" pitchFamily="18" charset="0"/>
          </a:endParaRPr>
        </a:p>
      </dsp:txBody>
      <dsp:txXfrm>
        <a:off x="1139437" y="99128"/>
        <a:ext cx="1411772" cy="594766"/>
      </dsp:txXfrm>
    </dsp:sp>
    <dsp:sp modelId="{014271EC-8872-4E6C-BB9B-BDDA9F555F31}">
      <dsp:nvSpPr>
        <dsp:cNvPr id="0" name=""/>
        <dsp:cNvSpPr/>
      </dsp:nvSpPr>
      <dsp:spPr>
        <a:xfrm>
          <a:off x="0" y="0"/>
          <a:ext cx="1139437" cy="793022"/>
        </a:xfrm>
        <a:prstGeom prst="roundRect">
          <a:avLst/>
        </a:prstGeom>
        <a:solidFill>
          <a:schemeClr val="accent4">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ru-RU" sz="1100" kern="1200" dirty="0" smtClean="0">
              <a:latin typeface="Times New Roman" panose="02020603050405020304" pitchFamily="18" charset="0"/>
              <a:cs typeface="Times New Roman" panose="02020603050405020304" pitchFamily="18" charset="0"/>
            </a:rPr>
            <a:t>Краевой бюджет</a:t>
          </a:r>
          <a:endParaRPr lang="ru-RU" sz="1100" kern="1200" dirty="0">
            <a:latin typeface="Times New Roman" panose="02020603050405020304" pitchFamily="18" charset="0"/>
            <a:cs typeface="Times New Roman" panose="02020603050405020304" pitchFamily="18" charset="0"/>
          </a:endParaRPr>
        </a:p>
      </dsp:txBody>
      <dsp:txXfrm>
        <a:off x="38712" y="38712"/>
        <a:ext cx="1062013" cy="715598"/>
      </dsp:txXfrm>
    </dsp:sp>
    <dsp:sp modelId="{6620FB10-6FD8-4BD6-867C-396F60167DF5}">
      <dsp:nvSpPr>
        <dsp:cNvPr id="0" name=""/>
        <dsp:cNvSpPr/>
      </dsp:nvSpPr>
      <dsp:spPr>
        <a:xfrm>
          <a:off x="1139437" y="867796"/>
          <a:ext cx="1709155" cy="793022"/>
        </a:xfrm>
        <a:prstGeom prst="rightArrow">
          <a:avLst>
            <a:gd name="adj1" fmla="val 75000"/>
            <a:gd name="adj2" fmla="val 50000"/>
          </a:avLst>
        </a:prstGeom>
        <a:solidFill>
          <a:schemeClr val="accent4">
            <a:tint val="40000"/>
            <a:alpha val="90000"/>
            <a:hueOff val="3850876"/>
            <a:satOff val="-18259"/>
            <a:lumOff val="-97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ru-RU" sz="1900" b="1" kern="1200" dirty="0" smtClean="0">
              <a:latin typeface="Times New Roman" pitchFamily="18" charset="0"/>
              <a:cs typeface="Times New Roman" pitchFamily="18" charset="0"/>
            </a:rPr>
            <a:t>705,85 </a:t>
          </a:r>
          <a:r>
            <a:rPr lang="ru-RU" sz="1900" kern="1200" dirty="0" smtClean="0">
              <a:latin typeface="Times New Roman" pitchFamily="18" charset="0"/>
              <a:cs typeface="Times New Roman" pitchFamily="18" charset="0"/>
            </a:rPr>
            <a:t>(21,4%)</a:t>
          </a:r>
          <a:endParaRPr lang="ru-RU" sz="1900" kern="1200" dirty="0">
            <a:latin typeface="Times New Roman" panose="02020603050405020304" pitchFamily="18" charset="0"/>
            <a:cs typeface="Times New Roman" panose="02020603050405020304" pitchFamily="18" charset="0"/>
          </a:endParaRPr>
        </a:p>
      </dsp:txBody>
      <dsp:txXfrm>
        <a:off x="1139437" y="966924"/>
        <a:ext cx="1411772" cy="594766"/>
      </dsp:txXfrm>
    </dsp:sp>
    <dsp:sp modelId="{EFC6DA4C-7ADA-41E6-B9EF-23EE10FB285E}">
      <dsp:nvSpPr>
        <dsp:cNvPr id="0" name=""/>
        <dsp:cNvSpPr/>
      </dsp:nvSpPr>
      <dsp:spPr>
        <a:xfrm>
          <a:off x="0" y="872324"/>
          <a:ext cx="1139437" cy="793022"/>
        </a:xfrm>
        <a:prstGeom prst="roundRect">
          <a:avLst/>
        </a:prstGeom>
        <a:solidFill>
          <a:schemeClr val="accent4">
            <a:hueOff val="3742489"/>
            <a:satOff val="-20694"/>
            <a:lumOff val="-1765"/>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ru-RU" sz="1100" kern="1200" dirty="0" smtClean="0">
              <a:latin typeface="Times New Roman" panose="02020603050405020304" pitchFamily="18" charset="0"/>
              <a:cs typeface="Times New Roman" panose="02020603050405020304" pitchFamily="18" charset="0"/>
            </a:rPr>
            <a:t>Местный бюджет</a:t>
          </a:r>
          <a:endParaRPr lang="ru-RU" sz="1100" kern="1200" dirty="0">
            <a:latin typeface="Times New Roman" panose="02020603050405020304" pitchFamily="18" charset="0"/>
            <a:cs typeface="Times New Roman" panose="02020603050405020304" pitchFamily="18" charset="0"/>
          </a:endParaRPr>
        </a:p>
      </dsp:txBody>
      <dsp:txXfrm>
        <a:off x="38712" y="911036"/>
        <a:ext cx="1062013" cy="715598"/>
      </dsp:txXfrm>
    </dsp:sp>
    <dsp:sp modelId="{B51D4987-0763-4651-8A5D-A6E866FC182A}">
      <dsp:nvSpPr>
        <dsp:cNvPr id="0" name=""/>
        <dsp:cNvSpPr/>
      </dsp:nvSpPr>
      <dsp:spPr>
        <a:xfrm>
          <a:off x="1139437" y="1744649"/>
          <a:ext cx="1709155" cy="793022"/>
        </a:xfrm>
        <a:prstGeom prst="rightArrow">
          <a:avLst>
            <a:gd name="adj1" fmla="val 75000"/>
            <a:gd name="adj2" fmla="val 50000"/>
          </a:avLst>
        </a:prstGeom>
        <a:solidFill>
          <a:schemeClr val="accent4">
            <a:tint val="40000"/>
            <a:alpha val="90000"/>
            <a:hueOff val="7701753"/>
            <a:satOff val="-36518"/>
            <a:lumOff val="-195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ru-RU" sz="1900" b="1" kern="1200" dirty="0" smtClean="0">
              <a:latin typeface="Times New Roman" pitchFamily="18" charset="0"/>
              <a:cs typeface="Times New Roman" pitchFamily="18" charset="0"/>
            </a:rPr>
            <a:t>843,85 </a:t>
          </a:r>
          <a:r>
            <a:rPr lang="ru-RU" sz="1900" kern="1200" dirty="0" smtClean="0">
              <a:latin typeface="Times New Roman" pitchFamily="18" charset="0"/>
              <a:cs typeface="Times New Roman" pitchFamily="18" charset="0"/>
            </a:rPr>
            <a:t>(25,6%)</a:t>
          </a:r>
          <a:endParaRPr lang="ru-RU" sz="1900" kern="1200" dirty="0">
            <a:latin typeface="Times New Roman" panose="02020603050405020304" pitchFamily="18" charset="0"/>
            <a:cs typeface="Times New Roman" panose="02020603050405020304" pitchFamily="18" charset="0"/>
          </a:endParaRPr>
        </a:p>
      </dsp:txBody>
      <dsp:txXfrm>
        <a:off x="1139437" y="1843777"/>
        <a:ext cx="1411772" cy="594766"/>
      </dsp:txXfrm>
    </dsp:sp>
    <dsp:sp modelId="{80B84D80-1E6C-4F1B-9CD8-295E8A6CA354}">
      <dsp:nvSpPr>
        <dsp:cNvPr id="0" name=""/>
        <dsp:cNvSpPr/>
      </dsp:nvSpPr>
      <dsp:spPr>
        <a:xfrm>
          <a:off x="0" y="1744649"/>
          <a:ext cx="1139437" cy="793022"/>
        </a:xfrm>
        <a:prstGeom prst="roundRect">
          <a:avLst/>
        </a:prstGeom>
        <a:solidFill>
          <a:schemeClr val="accent4">
            <a:hueOff val="7484979"/>
            <a:satOff val="-41387"/>
            <a:lumOff val="-3529"/>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ru-RU" sz="1100" kern="1200" dirty="0" smtClean="0">
              <a:latin typeface="Times New Roman" panose="02020603050405020304" pitchFamily="18" charset="0"/>
              <a:cs typeface="Times New Roman" panose="02020603050405020304" pitchFamily="18" charset="0"/>
            </a:rPr>
            <a:t>Инициативные платежи</a:t>
          </a:r>
          <a:endParaRPr lang="ru-RU" sz="1100" kern="1200" dirty="0">
            <a:latin typeface="Times New Roman" panose="02020603050405020304" pitchFamily="18" charset="0"/>
            <a:cs typeface="Times New Roman" panose="02020603050405020304" pitchFamily="18" charset="0"/>
          </a:endParaRPr>
        </a:p>
      </dsp:txBody>
      <dsp:txXfrm>
        <a:off x="38712" y="1783361"/>
        <a:ext cx="1062013" cy="7155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51772-9CEF-4CDA-8544-D2D726F9E2C8}">
      <dsp:nvSpPr>
        <dsp:cNvPr id="0" name=""/>
        <dsp:cNvSpPr/>
      </dsp:nvSpPr>
      <dsp:spPr>
        <a:xfrm>
          <a:off x="1080118" y="907778"/>
          <a:ext cx="717858" cy="817256"/>
        </a:xfrm>
        <a:prstGeom prst="bentUpArrow">
          <a:avLst>
            <a:gd name="adj1" fmla="val 32840"/>
            <a:gd name="adj2" fmla="val 25000"/>
            <a:gd name="adj3" fmla="val 35780"/>
          </a:avLst>
        </a:prstGeom>
        <a:solidFill>
          <a:schemeClr val="accent5">
            <a:tint val="55000"/>
            <a:satMod val="130000"/>
          </a:schemeClr>
        </a:solidFill>
        <a:ln w="10000"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sp>
    <dsp:sp modelId="{93406882-5F0B-470A-9220-E7378A283B44}">
      <dsp:nvSpPr>
        <dsp:cNvPr id="0" name=""/>
        <dsp:cNvSpPr/>
      </dsp:nvSpPr>
      <dsp:spPr>
        <a:xfrm>
          <a:off x="60714" y="1297471"/>
          <a:ext cx="1208450" cy="845876"/>
        </a:xfrm>
        <a:prstGeom prst="roundRect">
          <a:avLst>
            <a:gd name="adj" fmla="val 16670"/>
          </a:avLst>
        </a:prstGeom>
        <a:gradFill flip="none" rotWithShape="1">
          <a:gsLst>
            <a:gs pos="0">
              <a:schemeClr val="accent4">
                <a:lumMod val="67000"/>
              </a:schemeClr>
            </a:gs>
            <a:gs pos="48000">
              <a:schemeClr val="accent4">
                <a:lumMod val="97000"/>
                <a:lumOff val="3000"/>
              </a:schemeClr>
            </a:gs>
            <a:gs pos="79000">
              <a:schemeClr val="accent4">
                <a:lumMod val="60000"/>
                <a:lumOff val="40000"/>
                <a:alpha val="98000"/>
              </a:schemeClr>
            </a:gs>
          </a:gsLst>
          <a:lin ang="16200000" scaled="1"/>
          <a:tileRect/>
        </a:gradFill>
        <a:ln>
          <a:solidFill>
            <a:schemeClr val="tx1"/>
          </a:solidFill>
        </a:ln>
        <a:effectLst>
          <a:glow rad="101600">
            <a:schemeClr val="accent6">
              <a:satMod val="175000"/>
              <a:alpha val="40000"/>
            </a:schemeClr>
          </a:glow>
        </a:effectLst>
      </dsp:spPr>
      <dsp:style>
        <a:lnRef idx="0">
          <a:scrgbClr r="0" g="0" b="0"/>
        </a:lnRef>
        <a:fillRef idx="0">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pPr>
          <a:r>
            <a:rPr lang="ru-RU" sz="2000" b="1" u="sng" kern="1200" dirty="0" smtClean="0">
              <a:solidFill>
                <a:schemeClr val="accent6">
                  <a:lumMod val="50000"/>
                </a:schemeClr>
              </a:solidFill>
              <a:latin typeface="Times New Roman" panose="02020603050405020304" pitchFamily="18" charset="0"/>
              <a:cs typeface="Times New Roman" panose="02020603050405020304" pitchFamily="18" charset="0"/>
            </a:rPr>
            <a:t>2026 год</a:t>
          </a:r>
          <a:endParaRPr lang="ru-RU" sz="2000" b="1" u="sng" kern="1200" dirty="0">
            <a:solidFill>
              <a:schemeClr val="accent6">
                <a:lumMod val="50000"/>
              </a:schemeClr>
            </a:solidFill>
            <a:latin typeface="Times New Roman" panose="02020603050405020304" pitchFamily="18" charset="0"/>
            <a:cs typeface="Times New Roman" panose="02020603050405020304" pitchFamily="18" charset="0"/>
          </a:endParaRPr>
        </a:p>
      </dsp:txBody>
      <dsp:txXfrm>
        <a:off x="102014" y="1338771"/>
        <a:ext cx="1125850" cy="763276"/>
      </dsp:txXfrm>
    </dsp:sp>
    <dsp:sp modelId="{045EFBBD-DB3D-478B-8C3E-D5668E00E6B1}">
      <dsp:nvSpPr>
        <dsp:cNvPr id="0" name=""/>
        <dsp:cNvSpPr/>
      </dsp:nvSpPr>
      <dsp:spPr>
        <a:xfrm>
          <a:off x="1210047" y="232059"/>
          <a:ext cx="878911" cy="683674"/>
        </a:xfrm>
        <a:prstGeom prst="rect">
          <a:avLst/>
        </a:prstGeom>
        <a:noFill/>
        <a:ln>
          <a:noFill/>
        </a:ln>
        <a:effectLst/>
      </dsp:spPr>
      <dsp:style>
        <a:lnRef idx="0">
          <a:scrgbClr r="0" g="0" b="0"/>
        </a:lnRef>
        <a:fillRef idx="0">
          <a:scrgbClr r="0" g="0" b="0"/>
        </a:fillRef>
        <a:effectRef idx="0">
          <a:scrgbClr r="0" g="0" b="0"/>
        </a:effectRef>
        <a:fontRef idx="minor"/>
      </dsp:style>
    </dsp:sp>
    <dsp:sp modelId="{1566F7B2-9509-4B6D-9371-BBC258AECA4B}">
      <dsp:nvSpPr>
        <dsp:cNvPr id="0" name=""/>
        <dsp:cNvSpPr/>
      </dsp:nvSpPr>
      <dsp:spPr>
        <a:xfrm>
          <a:off x="864099" y="43680"/>
          <a:ext cx="1947200" cy="918503"/>
        </a:xfrm>
        <a:prstGeom prst="roundRect">
          <a:avLst>
            <a:gd name="adj" fmla="val 16670"/>
          </a:avLst>
        </a:prstGeom>
        <a:gradFill flip="none" rotWithShape="1">
          <a:gsLst>
            <a:gs pos="0">
              <a:schemeClr val="accent4">
                <a:lumMod val="67000"/>
              </a:schemeClr>
            </a:gs>
            <a:gs pos="48000">
              <a:schemeClr val="accent4">
                <a:lumMod val="97000"/>
                <a:lumOff val="3000"/>
              </a:schemeClr>
            </a:gs>
            <a:gs pos="79000">
              <a:schemeClr val="accent4">
                <a:lumMod val="60000"/>
                <a:lumOff val="40000"/>
                <a:alpha val="98000"/>
              </a:schemeClr>
            </a:gs>
          </a:gsLst>
          <a:lin ang="16200000" scaled="1"/>
          <a:tileRect/>
        </a:gradFill>
        <a:ln>
          <a:solidFill>
            <a:schemeClr val="tx1"/>
          </a:solidFill>
        </a:ln>
        <a:effectLst>
          <a:glow rad="101600">
            <a:schemeClr val="accent6">
              <a:satMod val="175000"/>
              <a:alpha val="40000"/>
            </a:schemeClr>
          </a:glow>
        </a:effectLst>
      </dsp:spPr>
      <dsp:style>
        <a:lnRef idx="0">
          <a:scrgbClr r="0" g="0" b="0"/>
        </a:lnRef>
        <a:fillRef idx="0">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ru-RU" sz="2500" b="1" kern="1200" dirty="0" smtClean="0">
              <a:solidFill>
                <a:schemeClr val="accent6">
                  <a:lumMod val="50000"/>
                </a:schemeClr>
              </a:solidFill>
              <a:latin typeface="Times New Roman" panose="02020603050405020304" pitchFamily="18" charset="0"/>
              <a:cs typeface="Times New Roman" panose="02020603050405020304" pitchFamily="18" charset="0"/>
            </a:rPr>
            <a:t>6 207 561,89</a:t>
          </a:r>
        </a:p>
      </dsp:txBody>
      <dsp:txXfrm>
        <a:off x="908945" y="88526"/>
        <a:ext cx="1857508" cy="8288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73863-8273-4580-AFC7-9A982B9DDBDB}">
      <dsp:nvSpPr>
        <dsp:cNvPr id="0" name=""/>
        <dsp:cNvSpPr/>
      </dsp:nvSpPr>
      <dsp:spPr>
        <a:xfrm>
          <a:off x="4415214" y="3034715"/>
          <a:ext cx="2204631" cy="1428101"/>
        </a:xfrm>
        <a:prstGeom prst="roundRect">
          <a:avLst>
            <a:gd name="adj" fmla="val 10000"/>
          </a:avLst>
        </a:prstGeom>
        <a:solidFill>
          <a:schemeClr val="lt1">
            <a:alpha val="90000"/>
            <a:hueOff val="0"/>
            <a:satOff val="0"/>
            <a:lumOff val="0"/>
            <a:alphaOff val="0"/>
          </a:schemeClr>
        </a:solidFill>
        <a:ln w="10000" cap="flat" cmpd="sng" algn="ctr">
          <a:solidFill>
            <a:schemeClr val="accent2">
              <a:hueOff val="1830893"/>
              <a:satOff val="-32539"/>
              <a:lumOff val="1046"/>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ru-RU" sz="1400" kern="1200" dirty="0" smtClean="0">
              <a:solidFill>
                <a:schemeClr val="bg1">
                  <a:lumMod val="95000"/>
                </a:schemeClr>
              </a:solidFill>
              <a:latin typeface="Times New Roman" panose="02020603050405020304" pitchFamily="18" charset="0"/>
              <a:cs typeface="Times New Roman" panose="02020603050405020304" pitchFamily="18" charset="0"/>
            </a:rPr>
            <a:t>2 736,32</a:t>
          </a:r>
          <a:endParaRPr lang="ru-RU" sz="1400" kern="1200" dirty="0">
            <a:solidFill>
              <a:schemeClr val="bg1">
                <a:lumMod val="95000"/>
              </a:schemeClr>
            </a:solidFill>
            <a:latin typeface="Times New Roman" panose="02020603050405020304" pitchFamily="18" charset="0"/>
            <a:cs typeface="Times New Roman" panose="02020603050405020304" pitchFamily="18" charset="0"/>
          </a:endParaRPr>
        </a:p>
      </dsp:txBody>
      <dsp:txXfrm>
        <a:off x="5107974" y="3423111"/>
        <a:ext cx="1480500" cy="1008334"/>
      </dsp:txXfrm>
    </dsp:sp>
    <dsp:sp modelId="{F20214EF-85BF-4E45-8665-4EB696AFB131}">
      <dsp:nvSpPr>
        <dsp:cNvPr id="0" name=""/>
        <dsp:cNvSpPr/>
      </dsp:nvSpPr>
      <dsp:spPr>
        <a:xfrm>
          <a:off x="818183" y="3034715"/>
          <a:ext cx="2204631" cy="1428101"/>
        </a:xfrm>
        <a:prstGeom prst="roundRect">
          <a:avLst>
            <a:gd name="adj" fmla="val 10000"/>
          </a:avLst>
        </a:prstGeom>
        <a:solidFill>
          <a:schemeClr val="lt1">
            <a:alpha val="90000"/>
            <a:hueOff val="0"/>
            <a:satOff val="0"/>
            <a:lumOff val="0"/>
            <a:alphaOff val="0"/>
          </a:schemeClr>
        </a:solidFill>
        <a:ln w="10000" cap="flat" cmpd="sng" algn="ctr">
          <a:solidFill>
            <a:schemeClr val="accent2">
              <a:hueOff val="2746340"/>
              <a:satOff val="-48808"/>
              <a:lumOff val="1569"/>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endParaRPr lang="ru-RU" sz="1400" kern="1200" dirty="0">
            <a:solidFill>
              <a:schemeClr val="bg1">
                <a:lumMod val="95000"/>
              </a:schemeClr>
            </a:solidFill>
            <a:latin typeface="Times New Roman" panose="02020603050405020304" pitchFamily="18" charset="0"/>
            <a:cs typeface="Times New Roman" panose="02020603050405020304" pitchFamily="18" charset="0"/>
          </a:endParaRPr>
        </a:p>
      </dsp:txBody>
      <dsp:txXfrm>
        <a:off x="849554" y="3423111"/>
        <a:ext cx="1480500" cy="1008334"/>
      </dsp:txXfrm>
    </dsp:sp>
    <dsp:sp modelId="{C6D7CA01-DF1B-4490-A333-B7C3666D1AF5}">
      <dsp:nvSpPr>
        <dsp:cNvPr id="0" name=""/>
        <dsp:cNvSpPr/>
      </dsp:nvSpPr>
      <dsp:spPr>
        <a:xfrm>
          <a:off x="4415214" y="0"/>
          <a:ext cx="2204631" cy="1428101"/>
        </a:xfrm>
        <a:prstGeom prst="roundRect">
          <a:avLst>
            <a:gd name="adj" fmla="val 10000"/>
          </a:avLst>
        </a:prstGeom>
        <a:solidFill>
          <a:schemeClr val="lt1">
            <a:alpha val="90000"/>
            <a:hueOff val="0"/>
            <a:satOff val="0"/>
            <a:lumOff val="0"/>
            <a:alphaOff val="0"/>
          </a:schemeClr>
        </a:solidFill>
        <a:ln w="10000" cap="flat" cmpd="sng" algn="ctr">
          <a:solidFill>
            <a:schemeClr val="accent2">
              <a:hueOff val="915447"/>
              <a:satOff val="-16269"/>
              <a:lumOff val="523"/>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endParaRPr lang="ru-RU" sz="1400" kern="1200" dirty="0">
            <a:solidFill>
              <a:schemeClr val="bg1">
                <a:lumMod val="95000"/>
              </a:schemeClr>
            </a:solidFill>
            <a:latin typeface="Times New Roman" panose="02020603050405020304" pitchFamily="18" charset="0"/>
            <a:cs typeface="Times New Roman" panose="02020603050405020304" pitchFamily="18" charset="0"/>
          </a:endParaRPr>
        </a:p>
      </dsp:txBody>
      <dsp:txXfrm>
        <a:off x="5107974" y="31371"/>
        <a:ext cx="1480500" cy="1008334"/>
      </dsp:txXfrm>
    </dsp:sp>
    <dsp:sp modelId="{E9FC9554-BED3-4AB5-AC3E-B15B58AC40BD}">
      <dsp:nvSpPr>
        <dsp:cNvPr id="0" name=""/>
        <dsp:cNvSpPr/>
      </dsp:nvSpPr>
      <dsp:spPr>
        <a:xfrm>
          <a:off x="818183" y="0"/>
          <a:ext cx="2204631" cy="1428101"/>
        </a:xfrm>
        <a:prstGeom prst="roundRect">
          <a:avLst>
            <a:gd name="adj" fmla="val 10000"/>
          </a:avLst>
        </a:prstGeom>
        <a:solidFill>
          <a:schemeClr val="lt1">
            <a:alpha val="90000"/>
            <a:hueOff val="0"/>
            <a:satOff val="0"/>
            <a:lumOff val="0"/>
            <a:alphaOff val="0"/>
          </a:schemeClr>
        </a:solidFill>
        <a:ln w="10000" cap="flat"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ru-RU" sz="1400" kern="1200" dirty="0" smtClean="0">
              <a:solidFill>
                <a:schemeClr val="bg1">
                  <a:lumMod val="95000"/>
                </a:schemeClr>
              </a:solidFill>
              <a:latin typeface="Times New Roman" panose="02020603050405020304" pitchFamily="18" charset="0"/>
              <a:cs typeface="Times New Roman" panose="02020603050405020304" pitchFamily="18" charset="0"/>
            </a:rPr>
            <a:t>2 736,32</a:t>
          </a:r>
          <a:endParaRPr lang="ru-RU" sz="1400" kern="1200" dirty="0">
            <a:solidFill>
              <a:schemeClr val="bg1">
                <a:lumMod val="95000"/>
              </a:schemeClr>
            </a:solidFill>
            <a:latin typeface="Times New Roman" panose="02020603050405020304" pitchFamily="18" charset="0"/>
            <a:cs typeface="Times New Roman" panose="02020603050405020304" pitchFamily="18" charset="0"/>
          </a:endParaRPr>
        </a:p>
      </dsp:txBody>
      <dsp:txXfrm>
        <a:off x="849554" y="31371"/>
        <a:ext cx="1480500" cy="1008334"/>
      </dsp:txXfrm>
    </dsp:sp>
    <dsp:sp modelId="{77BC5631-8970-4BC8-9A6B-50EA3B280536}">
      <dsp:nvSpPr>
        <dsp:cNvPr id="0" name=""/>
        <dsp:cNvSpPr/>
      </dsp:nvSpPr>
      <dsp:spPr>
        <a:xfrm>
          <a:off x="1741987" y="254380"/>
          <a:ext cx="1932399" cy="1932399"/>
        </a:xfrm>
        <a:prstGeom prst="pieWedge">
          <a:avLst/>
        </a:prstGeom>
        <a:gradFill rotWithShape="0">
          <a:gsLst>
            <a:gs pos="0">
              <a:schemeClr val="accent2">
                <a:hueOff val="0"/>
                <a:satOff val="0"/>
                <a:lumOff val="0"/>
                <a:alphaOff val="0"/>
              </a:schemeClr>
            </a:gs>
            <a:gs pos="90000">
              <a:schemeClr val="accent2">
                <a:hueOff val="0"/>
                <a:satOff val="0"/>
                <a:lumOff val="0"/>
                <a:alphaOff val="0"/>
                <a:shade val="100000"/>
                <a:satMod val="105000"/>
              </a:schemeClr>
            </a:gs>
            <a:gs pos="100000">
              <a:schemeClr val="accent2">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000" tIns="128016" rIns="128016" bIns="128016" numCol="1" spcCol="1270" anchor="ctr" anchorCtr="0">
          <a:noAutofit/>
        </a:bodyPr>
        <a:lstStyle/>
        <a:p>
          <a:pPr lvl="0" algn="ctr" defTabSz="800100">
            <a:lnSpc>
              <a:spcPct val="90000"/>
            </a:lnSpc>
            <a:spcBef>
              <a:spcPct val="0"/>
            </a:spcBef>
            <a:spcAft>
              <a:spcPct val="35000"/>
            </a:spcAft>
          </a:pPr>
          <a:r>
            <a:rPr lang="ru-RU" sz="1800" b="1" kern="1200" dirty="0" smtClean="0">
              <a:latin typeface="Times New Roman" panose="02020603050405020304" pitchFamily="18" charset="0"/>
              <a:cs typeface="Times New Roman" panose="02020603050405020304" pitchFamily="18" charset="0"/>
            </a:rPr>
            <a:t>Питание в садах (местный бюджет)</a:t>
          </a:r>
          <a:endParaRPr lang="ru-RU" sz="1800" b="1" kern="1200" dirty="0">
            <a:latin typeface="Times New Roman" panose="02020603050405020304" pitchFamily="18" charset="0"/>
            <a:cs typeface="Times New Roman" panose="02020603050405020304" pitchFamily="18" charset="0"/>
          </a:endParaRPr>
        </a:p>
      </dsp:txBody>
      <dsp:txXfrm>
        <a:off x="2307974" y="820367"/>
        <a:ext cx="1366412" cy="1366412"/>
      </dsp:txXfrm>
    </dsp:sp>
    <dsp:sp modelId="{F7D2E24A-BDDE-4F25-A58B-A08E3318B397}">
      <dsp:nvSpPr>
        <dsp:cNvPr id="0" name=""/>
        <dsp:cNvSpPr/>
      </dsp:nvSpPr>
      <dsp:spPr>
        <a:xfrm rot="5400000">
          <a:off x="3763643" y="254380"/>
          <a:ext cx="1932399" cy="1932399"/>
        </a:xfrm>
        <a:prstGeom prst="pieWedge">
          <a:avLst/>
        </a:prstGeom>
        <a:gradFill rotWithShape="0">
          <a:gsLst>
            <a:gs pos="0">
              <a:schemeClr val="accent2">
                <a:hueOff val="915447"/>
                <a:satOff val="-16269"/>
                <a:lumOff val="523"/>
                <a:alphaOff val="0"/>
              </a:schemeClr>
            </a:gs>
            <a:gs pos="90000">
              <a:schemeClr val="accent2">
                <a:hueOff val="915447"/>
                <a:satOff val="-16269"/>
                <a:lumOff val="523"/>
                <a:alphaOff val="0"/>
                <a:shade val="100000"/>
                <a:satMod val="105000"/>
              </a:schemeClr>
            </a:gs>
            <a:gs pos="100000">
              <a:schemeClr val="accent2">
                <a:hueOff val="915447"/>
                <a:satOff val="-16269"/>
                <a:lumOff val="523"/>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8000" tIns="128016" rIns="36000" bIns="128016" numCol="1" spcCol="1270" anchor="ctr" anchorCtr="0">
          <a:noAutofit/>
        </a:bodyPr>
        <a:lstStyle/>
        <a:p>
          <a:pPr lvl="0" algn="ctr" defTabSz="800100">
            <a:lnSpc>
              <a:spcPct val="90000"/>
            </a:lnSpc>
            <a:spcBef>
              <a:spcPct val="0"/>
            </a:spcBef>
            <a:spcAft>
              <a:spcPct val="35000"/>
            </a:spcAft>
          </a:pPr>
          <a:r>
            <a:rPr lang="ru-RU" sz="1800" b="1" kern="1200" dirty="0" smtClean="0">
              <a:latin typeface="Times New Roman" panose="02020603050405020304" pitchFamily="18" charset="0"/>
              <a:cs typeface="Times New Roman" panose="02020603050405020304" pitchFamily="18" charset="0"/>
            </a:rPr>
            <a:t>Питание в школах (местный бюджет) </a:t>
          </a:r>
          <a:endParaRPr lang="ru-RU" sz="1800" b="1" kern="1200" dirty="0">
            <a:latin typeface="Times New Roman" panose="02020603050405020304" pitchFamily="18" charset="0"/>
            <a:cs typeface="Times New Roman" panose="02020603050405020304" pitchFamily="18" charset="0"/>
          </a:endParaRPr>
        </a:p>
      </dsp:txBody>
      <dsp:txXfrm rot="-5400000">
        <a:off x="3763643" y="820367"/>
        <a:ext cx="1366412" cy="1366412"/>
      </dsp:txXfrm>
    </dsp:sp>
    <dsp:sp modelId="{8B10FB1C-900B-433B-8658-2831D848C5D5}">
      <dsp:nvSpPr>
        <dsp:cNvPr id="0" name=""/>
        <dsp:cNvSpPr/>
      </dsp:nvSpPr>
      <dsp:spPr>
        <a:xfrm rot="10800000">
          <a:off x="3763643" y="2276036"/>
          <a:ext cx="1932399" cy="1932399"/>
        </a:xfrm>
        <a:prstGeom prst="pieWedge">
          <a:avLst/>
        </a:prstGeom>
        <a:gradFill rotWithShape="0">
          <a:gsLst>
            <a:gs pos="0">
              <a:schemeClr val="accent2">
                <a:hueOff val="1830893"/>
                <a:satOff val="-32539"/>
                <a:lumOff val="1046"/>
                <a:alphaOff val="0"/>
              </a:schemeClr>
            </a:gs>
            <a:gs pos="90000">
              <a:schemeClr val="accent2">
                <a:hueOff val="1830893"/>
                <a:satOff val="-32539"/>
                <a:lumOff val="1046"/>
                <a:alphaOff val="0"/>
                <a:shade val="100000"/>
                <a:satMod val="105000"/>
              </a:schemeClr>
            </a:gs>
            <a:gs pos="100000">
              <a:schemeClr val="accent2">
                <a:hueOff val="1830893"/>
                <a:satOff val="-32539"/>
                <a:lumOff val="1046"/>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0" bIns="128016" numCol="1" spcCol="1270" anchor="ctr" anchorCtr="0">
          <a:noAutofit/>
        </a:bodyPr>
        <a:lstStyle/>
        <a:p>
          <a:pPr lvl="0" algn="ctr" defTabSz="800100">
            <a:lnSpc>
              <a:spcPct val="90000"/>
            </a:lnSpc>
            <a:spcBef>
              <a:spcPct val="0"/>
            </a:spcBef>
            <a:spcAft>
              <a:spcPct val="35000"/>
            </a:spcAft>
          </a:pPr>
          <a:r>
            <a:rPr lang="ru-RU" sz="1800" b="1" kern="1200" dirty="0" smtClean="0">
              <a:latin typeface="Times New Roman" panose="02020603050405020304" pitchFamily="18" charset="0"/>
              <a:cs typeface="Times New Roman" panose="02020603050405020304" pitchFamily="18" charset="0"/>
            </a:rPr>
            <a:t>Дети участников СВО</a:t>
          </a:r>
          <a:endParaRPr lang="ru-RU" sz="1800" b="1" kern="1200" dirty="0">
            <a:latin typeface="Times New Roman" panose="02020603050405020304" pitchFamily="18" charset="0"/>
            <a:cs typeface="Times New Roman" panose="02020603050405020304" pitchFamily="18" charset="0"/>
          </a:endParaRPr>
        </a:p>
      </dsp:txBody>
      <dsp:txXfrm rot="10800000">
        <a:off x="3763643" y="2276036"/>
        <a:ext cx="1366412" cy="1366412"/>
      </dsp:txXfrm>
    </dsp:sp>
    <dsp:sp modelId="{C3AA6780-C34E-44F5-B319-B8A6654A123A}">
      <dsp:nvSpPr>
        <dsp:cNvPr id="0" name=""/>
        <dsp:cNvSpPr/>
      </dsp:nvSpPr>
      <dsp:spPr>
        <a:xfrm rot="16200000">
          <a:off x="1741987" y="2276036"/>
          <a:ext cx="1932399" cy="1932399"/>
        </a:xfrm>
        <a:prstGeom prst="pieWedge">
          <a:avLst/>
        </a:prstGeom>
        <a:gradFill rotWithShape="0">
          <a:gsLst>
            <a:gs pos="0">
              <a:schemeClr val="accent2">
                <a:hueOff val="2746340"/>
                <a:satOff val="-48808"/>
                <a:lumOff val="1569"/>
                <a:alphaOff val="0"/>
              </a:schemeClr>
            </a:gs>
            <a:gs pos="90000">
              <a:schemeClr val="accent2">
                <a:hueOff val="2746340"/>
                <a:satOff val="-48808"/>
                <a:lumOff val="1569"/>
                <a:alphaOff val="0"/>
                <a:shade val="100000"/>
                <a:satMod val="105000"/>
              </a:schemeClr>
            </a:gs>
            <a:gs pos="100000">
              <a:schemeClr val="accent2">
                <a:hueOff val="2746340"/>
                <a:satOff val="-48808"/>
                <a:lumOff val="1569"/>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28016" rIns="128016" bIns="128016" numCol="1" spcCol="1270" anchor="ctr" anchorCtr="0">
          <a:noAutofit/>
        </a:bodyPr>
        <a:lstStyle/>
        <a:p>
          <a:pPr lvl="0" algn="ctr" defTabSz="800100">
            <a:lnSpc>
              <a:spcPct val="90000"/>
            </a:lnSpc>
            <a:spcBef>
              <a:spcPct val="0"/>
            </a:spcBef>
            <a:spcAft>
              <a:spcPct val="35000"/>
            </a:spcAft>
          </a:pPr>
          <a:r>
            <a:rPr lang="ru-RU" sz="1800" b="1" kern="1200" dirty="0" smtClean="0">
              <a:latin typeface="Times New Roman" panose="02020603050405020304" pitchFamily="18" charset="0"/>
              <a:cs typeface="Times New Roman" panose="02020603050405020304" pitchFamily="18" charset="0"/>
            </a:rPr>
            <a:t>Льготное питание в начальных классах</a:t>
          </a:r>
          <a:endParaRPr lang="ru-RU" sz="1800" b="1" kern="1200" dirty="0">
            <a:latin typeface="Times New Roman" panose="02020603050405020304" pitchFamily="18" charset="0"/>
            <a:cs typeface="Times New Roman" panose="02020603050405020304" pitchFamily="18" charset="0"/>
          </a:endParaRPr>
        </a:p>
      </dsp:txBody>
      <dsp:txXfrm rot="5400000">
        <a:off x="2307974" y="2276036"/>
        <a:ext cx="1366412" cy="1366412"/>
      </dsp:txXfrm>
    </dsp:sp>
    <dsp:sp modelId="{A7F6335B-00DC-49BB-BBE3-81726A65B208}">
      <dsp:nvSpPr>
        <dsp:cNvPr id="0" name=""/>
        <dsp:cNvSpPr/>
      </dsp:nvSpPr>
      <dsp:spPr>
        <a:xfrm>
          <a:off x="3385419" y="1829754"/>
          <a:ext cx="667191" cy="580166"/>
        </a:xfrm>
        <a:prstGeom prst="circularArrow">
          <a:avLst/>
        </a:prstGeom>
        <a:solidFill>
          <a:schemeClr val="accent2">
            <a:tint val="40000"/>
            <a:hueOff val="0"/>
            <a:satOff val="0"/>
            <a:lumOff val="0"/>
            <a:alphaOff val="0"/>
          </a:schemeClr>
        </a:solidFill>
        <a:ln>
          <a:noFill/>
        </a:ln>
        <a:effectLst>
          <a:outerShdw blurRad="38100" dist="25400" dir="5400000" rotWithShape="0">
            <a:srgbClr val="000000">
              <a:alpha val="4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85C8905B-ECC3-4DFF-A64C-FC79E136B11D}">
      <dsp:nvSpPr>
        <dsp:cNvPr id="0" name=""/>
        <dsp:cNvSpPr/>
      </dsp:nvSpPr>
      <dsp:spPr>
        <a:xfrm rot="10800000">
          <a:off x="3385419" y="2052895"/>
          <a:ext cx="667191" cy="580166"/>
        </a:xfrm>
        <a:prstGeom prst="circularArrow">
          <a:avLst/>
        </a:prstGeom>
        <a:solidFill>
          <a:schemeClr val="accent2">
            <a:tint val="40000"/>
            <a:hueOff val="0"/>
            <a:satOff val="0"/>
            <a:lumOff val="0"/>
            <a:alphaOff val="0"/>
          </a:schemeClr>
        </a:solidFill>
        <a:ln>
          <a:noFill/>
        </a:ln>
        <a:effectLst>
          <a:outerShdw blurRad="38100" dist="25400" dir="5400000" rotWithShape="0">
            <a:srgbClr val="000000">
              <a:alpha val="4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85485-D7CD-44C8-A275-AD6EBDA21A33}">
      <dsp:nvSpPr>
        <dsp:cNvPr id="0" name=""/>
        <dsp:cNvSpPr/>
      </dsp:nvSpPr>
      <dsp:spPr>
        <a:xfrm>
          <a:off x="626726" y="165833"/>
          <a:ext cx="1612891" cy="552747"/>
        </a:xfrm>
        <a:prstGeom prst="rect">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a:scene3d>
          <a:camera prst="orthographicFront"/>
          <a:lightRig rig="chilly" dir="t"/>
        </a:scene3d>
        <a:sp3d prstMaterial="dkEdge">
          <a:bevelT w="127000" h="25400"/>
        </a:sp3d>
      </dsp:spPr>
      <dsp:style>
        <a:lnRef idx="1">
          <a:scrgbClr r="0" g="0" b="0"/>
        </a:lnRef>
        <a:fillRef idx="1">
          <a:scrgbClr r="0" g="0" b="0"/>
        </a:fillRef>
        <a:effectRef idx="0">
          <a:scrgbClr r="0" g="0" b="0"/>
        </a:effectRef>
        <a:fontRef idx="minor">
          <a:schemeClr val="lt1"/>
        </a:fontRef>
      </dsp:style>
      <dsp:txBody>
        <a:bodyPr spcFirstLastPara="0" vert="horz" wrap="square" lIns="10800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дошкольных</a:t>
          </a:r>
          <a:endParaRPr lang="ru-RU" sz="1200" kern="1200" dirty="0">
            <a:latin typeface="Times New Roman" panose="02020603050405020304" pitchFamily="18" charset="0"/>
            <a:cs typeface="Times New Roman" panose="02020603050405020304" pitchFamily="18" charset="0"/>
          </a:endParaRPr>
        </a:p>
      </dsp:txBody>
      <dsp:txXfrm>
        <a:off x="626726" y="165833"/>
        <a:ext cx="1612891" cy="552747"/>
      </dsp:txXfrm>
    </dsp:sp>
    <dsp:sp modelId="{D34B6571-9F5D-4674-A321-E0C066DC5444}">
      <dsp:nvSpPr>
        <dsp:cNvPr id="0" name=""/>
        <dsp:cNvSpPr/>
      </dsp:nvSpPr>
      <dsp:spPr>
        <a:xfrm>
          <a:off x="412692" y="76717"/>
          <a:ext cx="386923" cy="580385"/>
        </a:xfrm>
        <a:prstGeom prst="rect">
          <a:avLst/>
        </a:prstGeom>
        <a:solidFill>
          <a:schemeClr val="accent1">
            <a:tint val="50000"/>
            <a:hueOff val="0"/>
            <a:satOff val="0"/>
            <a:lumOff val="0"/>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DBE21DB-6C72-495E-8DE7-B2273ABA99C1}">
      <dsp:nvSpPr>
        <dsp:cNvPr id="0" name=""/>
        <dsp:cNvSpPr/>
      </dsp:nvSpPr>
      <dsp:spPr>
        <a:xfrm>
          <a:off x="626726" y="861681"/>
          <a:ext cx="1612891" cy="552747"/>
        </a:xfrm>
        <a:prstGeom prst="rect">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a:scene3d>
          <a:camera prst="orthographicFront"/>
          <a:lightRig rig="chilly" dir="t"/>
        </a:scene3d>
        <a:sp3d prstMaterial="dkEdge">
          <a:bevelT w="127000" h="25400"/>
        </a:sp3d>
      </dsp:spPr>
      <dsp:style>
        <a:lnRef idx="1">
          <a:scrgbClr r="0" g="0" b="0"/>
        </a:lnRef>
        <a:fillRef idx="1">
          <a:scrgbClr r="0" g="0" b="0"/>
        </a:fillRef>
        <a:effectRef idx="0">
          <a:scrgbClr r="0" g="0" b="0"/>
        </a:effectRef>
        <a:fontRef idx="minor">
          <a:schemeClr val="lt1"/>
        </a:fontRef>
      </dsp:style>
      <dsp:txBody>
        <a:bodyPr spcFirstLastPara="0" vert="horz" wrap="square" lIns="108000" tIns="45720" rIns="0" bIns="45720"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общеобразовательных</a:t>
          </a:r>
          <a:endParaRPr lang="ru-RU" sz="1200" kern="1200" dirty="0">
            <a:latin typeface="Times New Roman" panose="02020603050405020304" pitchFamily="18" charset="0"/>
            <a:cs typeface="Times New Roman" panose="02020603050405020304" pitchFamily="18" charset="0"/>
          </a:endParaRPr>
        </a:p>
      </dsp:txBody>
      <dsp:txXfrm>
        <a:off x="626726" y="861681"/>
        <a:ext cx="1612891" cy="552747"/>
      </dsp:txXfrm>
    </dsp:sp>
    <dsp:sp modelId="{A6929EC6-3A4D-4020-BF98-3869CFF81353}">
      <dsp:nvSpPr>
        <dsp:cNvPr id="0" name=""/>
        <dsp:cNvSpPr/>
      </dsp:nvSpPr>
      <dsp:spPr>
        <a:xfrm>
          <a:off x="400245" y="797963"/>
          <a:ext cx="386923" cy="580385"/>
        </a:xfrm>
        <a:prstGeom prst="rect">
          <a:avLst/>
        </a:prstGeom>
        <a:solidFill>
          <a:schemeClr val="accent1">
            <a:tint val="50000"/>
            <a:hueOff val="0"/>
            <a:satOff val="0"/>
            <a:lumOff val="0"/>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4800DACA-364A-4D0F-A46E-748908F3CBB2}">
      <dsp:nvSpPr>
        <dsp:cNvPr id="0" name=""/>
        <dsp:cNvSpPr/>
      </dsp:nvSpPr>
      <dsp:spPr>
        <a:xfrm>
          <a:off x="626726" y="1557529"/>
          <a:ext cx="1612891" cy="552747"/>
        </a:xfrm>
        <a:prstGeom prst="rect">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a:scene3d>
          <a:camera prst="orthographicFront"/>
          <a:lightRig rig="chilly" dir="t"/>
        </a:scene3d>
        <a:sp3d prstMaterial="dkEdge">
          <a:bevelT w="127000" h="25400"/>
        </a:sp3d>
      </dsp:spPr>
      <dsp:style>
        <a:lnRef idx="1">
          <a:scrgbClr r="0" g="0" b="0"/>
        </a:lnRef>
        <a:fillRef idx="1">
          <a:scrgbClr r="0" g="0" b="0"/>
        </a:fillRef>
        <a:effectRef idx="0">
          <a:scrgbClr r="0" g="0" b="0"/>
        </a:effectRef>
        <a:fontRef idx="minor">
          <a:schemeClr val="lt1"/>
        </a:fontRef>
      </dsp:style>
      <dsp:txBody>
        <a:bodyPr spcFirstLastPara="0" vert="horz" wrap="square" lIns="7200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дополнительного образования</a:t>
          </a:r>
          <a:endParaRPr lang="ru-RU" sz="1200" kern="1200" dirty="0">
            <a:latin typeface="Times New Roman" panose="02020603050405020304" pitchFamily="18" charset="0"/>
            <a:cs typeface="Times New Roman" panose="02020603050405020304" pitchFamily="18" charset="0"/>
          </a:endParaRPr>
        </a:p>
      </dsp:txBody>
      <dsp:txXfrm>
        <a:off x="626726" y="1557529"/>
        <a:ext cx="1612891" cy="552747"/>
      </dsp:txXfrm>
    </dsp:sp>
    <dsp:sp modelId="{2E229AB3-E7EC-4567-B5AF-F76F25B5AF30}">
      <dsp:nvSpPr>
        <dsp:cNvPr id="0" name=""/>
        <dsp:cNvSpPr/>
      </dsp:nvSpPr>
      <dsp:spPr>
        <a:xfrm>
          <a:off x="423251" y="1446277"/>
          <a:ext cx="386923" cy="580385"/>
        </a:xfrm>
        <a:prstGeom prst="rect">
          <a:avLst/>
        </a:prstGeom>
        <a:solidFill>
          <a:schemeClr val="accent1">
            <a:tint val="50000"/>
            <a:hueOff val="0"/>
            <a:satOff val="0"/>
            <a:lumOff val="0"/>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CC561-6508-4DBD-A731-3996820B1894}">
      <dsp:nvSpPr>
        <dsp:cNvPr id="0" name=""/>
        <dsp:cNvSpPr/>
      </dsp:nvSpPr>
      <dsp:spPr>
        <a:xfrm>
          <a:off x="0" y="195610"/>
          <a:ext cx="3456384" cy="403200"/>
        </a:xfrm>
        <a:prstGeom prst="rect">
          <a:avLst/>
        </a:prstGeom>
        <a:solidFill>
          <a:schemeClr val="lt1">
            <a:alpha val="90000"/>
            <a:hueOff val="0"/>
            <a:satOff val="0"/>
            <a:lumOff val="0"/>
            <a:alphaOff val="0"/>
          </a:schemeClr>
        </a:solidFill>
        <a:ln w="100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8D0FABB-95C6-4387-866A-D4E72517B42E}">
      <dsp:nvSpPr>
        <dsp:cNvPr id="0" name=""/>
        <dsp:cNvSpPr/>
      </dsp:nvSpPr>
      <dsp:spPr>
        <a:xfrm>
          <a:off x="181107" y="44769"/>
          <a:ext cx="2698481" cy="472320"/>
        </a:xfrm>
        <a:prstGeom prst="roundRect">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50" tIns="0" rIns="91450" bIns="0"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ДОМА КУЛЬТУРЫ</a:t>
          </a:r>
          <a:endParaRPr lang="ru-RU" sz="1200" kern="1200" dirty="0">
            <a:latin typeface="Times New Roman" panose="02020603050405020304" pitchFamily="18" charset="0"/>
            <a:cs typeface="Times New Roman" panose="02020603050405020304" pitchFamily="18" charset="0"/>
          </a:endParaRPr>
        </a:p>
      </dsp:txBody>
      <dsp:txXfrm>
        <a:off x="204164" y="67826"/>
        <a:ext cx="2652367" cy="426206"/>
      </dsp:txXfrm>
    </dsp:sp>
    <dsp:sp modelId="{C460005D-7D64-450C-A41E-9E4886F8AC86}">
      <dsp:nvSpPr>
        <dsp:cNvPr id="0" name=""/>
        <dsp:cNvSpPr/>
      </dsp:nvSpPr>
      <dsp:spPr>
        <a:xfrm>
          <a:off x="0" y="792689"/>
          <a:ext cx="3456384" cy="403200"/>
        </a:xfrm>
        <a:prstGeom prst="rect">
          <a:avLst/>
        </a:prstGeom>
        <a:solidFill>
          <a:schemeClr val="lt1">
            <a:alpha val="90000"/>
            <a:hueOff val="0"/>
            <a:satOff val="0"/>
            <a:lumOff val="0"/>
            <a:alphaOff val="0"/>
          </a:schemeClr>
        </a:solidFill>
        <a:ln w="10000" cap="flat" cmpd="sng" algn="ctr">
          <a:solidFill>
            <a:schemeClr val="accent3">
              <a:hueOff val="-539188"/>
              <a:satOff val="13796"/>
              <a:lumOff val="523"/>
              <a:alphaOff val="0"/>
            </a:schemeClr>
          </a:solidFill>
          <a:prstDash val="solid"/>
        </a:ln>
        <a:effectLst/>
      </dsp:spPr>
      <dsp:style>
        <a:lnRef idx="1">
          <a:scrgbClr r="0" g="0" b="0"/>
        </a:lnRef>
        <a:fillRef idx="1">
          <a:scrgbClr r="0" g="0" b="0"/>
        </a:fillRef>
        <a:effectRef idx="0">
          <a:scrgbClr r="0" g="0" b="0"/>
        </a:effectRef>
        <a:fontRef idx="minor"/>
      </dsp:style>
    </dsp:sp>
    <dsp:sp modelId="{C0E0140C-620B-4BDB-9F16-30720DF7E629}">
      <dsp:nvSpPr>
        <dsp:cNvPr id="0" name=""/>
        <dsp:cNvSpPr/>
      </dsp:nvSpPr>
      <dsp:spPr>
        <a:xfrm>
          <a:off x="171165" y="653899"/>
          <a:ext cx="2698481" cy="472320"/>
        </a:xfrm>
        <a:prstGeom prst="roundRect">
          <a:avLst/>
        </a:prstGeom>
        <a:solidFill>
          <a:schemeClr val="accent3">
            <a:hueOff val="-539188"/>
            <a:satOff val="13796"/>
            <a:lumOff val="523"/>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50" tIns="0" rIns="91450" bIns="0"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БИБЛИОТЕКИ</a:t>
          </a:r>
        </a:p>
      </dsp:txBody>
      <dsp:txXfrm>
        <a:off x="194222" y="676956"/>
        <a:ext cx="2652367" cy="426206"/>
      </dsp:txXfrm>
    </dsp:sp>
    <dsp:sp modelId="{EFCA8D67-E87F-498D-A431-93329E501223}">
      <dsp:nvSpPr>
        <dsp:cNvPr id="0" name=""/>
        <dsp:cNvSpPr/>
      </dsp:nvSpPr>
      <dsp:spPr>
        <a:xfrm>
          <a:off x="0" y="1406646"/>
          <a:ext cx="3456384" cy="403200"/>
        </a:xfrm>
        <a:prstGeom prst="rect">
          <a:avLst/>
        </a:prstGeom>
        <a:solidFill>
          <a:schemeClr val="lt1">
            <a:alpha val="90000"/>
            <a:hueOff val="0"/>
            <a:satOff val="0"/>
            <a:lumOff val="0"/>
            <a:alphaOff val="0"/>
          </a:schemeClr>
        </a:solidFill>
        <a:ln w="10000" cap="flat" cmpd="sng" algn="ctr">
          <a:solidFill>
            <a:schemeClr val="accent3">
              <a:hueOff val="-1078377"/>
              <a:satOff val="27591"/>
              <a:lumOff val="1045"/>
              <a:alphaOff val="0"/>
            </a:schemeClr>
          </a:solidFill>
          <a:prstDash val="solid"/>
        </a:ln>
        <a:effectLst/>
      </dsp:spPr>
      <dsp:style>
        <a:lnRef idx="1">
          <a:scrgbClr r="0" g="0" b="0"/>
        </a:lnRef>
        <a:fillRef idx="1">
          <a:scrgbClr r="0" g="0" b="0"/>
        </a:fillRef>
        <a:effectRef idx="0">
          <a:scrgbClr r="0" g="0" b="0"/>
        </a:effectRef>
        <a:fontRef idx="minor"/>
      </dsp:style>
    </dsp:sp>
    <dsp:sp modelId="{69FA3671-659D-49CB-AA64-32BD988E5474}">
      <dsp:nvSpPr>
        <dsp:cNvPr id="0" name=""/>
        <dsp:cNvSpPr/>
      </dsp:nvSpPr>
      <dsp:spPr>
        <a:xfrm>
          <a:off x="185288" y="1264087"/>
          <a:ext cx="2698481" cy="472320"/>
        </a:xfrm>
        <a:prstGeom prst="roundRect">
          <a:avLst/>
        </a:prstGeom>
        <a:solidFill>
          <a:schemeClr val="accent3">
            <a:hueOff val="-1078377"/>
            <a:satOff val="27591"/>
            <a:lumOff val="1045"/>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50" tIns="0" rIns="91450" bIns="0"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МУЗЕИ</a:t>
          </a:r>
          <a:endParaRPr lang="ru-RU" sz="1200" kern="1200" dirty="0">
            <a:latin typeface="Times New Roman" panose="02020603050405020304" pitchFamily="18" charset="0"/>
            <a:cs typeface="Times New Roman" panose="02020603050405020304" pitchFamily="18" charset="0"/>
          </a:endParaRPr>
        </a:p>
      </dsp:txBody>
      <dsp:txXfrm>
        <a:off x="208345" y="1287144"/>
        <a:ext cx="2652367" cy="426206"/>
      </dsp:txXfrm>
    </dsp:sp>
    <dsp:sp modelId="{B4AB1DD4-75B9-4128-8C27-A82FBCC28BBC}">
      <dsp:nvSpPr>
        <dsp:cNvPr id="0" name=""/>
        <dsp:cNvSpPr/>
      </dsp:nvSpPr>
      <dsp:spPr>
        <a:xfrm>
          <a:off x="0" y="1891373"/>
          <a:ext cx="3456384" cy="403200"/>
        </a:xfrm>
        <a:prstGeom prst="rect">
          <a:avLst/>
        </a:prstGeom>
        <a:solidFill>
          <a:schemeClr val="lt1">
            <a:alpha val="90000"/>
            <a:hueOff val="0"/>
            <a:satOff val="0"/>
            <a:lumOff val="0"/>
            <a:alphaOff val="0"/>
          </a:schemeClr>
        </a:solidFill>
        <a:ln w="10000" cap="flat" cmpd="sng" algn="ctr">
          <a:solidFill>
            <a:schemeClr val="accent3">
              <a:hueOff val="-1617565"/>
              <a:satOff val="41387"/>
              <a:lumOff val="1568"/>
              <a:alphaOff val="0"/>
            </a:schemeClr>
          </a:solidFill>
          <a:prstDash val="solid"/>
        </a:ln>
        <a:effectLst/>
      </dsp:spPr>
      <dsp:style>
        <a:lnRef idx="1">
          <a:scrgbClr r="0" g="0" b="0"/>
        </a:lnRef>
        <a:fillRef idx="1">
          <a:scrgbClr r="0" g="0" b="0"/>
        </a:fillRef>
        <a:effectRef idx="0">
          <a:scrgbClr r="0" g="0" b="0"/>
        </a:effectRef>
        <a:fontRef idx="minor"/>
      </dsp:style>
    </dsp:sp>
    <dsp:sp modelId="{B7137209-B92F-48CF-8197-B329B2936283}">
      <dsp:nvSpPr>
        <dsp:cNvPr id="0" name=""/>
        <dsp:cNvSpPr/>
      </dsp:nvSpPr>
      <dsp:spPr>
        <a:xfrm>
          <a:off x="185288" y="1883953"/>
          <a:ext cx="2698481" cy="472320"/>
        </a:xfrm>
        <a:prstGeom prst="roundRect">
          <a:avLst/>
        </a:prstGeom>
        <a:solidFill>
          <a:schemeClr val="accent3">
            <a:hueOff val="-1617565"/>
            <a:satOff val="41387"/>
            <a:lumOff val="1568"/>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50" tIns="0" rIns="91450" bIns="0"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ОРГАНИЗАЦИОННО-</a:t>
          </a:r>
        </a:p>
        <a:p>
          <a:pPr lvl="0" algn="ctr"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МЕТОДИЧЕСКИЙ ЦЕНТР</a:t>
          </a:r>
          <a:endParaRPr lang="ru-RU" sz="1200" kern="1200" dirty="0">
            <a:latin typeface="Times New Roman" panose="02020603050405020304" pitchFamily="18" charset="0"/>
            <a:cs typeface="Times New Roman" panose="02020603050405020304" pitchFamily="18" charset="0"/>
          </a:endParaRPr>
        </a:p>
      </dsp:txBody>
      <dsp:txXfrm>
        <a:off x="208345" y="1907010"/>
        <a:ext cx="2652367" cy="426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4928F-2E0F-44F5-9612-2728A3C1031C}">
      <dsp:nvSpPr>
        <dsp:cNvPr id="0" name=""/>
        <dsp:cNvSpPr/>
      </dsp:nvSpPr>
      <dsp:spPr>
        <a:xfrm>
          <a:off x="0" y="21970"/>
          <a:ext cx="9320608" cy="2106482"/>
        </a:xfrm>
        <a:prstGeom prst="roundRect">
          <a:avLst>
            <a:gd name="adj" fmla="val 10000"/>
          </a:avLst>
        </a:prstGeom>
        <a:solidFill>
          <a:schemeClr val="accent4">
            <a:tint val="40000"/>
            <a:alpha val="90000"/>
            <a:hueOff val="0"/>
            <a:satOff val="0"/>
            <a:lumOff val="0"/>
            <a:alphaOff val="0"/>
          </a:schemeClr>
        </a:solidFill>
        <a:ln w="10000" cap="flat" cmpd="sng" algn="ctr">
          <a:solidFill>
            <a:schemeClr val="accent4">
              <a:tint val="40000"/>
              <a:alpha val="9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17BA15CD-DEE0-4E04-87DD-34E53BE962AC}">
      <dsp:nvSpPr>
        <dsp:cNvPr id="0" name=""/>
        <dsp:cNvSpPr/>
      </dsp:nvSpPr>
      <dsp:spPr>
        <a:xfrm>
          <a:off x="279618" y="280864"/>
          <a:ext cx="2737928" cy="1544753"/>
        </a:xfrm>
        <a:prstGeom prst="roundRect">
          <a:avLst>
            <a:gd name="adj" fmla="val 10000"/>
          </a:avLst>
        </a:prstGeom>
        <a:gradFill rotWithShape="0">
          <a:gsLst>
            <a:gs pos="0">
              <a:schemeClr val="accent4">
                <a:tint val="50000"/>
                <a:hueOff val="0"/>
                <a:satOff val="0"/>
                <a:lumOff val="0"/>
                <a:alphaOff val="0"/>
              </a:schemeClr>
            </a:gs>
            <a:gs pos="90000">
              <a:schemeClr val="accent4">
                <a:tint val="50000"/>
                <a:hueOff val="0"/>
                <a:satOff val="0"/>
                <a:lumOff val="0"/>
                <a:alphaOff val="0"/>
                <a:shade val="100000"/>
                <a:satMod val="105000"/>
              </a:schemeClr>
            </a:gs>
            <a:gs pos="100000">
              <a:schemeClr val="accent4">
                <a:tint val="50000"/>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14C9B7D-AF5E-429F-AEBB-248FA32974CE}">
      <dsp:nvSpPr>
        <dsp:cNvPr id="0" name=""/>
        <dsp:cNvSpPr/>
      </dsp:nvSpPr>
      <dsp:spPr>
        <a:xfrm rot="10800000">
          <a:off x="310693" y="2106482"/>
          <a:ext cx="2737928" cy="2574589"/>
        </a:xfrm>
        <a:prstGeom prst="round2SameRect">
          <a:avLst>
            <a:gd name="adj1" fmla="val 10500"/>
            <a:gd name="adj2" fmla="val 0"/>
          </a:avLst>
        </a:prstGeom>
        <a:gradFill rotWithShape="0">
          <a:gsLst>
            <a:gs pos="0">
              <a:schemeClr val="accent4">
                <a:hueOff val="0"/>
                <a:satOff val="0"/>
                <a:lumOff val="0"/>
                <a:alphaOff val="0"/>
              </a:schemeClr>
            </a:gs>
            <a:gs pos="90000">
              <a:schemeClr val="accent4">
                <a:hueOff val="0"/>
                <a:satOff val="0"/>
                <a:lumOff val="0"/>
                <a:alphaOff val="0"/>
                <a:shade val="100000"/>
                <a:satMod val="105000"/>
              </a:schemeClr>
            </a:gs>
            <a:gs pos="100000">
              <a:schemeClr val="accent4">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 Спартакиада инвалидов</a:t>
          </a:r>
          <a:r>
            <a:rPr lang="en-US" sz="1600" kern="1200" dirty="0" smtClean="0">
              <a:latin typeface="Times New Roman" panose="02020603050405020304" pitchFamily="18" charset="0"/>
              <a:cs typeface="Times New Roman" panose="02020603050405020304" pitchFamily="18" charset="0"/>
            </a:rPr>
            <a:t>;</a:t>
          </a:r>
          <a:endParaRPr lang="ru-RU" sz="1600"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 Фестиваль художественного творчества инвалидов</a:t>
          </a:r>
          <a:r>
            <a:rPr lang="en-US" sz="1600" kern="1200" dirty="0" smtClean="0">
              <a:latin typeface="Times New Roman" panose="02020603050405020304" pitchFamily="18" charset="0"/>
              <a:cs typeface="Times New Roman" panose="02020603050405020304" pitchFamily="18" charset="0"/>
            </a:rPr>
            <a:t>;</a:t>
          </a:r>
          <a:endParaRPr lang="ru-RU" sz="1600"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 Фестиваль художественного творчества детей с ограниченными возможностями здоровья</a:t>
          </a:r>
          <a:r>
            <a:rPr lang="en-US" sz="1600" kern="1200" dirty="0" smtClean="0">
              <a:latin typeface="Times New Roman" panose="02020603050405020304" pitchFamily="18" charset="0"/>
              <a:cs typeface="Times New Roman" panose="02020603050405020304" pitchFamily="18" charset="0"/>
            </a:rPr>
            <a:t>;</a:t>
          </a:r>
          <a:r>
            <a:rPr lang="ru-RU" sz="1600" kern="1200" dirty="0" smtClean="0">
              <a:latin typeface="Times New Roman" panose="02020603050405020304" pitchFamily="18" charset="0"/>
              <a:cs typeface="Times New Roman" panose="02020603050405020304" pitchFamily="18" charset="0"/>
            </a:rPr>
            <a:t> </a:t>
          </a:r>
          <a:endParaRPr lang="ru-RU" sz="1600" kern="1200" dirty="0">
            <a:latin typeface="Times New Roman" panose="02020603050405020304" pitchFamily="18" charset="0"/>
            <a:cs typeface="Times New Roman" panose="02020603050405020304" pitchFamily="18" charset="0"/>
          </a:endParaRPr>
        </a:p>
      </dsp:txBody>
      <dsp:txXfrm rot="10800000">
        <a:off x="389870" y="2106482"/>
        <a:ext cx="2579574" cy="2495412"/>
      </dsp:txXfrm>
    </dsp:sp>
    <dsp:sp modelId="{0B649781-DBC3-4576-A564-B55A8FB40082}">
      <dsp:nvSpPr>
        <dsp:cNvPr id="0" name=""/>
        <dsp:cNvSpPr/>
      </dsp:nvSpPr>
      <dsp:spPr>
        <a:xfrm>
          <a:off x="3291339" y="344649"/>
          <a:ext cx="2737928" cy="1544753"/>
        </a:xfrm>
        <a:prstGeom prst="roundRect">
          <a:avLst>
            <a:gd name="adj" fmla="val 10000"/>
          </a:avLst>
        </a:prstGeom>
        <a:gradFill rotWithShape="0">
          <a:gsLst>
            <a:gs pos="0">
              <a:schemeClr val="accent4">
                <a:tint val="50000"/>
                <a:hueOff val="3841038"/>
                <a:satOff val="-18529"/>
                <a:lumOff val="-1237"/>
                <a:alphaOff val="0"/>
              </a:schemeClr>
            </a:gs>
            <a:gs pos="90000">
              <a:schemeClr val="accent4">
                <a:tint val="50000"/>
                <a:hueOff val="3841038"/>
                <a:satOff val="-18529"/>
                <a:lumOff val="-1237"/>
                <a:alphaOff val="0"/>
                <a:shade val="100000"/>
                <a:satMod val="105000"/>
              </a:schemeClr>
            </a:gs>
            <a:gs pos="100000">
              <a:schemeClr val="accent4">
                <a:tint val="50000"/>
                <a:hueOff val="3841038"/>
                <a:satOff val="-18529"/>
                <a:lumOff val="-1237"/>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5FBA5D7-D6AD-4BBA-8EA3-D75A976DE297}">
      <dsp:nvSpPr>
        <dsp:cNvPr id="0" name=""/>
        <dsp:cNvSpPr/>
      </dsp:nvSpPr>
      <dsp:spPr>
        <a:xfrm rot="10800000">
          <a:off x="3285042" y="2155541"/>
          <a:ext cx="2737928" cy="2319447"/>
        </a:xfrm>
        <a:prstGeom prst="round2SameRect">
          <a:avLst>
            <a:gd name="adj1" fmla="val 10500"/>
            <a:gd name="adj2" fmla="val 0"/>
          </a:avLst>
        </a:prstGeom>
        <a:gradFill rotWithShape="0">
          <a:gsLst>
            <a:gs pos="0">
              <a:schemeClr val="accent4">
                <a:hueOff val="3742489"/>
                <a:satOff val="-20694"/>
                <a:lumOff val="-1765"/>
                <a:alphaOff val="0"/>
              </a:schemeClr>
            </a:gs>
            <a:gs pos="90000">
              <a:schemeClr val="accent4">
                <a:hueOff val="3742489"/>
                <a:satOff val="-20694"/>
                <a:lumOff val="-1765"/>
                <a:alphaOff val="0"/>
                <a:shade val="100000"/>
                <a:satMod val="105000"/>
              </a:schemeClr>
            </a:gs>
            <a:gs pos="100000">
              <a:schemeClr val="accent4">
                <a:hueOff val="3742489"/>
                <a:satOff val="-20694"/>
                <a:lumOff val="-1765"/>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ru-RU" sz="1800" b="1" kern="1200" dirty="0" smtClean="0">
              <a:solidFill>
                <a:schemeClr val="bg1"/>
              </a:solidFill>
              <a:latin typeface="Times New Roman" panose="02020603050405020304" pitchFamily="18" charset="0"/>
              <a:cs typeface="Times New Roman" panose="02020603050405020304" pitchFamily="18" charset="0"/>
            </a:rPr>
            <a:t>-</a:t>
          </a:r>
          <a:r>
            <a:rPr lang="ru-RU" sz="1800" b="1" kern="1200" baseline="0" dirty="0" smtClean="0">
              <a:solidFill>
                <a:schemeClr val="bg1"/>
              </a:solidFill>
              <a:latin typeface="Times New Roman" panose="02020603050405020304" pitchFamily="18" charset="0"/>
              <a:cs typeface="Times New Roman" panose="02020603050405020304" pitchFamily="18" charset="0"/>
            </a:rPr>
            <a:t> Празднование 81й годовщины              Победы в ВОВ</a:t>
          </a:r>
          <a:r>
            <a:rPr lang="en-US" sz="1800" b="1" kern="1200" baseline="0" dirty="0" smtClean="0">
              <a:solidFill>
                <a:schemeClr val="bg1"/>
              </a:solidFill>
              <a:latin typeface="Times New Roman" panose="02020603050405020304" pitchFamily="18" charset="0"/>
              <a:cs typeface="Times New Roman" panose="02020603050405020304" pitchFamily="18" charset="0"/>
            </a:rPr>
            <a:t>;</a:t>
          </a:r>
          <a:endParaRPr lang="ru-RU" sz="1800" b="1" kern="1200" baseline="0" dirty="0" smtClean="0">
            <a:solidFill>
              <a:schemeClr val="bg1"/>
            </a:solidFill>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r>
            <a:rPr lang="ru-RU" sz="1800" kern="1200" baseline="0" dirty="0" smtClean="0">
              <a:latin typeface="Times New Roman" panose="02020603050405020304" pitchFamily="18" charset="0"/>
              <a:cs typeface="Times New Roman" panose="02020603050405020304" pitchFamily="18" charset="0"/>
            </a:rPr>
            <a:t>- День округа</a:t>
          </a:r>
          <a:r>
            <a:rPr lang="en-US" sz="1800" kern="1200" baseline="0" dirty="0" smtClean="0">
              <a:latin typeface="Times New Roman" panose="02020603050405020304" pitchFamily="18" charset="0"/>
              <a:cs typeface="Times New Roman" panose="02020603050405020304" pitchFamily="18" charset="0"/>
            </a:rPr>
            <a:t>;</a:t>
          </a:r>
          <a:endParaRPr lang="ru-RU" sz="1800" kern="1200" baseline="0" dirty="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r>
            <a:rPr lang="ru-RU" sz="1800" kern="1200" baseline="0" dirty="0" smtClean="0">
              <a:latin typeface="Times New Roman" panose="02020603050405020304" pitchFamily="18" charset="0"/>
              <a:cs typeface="Times New Roman" panose="02020603050405020304" pitchFamily="18" charset="0"/>
            </a:rPr>
            <a:t>- Мероприятия, проводимые в домах культуры для населения</a:t>
          </a:r>
          <a:r>
            <a:rPr lang="en-US" sz="1800" kern="1200" baseline="0" dirty="0" smtClean="0">
              <a:latin typeface="Times New Roman" panose="02020603050405020304" pitchFamily="18" charset="0"/>
              <a:cs typeface="Times New Roman" panose="02020603050405020304" pitchFamily="18" charset="0"/>
            </a:rPr>
            <a:t>;</a:t>
          </a:r>
          <a:r>
            <a:rPr lang="ru-RU" sz="1800" kern="1200" baseline="0" dirty="0" smtClean="0">
              <a:latin typeface="Times New Roman" panose="02020603050405020304" pitchFamily="18" charset="0"/>
              <a:cs typeface="Times New Roman" panose="02020603050405020304" pitchFamily="18" charset="0"/>
            </a:rPr>
            <a:t> </a:t>
          </a:r>
          <a:endParaRPr lang="ru-RU" sz="1800" kern="1200" dirty="0">
            <a:latin typeface="Times New Roman" panose="02020603050405020304" pitchFamily="18" charset="0"/>
            <a:cs typeface="Times New Roman" panose="02020603050405020304" pitchFamily="18" charset="0"/>
          </a:endParaRPr>
        </a:p>
      </dsp:txBody>
      <dsp:txXfrm rot="10800000">
        <a:off x="3356373" y="2155541"/>
        <a:ext cx="2595266" cy="2248116"/>
      </dsp:txXfrm>
    </dsp:sp>
    <dsp:sp modelId="{9CEA42CA-417F-4758-B9D0-F893C478D683}">
      <dsp:nvSpPr>
        <dsp:cNvPr id="0" name=""/>
        <dsp:cNvSpPr/>
      </dsp:nvSpPr>
      <dsp:spPr>
        <a:xfrm>
          <a:off x="6303061" y="280864"/>
          <a:ext cx="2737928" cy="1544753"/>
        </a:xfrm>
        <a:prstGeom prst="roundRect">
          <a:avLst>
            <a:gd name="adj" fmla="val 10000"/>
          </a:avLst>
        </a:prstGeom>
        <a:gradFill rotWithShape="0">
          <a:gsLst>
            <a:gs pos="0">
              <a:schemeClr val="accent4">
                <a:tint val="50000"/>
                <a:hueOff val="7682076"/>
                <a:satOff val="-37058"/>
                <a:lumOff val="-2473"/>
                <a:alphaOff val="0"/>
              </a:schemeClr>
            </a:gs>
            <a:gs pos="90000">
              <a:schemeClr val="accent4">
                <a:tint val="50000"/>
                <a:hueOff val="7682076"/>
                <a:satOff val="-37058"/>
                <a:lumOff val="-2473"/>
                <a:alphaOff val="0"/>
                <a:shade val="100000"/>
                <a:satMod val="105000"/>
              </a:schemeClr>
            </a:gs>
            <a:gs pos="100000">
              <a:schemeClr val="accent4">
                <a:tint val="50000"/>
                <a:hueOff val="7682076"/>
                <a:satOff val="-37058"/>
                <a:lumOff val="-2473"/>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2CFBFB2-2D98-4C9C-8AD0-6C5C835DB287}">
      <dsp:nvSpPr>
        <dsp:cNvPr id="0" name=""/>
        <dsp:cNvSpPr/>
      </dsp:nvSpPr>
      <dsp:spPr>
        <a:xfrm rot="10800000">
          <a:off x="6303061" y="2106482"/>
          <a:ext cx="2737928" cy="2574589"/>
        </a:xfrm>
        <a:prstGeom prst="round2SameRect">
          <a:avLst>
            <a:gd name="adj1" fmla="val 10500"/>
            <a:gd name="adj2" fmla="val 0"/>
          </a:avLst>
        </a:prstGeom>
        <a:gradFill rotWithShape="0">
          <a:gsLst>
            <a:gs pos="0">
              <a:schemeClr val="accent4">
                <a:hueOff val="7484979"/>
                <a:satOff val="-41387"/>
                <a:lumOff val="-3529"/>
                <a:alphaOff val="0"/>
              </a:schemeClr>
            </a:gs>
            <a:gs pos="90000">
              <a:schemeClr val="accent4">
                <a:hueOff val="7484979"/>
                <a:satOff val="-41387"/>
                <a:lumOff val="-3529"/>
                <a:alphaOff val="0"/>
                <a:shade val="100000"/>
                <a:satMod val="105000"/>
              </a:schemeClr>
            </a:gs>
            <a:gs pos="100000">
              <a:schemeClr val="accent4">
                <a:hueOff val="7484979"/>
                <a:satOff val="-41387"/>
                <a:lumOff val="-3529"/>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 Проведение физкультурно-оздоровительных и спортивно-массовых мероприятий в округе</a:t>
          </a:r>
          <a:r>
            <a:rPr lang="en-US" sz="1600" kern="1200" dirty="0" smtClean="0">
              <a:latin typeface="Times New Roman" panose="02020603050405020304" pitchFamily="18" charset="0"/>
              <a:cs typeface="Times New Roman" panose="02020603050405020304" pitchFamily="18" charset="0"/>
            </a:rPr>
            <a:t>;</a:t>
          </a:r>
          <a:endParaRPr lang="ru-RU" sz="1600"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 Участие сборных команд округа в региональных, всероссийских и международных соревнованиях</a:t>
          </a:r>
          <a:r>
            <a:rPr lang="en-US" sz="1600" kern="1200" dirty="0" smtClean="0">
              <a:latin typeface="Times New Roman" panose="02020603050405020304" pitchFamily="18" charset="0"/>
              <a:cs typeface="Times New Roman" panose="02020603050405020304" pitchFamily="18" charset="0"/>
            </a:rPr>
            <a:t>;</a:t>
          </a:r>
          <a:endParaRPr lang="ru-RU" sz="1600" kern="1200" dirty="0">
            <a:latin typeface="Times New Roman" panose="02020603050405020304" pitchFamily="18" charset="0"/>
            <a:cs typeface="Times New Roman" panose="02020603050405020304" pitchFamily="18" charset="0"/>
          </a:endParaRPr>
        </a:p>
      </dsp:txBody>
      <dsp:txXfrm rot="10800000">
        <a:off x="6382238" y="2106482"/>
        <a:ext cx="2579574" cy="24954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C27D5-233D-45FD-8714-7527DB3402AC}">
      <dsp:nvSpPr>
        <dsp:cNvPr id="0" name=""/>
        <dsp:cNvSpPr/>
      </dsp:nvSpPr>
      <dsp:spPr>
        <a:xfrm>
          <a:off x="130297" y="0"/>
          <a:ext cx="376599" cy="376599"/>
        </a:xfrm>
        <a:prstGeom prst="ellipse">
          <a:avLst/>
        </a:prstGeom>
        <a:solidFill>
          <a:schemeClr val="accent2">
            <a:tint val="40000"/>
            <a:hueOff val="0"/>
            <a:satOff val="0"/>
            <a:lumOff val="0"/>
            <a:alphaOff val="0"/>
          </a:schemeClr>
        </a:solidFill>
        <a:ln w="10000"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4C462A21-CAF2-4953-9D28-EDDA543A1094}">
      <dsp:nvSpPr>
        <dsp:cNvPr id="0" name=""/>
        <dsp:cNvSpPr/>
      </dsp:nvSpPr>
      <dsp:spPr>
        <a:xfrm>
          <a:off x="167957" y="37659"/>
          <a:ext cx="301279" cy="301279"/>
        </a:xfrm>
        <a:prstGeom prst="chord">
          <a:avLst>
            <a:gd name="adj1" fmla="val 1168272"/>
            <a:gd name="adj2" fmla="val 9631728"/>
          </a:avLst>
        </a:prstGeom>
        <a:solidFill>
          <a:schemeClr val="accent2">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EB0A7C9-4C2D-4971-850A-1C167581DA9E}">
      <dsp:nvSpPr>
        <dsp:cNvPr id="0" name=""/>
        <dsp:cNvSpPr/>
      </dsp:nvSpPr>
      <dsp:spPr>
        <a:xfrm>
          <a:off x="128064" y="376599"/>
          <a:ext cx="2028686" cy="1584854"/>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1066800">
            <a:lnSpc>
              <a:spcPct val="90000"/>
            </a:lnSpc>
            <a:spcBef>
              <a:spcPct val="0"/>
            </a:spcBef>
            <a:spcAft>
              <a:spcPct val="35000"/>
            </a:spcAft>
          </a:pPr>
          <a:r>
            <a:rPr lang="ru-RU" sz="2400" b="1" kern="1200" dirty="0" smtClean="0">
              <a:latin typeface="Times New Roman" panose="02020603050405020304" pitchFamily="18" charset="0"/>
              <a:cs typeface="Times New Roman" panose="02020603050405020304" pitchFamily="18" charset="0"/>
            </a:rPr>
            <a:t>178 191,90</a:t>
          </a:r>
          <a:endParaRPr lang="ru-RU" sz="2400" b="1" kern="1200" dirty="0">
            <a:latin typeface="Times New Roman" panose="02020603050405020304" pitchFamily="18" charset="0"/>
            <a:cs typeface="Times New Roman" panose="02020603050405020304" pitchFamily="18" charset="0"/>
          </a:endParaRPr>
        </a:p>
        <a:p>
          <a:pPr lvl="0" algn="l" defTabSz="1066800">
            <a:lnSpc>
              <a:spcPct val="90000"/>
            </a:lnSpc>
            <a:spcBef>
              <a:spcPct val="0"/>
            </a:spcBef>
            <a:spcAft>
              <a:spcPct val="35000"/>
            </a:spcAft>
          </a:pPr>
          <a:endParaRPr lang="ru-RU" sz="2400" b="1" kern="1200" dirty="0">
            <a:latin typeface="Times New Roman" panose="02020603050405020304" pitchFamily="18" charset="0"/>
            <a:cs typeface="Times New Roman" panose="02020603050405020304" pitchFamily="18" charset="0"/>
          </a:endParaRPr>
        </a:p>
      </dsp:txBody>
      <dsp:txXfrm>
        <a:off x="128064" y="376599"/>
        <a:ext cx="2028686" cy="1584854"/>
      </dsp:txXfrm>
    </dsp:sp>
    <dsp:sp modelId="{2AF7545A-7735-48C8-9F5A-01106B20E655}">
      <dsp:nvSpPr>
        <dsp:cNvPr id="0" name=""/>
        <dsp:cNvSpPr/>
      </dsp:nvSpPr>
      <dsp:spPr>
        <a:xfrm>
          <a:off x="585354" y="0"/>
          <a:ext cx="1114105" cy="376599"/>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0800" tIns="50800" rIns="50800" bIns="50800" numCol="1" spcCol="1270" anchor="b" anchorCtr="0">
          <a:noAutofit/>
        </a:bodyPr>
        <a:lstStyle/>
        <a:p>
          <a:pPr lvl="0" algn="l" defTabSz="889000">
            <a:lnSpc>
              <a:spcPct val="90000"/>
            </a:lnSpc>
            <a:spcBef>
              <a:spcPct val="0"/>
            </a:spcBef>
            <a:spcAft>
              <a:spcPct val="35000"/>
            </a:spcAft>
          </a:pPr>
          <a:r>
            <a:rPr lang="ru-RU" sz="2000" kern="1200" dirty="0" smtClean="0">
              <a:latin typeface="Times New Roman" panose="02020603050405020304" pitchFamily="18" charset="0"/>
              <a:cs typeface="Times New Roman" panose="02020603050405020304" pitchFamily="18" charset="0"/>
            </a:rPr>
            <a:t>2025 г.</a:t>
          </a:r>
          <a:endParaRPr lang="ru-RU" sz="2000" kern="1200" dirty="0">
            <a:latin typeface="Times New Roman" panose="02020603050405020304" pitchFamily="18" charset="0"/>
            <a:cs typeface="Times New Roman" panose="02020603050405020304" pitchFamily="18" charset="0"/>
          </a:endParaRPr>
        </a:p>
      </dsp:txBody>
      <dsp:txXfrm>
        <a:off x="585354" y="0"/>
        <a:ext cx="1114105" cy="376599"/>
      </dsp:txXfrm>
    </dsp:sp>
    <dsp:sp modelId="{B54321E9-B7F1-4CF8-A9FC-53A61A012D27}">
      <dsp:nvSpPr>
        <dsp:cNvPr id="0" name=""/>
        <dsp:cNvSpPr/>
      </dsp:nvSpPr>
      <dsp:spPr>
        <a:xfrm>
          <a:off x="2236879" y="0"/>
          <a:ext cx="376599" cy="376599"/>
        </a:xfrm>
        <a:prstGeom prst="ellipse">
          <a:avLst/>
        </a:prstGeom>
        <a:solidFill>
          <a:schemeClr val="accent2">
            <a:tint val="40000"/>
            <a:hueOff val="0"/>
            <a:satOff val="0"/>
            <a:lumOff val="0"/>
            <a:alphaOff val="0"/>
          </a:schemeClr>
        </a:solidFill>
        <a:ln w="10000"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B80CB5D5-0F58-4AFC-A7C0-A0A20BB5B40C}">
      <dsp:nvSpPr>
        <dsp:cNvPr id="0" name=""/>
        <dsp:cNvSpPr/>
      </dsp:nvSpPr>
      <dsp:spPr>
        <a:xfrm>
          <a:off x="2274539" y="37659"/>
          <a:ext cx="301279" cy="301279"/>
        </a:xfrm>
        <a:prstGeom prst="chord">
          <a:avLst>
            <a:gd name="adj1" fmla="val 20431728"/>
            <a:gd name="adj2" fmla="val 11968272"/>
          </a:avLst>
        </a:prstGeom>
        <a:solidFill>
          <a:schemeClr val="accent2">
            <a:hueOff val="1373170"/>
            <a:satOff val="-24404"/>
            <a:lumOff val="785"/>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50B4BE5-52F9-41DB-AE0E-BF9113812A4A}">
      <dsp:nvSpPr>
        <dsp:cNvPr id="0" name=""/>
        <dsp:cNvSpPr/>
      </dsp:nvSpPr>
      <dsp:spPr>
        <a:xfrm>
          <a:off x="1997425" y="376599"/>
          <a:ext cx="2027561" cy="1584854"/>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1066800">
            <a:lnSpc>
              <a:spcPct val="90000"/>
            </a:lnSpc>
            <a:spcBef>
              <a:spcPct val="0"/>
            </a:spcBef>
            <a:spcAft>
              <a:spcPct val="35000"/>
            </a:spcAft>
          </a:pPr>
          <a:r>
            <a:rPr lang="ru-RU" sz="2400" b="1" i="0" u="none" kern="1200" dirty="0" smtClean="0">
              <a:latin typeface="Times New Roman" panose="02020603050405020304" pitchFamily="18" charset="0"/>
              <a:cs typeface="Times New Roman" panose="02020603050405020304" pitchFamily="18" charset="0"/>
            </a:rPr>
            <a:t>279 653,49</a:t>
          </a:r>
          <a:endParaRPr lang="ru-RU" sz="2400" b="1" kern="1200" dirty="0">
            <a:latin typeface="Times New Roman" panose="02020603050405020304" pitchFamily="18" charset="0"/>
            <a:cs typeface="Times New Roman" panose="02020603050405020304" pitchFamily="18" charset="0"/>
          </a:endParaRPr>
        </a:p>
      </dsp:txBody>
      <dsp:txXfrm>
        <a:off x="1997425" y="376599"/>
        <a:ext cx="2027561" cy="1584854"/>
      </dsp:txXfrm>
    </dsp:sp>
    <dsp:sp modelId="{98233137-B966-43D5-A50F-DB537EF4C7DC}">
      <dsp:nvSpPr>
        <dsp:cNvPr id="0" name=""/>
        <dsp:cNvSpPr/>
      </dsp:nvSpPr>
      <dsp:spPr>
        <a:xfrm>
          <a:off x="2691936" y="0"/>
          <a:ext cx="1114105" cy="376599"/>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0800" tIns="50800" rIns="50800" bIns="50800" numCol="1" spcCol="1270" anchor="b" anchorCtr="0">
          <a:noAutofit/>
        </a:bodyPr>
        <a:lstStyle/>
        <a:p>
          <a:pPr lvl="0" algn="l" defTabSz="889000">
            <a:lnSpc>
              <a:spcPct val="90000"/>
            </a:lnSpc>
            <a:spcBef>
              <a:spcPct val="0"/>
            </a:spcBef>
            <a:spcAft>
              <a:spcPct val="35000"/>
            </a:spcAft>
          </a:pPr>
          <a:r>
            <a:rPr lang="ru-RU" sz="2000" kern="1200" dirty="0" smtClean="0">
              <a:latin typeface="Times New Roman" panose="02020603050405020304" pitchFamily="18" charset="0"/>
              <a:cs typeface="Times New Roman" panose="02020603050405020304" pitchFamily="18" charset="0"/>
            </a:rPr>
            <a:t>2026 г.</a:t>
          </a:r>
          <a:endParaRPr lang="ru-RU" sz="2000" kern="1200" dirty="0">
            <a:latin typeface="Times New Roman" panose="02020603050405020304" pitchFamily="18" charset="0"/>
            <a:cs typeface="Times New Roman" panose="02020603050405020304" pitchFamily="18" charset="0"/>
          </a:endParaRPr>
        </a:p>
      </dsp:txBody>
      <dsp:txXfrm>
        <a:off x="2691936" y="0"/>
        <a:ext cx="1114105" cy="376599"/>
      </dsp:txXfrm>
    </dsp:sp>
    <dsp:sp modelId="{FD24C48F-AB11-4DA2-BBA3-3E0FC07FC1B2}">
      <dsp:nvSpPr>
        <dsp:cNvPr id="0" name=""/>
        <dsp:cNvSpPr/>
      </dsp:nvSpPr>
      <dsp:spPr>
        <a:xfrm>
          <a:off x="4478847" y="0"/>
          <a:ext cx="376599" cy="376599"/>
        </a:xfrm>
        <a:prstGeom prst="ellipse">
          <a:avLst/>
        </a:prstGeom>
        <a:solidFill>
          <a:schemeClr val="accent2">
            <a:tint val="40000"/>
            <a:hueOff val="0"/>
            <a:satOff val="0"/>
            <a:lumOff val="0"/>
            <a:alphaOff val="0"/>
          </a:schemeClr>
        </a:solidFill>
        <a:ln w="10000"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26BD248C-BE7E-43BB-8A1E-A3622B9A3389}">
      <dsp:nvSpPr>
        <dsp:cNvPr id="0" name=""/>
        <dsp:cNvSpPr/>
      </dsp:nvSpPr>
      <dsp:spPr>
        <a:xfrm>
          <a:off x="4516507" y="37659"/>
          <a:ext cx="301279" cy="301279"/>
        </a:xfrm>
        <a:prstGeom prst="chord">
          <a:avLst>
            <a:gd name="adj1" fmla="val 16200000"/>
            <a:gd name="adj2" fmla="val 16200000"/>
          </a:avLst>
        </a:prstGeom>
        <a:solidFill>
          <a:schemeClr val="accent2">
            <a:hueOff val="2746340"/>
            <a:satOff val="-48808"/>
            <a:lumOff val="1569"/>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22E58AC-ED5E-45DB-ACCA-71A59E7111E6}">
      <dsp:nvSpPr>
        <dsp:cNvPr id="0" name=""/>
        <dsp:cNvSpPr/>
      </dsp:nvSpPr>
      <dsp:spPr>
        <a:xfrm>
          <a:off x="4341228" y="376599"/>
          <a:ext cx="2299458" cy="1584854"/>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1066800">
            <a:lnSpc>
              <a:spcPct val="90000"/>
            </a:lnSpc>
            <a:spcBef>
              <a:spcPct val="0"/>
            </a:spcBef>
            <a:spcAft>
              <a:spcPct val="35000"/>
            </a:spcAft>
          </a:pPr>
          <a:r>
            <a:rPr lang="ru-RU" sz="2400" b="1" i="0" u="none" kern="1200" dirty="0" smtClean="0">
              <a:latin typeface="Times New Roman" panose="02020603050405020304" pitchFamily="18" charset="0"/>
              <a:cs typeface="Times New Roman" panose="02020603050405020304" pitchFamily="18" charset="0"/>
            </a:rPr>
            <a:t>165 251,55</a:t>
          </a:r>
          <a:endParaRPr lang="ru-RU" sz="2400" b="1" kern="1200" dirty="0">
            <a:latin typeface="Times New Roman" panose="02020603050405020304" pitchFamily="18" charset="0"/>
            <a:cs typeface="Times New Roman" panose="02020603050405020304" pitchFamily="18" charset="0"/>
          </a:endParaRPr>
        </a:p>
      </dsp:txBody>
      <dsp:txXfrm>
        <a:off x="4341228" y="376599"/>
        <a:ext cx="2299458" cy="1584854"/>
      </dsp:txXfrm>
    </dsp:sp>
    <dsp:sp modelId="{968DF896-8ADA-4234-8278-C044F1556447}">
      <dsp:nvSpPr>
        <dsp:cNvPr id="0" name=""/>
        <dsp:cNvSpPr/>
      </dsp:nvSpPr>
      <dsp:spPr>
        <a:xfrm>
          <a:off x="4933905" y="0"/>
          <a:ext cx="1114105" cy="376599"/>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0800" tIns="50800" rIns="50800" bIns="50800" numCol="1" spcCol="1270" anchor="b" anchorCtr="0">
          <a:noAutofit/>
        </a:bodyPr>
        <a:lstStyle/>
        <a:p>
          <a:pPr lvl="0" algn="l" defTabSz="889000">
            <a:lnSpc>
              <a:spcPct val="90000"/>
            </a:lnSpc>
            <a:spcBef>
              <a:spcPct val="0"/>
            </a:spcBef>
            <a:spcAft>
              <a:spcPct val="35000"/>
            </a:spcAft>
          </a:pPr>
          <a:r>
            <a:rPr lang="ru-RU" sz="2000" kern="1200" dirty="0" smtClean="0">
              <a:latin typeface="Times New Roman" panose="02020603050405020304" pitchFamily="18" charset="0"/>
              <a:cs typeface="Times New Roman" panose="02020603050405020304" pitchFamily="18" charset="0"/>
            </a:rPr>
            <a:t>2027 г.</a:t>
          </a:r>
          <a:endParaRPr lang="ru-RU" sz="2000" kern="1200" dirty="0">
            <a:latin typeface="Times New Roman" panose="02020603050405020304" pitchFamily="18" charset="0"/>
            <a:cs typeface="Times New Roman" panose="02020603050405020304" pitchFamily="18" charset="0"/>
          </a:endParaRPr>
        </a:p>
      </dsp:txBody>
      <dsp:txXfrm>
        <a:off x="4933905" y="0"/>
        <a:ext cx="1114105" cy="3765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4905B-F884-44C8-9BE0-6E412E6954B7}">
      <dsp:nvSpPr>
        <dsp:cNvPr id="0" name=""/>
        <dsp:cNvSpPr/>
      </dsp:nvSpPr>
      <dsp:spPr>
        <a:xfrm>
          <a:off x="2609295" y="0"/>
          <a:ext cx="1747332" cy="1747420"/>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0452E15-AD32-4881-BCA8-9A0FE2038B87}">
      <dsp:nvSpPr>
        <dsp:cNvPr id="0" name=""/>
        <dsp:cNvSpPr/>
      </dsp:nvSpPr>
      <dsp:spPr>
        <a:xfrm>
          <a:off x="2395907" y="337618"/>
          <a:ext cx="1994988" cy="680605"/>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ru-RU" sz="2900" b="1" kern="1200" dirty="0" smtClean="0">
              <a:latin typeface="Times New Roman" panose="02020603050405020304" pitchFamily="18" charset="0"/>
              <a:cs typeface="Times New Roman" panose="02020603050405020304" pitchFamily="18" charset="0"/>
            </a:rPr>
            <a:t>2015-2025 </a:t>
          </a:r>
          <a:r>
            <a:rPr lang="ru-RU" sz="1050" b="1" kern="1200" dirty="0" err="1" smtClean="0">
              <a:latin typeface="Times New Roman" panose="02020603050405020304" pitchFamily="18" charset="0"/>
              <a:cs typeface="Times New Roman" panose="02020603050405020304" pitchFamily="18" charset="0"/>
            </a:rPr>
            <a:t>гг</a:t>
          </a:r>
          <a:endParaRPr lang="ru-RU" sz="1050" b="1" kern="1200" dirty="0">
            <a:latin typeface="Times New Roman" panose="02020603050405020304" pitchFamily="18" charset="0"/>
            <a:cs typeface="Times New Roman" panose="02020603050405020304" pitchFamily="18" charset="0"/>
          </a:endParaRPr>
        </a:p>
      </dsp:txBody>
      <dsp:txXfrm>
        <a:off x="2395907" y="337618"/>
        <a:ext cx="1994988" cy="680605"/>
      </dsp:txXfrm>
    </dsp:sp>
    <dsp:sp modelId="{73D1CCFE-F38F-4767-B398-CDCE5F27D9F6}">
      <dsp:nvSpPr>
        <dsp:cNvPr id="0" name=""/>
        <dsp:cNvSpPr/>
      </dsp:nvSpPr>
      <dsp:spPr>
        <a:xfrm>
          <a:off x="2123871" y="1004005"/>
          <a:ext cx="1747332" cy="1747420"/>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C048849-6BD9-40A5-BE82-09896F2A93EF}">
      <dsp:nvSpPr>
        <dsp:cNvPr id="0" name=""/>
        <dsp:cNvSpPr/>
      </dsp:nvSpPr>
      <dsp:spPr>
        <a:xfrm>
          <a:off x="2151177" y="1449734"/>
          <a:ext cx="1437917" cy="706064"/>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ts val="0"/>
            </a:spcAft>
          </a:pPr>
          <a:r>
            <a:rPr lang="ru-RU" sz="3200" b="1" u="sng" kern="1200" dirty="0" smtClean="0">
              <a:latin typeface="Times New Roman" panose="02020603050405020304" pitchFamily="18" charset="0"/>
              <a:cs typeface="Times New Roman" panose="02020603050405020304" pitchFamily="18" charset="0"/>
            </a:rPr>
            <a:t>9 </a:t>
          </a:r>
        </a:p>
        <a:p>
          <a:pPr lvl="0" algn="ctr" defTabSz="1422400">
            <a:lnSpc>
              <a:spcPct val="90000"/>
            </a:lnSpc>
            <a:spcBef>
              <a:spcPct val="0"/>
            </a:spcBef>
            <a:spcAft>
              <a:spcPts val="0"/>
            </a:spcAft>
          </a:pPr>
          <a:r>
            <a:rPr lang="ru-RU" sz="1800" b="1" kern="1200" dirty="0" smtClean="0">
              <a:latin typeface="Times New Roman" panose="02020603050405020304" pitchFamily="18" charset="0"/>
              <a:cs typeface="Times New Roman" panose="02020603050405020304" pitchFamily="18" charset="0"/>
            </a:rPr>
            <a:t>объектов:</a:t>
          </a:r>
          <a:endParaRPr lang="ru-RU" sz="1800" b="1" kern="1200" dirty="0">
            <a:latin typeface="Times New Roman" panose="02020603050405020304" pitchFamily="18" charset="0"/>
            <a:cs typeface="Times New Roman" panose="02020603050405020304" pitchFamily="18" charset="0"/>
          </a:endParaRPr>
        </a:p>
      </dsp:txBody>
      <dsp:txXfrm>
        <a:off x="2151177" y="1449734"/>
        <a:ext cx="1437917" cy="706064"/>
      </dsp:txXfrm>
    </dsp:sp>
    <dsp:sp modelId="{D3D427A3-3E9A-453E-B4F4-C804BA127E2E}">
      <dsp:nvSpPr>
        <dsp:cNvPr id="0" name=""/>
        <dsp:cNvSpPr/>
      </dsp:nvSpPr>
      <dsp:spPr>
        <a:xfrm>
          <a:off x="2609295" y="2012523"/>
          <a:ext cx="1747332" cy="1747420"/>
        </a:xfrm>
        <a:prstGeom prst="circularArrow">
          <a:avLst>
            <a:gd name="adj1" fmla="val 10980"/>
            <a:gd name="adj2" fmla="val 1142322"/>
            <a:gd name="adj3" fmla="val 4500000"/>
            <a:gd name="adj4" fmla="val 13500000"/>
            <a:gd name="adj5" fmla="val 12500"/>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AE54D87-EE69-4EEB-B4FF-AA3EF98C33DC}">
      <dsp:nvSpPr>
        <dsp:cNvPr id="0" name=""/>
        <dsp:cNvSpPr/>
      </dsp:nvSpPr>
      <dsp:spPr>
        <a:xfrm>
          <a:off x="3209608" y="2540557"/>
          <a:ext cx="1337608" cy="638514"/>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ts val="0"/>
            </a:spcAft>
          </a:pPr>
          <a:r>
            <a:rPr lang="ru-RU" sz="2400" b="1" u="sng" kern="1200" dirty="0" smtClean="0">
              <a:latin typeface="Times New Roman" panose="02020603050405020304" pitchFamily="18" charset="0"/>
              <a:cs typeface="Times New Roman" panose="02020603050405020304" pitchFamily="18" charset="0"/>
            </a:rPr>
            <a:t>4</a:t>
          </a:r>
          <a:r>
            <a:rPr lang="ru-RU" sz="1800" b="1" u="sng" kern="1200" dirty="0" smtClean="0">
              <a:latin typeface="Times New Roman" panose="02020603050405020304" pitchFamily="18" charset="0"/>
              <a:cs typeface="Times New Roman" panose="02020603050405020304" pitchFamily="18" charset="0"/>
            </a:rPr>
            <a:t> </a:t>
          </a:r>
        </a:p>
        <a:p>
          <a:pPr lvl="0" algn="ctr" defTabSz="1066800">
            <a:lnSpc>
              <a:spcPct val="90000"/>
            </a:lnSpc>
            <a:spcBef>
              <a:spcPct val="0"/>
            </a:spcBef>
            <a:spcAft>
              <a:spcPts val="0"/>
            </a:spcAft>
          </a:pPr>
          <a:r>
            <a:rPr lang="ru-RU" sz="1800" b="1" kern="1200" dirty="0" smtClean="0">
              <a:latin typeface="Times New Roman" panose="02020603050405020304" pitchFamily="18" charset="0"/>
              <a:cs typeface="Times New Roman" panose="02020603050405020304" pitchFamily="18" charset="0"/>
            </a:rPr>
            <a:t>школы</a:t>
          </a:r>
          <a:endParaRPr lang="ru-RU" sz="1800" b="1" kern="1200" dirty="0">
            <a:latin typeface="Times New Roman" panose="02020603050405020304" pitchFamily="18" charset="0"/>
            <a:cs typeface="Times New Roman" panose="02020603050405020304" pitchFamily="18" charset="0"/>
          </a:endParaRPr>
        </a:p>
      </dsp:txBody>
      <dsp:txXfrm>
        <a:off x="3209608" y="2540557"/>
        <a:ext cx="1337608" cy="638514"/>
      </dsp:txXfrm>
    </dsp:sp>
    <dsp:sp modelId="{3466FFD2-E94E-4EEC-88B7-718ABA6FCAAB}">
      <dsp:nvSpPr>
        <dsp:cNvPr id="0" name=""/>
        <dsp:cNvSpPr/>
      </dsp:nvSpPr>
      <dsp:spPr>
        <a:xfrm>
          <a:off x="2123871" y="3018220"/>
          <a:ext cx="1747332" cy="1747420"/>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D3AE562-E764-49CE-B826-3968BE2AE7E8}">
      <dsp:nvSpPr>
        <dsp:cNvPr id="0" name=""/>
        <dsp:cNvSpPr/>
      </dsp:nvSpPr>
      <dsp:spPr>
        <a:xfrm>
          <a:off x="2023325" y="3198935"/>
          <a:ext cx="1011726" cy="973037"/>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ts val="0"/>
            </a:spcAft>
          </a:pPr>
          <a:r>
            <a:rPr lang="ru-RU" sz="2400" b="1" u="sng" kern="1200" dirty="0" smtClean="0">
              <a:latin typeface="Times New Roman" panose="02020603050405020304" pitchFamily="18" charset="0"/>
              <a:cs typeface="Times New Roman" panose="02020603050405020304" pitchFamily="18" charset="0"/>
            </a:rPr>
            <a:t>5</a:t>
          </a:r>
          <a:r>
            <a:rPr lang="ru-RU" sz="1800" b="1" kern="1200" dirty="0" smtClean="0">
              <a:latin typeface="Times New Roman" panose="02020603050405020304" pitchFamily="18" charset="0"/>
              <a:cs typeface="Times New Roman" panose="02020603050405020304" pitchFamily="18" charset="0"/>
            </a:rPr>
            <a:t> </a:t>
          </a:r>
        </a:p>
        <a:p>
          <a:pPr lvl="0" algn="ctr" defTabSz="1066800">
            <a:lnSpc>
              <a:spcPct val="90000"/>
            </a:lnSpc>
            <a:spcBef>
              <a:spcPct val="0"/>
            </a:spcBef>
            <a:spcAft>
              <a:spcPts val="0"/>
            </a:spcAft>
          </a:pPr>
          <a:r>
            <a:rPr lang="ru-RU" sz="1800" b="1" kern="1200" dirty="0" smtClean="0">
              <a:latin typeface="Times New Roman" panose="02020603050405020304" pitchFamily="18" charset="0"/>
              <a:cs typeface="Times New Roman" panose="02020603050405020304" pitchFamily="18" charset="0"/>
            </a:rPr>
            <a:t>детских садов</a:t>
          </a:r>
          <a:endParaRPr lang="ru-RU" sz="1800" b="1" kern="1200" dirty="0">
            <a:latin typeface="Times New Roman" panose="02020603050405020304" pitchFamily="18" charset="0"/>
            <a:cs typeface="Times New Roman" panose="02020603050405020304" pitchFamily="18" charset="0"/>
          </a:endParaRPr>
        </a:p>
      </dsp:txBody>
      <dsp:txXfrm>
        <a:off x="2023325" y="3198935"/>
        <a:ext cx="1011726" cy="973037"/>
      </dsp:txXfrm>
    </dsp:sp>
    <dsp:sp modelId="{EE4DAC61-9C21-44AC-A92F-3F1F990E261C}">
      <dsp:nvSpPr>
        <dsp:cNvPr id="0" name=""/>
        <dsp:cNvSpPr/>
      </dsp:nvSpPr>
      <dsp:spPr>
        <a:xfrm>
          <a:off x="2733520" y="4138420"/>
          <a:ext cx="1501178" cy="1502059"/>
        </a:xfrm>
        <a:prstGeom prst="blockArc">
          <a:avLst>
            <a:gd name="adj1" fmla="val 13500000"/>
            <a:gd name="adj2" fmla="val 10800000"/>
            <a:gd name="adj3" fmla="val 12740"/>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C65EAD4-0D00-428A-B898-5CD68DA1FFA8}">
      <dsp:nvSpPr>
        <dsp:cNvPr id="0" name=""/>
        <dsp:cNvSpPr/>
      </dsp:nvSpPr>
      <dsp:spPr>
        <a:xfrm>
          <a:off x="2289406" y="4632370"/>
          <a:ext cx="1963843" cy="775368"/>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ts val="0"/>
            </a:spcAft>
          </a:pPr>
          <a:r>
            <a:rPr lang="ru-RU" sz="2400" b="1" u="none" kern="1200" dirty="0" smtClean="0">
              <a:latin typeface="Times New Roman" panose="02020603050405020304" pitchFamily="18" charset="0"/>
              <a:cs typeface="Times New Roman" panose="02020603050405020304" pitchFamily="18" charset="0"/>
            </a:rPr>
            <a:t>4,8 </a:t>
          </a:r>
        </a:p>
        <a:p>
          <a:pPr lvl="0" algn="ctr" defTabSz="1066800">
            <a:lnSpc>
              <a:spcPct val="90000"/>
            </a:lnSpc>
            <a:spcBef>
              <a:spcPct val="0"/>
            </a:spcBef>
            <a:spcAft>
              <a:spcPts val="0"/>
            </a:spcAft>
          </a:pPr>
          <a:r>
            <a:rPr lang="ru-RU" sz="2400" b="1" u="none" kern="1200" dirty="0" smtClean="0">
              <a:latin typeface="Times New Roman" panose="02020603050405020304" pitchFamily="18" charset="0"/>
              <a:cs typeface="Times New Roman" panose="02020603050405020304" pitchFamily="18" charset="0"/>
            </a:rPr>
            <a:t>млрд. рублей</a:t>
          </a:r>
        </a:p>
      </dsp:txBody>
      <dsp:txXfrm>
        <a:off x="2289406" y="4632370"/>
        <a:ext cx="1963843" cy="7753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321E9-B7F1-4CF8-A9FC-53A61A012D27}">
      <dsp:nvSpPr>
        <dsp:cNvPr id="0" name=""/>
        <dsp:cNvSpPr/>
      </dsp:nvSpPr>
      <dsp:spPr>
        <a:xfrm>
          <a:off x="931279" y="0"/>
          <a:ext cx="376599" cy="376599"/>
        </a:xfrm>
        <a:prstGeom prst="ellipse">
          <a:avLst/>
        </a:prstGeom>
        <a:solidFill>
          <a:schemeClr val="accent2">
            <a:tint val="40000"/>
            <a:hueOff val="0"/>
            <a:satOff val="0"/>
            <a:lumOff val="0"/>
            <a:alphaOff val="0"/>
          </a:schemeClr>
        </a:solidFill>
        <a:ln w="10000"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B80CB5D5-0F58-4AFC-A7C0-A0A20BB5B40C}">
      <dsp:nvSpPr>
        <dsp:cNvPr id="0" name=""/>
        <dsp:cNvSpPr/>
      </dsp:nvSpPr>
      <dsp:spPr>
        <a:xfrm>
          <a:off x="968939" y="37659"/>
          <a:ext cx="301279" cy="301279"/>
        </a:xfrm>
        <a:prstGeom prst="chord">
          <a:avLst>
            <a:gd name="adj1" fmla="val 0"/>
            <a:gd name="adj2" fmla="val 10800000"/>
          </a:avLst>
        </a:prstGeom>
        <a:solidFill>
          <a:schemeClr val="accent2">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50B4BE5-52F9-41DB-AE0E-BF9113812A4A}">
      <dsp:nvSpPr>
        <dsp:cNvPr id="0" name=""/>
        <dsp:cNvSpPr/>
      </dsp:nvSpPr>
      <dsp:spPr>
        <a:xfrm>
          <a:off x="691825" y="376599"/>
          <a:ext cx="2027561" cy="1584854"/>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1066800">
            <a:lnSpc>
              <a:spcPct val="90000"/>
            </a:lnSpc>
            <a:spcBef>
              <a:spcPct val="0"/>
            </a:spcBef>
            <a:spcAft>
              <a:spcPct val="35000"/>
            </a:spcAft>
          </a:pPr>
          <a:r>
            <a:rPr lang="ru-RU" sz="2400" b="1" i="0" u="none" kern="1200" dirty="0" smtClean="0">
              <a:latin typeface="Times New Roman" panose="02020603050405020304" pitchFamily="18" charset="0"/>
              <a:cs typeface="Times New Roman" panose="02020603050405020304" pitchFamily="18" charset="0"/>
            </a:rPr>
            <a:t>228 436,05</a:t>
          </a:r>
          <a:endParaRPr lang="ru-RU" sz="2400" b="1" kern="1200" dirty="0">
            <a:latin typeface="Times New Roman" panose="02020603050405020304" pitchFamily="18" charset="0"/>
            <a:cs typeface="Times New Roman" panose="02020603050405020304" pitchFamily="18" charset="0"/>
          </a:endParaRPr>
        </a:p>
      </dsp:txBody>
      <dsp:txXfrm>
        <a:off x="691825" y="376599"/>
        <a:ext cx="2027561" cy="1584854"/>
      </dsp:txXfrm>
    </dsp:sp>
    <dsp:sp modelId="{98233137-B966-43D5-A50F-DB537EF4C7DC}">
      <dsp:nvSpPr>
        <dsp:cNvPr id="0" name=""/>
        <dsp:cNvSpPr/>
      </dsp:nvSpPr>
      <dsp:spPr>
        <a:xfrm>
          <a:off x="1386336" y="0"/>
          <a:ext cx="1114105" cy="376599"/>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0800" tIns="50800" rIns="50800" bIns="50800" numCol="1" spcCol="1270" anchor="b" anchorCtr="0">
          <a:noAutofit/>
        </a:bodyPr>
        <a:lstStyle/>
        <a:p>
          <a:pPr lvl="0" algn="l" defTabSz="889000">
            <a:lnSpc>
              <a:spcPct val="90000"/>
            </a:lnSpc>
            <a:spcBef>
              <a:spcPct val="0"/>
            </a:spcBef>
            <a:spcAft>
              <a:spcPct val="35000"/>
            </a:spcAft>
          </a:pPr>
          <a:r>
            <a:rPr lang="ru-RU" sz="2000" kern="1200" dirty="0" smtClean="0">
              <a:latin typeface="Times New Roman" panose="02020603050405020304" pitchFamily="18" charset="0"/>
              <a:cs typeface="Times New Roman" panose="02020603050405020304" pitchFamily="18" charset="0"/>
            </a:rPr>
            <a:t>2027 г.</a:t>
          </a:r>
          <a:endParaRPr lang="ru-RU" sz="2000" kern="1200" dirty="0">
            <a:latin typeface="Times New Roman" panose="02020603050405020304" pitchFamily="18" charset="0"/>
            <a:cs typeface="Times New Roman" panose="02020603050405020304" pitchFamily="18" charset="0"/>
          </a:endParaRPr>
        </a:p>
      </dsp:txBody>
      <dsp:txXfrm>
        <a:off x="1386336" y="0"/>
        <a:ext cx="1114105" cy="376599"/>
      </dsp:txXfrm>
    </dsp:sp>
    <dsp:sp modelId="{FD24C48F-AB11-4DA2-BBA3-3E0FC07FC1B2}">
      <dsp:nvSpPr>
        <dsp:cNvPr id="0" name=""/>
        <dsp:cNvSpPr/>
      </dsp:nvSpPr>
      <dsp:spPr>
        <a:xfrm>
          <a:off x="3173247" y="0"/>
          <a:ext cx="376599" cy="376599"/>
        </a:xfrm>
        <a:prstGeom prst="ellipse">
          <a:avLst/>
        </a:prstGeom>
        <a:solidFill>
          <a:schemeClr val="accent2">
            <a:tint val="40000"/>
            <a:hueOff val="0"/>
            <a:satOff val="0"/>
            <a:lumOff val="0"/>
            <a:alphaOff val="0"/>
          </a:schemeClr>
        </a:solidFill>
        <a:ln w="10000"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26BD248C-BE7E-43BB-8A1E-A3622B9A3389}">
      <dsp:nvSpPr>
        <dsp:cNvPr id="0" name=""/>
        <dsp:cNvSpPr/>
      </dsp:nvSpPr>
      <dsp:spPr>
        <a:xfrm>
          <a:off x="3210907" y="37659"/>
          <a:ext cx="301279" cy="301279"/>
        </a:xfrm>
        <a:prstGeom prst="chord">
          <a:avLst>
            <a:gd name="adj1" fmla="val 16200000"/>
            <a:gd name="adj2" fmla="val 16200000"/>
          </a:avLst>
        </a:prstGeom>
        <a:solidFill>
          <a:schemeClr val="accent2">
            <a:hueOff val="2746340"/>
            <a:satOff val="-48808"/>
            <a:lumOff val="1569"/>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22E58AC-ED5E-45DB-ACCA-71A59E7111E6}">
      <dsp:nvSpPr>
        <dsp:cNvPr id="0" name=""/>
        <dsp:cNvSpPr/>
      </dsp:nvSpPr>
      <dsp:spPr>
        <a:xfrm>
          <a:off x="3035628" y="376599"/>
          <a:ext cx="2299458" cy="1584854"/>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1066800">
            <a:lnSpc>
              <a:spcPct val="90000"/>
            </a:lnSpc>
            <a:spcBef>
              <a:spcPct val="0"/>
            </a:spcBef>
            <a:spcAft>
              <a:spcPct val="35000"/>
            </a:spcAft>
          </a:pPr>
          <a:r>
            <a:rPr lang="ru-RU" sz="2400" b="1" i="0" u="none" kern="1200" dirty="0" smtClean="0">
              <a:latin typeface="Times New Roman" panose="02020603050405020304" pitchFamily="18" charset="0"/>
              <a:cs typeface="Times New Roman" panose="02020603050405020304" pitchFamily="18" charset="0"/>
            </a:rPr>
            <a:t>357 388,21</a:t>
          </a:r>
          <a:endParaRPr lang="ru-RU" sz="2400" b="1" kern="1200" dirty="0">
            <a:latin typeface="Times New Roman" panose="02020603050405020304" pitchFamily="18" charset="0"/>
            <a:cs typeface="Times New Roman" panose="02020603050405020304" pitchFamily="18" charset="0"/>
          </a:endParaRPr>
        </a:p>
      </dsp:txBody>
      <dsp:txXfrm>
        <a:off x="3035628" y="376599"/>
        <a:ext cx="2299458" cy="1584854"/>
      </dsp:txXfrm>
    </dsp:sp>
    <dsp:sp modelId="{968DF896-8ADA-4234-8278-C044F1556447}">
      <dsp:nvSpPr>
        <dsp:cNvPr id="0" name=""/>
        <dsp:cNvSpPr/>
      </dsp:nvSpPr>
      <dsp:spPr>
        <a:xfrm>
          <a:off x="3628304" y="0"/>
          <a:ext cx="1114105" cy="376599"/>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0800" tIns="50800" rIns="50800" bIns="50800" numCol="1" spcCol="1270" anchor="b" anchorCtr="0">
          <a:noAutofit/>
        </a:bodyPr>
        <a:lstStyle/>
        <a:p>
          <a:pPr lvl="0" algn="l" defTabSz="889000">
            <a:lnSpc>
              <a:spcPct val="90000"/>
            </a:lnSpc>
            <a:spcBef>
              <a:spcPct val="0"/>
            </a:spcBef>
            <a:spcAft>
              <a:spcPct val="35000"/>
            </a:spcAft>
          </a:pPr>
          <a:r>
            <a:rPr lang="ru-RU" sz="2000" kern="1200" dirty="0" smtClean="0">
              <a:latin typeface="Times New Roman" panose="02020603050405020304" pitchFamily="18" charset="0"/>
              <a:cs typeface="Times New Roman" panose="02020603050405020304" pitchFamily="18" charset="0"/>
            </a:rPr>
            <a:t>2028 г.</a:t>
          </a:r>
          <a:endParaRPr lang="ru-RU" sz="2000" kern="1200" dirty="0">
            <a:latin typeface="Times New Roman" panose="02020603050405020304" pitchFamily="18" charset="0"/>
            <a:cs typeface="Times New Roman" panose="02020603050405020304" pitchFamily="18" charset="0"/>
          </a:endParaRPr>
        </a:p>
      </dsp:txBody>
      <dsp:txXfrm>
        <a:off x="3628304" y="0"/>
        <a:ext cx="1114105" cy="376599"/>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0.07126</cdr:x>
      <cdr:y>0.12698</cdr:y>
    </cdr:from>
    <cdr:to>
      <cdr:x>0.94624</cdr:x>
      <cdr:y>0.32855</cdr:y>
    </cdr:to>
    <cdr:sp macro="" textlink="">
      <cdr:nvSpPr>
        <cdr:cNvPr id="2" name="TextBox 1"/>
        <cdr:cNvSpPr txBox="1"/>
      </cdr:nvSpPr>
      <cdr:spPr>
        <a:xfrm xmlns:a="http://schemas.openxmlformats.org/drawingml/2006/main">
          <a:off x="586408" y="576064"/>
          <a:ext cx="72008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dr:relSizeAnchor xmlns:cdr="http://schemas.openxmlformats.org/drawingml/2006/chartDrawing">
    <cdr:from>
      <cdr:x>0.02742</cdr:x>
      <cdr:y>0.11224</cdr:y>
    </cdr:from>
    <cdr:to>
      <cdr:x>0.14394</cdr:x>
      <cdr:y>0.18917</cdr:y>
    </cdr:to>
    <cdr:sp macro="" textlink="">
      <cdr:nvSpPr>
        <cdr:cNvPr id="3" name="TextBox 2"/>
        <cdr:cNvSpPr txBox="1"/>
      </cdr:nvSpPr>
      <cdr:spPr>
        <a:xfrm xmlns:a="http://schemas.openxmlformats.org/drawingml/2006/main">
          <a:off x="237234" y="525264"/>
          <a:ext cx="1008117"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300" b="1" dirty="0" smtClean="0">
              <a:latin typeface="Times New Roman" panose="02020603050405020304" pitchFamily="18" charset="0"/>
              <a:cs typeface="Times New Roman" panose="02020603050405020304" pitchFamily="18" charset="0"/>
            </a:rPr>
            <a:t>5 587 548,87</a:t>
          </a:r>
          <a:endParaRPr lang="ru-RU" sz="13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0.19388</cdr:x>
      <cdr:y>0.0353</cdr:y>
    </cdr:from>
    <cdr:to>
      <cdr:x>0.30207</cdr:x>
      <cdr:y>0.18461</cdr:y>
    </cdr:to>
    <cdr:sp macro="" textlink="">
      <cdr:nvSpPr>
        <cdr:cNvPr id="4" name="TextBox 1"/>
        <cdr:cNvSpPr txBox="1"/>
      </cdr:nvSpPr>
      <cdr:spPr>
        <a:xfrm xmlns:a="http://schemas.openxmlformats.org/drawingml/2006/main">
          <a:off x="1677427" y="165225"/>
          <a:ext cx="936070" cy="69874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300" b="1" dirty="0" smtClean="0">
              <a:latin typeface="Times New Roman" panose="02020603050405020304" pitchFamily="18" charset="0"/>
              <a:cs typeface="Times New Roman" panose="02020603050405020304" pitchFamily="18" charset="0"/>
            </a:rPr>
            <a:t>6 250 397,71</a:t>
          </a:r>
          <a:endParaRPr lang="ru-RU" sz="13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0.35201</cdr:x>
      <cdr:y>0.08146</cdr:y>
    </cdr:from>
    <cdr:to>
      <cdr:x>0.50182</cdr:x>
      <cdr:y>0.17378</cdr:y>
    </cdr:to>
    <cdr:sp macro="" textlink="">
      <cdr:nvSpPr>
        <cdr:cNvPr id="5" name="TextBox 1"/>
        <cdr:cNvSpPr txBox="1"/>
      </cdr:nvSpPr>
      <cdr:spPr>
        <a:xfrm xmlns:a="http://schemas.openxmlformats.org/drawingml/2006/main">
          <a:off x="3045547" y="381249"/>
          <a:ext cx="1296137" cy="43203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300" b="1" dirty="0" smtClean="0">
              <a:latin typeface="Times New Roman" panose="02020603050405020304" pitchFamily="18" charset="0"/>
              <a:cs typeface="Times New Roman" panose="02020603050405020304" pitchFamily="18" charset="0"/>
            </a:rPr>
            <a:t>5 637 943,64</a:t>
          </a:r>
          <a:endParaRPr lang="ru-RU" sz="13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0.52679</cdr:x>
      <cdr:y>0.05069</cdr:y>
    </cdr:from>
    <cdr:to>
      <cdr:x>0.66828</cdr:x>
      <cdr:y>0.33158</cdr:y>
    </cdr:to>
    <cdr:sp macro="" textlink="">
      <cdr:nvSpPr>
        <cdr:cNvPr id="6" name="TextBox 1"/>
        <cdr:cNvSpPr txBox="1"/>
      </cdr:nvSpPr>
      <cdr:spPr>
        <a:xfrm xmlns:a="http://schemas.openxmlformats.org/drawingml/2006/main">
          <a:off x="4557721" y="237232"/>
          <a:ext cx="1224154" cy="131454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300" b="1" dirty="0" smtClean="0">
              <a:latin typeface="Times New Roman" panose="02020603050405020304" pitchFamily="18" charset="0"/>
              <a:cs typeface="Times New Roman" panose="02020603050405020304" pitchFamily="18" charset="0"/>
            </a:rPr>
            <a:t>6 207 561,89</a:t>
          </a:r>
          <a:endParaRPr lang="ru-RU" sz="13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0.69325</cdr:x>
      <cdr:y>0.09685</cdr:y>
    </cdr:from>
    <cdr:to>
      <cdr:x>0.77647</cdr:x>
      <cdr:y>0.32765</cdr:y>
    </cdr:to>
    <cdr:sp macro="" textlink="">
      <cdr:nvSpPr>
        <cdr:cNvPr id="7" name="TextBox 1"/>
        <cdr:cNvSpPr txBox="1"/>
      </cdr:nvSpPr>
      <cdr:spPr>
        <a:xfrm xmlns:a="http://schemas.openxmlformats.org/drawingml/2006/main">
          <a:off x="5997913" y="453256"/>
          <a:ext cx="720040" cy="108013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300" b="1" dirty="0" smtClean="0">
              <a:latin typeface="Times New Roman" panose="02020603050405020304" pitchFamily="18" charset="0"/>
              <a:cs typeface="Times New Roman" panose="02020603050405020304" pitchFamily="18" charset="0"/>
            </a:rPr>
            <a:t>5 827 259,10</a:t>
          </a:r>
          <a:endParaRPr lang="ru-RU" sz="13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0.85138</cdr:x>
      <cdr:y>0.09685</cdr:y>
    </cdr:from>
    <cdr:to>
      <cdr:x>0.95958</cdr:x>
      <cdr:y>0.35842</cdr:y>
    </cdr:to>
    <cdr:sp macro="" textlink="">
      <cdr:nvSpPr>
        <cdr:cNvPr id="8" name="TextBox 1"/>
        <cdr:cNvSpPr txBox="1"/>
      </cdr:nvSpPr>
      <cdr:spPr>
        <a:xfrm xmlns:a="http://schemas.openxmlformats.org/drawingml/2006/main">
          <a:off x="7366033" y="453256"/>
          <a:ext cx="936133" cy="12241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300" b="1" dirty="0" smtClean="0">
              <a:latin typeface="Times New Roman" panose="02020603050405020304" pitchFamily="18" charset="0"/>
              <a:cs typeface="Times New Roman" panose="02020603050405020304" pitchFamily="18" charset="0"/>
            </a:rPr>
            <a:t>5 664 572,26</a:t>
          </a:r>
        </a:p>
        <a:p xmlns:a="http://schemas.openxmlformats.org/drawingml/2006/main">
          <a:endParaRPr lang="ru-RU" sz="1300" b="1" dirty="0">
            <a:latin typeface="Times New Roman" panose="02020603050405020304" pitchFamily="18" charset="0"/>
            <a:cs typeface="Times New Roman" panose="0202060305040502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0.38369</cdr:x>
      <cdr:y>0.58102</cdr:y>
    </cdr:from>
    <cdr:to>
      <cdr:x>0.4639</cdr:x>
      <cdr:y>0.62943</cdr:y>
    </cdr:to>
    <cdr:sp macro="" textlink="">
      <cdr:nvSpPr>
        <cdr:cNvPr id="2" name="TextBox 1"/>
        <cdr:cNvSpPr txBox="1"/>
      </cdr:nvSpPr>
      <cdr:spPr>
        <a:xfrm xmlns:a="http://schemas.openxmlformats.org/drawingml/2006/main">
          <a:off x="3800872" y="3457054"/>
          <a:ext cx="794521" cy="2880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dirty="0" smtClean="0">
              <a:latin typeface="Times New Roman" panose="02020603050405020304" pitchFamily="18" charset="0"/>
              <a:cs typeface="Times New Roman" panose="02020603050405020304" pitchFamily="18" charset="0"/>
            </a:rPr>
            <a:t>59,2</a:t>
          </a:r>
          <a:r>
            <a:rPr lang="ru-RU" sz="1100" dirty="0" smtClean="0"/>
            <a:t>%</a:t>
          </a:r>
          <a:endParaRPr lang="ru-RU"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0.45294</cdr:x>
      <cdr:y>0.24157</cdr:y>
    </cdr:from>
    <cdr:to>
      <cdr:x>0.47043</cdr:x>
      <cdr:y>0.39722</cdr:y>
    </cdr:to>
    <cdr:sp macro="" textlink="">
      <cdr:nvSpPr>
        <cdr:cNvPr id="2" name="Прямоугольник 1"/>
        <cdr:cNvSpPr/>
      </cdr:nvSpPr>
      <cdr:spPr>
        <a:xfrm xmlns:a="http://schemas.openxmlformats.org/drawingml/2006/main">
          <a:off x="2315707" y="1531221"/>
          <a:ext cx="89419" cy="986598"/>
        </a:xfrm>
        <a:prstGeom xmlns:a="http://schemas.openxmlformats.org/drawingml/2006/main" prst="rect">
          <a:avLst/>
        </a:prstGeom>
        <a:solidFill xmlns:a="http://schemas.openxmlformats.org/drawingml/2006/main">
          <a:srgbClr val="8848A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drawings/drawing4.xml><?xml version="1.0" encoding="utf-8"?>
<c:userShapes xmlns:c="http://schemas.openxmlformats.org/drawingml/2006/chart">
  <cdr:relSizeAnchor xmlns:cdr="http://schemas.openxmlformats.org/drawingml/2006/chartDrawing">
    <cdr:from>
      <cdr:x>0.51413</cdr:x>
      <cdr:y>0.32634</cdr:y>
    </cdr:from>
    <cdr:to>
      <cdr:x>0.82916</cdr:x>
      <cdr:y>0.5287</cdr:y>
    </cdr:to>
    <cdr:sp macro="" textlink="">
      <cdr:nvSpPr>
        <cdr:cNvPr id="2" name="TextBox 1"/>
        <cdr:cNvSpPr txBox="1"/>
      </cdr:nvSpPr>
      <cdr:spPr>
        <a:xfrm xmlns:a="http://schemas.openxmlformats.org/drawingml/2006/main">
          <a:off x="2110629" y="973902"/>
          <a:ext cx="1293282" cy="6039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800" b="1" dirty="0" smtClean="0"/>
            <a:t>Социально-культурная сфера на 2025 г</a:t>
          </a:r>
          <a:endParaRPr lang="ru-RU" sz="8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0.03997</cdr:x>
      <cdr:y>0.00125</cdr:y>
    </cdr:to>
    <cdr:cxnSp macro="">
      <cdr:nvCxnSpPr>
        <cdr:cNvPr id="15" name="Прямая соединительная линия 14"/>
        <cdr:cNvCxnSpPr/>
      </cdr:nvCxnSpPr>
      <cdr:spPr>
        <a:xfrm xmlns:a="http://schemas.openxmlformats.org/drawingml/2006/main">
          <a:off x="0" y="0"/>
          <a:ext cx="288032" cy="6027"/>
        </a:xfrm>
        <a:prstGeom xmlns:a="http://schemas.openxmlformats.org/drawingml/2006/main" prst="line">
          <a:avLst/>
        </a:prstGeom>
        <a:noFill xmlns:a="http://schemas.openxmlformats.org/drawingml/2006/main"/>
        <a:ln xmlns:a="http://schemas.openxmlformats.org/drawingml/2006/main" w="34925" cap="rnd" cmpd="sng" algn="ctr">
          <a:solidFill>
            <a:sysClr val="windowText" lastClr="000000">
              <a:lumMod val="50000"/>
              <a:lumOff val="50000"/>
              <a:alpha val="48000"/>
            </a:sysClr>
          </a:solidFill>
          <a:prstDash val="sysDot"/>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0.92528</cdr:x>
      <cdr:y>0.56401</cdr:y>
    </cdr:from>
    <cdr:to>
      <cdr:x>1</cdr:x>
      <cdr:y>0.61832</cdr:y>
    </cdr:to>
    <cdr:sp macro="" textlink="">
      <cdr:nvSpPr>
        <cdr:cNvPr id="5" name="TextBox 16"/>
        <cdr:cNvSpPr txBox="1"/>
      </cdr:nvSpPr>
      <cdr:spPr>
        <a:xfrm xmlns:a="http://schemas.openxmlformats.org/drawingml/2006/main">
          <a:off x="8540379" y="2876295"/>
          <a:ext cx="689669"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algn="l" defTabSz="1071563" rtl="0" fontAlgn="base">
            <a:spcBef>
              <a:spcPct val="0"/>
            </a:spcBef>
            <a:spcAft>
              <a:spcPct val="0"/>
            </a:spcAft>
            <a:defRPr sz="2100" kern="1200">
              <a:solidFill>
                <a:schemeClr val="tx1"/>
              </a:solidFill>
              <a:latin typeface="Arial" charset="0"/>
              <a:ea typeface="+mn-ea"/>
              <a:cs typeface="Arial" charset="0"/>
            </a:defRPr>
          </a:lvl1pPr>
          <a:lvl2pPr marL="534988" indent="-77788" algn="l" defTabSz="1071563" rtl="0" fontAlgn="base">
            <a:spcBef>
              <a:spcPct val="0"/>
            </a:spcBef>
            <a:spcAft>
              <a:spcPct val="0"/>
            </a:spcAft>
            <a:defRPr sz="2100" kern="1200">
              <a:solidFill>
                <a:schemeClr val="tx1"/>
              </a:solidFill>
              <a:latin typeface="Arial" charset="0"/>
              <a:ea typeface="+mn-ea"/>
              <a:cs typeface="Arial" charset="0"/>
            </a:defRPr>
          </a:lvl2pPr>
          <a:lvl3pPr marL="1071563" indent="-157163" algn="l" defTabSz="1071563" rtl="0" fontAlgn="base">
            <a:spcBef>
              <a:spcPct val="0"/>
            </a:spcBef>
            <a:spcAft>
              <a:spcPct val="0"/>
            </a:spcAft>
            <a:defRPr sz="2100" kern="1200">
              <a:solidFill>
                <a:schemeClr val="tx1"/>
              </a:solidFill>
              <a:latin typeface="Arial" charset="0"/>
              <a:ea typeface="+mn-ea"/>
              <a:cs typeface="Arial" charset="0"/>
            </a:defRPr>
          </a:lvl3pPr>
          <a:lvl4pPr marL="1606550" indent="-234950" algn="l" defTabSz="1071563" rtl="0" fontAlgn="base">
            <a:spcBef>
              <a:spcPct val="0"/>
            </a:spcBef>
            <a:spcAft>
              <a:spcPct val="0"/>
            </a:spcAft>
            <a:defRPr sz="2100" kern="1200">
              <a:solidFill>
                <a:schemeClr val="tx1"/>
              </a:solidFill>
              <a:latin typeface="Arial" charset="0"/>
              <a:ea typeface="+mn-ea"/>
              <a:cs typeface="Arial" charset="0"/>
            </a:defRPr>
          </a:lvl4pPr>
          <a:lvl5pPr marL="2143125" indent="-314325" algn="l" defTabSz="1071563" rtl="0" fontAlgn="base">
            <a:spcBef>
              <a:spcPct val="0"/>
            </a:spcBef>
            <a:spcAft>
              <a:spcPct val="0"/>
            </a:spcAft>
            <a:defRPr sz="2100" kern="1200">
              <a:solidFill>
                <a:schemeClr val="tx1"/>
              </a:solidFill>
              <a:latin typeface="Arial" charset="0"/>
              <a:ea typeface="+mn-ea"/>
              <a:cs typeface="Arial" charset="0"/>
            </a:defRPr>
          </a:lvl5pPr>
          <a:lvl6pPr marL="2286000" algn="l" defTabSz="914400" rtl="0" eaLnBrk="1" latinLnBrk="0" hangingPunct="1">
            <a:defRPr sz="2100" kern="1200">
              <a:solidFill>
                <a:schemeClr val="tx1"/>
              </a:solidFill>
              <a:latin typeface="Arial" charset="0"/>
              <a:ea typeface="+mn-ea"/>
              <a:cs typeface="Arial" charset="0"/>
            </a:defRPr>
          </a:lvl6pPr>
          <a:lvl7pPr marL="2743200" algn="l" defTabSz="914400" rtl="0" eaLnBrk="1" latinLnBrk="0" hangingPunct="1">
            <a:defRPr sz="2100" kern="1200">
              <a:solidFill>
                <a:schemeClr val="tx1"/>
              </a:solidFill>
              <a:latin typeface="Arial" charset="0"/>
              <a:ea typeface="+mn-ea"/>
              <a:cs typeface="Arial" charset="0"/>
            </a:defRPr>
          </a:lvl7pPr>
          <a:lvl8pPr marL="3200400" algn="l" defTabSz="914400" rtl="0" eaLnBrk="1" latinLnBrk="0" hangingPunct="1">
            <a:defRPr sz="2100" kern="1200">
              <a:solidFill>
                <a:schemeClr val="tx1"/>
              </a:solidFill>
              <a:latin typeface="Arial" charset="0"/>
              <a:ea typeface="+mn-ea"/>
              <a:cs typeface="Arial" charset="0"/>
            </a:defRPr>
          </a:lvl8pPr>
          <a:lvl9pPr marL="3657600" algn="l" defTabSz="914400" rtl="0" eaLnBrk="1" latinLnBrk="0" hangingPunct="1">
            <a:defRPr sz="2100" kern="1200">
              <a:solidFill>
                <a:schemeClr val="tx1"/>
              </a:solidFill>
              <a:latin typeface="Arial" charset="0"/>
              <a:ea typeface="+mn-ea"/>
              <a:cs typeface="Arial" charset="0"/>
            </a:defRPr>
          </a:lvl9pPr>
        </a:lstStyle>
        <a:p xmlns:a="http://schemas.openxmlformats.org/drawingml/2006/main">
          <a:r>
            <a:rPr lang="ru-RU" sz="1200" dirty="0" smtClean="0">
              <a:latin typeface="Times New Roman" panose="02020603050405020304" pitchFamily="18" charset="0"/>
              <a:cs typeface="Times New Roman" panose="02020603050405020304" pitchFamily="18" charset="0"/>
            </a:rPr>
            <a:t>12,5</a:t>
          </a:r>
          <a:r>
            <a:rPr lang="ru-RU" sz="1200" dirty="0" smtClean="0">
              <a:solidFill>
                <a:schemeClr val="tx1"/>
              </a:solidFill>
              <a:latin typeface="Times New Roman" panose="02020603050405020304" pitchFamily="18" charset="0"/>
              <a:cs typeface="Times New Roman" panose="02020603050405020304" pitchFamily="18" charset="0"/>
            </a:rPr>
            <a:t>%</a:t>
          </a:r>
          <a:endParaRPr lang="ru-RU" sz="1200"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0.92063</cdr:x>
      <cdr:y>0.78058</cdr:y>
    </cdr:from>
    <cdr:to>
      <cdr:x>0.99274</cdr:x>
      <cdr:y>0.8349</cdr:y>
    </cdr:to>
    <cdr:sp macro="" textlink="">
      <cdr:nvSpPr>
        <cdr:cNvPr id="6" name="TextBox 16"/>
        <cdr:cNvSpPr txBox="1"/>
      </cdr:nvSpPr>
      <cdr:spPr>
        <a:xfrm xmlns:a="http://schemas.openxmlformats.org/drawingml/2006/main">
          <a:off x="8497502" y="3980764"/>
          <a:ext cx="665579"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algn="l" defTabSz="1071563" rtl="0" fontAlgn="base">
            <a:spcBef>
              <a:spcPct val="0"/>
            </a:spcBef>
            <a:spcAft>
              <a:spcPct val="0"/>
            </a:spcAft>
            <a:defRPr sz="2100" kern="1200">
              <a:solidFill>
                <a:schemeClr val="tx1"/>
              </a:solidFill>
              <a:latin typeface="Arial" charset="0"/>
              <a:ea typeface="+mn-ea"/>
              <a:cs typeface="Arial" charset="0"/>
            </a:defRPr>
          </a:lvl1pPr>
          <a:lvl2pPr marL="534988" indent="-77788" algn="l" defTabSz="1071563" rtl="0" fontAlgn="base">
            <a:spcBef>
              <a:spcPct val="0"/>
            </a:spcBef>
            <a:spcAft>
              <a:spcPct val="0"/>
            </a:spcAft>
            <a:defRPr sz="2100" kern="1200">
              <a:solidFill>
                <a:schemeClr val="tx1"/>
              </a:solidFill>
              <a:latin typeface="Arial" charset="0"/>
              <a:ea typeface="+mn-ea"/>
              <a:cs typeface="Arial" charset="0"/>
            </a:defRPr>
          </a:lvl2pPr>
          <a:lvl3pPr marL="1071563" indent="-157163" algn="l" defTabSz="1071563" rtl="0" fontAlgn="base">
            <a:spcBef>
              <a:spcPct val="0"/>
            </a:spcBef>
            <a:spcAft>
              <a:spcPct val="0"/>
            </a:spcAft>
            <a:defRPr sz="2100" kern="1200">
              <a:solidFill>
                <a:schemeClr val="tx1"/>
              </a:solidFill>
              <a:latin typeface="Arial" charset="0"/>
              <a:ea typeface="+mn-ea"/>
              <a:cs typeface="Arial" charset="0"/>
            </a:defRPr>
          </a:lvl3pPr>
          <a:lvl4pPr marL="1606550" indent="-234950" algn="l" defTabSz="1071563" rtl="0" fontAlgn="base">
            <a:spcBef>
              <a:spcPct val="0"/>
            </a:spcBef>
            <a:spcAft>
              <a:spcPct val="0"/>
            </a:spcAft>
            <a:defRPr sz="2100" kern="1200">
              <a:solidFill>
                <a:schemeClr val="tx1"/>
              </a:solidFill>
              <a:latin typeface="Arial" charset="0"/>
              <a:ea typeface="+mn-ea"/>
              <a:cs typeface="Arial" charset="0"/>
            </a:defRPr>
          </a:lvl4pPr>
          <a:lvl5pPr marL="2143125" indent="-314325" algn="l" defTabSz="1071563" rtl="0" fontAlgn="base">
            <a:spcBef>
              <a:spcPct val="0"/>
            </a:spcBef>
            <a:spcAft>
              <a:spcPct val="0"/>
            </a:spcAft>
            <a:defRPr sz="2100" kern="1200">
              <a:solidFill>
                <a:schemeClr val="tx1"/>
              </a:solidFill>
              <a:latin typeface="Arial" charset="0"/>
              <a:ea typeface="+mn-ea"/>
              <a:cs typeface="Arial" charset="0"/>
            </a:defRPr>
          </a:lvl5pPr>
          <a:lvl6pPr marL="2286000" algn="l" defTabSz="914400" rtl="0" eaLnBrk="1" latinLnBrk="0" hangingPunct="1">
            <a:defRPr sz="2100" kern="1200">
              <a:solidFill>
                <a:schemeClr val="tx1"/>
              </a:solidFill>
              <a:latin typeface="Arial" charset="0"/>
              <a:ea typeface="+mn-ea"/>
              <a:cs typeface="Arial" charset="0"/>
            </a:defRPr>
          </a:lvl6pPr>
          <a:lvl7pPr marL="2743200" algn="l" defTabSz="914400" rtl="0" eaLnBrk="1" latinLnBrk="0" hangingPunct="1">
            <a:defRPr sz="2100" kern="1200">
              <a:solidFill>
                <a:schemeClr val="tx1"/>
              </a:solidFill>
              <a:latin typeface="Arial" charset="0"/>
              <a:ea typeface="+mn-ea"/>
              <a:cs typeface="Arial" charset="0"/>
            </a:defRPr>
          </a:lvl7pPr>
          <a:lvl8pPr marL="3200400" algn="l" defTabSz="914400" rtl="0" eaLnBrk="1" latinLnBrk="0" hangingPunct="1">
            <a:defRPr sz="2100" kern="1200">
              <a:solidFill>
                <a:schemeClr val="tx1"/>
              </a:solidFill>
              <a:latin typeface="Arial" charset="0"/>
              <a:ea typeface="+mn-ea"/>
              <a:cs typeface="Arial" charset="0"/>
            </a:defRPr>
          </a:lvl8pPr>
          <a:lvl9pPr marL="3657600" algn="l" defTabSz="914400" rtl="0" eaLnBrk="1" latinLnBrk="0" hangingPunct="1">
            <a:defRPr sz="2100" kern="1200">
              <a:solidFill>
                <a:schemeClr val="tx1"/>
              </a:solidFill>
              <a:latin typeface="Arial" charset="0"/>
              <a:ea typeface="+mn-ea"/>
              <a:cs typeface="Arial" charset="0"/>
            </a:defRPr>
          </a:lvl9pPr>
        </a:lstStyle>
        <a:p xmlns:a="http://schemas.openxmlformats.org/drawingml/2006/main">
          <a:r>
            <a:rPr lang="ru-RU" sz="1200" dirty="0" smtClean="0">
              <a:solidFill>
                <a:schemeClr val="tx1"/>
              </a:solidFill>
              <a:latin typeface="Times New Roman" panose="02020603050405020304" pitchFamily="18" charset="0"/>
              <a:cs typeface="Times New Roman" panose="02020603050405020304" pitchFamily="18" charset="0"/>
            </a:rPr>
            <a:t>14,1%</a:t>
          </a:r>
          <a:endParaRPr lang="ru-RU" sz="1200"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4978" tIns="47490" rIns="94978" bIns="47490" rtlCol="0"/>
          <a:lstStyle>
            <a:lvl1pPr algn="l" defTabSz="1072074" fontAlgn="auto">
              <a:spcBef>
                <a:spcPts val="0"/>
              </a:spcBef>
              <a:spcAft>
                <a:spcPts val="0"/>
              </a:spcAft>
              <a:defRPr sz="1300" dirty="0">
                <a:latin typeface="+mn-lt"/>
                <a:cs typeface="+mn-cs"/>
              </a:defRPr>
            </a:lvl1pPr>
          </a:lstStyle>
          <a:p>
            <a:pPr>
              <a:defRPr/>
            </a:pPr>
            <a:endParaRPr lang="ru-RU"/>
          </a:p>
        </p:txBody>
      </p:sp>
      <p:sp>
        <p:nvSpPr>
          <p:cNvPr id="3" name="Дата 2"/>
          <p:cNvSpPr>
            <a:spLocks noGrp="1"/>
          </p:cNvSpPr>
          <p:nvPr>
            <p:ph type="dt" idx="1"/>
          </p:nvPr>
        </p:nvSpPr>
        <p:spPr>
          <a:xfrm>
            <a:off x="3849688" y="0"/>
            <a:ext cx="2946400" cy="496888"/>
          </a:xfrm>
          <a:prstGeom prst="rect">
            <a:avLst/>
          </a:prstGeom>
        </p:spPr>
        <p:txBody>
          <a:bodyPr vert="horz" lIns="94978" tIns="47490" rIns="94978" bIns="47490" rtlCol="0"/>
          <a:lstStyle>
            <a:lvl1pPr algn="r" defTabSz="1072074" fontAlgn="auto">
              <a:spcBef>
                <a:spcPts val="0"/>
              </a:spcBef>
              <a:spcAft>
                <a:spcPts val="0"/>
              </a:spcAft>
              <a:defRPr sz="1300" smtClean="0">
                <a:latin typeface="+mn-lt"/>
                <a:cs typeface="+mn-cs"/>
              </a:defRPr>
            </a:lvl1pPr>
          </a:lstStyle>
          <a:p>
            <a:pPr>
              <a:defRPr/>
            </a:pPr>
            <a:fld id="{4AC9F31C-88BE-48BB-8ED7-172FC7129771}" type="datetimeFigureOut">
              <a:rPr lang="ru-RU"/>
              <a:pPr>
                <a:defRPr/>
              </a:pPr>
              <a:t>23.12.2025</a:t>
            </a:fld>
            <a:endParaRPr lang="ru-RU" dirty="0"/>
          </a:p>
        </p:txBody>
      </p:sp>
      <p:sp>
        <p:nvSpPr>
          <p:cNvPr id="4" name="Образ слайда 3"/>
          <p:cNvSpPr>
            <a:spLocks noGrp="1" noRot="1" noChangeAspect="1"/>
          </p:cNvSpPr>
          <p:nvPr>
            <p:ph type="sldImg" idx="2"/>
          </p:nvPr>
        </p:nvSpPr>
        <p:spPr>
          <a:xfrm>
            <a:off x="708025" y="738188"/>
            <a:ext cx="5381625" cy="3727450"/>
          </a:xfrm>
          <a:prstGeom prst="rect">
            <a:avLst/>
          </a:prstGeom>
          <a:noFill/>
          <a:ln w="12700">
            <a:solidFill>
              <a:prstClr val="black"/>
            </a:solidFill>
          </a:ln>
        </p:spPr>
        <p:txBody>
          <a:bodyPr vert="horz" lIns="94978" tIns="47490" rIns="94978" bIns="47490" rtlCol="0" anchor="ctr"/>
          <a:lstStyle/>
          <a:p>
            <a:pPr lvl="0"/>
            <a:endParaRPr lang="ru-RU" noProof="0" dirty="0"/>
          </a:p>
        </p:txBody>
      </p:sp>
      <p:sp>
        <p:nvSpPr>
          <p:cNvPr id="5" name="Заметки 4"/>
          <p:cNvSpPr>
            <a:spLocks noGrp="1"/>
          </p:cNvSpPr>
          <p:nvPr>
            <p:ph type="body" sz="quarter" idx="3"/>
          </p:nvPr>
        </p:nvSpPr>
        <p:spPr>
          <a:xfrm>
            <a:off x="679450" y="4714876"/>
            <a:ext cx="5438775" cy="4467225"/>
          </a:xfrm>
          <a:prstGeom prst="rect">
            <a:avLst/>
          </a:prstGeom>
        </p:spPr>
        <p:txBody>
          <a:bodyPr vert="horz" lIns="94978" tIns="47490" rIns="94978" bIns="4749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9428164"/>
            <a:ext cx="2946400" cy="496887"/>
          </a:xfrm>
          <a:prstGeom prst="rect">
            <a:avLst/>
          </a:prstGeom>
        </p:spPr>
        <p:txBody>
          <a:bodyPr vert="horz" lIns="94978" tIns="47490" rIns="94978" bIns="47490" rtlCol="0" anchor="b"/>
          <a:lstStyle>
            <a:lvl1pPr algn="l" defTabSz="1072074" fontAlgn="auto">
              <a:spcBef>
                <a:spcPts val="0"/>
              </a:spcBef>
              <a:spcAft>
                <a:spcPts val="0"/>
              </a:spcAft>
              <a:defRPr sz="1300" dirty="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49688" y="9428164"/>
            <a:ext cx="2946400" cy="496887"/>
          </a:xfrm>
          <a:prstGeom prst="rect">
            <a:avLst/>
          </a:prstGeom>
        </p:spPr>
        <p:txBody>
          <a:bodyPr vert="horz" lIns="94978" tIns="47490" rIns="94978" bIns="47490" rtlCol="0" anchor="b"/>
          <a:lstStyle>
            <a:lvl1pPr algn="r" defTabSz="1072074" fontAlgn="auto">
              <a:spcBef>
                <a:spcPts val="0"/>
              </a:spcBef>
              <a:spcAft>
                <a:spcPts val="0"/>
              </a:spcAft>
              <a:defRPr sz="1300" smtClean="0">
                <a:latin typeface="+mn-lt"/>
                <a:cs typeface="+mn-cs"/>
              </a:defRPr>
            </a:lvl1pPr>
          </a:lstStyle>
          <a:p>
            <a:pPr>
              <a:defRPr/>
            </a:pPr>
            <a:fld id="{23FD0D4C-22C1-4137-8874-455CFB02064E}" type="slidenum">
              <a:rPr lang="ru-RU"/>
              <a:pPr>
                <a:defRPr/>
              </a:pPr>
              <a:t>‹#›</a:t>
            </a:fld>
            <a:endParaRPr lang="ru-RU" dirty="0"/>
          </a:p>
        </p:txBody>
      </p:sp>
    </p:spTree>
  </p:cSld>
  <p:clrMap bg1="lt1" tx1="dk1" bg2="lt2" tx2="dk2" accent1="accent1" accent2="accent2" accent3="accent3" accent4="accent4" accent5="accent5" accent6="accent6" hlink="hlink" folHlink="folHlink"/>
  <p:notesStyle>
    <a:lvl1pPr algn="l" defTabSz="1071563" rtl="0" fontAlgn="base">
      <a:spcBef>
        <a:spcPct val="30000"/>
      </a:spcBef>
      <a:spcAft>
        <a:spcPct val="0"/>
      </a:spcAft>
      <a:defRPr sz="1400" kern="1200">
        <a:solidFill>
          <a:schemeClr val="tx1"/>
        </a:solidFill>
        <a:latin typeface="+mn-lt"/>
        <a:ea typeface="+mn-ea"/>
        <a:cs typeface="+mn-cs"/>
      </a:defRPr>
    </a:lvl1pPr>
    <a:lvl2pPr marL="534988" algn="l" defTabSz="1071563" rtl="0" fontAlgn="base">
      <a:spcBef>
        <a:spcPct val="30000"/>
      </a:spcBef>
      <a:spcAft>
        <a:spcPct val="0"/>
      </a:spcAft>
      <a:defRPr sz="1400" kern="1200">
        <a:solidFill>
          <a:schemeClr val="tx1"/>
        </a:solidFill>
        <a:latin typeface="+mn-lt"/>
        <a:ea typeface="+mn-ea"/>
        <a:cs typeface="+mn-cs"/>
      </a:defRPr>
    </a:lvl2pPr>
    <a:lvl3pPr marL="1071563" algn="l" defTabSz="1071563" rtl="0" fontAlgn="base">
      <a:spcBef>
        <a:spcPct val="30000"/>
      </a:spcBef>
      <a:spcAft>
        <a:spcPct val="0"/>
      </a:spcAft>
      <a:defRPr sz="1400" kern="1200">
        <a:solidFill>
          <a:schemeClr val="tx1"/>
        </a:solidFill>
        <a:latin typeface="+mn-lt"/>
        <a:ea typeface="+mn-ea"/>
        <a:cs typeface="+mn-cs"/>
      </a:defRPr>
    </a:lvl3pPr>
    <a:lvl4pPr marL="1606550" algn="l" defTabSz="1071563" rtl="0" fontAlgn="base">
      <a:spcBef>
        <a:spcPct val="30000"/>
      </a:spcBef>
      <a:spcAft>
        <a:spcPct val="0"/>
      </a:spcAft>
      <a:defRPr sz="1400" kern="1200">
        <a:solidFill>
          <a:schemeClr val="tx1"/>
        </a:solidFill>
        <a:latin typeface="+mn-lt"/>
        <a:ea typeface="+mn-ea"/>
        <a:cs typeface="+mn-cs"/>
      </a:defRPr>
    </a:lvl4pPr>
    <a:lvl5pPr marL="2143125" algn="l" defTabSz="1071563" rtl="0" fontAlgn="base">
      <a:spcBef>
        <a:spcPct val="30000"/>
      </a:spcBef>
      <a:spcAft>
        <a:spcPct val="0"/>
      </a:spcAft>
      <a:defRPr sz="1400" kern="1200">
        <a:solidFill>
          <a:schemeClr val="tx1"/>
        </a:solidFill>
        <a:latin typeface="+mn-lt"/>
        <a:ea typeface="+mn-ea"/>
        <a:cs typeface="+mn-cs"/>
      </a:defRPr>
    </a:lvl5pPr>
    <a:lvl6pPr marL="2680157" algn="l" defTabSz="1072074" rtl="0" eaLnBrk="1" latinLnBrk="0" hangingPunct="1">
      <a:defRPr sz="1408" kern="1200">
        <a:solidFill>
          <a:schemeClr val="tx1"/>
        </a:solidFill>
        <a:latin typeface="+mn-lt"/>
        <a:ea typeface="+mn-ea"/>
        <a:cs typeface="+mn-cs"/>
      </a:defRPr>
    </a:lvl6pPr>
    <a:lvl7pPr marL="3216170" algn="l" defTabSz="1072074" rtl="0" eaLnBrk="1" latinLnBrk="0" hangingPunct="1">
      <a:defRPr sz="1408" kern="1200">
        <a:solidFill>
          <a:schemeClr val="tx1"/>
        </a:solidFill>
        <a:latin typeface="+mn-lt"/>
        <a:ea typeface="+mn-ea"/>
        <a:cs typeface="+mn-cs"/>
      </a:defRPr>
    </a:lvl7pPr>
    <a:lvl8pPr marL="3752213" algn="l" defTabSz="1072074" rtl="0" eaLnBrk="1" latinLnBrk="0" hangingPunct="1">
      <a:defRPr sz="1408" kern="1200">
        <a:solidFill>
          <a:schemeClr val="tx1"/>
        </a:solidFill>
        <a:latin typeface="+mn-lt"/>
        <a:ea typeface="+mn-ea"/>
        <a:cs typeface="+mn-cs"/>
      </a:defRPr>
    </a:lvl8pPr>
    <a:lvl9pPr marL="4288243" algn="l" defTabSz="1072074" rtl="0" eaLnBrk="1" latinLnBrk="0" hangingPunct="1">
      <a:defRPr sz="14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3FD0D4C-22C1-4137-8874-455CFB02064E}" type="slidenum">
              <a:rPr lang="ru-RU" smtClean="0"/>
              <a:pPr>
                <a:defRPr/>
              </a:pPr>
              <a:t>1</a:t>
            </a:fld>
            <a:endParaRPr lang="ru-RU" dirty="0"/>
          </a:p>
        </p:txBody>
      </p:sp>
    </p:spTree>
    <p:extLst>
      <p:ext uri="{BB962C8B-B14F-4D97-AF65-F5344CB8AC3E}">
        <p14:creationId xmlns:p14="http://schemas.microsoft.com/office/powerpoint/2010/main" val="2430880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Образ слайда 1"/>
          <p:cNvSpPr>
            <a:spLocks noGrp="1" noRot="1" noChangeAspect="1" noTextEdit="1"/>
          </p:cNvSpPr>
          <p:nvPr>
            <p:ph type="sldImg"/>
          </p:nvPr>
        </p:nvSpPr>
        <p:spPr bwMode="auto">
          <a:xfrm>
            <a:off x="698500" y="730250"/>
            <a:ext cx="5326063" cy="3687763"/>
          </a:xfrm>
          <a:noFill/>
          <a:ln>
            <a:solidFill>
              <a:srgbClr val="000000"/>
            </a:solidFill>
            <a:miter lim="800000"/>
            <a:headEnd/>
            <a:tailEnd/>
          </a:ln>
        </p:spPr>
      </p:sp>
      <p:sp>
        <p:nvSpPr>
          <p:cNvPr id="50179" name="Заметки 2"/>
          <p:cNvSpPr>
            <a:spLocks noGrp="1"/>
          </p:cNvSpPr>
          <p:nvPr>
            <p:ph type="body" idx="1"/>
          </p:nvPr>
        </p:nvSpPr>
        <p:spPr>
          <a:ln/>
          <a:extLst/>
        </p:spPr>
        <p:txBody>
          <a:bodyPr/>
          <a:lstStyle/>
          <a:p>
            <a:pPr defTabSz="1064048" fontAlgn="auto">
              <a:spcBef>
                <a:spcPts val="0"/>
              </a:spcBef>
              <a:spcAft>
                <a:spcPts val="0"/>
              </a:spcAft>
              <a:defRPr/>
            </a:pPr>
            <a:endParaRPr lang="ru-RU" altLang="ru-RU" dirty="0"/>
          </a:p>
        </p:txBody>
      </p:sp>
    </p:spTree>
    <p:extLst>
      <p:ext uri="{BB962C8B-B14F-4D97-AF65-F5344CB8AC3E}">
        <p14:creationId xmlns:p14="http://schemas.microsoft.com/office/powerpoint/2010/main" val="731230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Образ слайда 1"/>
          <p:cNvSpPr>
            <a:spLocks noGrp="1" noRot="1" noChangeAspect="1" noTextEdit="1"/>
          </p:cNvSpPr>
          <p:nvPr>
            <p:ph type="sldImg"/>
          </p:nvPr>
        </p:nvSpPr>
        <p:spPr bwMode="auto">
          <a:xfrm>
            <a:off x="706438" y="731838"/>
            <a:ext cx="5338762" cy="3695700"/>
          </a:xfrm>
          <a:noFill/>
          <a:ln>
            <a:solidFill>
              <a:srgbClr val="000000"/>
            </a:solidFill>
            <a:miter lim="800000"/>
            <a:headEnd/>
            <a:tailEnd/>
          </a:ln>
        </p:spPr>
      </p:sp>
      <p:sp>
        <p:nvSpPr>
          <p:cNvPr id="50179" name="Заметки 2"/>
          <p:cNvSpPr>
            <a:spLocks noGrp="1"/>
          </p:cNvSpPr>
          <p:nvPr>
            <p:ph type="body" idx="1"/>
          </p:nvPr>
        </p:nvSpPr>
        <p:spPr>
          <a:ln/>
          <a:extLst/>
        </p:spPr>
        <p:txBody>
          <a:bodyPr/>
          <a:lstStyle/>
          <a:p>
            <a:pPr defTabSz="1067249" fontAlgn="auto">
              <a:spcBef>
                <a:spcPts val="0"/>
              </a:spcBef>
              <a:spcAft>
                <a:spcPts val="0"/>
              </a:spcAft>
              <a:defRPr/>
            </a:pPr>
            <a:endParaRPr lang="ru-RU" altLang="ru-RU" dirty="0"/>
          </a:p>
        </p:txBody>
      </p:sp>
    </p:spTree>
    <p:extLst>
      <p:ext uri="{BB962C8B-B14F-4D97-AF65-F5344CB8AC3E}">
        <p14:creationId xmlns:p14="http://schemas.microsoft.com/office/powerpoint/2010/main" val="2563016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bwMode="auto">
          <a:xfrm>
            <a:off x="706438" y="731838"/>
            <a:ext cx="5338762" cy="3695700"/>
          </a:xfrm>
          <a:noFill/>
          <a:ln>
            <a:solidFill>
              <a:srgbClr val="000000"/>
            </a:solidFill>
            <a:miter lim="800000"/>
            <a:headEnd/>
            <a:tailEnd/>
          </a:ln>
        </p:spPr>
      </p:sp>
      <p:sp>
        <p:nvSpPr>
          <p:cNvPr id="51203" name="Rectangle 3"/>
          <p:cNvSpPr>
            <a:spLocks noGrp="1" noChangeArrowheads="1"/>
          </p:cNvSpPr>
          <p:nvPr>
            <p:ph type="body" idx="1"/>
          </p:nvPr>
        </p:nvSpPr>
        <p:spPr>
          <a:xfrm>
            <a:off x="678007" y="4300852"/>
            <a:ext cx="5427191" cy="4072500"/>
          </a:xfrm>
          <a:ln/>
          <a:extLst/>
        </p:spPr>
        <p:txBody>
          <a:bodyPr/>
          <a:lstStyle/>
          <a:p>
            <a:pPr defTabSz="1067249" fontAlgn="auto">
              <a:spcBef>
                <a:spcPct val="0"/>
              </a:spcBef>
              <a:spcAft>
                <a:spcPts val="0"/>
              </a:spcAft>
              <a:defRPr/>
            </a:pPr>
            <a:endParaRPr lang="ru-RU" altLang="ru-RU" dirty="0"/>
          </a:p>
        </p:txBody>
      </p:sp>
    </p:spTree>
    <p:extLst>
      <p:ext uri="{BB962C8B-B14F-4D97-AF65-F5344CB8AC3E}">
        <p14:creationId xmlns:p14="http://schemas.microsoft.com/office/powerpoint/2010/main" val="161770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Rot="1" noChangeAspect="1" noChangeArrowheads="1" noTextEdit="1"/>
          </p:cNvSpPr>
          <p:nvPr>
            <p:ph type="sldImg"/>
          </p:nvPr>
        </p:nvSpPr>
        <p:spPr bwMode="auto">
          <a:xfrm>
            <a:off x="715963" y="733425"/>
            <a:ext cx="5348287" cy="3703638"/>
          </a:xfrm>
          <a:noFill/>
          <a:ln>
            <a:solidFill>
              <a:srgbClr val="000000"/>
            </a:solidFill>
            <a:miter lim="800000"/>
            <a:headEnd/>
            <a:tailEnd/>
          </a:ln>
        </p:spPr>
      </p:sp>
      <p:sp>
        <p:nvSpPr>
          <p:cNvPr id="52227" name="Rectangle 3"/>
          <p:cNvSpPr>
            <a:spLocks noGrp="1" noChangeArrowheads="1"/>
          </p:cNvSpPr>
          <p:nvPr>
            <p:ph type="body" idx="1"/>
          </p:nvPr>
        </p:nvSpPr>
        <p:spPr>
          <a:ln/>
          <a:extLst/>
        </p:spPr>
        <p:txBody>
          <a:bodyPr/>
          <a:lstStyle/>
          <a:p>
            <a:pPr defTabSz="1070461" fontAlgn="auto">
              <a:spcBef>
                <a:spcPct val="0"/>
              </a:spcBef>
              <a:spcAft>
                <a:spcPts val="0"/>
              </a:spcAft>
              <a:defRPr/>
            </a:pPr>
            <a:r>
              <a:rPr lang="ru-RU" altLang="ru-RU" dirty="0" err="1"/>
              <a:t>правленный</a:t>
            </a:r>
            <a:endParaRPr lang="ru-RU" altLang="ru-RU" dirty="0"/>
          </a:p>
        </p:txBody>
      </p:sp>
    </p:spTree>
    <p:extLst>
      <p:ext uri="{BB962C8B-B14F-4D97-AF65-F5344CB8AC3E}">
        <p14:creationId xmlns:p14="http://schemas.microsoft.com/office/powerpoint/2010/main" val="1245946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Образ слайда 1"/>
          <p:cNvSpPr>
            <a:spLocks noGrp="1" noRot="1" noChangeAspect="1"/>
          </p:cNvSpPr>
          <p:nvPr>
            <p:ph type="sldImg"/>
          </p:nvPr>
        </p:nvSpPr>
        <p:spPr bwMode="auto">
          <a:xfrm>
            <a:off x="723900" y="735013"/>
            <a:ext cx="5360988" cy="3711575"/>
          </a:xfrm>
          <a:noFill/>
          <a:ln>
            <a:solidFill>
              <a:srgbClr val="000000"/>
            </a:solidFill>
            <a:miter lim="800000"/>
            <a:headEnd/>
            <a:tailEnd/>
          </a:ln>
        </p:spPr>
      </p:sp>
      <p:sp>
        <p:nvSpPr>
          <p:cNvPr id="3" name="Заметки 2"/>
          <p:cNvSpPr>
            <a:spLocks noGrp="1"/>
          </p:cNvSpPr>
          <p:nvPr>
            <p:ph type="body" idx="1"/>
          </p:nvPr>
        </p:nvSpPr>
        <p:spPr/>
        <p:txBody>
          <a:bodyPr/>
          <a:lstStyle/>
          <a:p>
            <a:pPr defTabSz="1073565" fontAlgn="auto">
              <a:spcBef>
                <a:spcPts val="0"/>
              </a:spcBef>
              <a:spcAft>
                <a:spcPts val="0"/>
              </a:spcAft>
              <a:defRPr/>
            </a:pPr>
            <a:endParaRPr lang="ru-RU" dirty="0"/>
          </a:p>
        </p:txBody>
      </p:sp>
      <p:sp>
        <p:nvSpPr>
          <p:cNvPr id="11673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73054" rtl="0" eaLnBrk="1" fontAlgn="base" latinLnBrk="0" hangingPunct="1">
              <a:lnSpc>
                <a:spcPct val="100000"/>
              </a:lnSpc>
              <a:spcBef>
                <a:spcPct val="0"/>
              </a:spcBef>
              <a:spcAft>
                <a:spcPct val="0"/>
              </a:spcAft>
              <a:buClrTx/>
              <a:buSzTx/>
              <a:buFontTx/>
              <a:buNone/>
              <a:tabLst/>
              <a:defRPr/>
            </a:pPr>
            <a:fld id="{BC7FB3DD-532B-438A-B00E-3755D38B58BA}" type="slidenum">
              <a:rPr kumimoji="0" lang="ru-RU" sz="13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1073054" rtl="0" eaLnBrk="1" fontAlgn="base" latinLnBrk="0" hangingPunct="1">
                <a:lnSpc>
                  <a:spcPct val="100000"/>
                </a:lnSpc>
                <a:spcBef>
                  <a:spcPct val="0"/>
                </a:spcBef>
                <a:spcAft>
                  <a:spcPct val="0"/>
                </a:spcAft>
                <a:buClrTx/>
                <a:buSzTx/>
                <a:buFontTx/>
                <a:buNone/>
                <a:tabLst/>
                <a:defRPr/>
              </a:pPr>
              <a:t>22</a:t>
            </a:fld>
            <a:endParaRPr kumimoji="0" lang="ru-RU" sz="13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1423376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defTabSz="1072074" fontAlgn="auto">
              <a:spcBef>
                <a:spcPts val="0"/>
              </a:spcBef>
              <a:spcAft>
                <a:spcPts val="0"/>
              </a:spcAft>
              <a:defRPr/>
            </a:pPr>
            <a:endParaRPr lang="ru-RU" sz="1408" dirty="0"/>
          </a:p>
        </p:txBody>
      </p:sp>
      <p:sp>
        <p:nvSpPr>
          <p:cNvPr id="12083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71563" fontAlgn="base">
              <a:spcBef>
                <a:spcPct val="0"/>
              </a:spcBef>
              <a:spcAft>
                <a:spcPct val="0"/>
              </a:spcAft>
            </a:pPr>
            <a:fld id="{99FBF0E2-596F-4D55-96B1-5404E86D399E}" type="slidenum">
              <a:rPr lang="ru-RU">
                <a:cs typeface="Arial" charset="0"/>
              </a:rPr>
              <a:pPr defTabSz="1071563" fontAlgn="base">
                <a:spcBef>
                  <a:spcPct val="0"/>
                </a:spcBef>
                <a:spcAft>
                  <a:spcPct val="0"/>
                </a:spcAft>
              </a:pPr>
              <a:t>24</a:t>
            </a:fld>
            <a:endParaRPr lang="ru-RU">
              <a:cs typeface="Arial" charset="0"/>
            </a:endParaRPr>
          </a:p>
        </p:txBody>
      </p:sp>
    </p:spTree>
    <p:extLst>
      <p:ext uri="{BB962C8B-B14F-4D97-AF65-F5344CB8AC3E}">
        <p14:creationId xmlns:p14="http://schemas.microsoft.com/office/powerpoint/2010/main" val="561780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defTabSz="1072074" fontAlgn="auto">
              <a:spcBef>
                <a:spcPts val="0"/>
              </a:spcBef>
              <a:spcAft>
                <a:spcPts val="0"/>
              </a:spcAft>
              <a:defRPr/>
            </a:pPr>
            <a:endParaRPr lang="ru-RU" sz="1408" dirty="0"/>
          </a:p>
        </p:txBody>
      </p:sp>
      <p:sp>
        <p:nvSpPr>
          <p:cNvPr id="12083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71563" fontAlgn="base">
              <a:spcBef>
                <a:spcPct val="0"/>
              </a:spcBef>
              <a:spcAft>
                <a:spcPct val="0"/>
              </a:spcAft>
            </a:pPr>
            <a:fld id="{99FBF0E2-596F-4D55-96B1-5404E86D399E}" type="slidenum">
              <a:rPr lang="ru-RU">
                <a:cs typeface="Arial" charset="0"/>
              </a:rPr>
              <a:pPr defTabSz="1071563" fontAlgn="base">
                <a:spcBef>
                  <a:spcPct val="0"/>
                </a:spcBef>
                <a:spcAft>
                  <a:spcPct val="0"/>
                </a:spcAft>
              </a:pPr>
              <a:t>25</a:t>
            </a:fld>
            <a:endParaRPr lang="ru-RU">
              <a:cs typeface="Arial" charset="0"/>
            </a:endParaRPr>
          </a:p>
        </p:txBody>
      </p:sp>
    </p:spTree>
    <p:extLst>
      <p:ext uri="{BB962C8B-B14F-4D97-AF65-F5344CB8AC3E}">
        <p14:creationId xmlns:p14="http://schemas.microsoft.com/office/powerpoint/2010/main" val="3775492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130550" y="506413"/>
            <a:ext cx="3665538" cy="2536825"/>
          </a:xfrm>
        </p:spPr>
      </p:sp>
      <p:sp>
        <p:nvSpPr>
          <p:cNvPr id="3" name="Заметки 2"/>
          <p:cNvSpPr>
            <a:spLocks noGrp="1"/>
          </p:cNvSpPr>
          <p:nvPr>
            <p:ph type="body" idx="1"/>
          </p:nvPr>
        </p:nvSpPr>
        <p:spPr/>
        <p:txBody>
          <a:bodyPr/>
          <a:lstStyle/>
          <a:p>
            <a:endParaRPr lang="ru-RU" dirty="0"/>
          </a:p>
        </p:txBody>
      </p:sp>
      <p:sp>
        <p:nvSpPr>
          <p:cNvPr id="5" name="Дата 4"/>
          <p:cNvSpPr>
            <a:spLocks noGrp="1"/>
          </p:cNvSpPr>
          <p:nvPr>
            <p:ph type="dt" idx="10"/>
          </p:nvPr>
        </p:nvSpPr>
        <p:spPr/>
        <p:txBody>
          <a:bodyPr/>
          <a:lstStyle/>
          <a:p>
            <a:endParaRPr lang="ru-RU" dirty="0"/>
          </a:p>
        </p:txBody>
      </p:sp>
    </p:spTree>
    <p:extLst>
      <p:ext uri="{BB962C8B-B14F-4D97-AF65-F5344CB8AC3E}">
        <p14:creationId xmlns:p14="http://schemas.microsoft.com/office/powerpoint/2010/main" val="1781950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defTabSz="1072074" fontAlgn="auto">
              <a:spcBef>
                <a:spcPts val="0"/>
              </a:spcBef>
              <a:spcAft>
                <a:spcPts val="0"/>
              </a:spcAft>
              <a:defRPr/>
            </a:pPr>
            <a:endParaRPr lang="ru-RU" sz="1408" dirty="0"/>
          </a:p>
        </p:txBody>
      </p:sp>
      <p:sp>
        <p:nvSpPr>
          <p:cNvPr id="13312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71563" fontAlgn="base">
              <a:spcBef>
                <a:spcPct val="0"/>
              </a:spcBef>
              <a:spcAft>
                <a:spcPct val="0"/>
              </a:spcAft>
            </a:pPr>
            <a:fld id="{160A448C-B40F-4B83-86FB-0483D2E1F3B1}" type="slidenum">
              <a:rPr lang="ru-RU">
                <a:cs typeface="Arial" charset="0"/>
              </a:rPr>
              <a:pPr defTabSz="1071563" fontAlgn="base">
                <a:spcBef>
                  <a:spcPct val="0"/>
                </a:spcBef>
                <a:spcAft>
                  <a:spcPct val="0"/>
                </a:spcAft>
              </a:pPr>
              <a:t>29</a:t>
            </a:fld>
            <a:endParaRPr lang="ru-RU">
              <a:cs typeface="Arial" charset="0"/>
            </a:endParaRPr>
          </a:p>
        </p:txBody>
      </p:sp>
    </p:spTree>
    <p:extLst>
      <p:ext uri="{BB962C8B-B14F-4D97-AF65-F5344CB8AC3E}">
        <p14:creationId xmlns:p14="http://schemas.microsoft.com/office/powerpoint/2010/main" val="2784596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122613" y="509588"/>
            <a:ext cx="3681412" cy="2549525"/>
          </a:xfrm>
        </p:spPr>
      </p:sp>
      <p:sp>
        <p:nvSpPr>
          <p:cNvPr id="3" name="Заметки 2"/>
          <p:cNvSpPr>
            <a:spLocks noGrp="1"/>
          </p:cNvSpPr>
          <p:nvPr>
            <p:ph type="body" idx="1"/>
          </p:nvPr>
        </p:nvSpPr>
        <p:spPr/>
        <p:txBody>
          <a:bodyPr/>
          <a:lstStyle/>
          <a:p>
            <a:endParaRPr lang="ru-RU" dirty="0"/>
          </a:p>
        </p:txBody>
      </p:sp>
      <p:sp>
        <p:nvSpPr>
          <p:cNvPr id="4" name="Дата 3"/>
          <p:cNvSpPr>
            <a:spLocks noGrp="1"/>
          </p:cNvSpPr>
          <p:nvPr>
            <p:ph type="dt" idx="10"/>
          </p:nvPr>
        </p:nvSpPr>
        <p:spPr/>
        <p:txBody>
          <a:bodyPr/>
          <a:lstStyle/>
          <a:p>
            <a:endParaRPr lang="ru-RU" dirty="0"/>
          </a:p>
        </p:txBody>
      </p:sp>
    </p:spTree>
    <p:extLst>
      <p:ext uri="{BB962C8B-B14F-4D97-AF65-F5344CB8AC3E}">
        <p14:creationId xmlns:p14="http://schemas.microsoft.com/office/powerpoint/2010/main" val="1460938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Образ слайда 1"/>
          <p:cNvSpPr>
            <a:spLocks noGrp="1" noRot="1" noChangeAspect="1" noTextEdit="1"/>
          </p:cNvSpPr>
          <p:nvPr>
            <p:ph type="sldImg"/>
          </p:nvPr>
        </p:nvSpPr>
        <p:spPr bwMode="auto">
          <a:noFill/>
          <a:ln>
            <a:solidFill>
              <a:srgbClr val="000000"/>
            </a:solidFill>
            <a:miter lim="800000"/>
            <a:headEnd/>
            <a:tailEnd/>
          </a:ln>
        </p:spPr>
      </p:sp>
      <p:sp>
        <p:nvSpPr>
          <p:cNvPr id="53251" name="Заметки 2"/>
          <p:cNvSpPr>
            <a:spLocks noGrp="1"/>
          </p:cNvSpPr>
          <p:nvPr>
            <p:ph type="body" idx="1"/>
          </p:nvPr>
        </p:nvSpPr>
        <p:spPr>
          <a:ln/>
          <a:extLst/>
        </p:spPr>
        <p:txBody>
          <a:bodyPr/>
          <a:lstStyle/>
          <a:p>
            <a:pPr defTabSz="1072074" fontAlgn="auto">
              <a:spcBef>
                <a:spcPts val="0"/>
              </a:spcBef>
              <a:spcAft>
                <a:spcPts val="0"/>
              </a:spcAft>
              <a:defRPr/>
            </a:pPr>
            <a:endParaRPr lang="ru-RU" altLang="ru-RU" sz="1408"/>
          </a:p>
        </p:txBody>
      </p:sp>
      <p:sp>
        <p:nvSpPr>
          <p:cNvPr id="82947" name="Дата 2"/>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20750" fontAlgn="base">
              <a:spcBef>
                <a:spcPct val="0"/>
              </a:spcBef>
              <a:spcAft>
                <a:spcPct val="0"/>
              </a:spcAft>
            </a:pPr>
            <a:endParaRPr lang="ru-RU" altLang="ru-RU">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1796627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122613" y="509588"/>
            <a:ext cx="3681412" cy="2549525"/>
          </a:xfrm>
        </p:spPr>
      </p:sp>
      <p:sp>
        <p:nvSpPr>
          <p:cNvPr id="3" name="Заметки 2"/>
          <p:cNvSpPr>
            <a:spLocks noGrp="1"/>
          </p:cNvSpPr>
          <p:nvPr>
            <p:ph type="body" idx="1"/>
          </p:nvPr>
        </p:nvSpPr>
        <p:spPr/>
        <p:txBody>
          <a:bodyPr/>
          <a:lstStyle/>
          <a:p>
            <a:endParaRPr lang="ru-RU"/>
          </a:p>
        </p:txBody>
      </p:sp>
      <p:sp>
        <p:nvSpPr>
          <p:cNvPr id="4" name="Дата 3"/>
          <p:cNvSpPr>
            <a:spLocks noGrp="1"/>
          </p:cNvSpPr>
          <p:nvPr>
            <p:ph type="dt" idx="10"/>
          </p:nvPr>
        </p:nvSpPr>
        <p:spPr/>
        <p:txBody>
          <a:bodyPr/>
          <a:lstStyle/>
          <a:p>
            <a:endParaRPr lang="ru-RU" dirty="0"/>
          </a:p>
        </p:txBody>
      </p:sp>
    </p:spTree>
    <p:extLst>
      <p:ext uri="{BB962C8B-B14F-4D97-AF65-F5344CB8AC3E}">
        <p14:creationId xmlns:p14="http://schemas.microsoft.com/office/powerpoint/2010/main" val="2781666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122613" y="509588"/>
            <a:ext cx="3681412" cy="2549525"/>
          </a:xfrm>
        </p:spPr>
      </p:sp>
      <p:sp>
        <p:nvSpPr>
          <p:cNvPr id="3" name="Заметки 2"/>
          <p:cNvSpPr>
            <a:spLocks noGrp="1"/>
          </p:cNvSpPr>
          <p:nvPr>
            <p:ph type="body" idx="1"/>
          </p:nvPr>
        </p:nvSpPr>
        <p:spPr/>
        <p:txBody>
          <a:bodyPr/>
          <a:lstStyle/>
          <a:p>
            <a:endParaRPr lang="ru-RU" dirty="0"/>
          </a:p>
        </p:txBody>
      </p:sp>
      <p:sp>
        <p:nvSpPr>
          <p:cNvPr id="4" name="Дата 3"/>
          <p:cNvSpPr>
            <a:spLocks noGrp="1"/>
          </p:cNvSpPr>
          <p:nvPr>
            <p:ph type="dt" idx="10"/>
          </p:nvPr>
        </p:nvSpPr>
        <p:spPr/>
        <p:txBody>
          <a:bodyPr/>
          <a:lstStyle/>
          <a:p>
            <a:endParaRPr lang="ru-RU" dirty="0"/>
          </a:p>
        </p:txBody>
      </p:sp>
    </p:spTree>
    <p:extLst>
      <p:ext uri="{BB962C8B-B14F-4D97-AF65-F5344CB8AC3E}">
        <p14:creationId xmlns:p14="http://schemas.microsoft.com/office/powerpoint/2010/main" val="2939501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122613" y="509588"/>
            <a:ext cx="3681412" cy="2549525"/>
          </a:xfrm>
        </p:spPr>
      </p:sp>
      <p:sp>
        <p:nvSpPr>
          <p:cNvPr id="3" name="Заметки 2"/>
          <p:cNvSpPr>
            <a:spLocks noGrp="1"/>
          </p:cNvSpPr>
          <p:nvPr>
            <p:ph type="body" idx="1"/>
          </p:nvPr>
        </p:nvSpPr>
        <p:spPr/>
        <p:txBody>
          <a:bodyPr/>
          <a:lstStyle/>
          <a:p>
            <a:endParaRPr lang="ru-RU" dirty="0"/>
          </a:p>
        </p:txBody>
      </p:sp>
      <p:sp>
        <p:nvSpPr>
          <p:cNvPr id="4" name="Дата 3"/>
          <p:cNvSpPr>
            <a:spLocks noGrp="1"/>
          </p:cNvSpPr>
          <p:nvPr>
            <p:ph type="dt" idx="10"/>
          </p:nvPr>
        </p:nvSpPr>
        <p:spPr/>
        <p:txBody>
          <a:bodyPr/>
          <a:lstStyle/>
          <a:p>
            <a:endParaRPr lang="ru-RU" dirty="0"/>
          </a:p>
        </p:txBody>
      </p:sp>
    </p:spTree>
    <p:extLst>
      <p:ext uri="{BB962C8B-B14F-4D97-AF65-F5344CB8AC3E}">
        <p14:creationId xmlns:p14="http://schemas.microsoft.com/office/powerpoint/2010/main" val="305441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122613" y="509588"/>
            <a:ext cx="3681412" cy="2549525"/>
          </a:xfrm>
        </p:spPr>
      </p:sp>
      <p:sp>
        <p:nvSpPr>
          <p:cNvPr id="3" name="Заметки 2"/>
          <p:cNvSpPr>
            <a:spLocks noGrp="1"/>
          </p:cNvSpPr>
          <p:nvPr>
            <p:ph type="body" idx="1"/>
          </p:nvPr>
        </p:nvSpPr>
        <p:spPr/>
        <p:txBody>
          <a:bodyPr/>
          <a:lstStyle/>
          <a:p>
            <a:endParaRPr lang="ru-RU"/>
          </a:p>
        </p:txBody>
      </p:sp>
      <p:sp>
        <p:nvSpPr>
          <p:cNvPr id="4" name="Дата 3"/>
          <p:cNvSpPr>
            <a:spLocks noGrp="1"/>
          </p:cNvSpPr>
          <p:nvPr>
            <p:ph type="dt" idx="10"/>
          </p:nvPr>
        </p:nvSpPr>
        <p:spPr/>
        <p:txBody>
          <a:bodyPr/>
          <a:lstStyle/>
          <a:p>
            <a:endParaRPr lang="ru-RU" dirty="0"/>
          </a:p>
        </p:txBody>
      </p:sp>
    </p:spTree>
    <p:extLst>
      <p:ext uri="{BB962C8B-B14F-4D97-AF65-F5344CB8AC3E}">
        <p14:creationId xmlns:p14="http://schemas.microsoft.com/office/powerpoint/2010/main" val="4052508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122613" y="509588"/>
            <a:ext cx="3681412" cy="2549525"/>
          </a:xfrm>
        </p:spPr>
      </p:sp>
      <p:sp>
        <p:nvSpPr>
          <p:cNvPr id="3" name="Заметки 2"/>
          <p:cNvSpPr>
            <a:spLocks noGrp="1"/>
          </p:cNvSpPr>
          <p:nvPr>
            <p:ph type="body" idx="1"/>
          </p:nvPr>
        </p:nvSpPr>
        <p:spPr/>
        <p:txBody>
          <a:bodyPr/>
          <a:lstStyle/>
          <a:p>
            <a:endParaRPr lang="ru-RU" dirty="0"/>
          </a:p>
        </p:txBody>
      </p:sp>
      <p:sp>
        <p:nvSpPr>
          <p:cNvPr id="4" name="Дата 3"/>
          <p:cNvSpPr>
            <a:spLocks noGrp="1"/>
          </p:cNvSpPr>
          <p:nvPr>
            <p:ph type="dt" idx="10"/>
          </p:nvPr>
        </p:nvSpPr>
        <p:spPr/>
        <p:txBody>
          <a:bodyPr/>
          <a:lstStyle/>
          <a:p>
            <a:endParaRPr lang="ru-RU" dirty="0"/>
          </a:p>
        </p:txBody>
      </p:sp>
    </p:spTree>
    <p:extLst>
      <p:ext uri="{BB962C8B-B14F-4D97-AF65-F5344CB8AC3E}">
        <p14:creationId xmlns:p14="http://schemas.microsoft.com/office/powerpoint/2010/main" val="259383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3FD0D4C-22C1-4137-8874-455CFB02064E}" type="slidenum">
              <a:rPr lang="ru-RU" smtClean="0"/>
              <a:pPr>
                <a:defRPr/>
              </a:pPr>
              <a:t>42</a:t>
            </a:fld>
            <a:endParaRPr lang="ru-RU" dirty="0"/>
          </a:p>
        </p:txBody>
      </p:sp>
    </p:spTree>
    <p:extLst>
      <p:ext uri="{BB962C8B-B14F-4D97-AF65-F5344CB8AC3E}">
        <p14:creationId xmlns:p14="http://schemas.microsoft.com/office/powerpoint/2010/main" val="408636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a:xfrm>
            <a:off x="703263" y="739775"/>
            <a:ext cx="5386387" cy="3729038"/>
          </a:xfrm>
          <a:ln/>
        </p:spPr>
      </p:sp>
      <p:sp>
        <p:nvSpPr>
          <p:cNvPr id="5120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51204" name="Дата 2"/>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74526" indent="-297258">
              <a:defRPr>
                <a:solidFill>
                  <a:schemeClr val="tx1"/>
                </a:solidFill>
                <a:latin typeface="Times New Roman" pitchFamily="18" charset="0"/>
              </a:defRPr>
            </a:lvl2pPr>
            <a:lvl3pPr marL="1192339" indent="-237807">
              <a:defRPr>
                <a:solidFill>
                  <a:schemeClr val="tx1"/>
                </a:solidFill>
                <a:latin typeface="Times New Roman" pitchFamily="18" charset="0"/>
              </a:defRPr>
            </a:lvl3pPr>
            <a:lvl4pPr marL="1667951" indent="-237807">
              <a:defRPr>
                <a:solidFill>
                  <a:schemeClr val="tx1"/>
                </a:solidFill>
                <a:latin typeface="Times New Roman" pitchFamily="18" charset="0"/>
              </a:defRPr>
            </a:lvl4pPr>
            <a:lvl5pPr marL="2145218" indent="-237807">
              <a:defRPr>
                <a:solidFill>
                  <a:schemeClr val="tx1"/>
                </a:solidFill>
                <a:latin typeface="Times New Roman" pitchFamily="18" charset="0"/>
              </a:defRPr>
            </a:lvl5pPr>
            <a:lvl6pPr marL="2620831" indent="-237807" eaLnBrk="0" fontAlgn="base" hangingPunct="0">
              <a:spcBef>
                <a:spcPct val="0"/>
              </a:spcBef>
              <a:spcAft>
                <a:spcPct val="0"/>
              </a:spcAft>
              <a:defRPr>
                <a:solidFill>
                  <a:schemeClr val="tx1"/>
                </a:solidFill>
                <a:latin typeface="Times New Roman" pitchFamily="18" charset="0"/>
              </a:defRPr>
            </a:lvl6pPr>
            <a:lvl7pPr marL="3096445" indent="-237807" eaLnBrk="0" fontAlgn="base" hangingPunct="0">
              <a:spcBef>
                <a:spcPct val="0"/>
              </a:spcBef>
              <a:spcAft>
                <a:spcPct val="0"/>
              </a:spcAft>
              <a:defRPr>
                <a:solidFill>
                  <a:schemeClr val="tx1"/>
                </a:solidFill>
                <a:latin typeface="Times New Roman" pitchFamily="18" charset="0"/>
              </a:defRPr>
            </a:lvl7pPr>
            <a:lvl8pPr marL="3572059" indent="-237807" eaLnBrk="0" fontAlgn="base" hangingPunct="0">
              <a:spcBef>
                <a:spcPct val="0"/>
              </a:spcBef>
              <a:spcAft>
                <a:spcPct val="0"/>
              </a:spcAft>
              <a:defRPr>
                <a:solidFill>
                  <a:schemeClr val="tx1"/>
                </a:solidFill>
                <a:latin typeface="Times New Roman" pitchFamily="18" charset="0"/>
              </a:defRPr>
            </a:lvl8pPr>
            <a:lvl9pPr marL="4047673" indent="-237807" eaLnBrk="0" fontAlgn="base" hangingPunct="0">
              <a:spcBef>
                <a:spcPct val="0"/>
              </a:spcBef>
              <a:spcAft>
                <a:spcPct val="0"/>
              </a:spcAft>
              <a:defRPr>
                <a:solidFill>
                  <a:schemeClr val="tx1"/>
                </a:solidFill>
                <a:latin typeface="Times New Roman" pitchFamily="18" charset="0"/>
              </a:defRPr>
            </a:lvl9pPr>
          </a:lstStyle>
          <a:p>
            <a:endParaRPr lang="ru-RU" altLang="ru-RU" smtClean="0">
              <a:solidFill>
                <a:srgbClr val="000000"/>
              </a:solidFill>
            </a:endParaRPr>
          </a:p>
        </p:txBody>
      </p:sp>
    </p:spTree>
    <p:extLst>
      <p:ext uri="{BB962C8B-B14F-4D97-AF65-F5344CB8AC3E}">
        <p14:creationId xmlns:p14="http://schemas.microsoft.com/office/powerpoint/2010/main" val="3428454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3FD0D4C-22C1-4137-8874-455CFB02064E}" type="slidenum">
              <a:rPr lang="ru-RU" smtClean="0"/>
              <a:pPr>
                <a:defRPr/>
              </a:pPr>
              <a:t>44</a:t>
            </a:fld>
            <a:endParaRPr lang="ru-RU" dirty="0"/>
          </a:p>
        </p:txBody>
      </p:sp>
    </p:spTree>
    <p:extLst>
      <p:ext uri="{BB962C8B-B14F-4D97-AF65-F5344CB8AC3E}">
        <p14:creationId xmlns:p14="http://schemas.microsoft.com/office/powerpoint/2010/main" val="214521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defTabSz="1072074" fontAlgn="auto">
              <a:spcBef>
                <a:spcPts val="0"/>
              </a:spcBef>
              <a:spcAft>
                <a:spcPts val="0"/>
              </a:spcAft>
              <a:defRPr/>
            </a:pPr>
            <a:endParaRPr lang="ru-RU" sz="1408" dirty="0"/>
          </a:p>
        </p:txBody>
      </p:sp>
      <p:sp>
        <p:nvSpPr>
          <p:cNvPr id="15872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71563" fontAlgn="base">
              <a:spcBef>
                <a:spcPct val="0"/>
              </a:spcBef>
              <a:spcAft>
                <a:spcPct val="0"/>
              </a:spcAft>
            </a:pPr>
            <a:fld id="{8C67DC37-B2B7-4076-8941-1877F95E3354}" type="slidenum">
              <a:rPr lang="ru-RU">
                <a:cs typeface="Arial" charset="0"/>
              </a:rPr>
              <a:pPr defTabSz="1071563" fontAlgn="base">
                <a:spcBef>
                  <a:spcPct val="0"/>
                </a:spcBef>
                <a:spcAft>
                  <a:spcPct val="0"/>
                </a:spcAft>
              </a:pPr>
              <a:t>45</a:t>
            </a:fld>
            <a:endParaRPr lang="ru-RU">
              <a:cs typeface="Arial" charset="0"/>
            </a:endParaRPr>
          </a:p>
        </p:txBody>
      </p:sp>
    </p:spTree>
    <p:extLst>
      <p:ext uri="{BB962C8B-B14F-4D97-AF65-F5344CB8AC3E}">
        <p14:creationId xmlns:p14="http://schemas.microsoft.com/office/powerpoint/2010/main" val="2911518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3FD0D4C-22C1-4137-8874-455CFB02064E}" type="slidenum">
              <a:rPr lang="ru-RU" smtClean="0"/>
              <a:pPr>
                <a:defRPr/>
              </a:pPr>
              <a:t>46</a:t>
            </a:fld>
            <a:endParaRPr lang="ru-RU" dirty="0"/>
          </a:p>
        </p:txBody>
      </p:sp>
    </p:spTree>
    <p:extLst>
      <p:ext uri="{BB962C8B-B14F-4D97-AF65-F5344CB8AC3E}">
        <p14:creationId xmlns:p14="http://schemas.microsoft.com/office/powerpoint/2010/main" val="3422774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Образ слайда 1"/>
          <p:cNvSpPr>
            <a:spLocks noGrp="1" noRot="1" noChangeAspect="1"/>
          </p:cNvSpPr>
          <p:nvPr>
            <p:ph type="sldImg"/>
          </p:nvPr>
        </p:nvSpPr>
        <p:spPr bwMode="auto">
          <a:xfrm>
            <a:off x="715963" y="736600"/>
            <a:ext cx="5337175" cy="3694113"/>
          </a:xfrm>
          <a:noFill/>
          <a:ln>
            <a:solidFill>
              <a:srgbClr val="000000"/>
            </a:solidFill>
            <a:miter lim="800000"/>
            <a:headEnd/>
            <a:tailEnd/>
          </a:ln>
        </p:spPr>
      </p:sp>
      <p:sp>
        <p:nvSpPr>
          <p:cNvPr id="3" name="Заметки 2"/>
          <p:cNvSpPr>
            <a:spLocks noGrp="1"/>
          </p:cNvSpPr>
          <p:nvPr>
            <p:ph type="body" idx="1"/>
          </p:nvPr>
        </p:nvSpPr>
        <p:spPr/>
        <p:txBody>
          <a:bodyPr/>
          <a:lstStyle/>
          <a:p>
            <a:pPr defTabSz="1068858" fontAlgn="auto">
              <a:spcBef>
                <a:spcPts val="0"/>
              </a:spcBef>
              <a:spcAft>
                <a:spcPts val="0"/>
              </a:spcAft>
              <a:defRPr/>
            </a:pPr>
            <a:endParaRPr lang="ru-RU" dirty="0"/>
          </a:p>
        </p:txBody>
      </p:sp>
      <p:sp>
        <p:nvSpPr>
          <p:cNvPr id="84995" name="Дата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1068348" fontAlgn="base">
              <a:spcBef>
                <a:spcPct val="0"/>
              </a:spcBef>
              <a:spcAft>
                <a:spcPct val="0"/>
              </a:spcAft>
            </a:pPr>
            <a:endParaRPr lang="ru-RU">
              <a:solidFill>
                <a:srgbClr val="000000"/>
              </a:solidFill>
              <a:cs typeface="Arial" charset="0"/>
            </a:endParaRPr>
          </a:p>
        </p:txBody>
      </p:sp>
    </p:spTree>
    <p:extLst>
      <p:ext uri="{BB962C8B-B14F-4D97-AF65-F5344CB8AC3E}">
        <p14:creationId xmlns:p14="http://schemas.microsoft.com/office/powerpoint/2010/main" val="37713644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defTabSz="1072074" fontAlgn="auto">
              <a:spcBef>
                <a:spcPts val="0"/>
              </a:spcBef>
              <a:spcAft>
                <a:spcPts val="0"/>
              </a:spcAft>
              <a:defRPr/>
            </a:pPr>
            <a:endParaRPr lang="ru-RU" sz="1408" dirty="0"/>
          </a:p>
        </p:txBody>
      </p:sp>
      <p:sp>
        <p:nvSpPr>
          <p:cNvPr id="16077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71563" fontAlgn="base">
              <a:spcBef>
                <a:spcPct val="0"/>
              </a:spcBef>
              <a:spcAft>
                <a:spcPct val="0"/>
              </a:spcAft>
            </a:pPr>
            <a:fld id="{3D7FD903-C053-42B7-A1B9-1D7284738AE5}" type="slidenum">
              <a:rPr lang="ru-RU">
                <a:cs typeface="Arial" charset="0"/>
              </a:rPr>
              <a:pPr defTabSz="1071563" fontAlgn="base">
                <a:spcBef>
                  <a:spcPct val="0"/>
                </a:spcBef>
                <a:spcAft>
                  <a:spcPct val="0"/>
                </a:spcAft>
              </a:pPr>
              <a:t>47</a:t>
            </a:fld>
            <a:endParaRPr lang="ru-RU">
              <a:cs typeface="Arial" charset="0"/>
            </a:endParaRPr>
          </a:p>
        </p:txBody>
      </p:sp>
    </p:spTree>
    <p:extLst>
      <p:ext uri="{BB962C8B-B14F-4D97-AF65-F5344CB8AC3E}">
        <p14:creationId xmlns:p14="http://schemas.microsoft.com/office/powerpoint/2010/main" val="41014065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defTabSz="1072074" fontAlgn="auto">
              <a:spcBef>
                <a:spcPts val="0"/>
              </a:spcBef>
              <a:spcAft>
                <a:spcPts val="0"/>
              </a:spcAft>
              <a:defRPr/>
            </a:pPr>
            <a:endParaRPr lang="ru-RU" sz="1408" dirty="0"/>
          </a:p>
        </p:txBody>
      </p:sp>
      <p:sp>
        <p:nvSpPr>
          <p:cNvPr id="16077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71563" fontAlgn="base">
              <a:spcBef>
                <a:spcPct val="0"/>
              </a:spcBef>
              <a:spcAft>
                <a:spcPct val="0"/>
              </a:spcAft>
            </a:pPr>
            <a:fld id="{3D7FD903-C053-42B7-A1B9-1D7284738AE5}" type="slidenum">
              <a:rPr lang="ru-RU">
                <a:cs typeface="Arial" charset="0"/>
              </a:rPr>
              <a:pPr defTabSz="1071563" fontAlgn="base">
                <a:spcBef>
                  <a:spcPct val="0"/>
                </a:spcBef>
                <a:spcAft>
                  <a:spcPct val="0"/>
                </a:spcAft>
              </a:pPr>
              <a:t>48</a:t>
            </a:fld>
            <a:endParaRPr lang="ru-RU">
              <a:cs typeface="Arial" charset="0"/>
            </a:endParaRPr>
          </a:p>
        </p:txBody>
      </p:sp>
    </p:spTree>
    <p:extLst>
      <p:ext uri="{BB962C8B-B14F-4D97-AF65-F5344CB8AC3E}">
        <p14:creationId xmlns:p14="http://schemas.microsoft.com/office/powerpoint/2010/main" val="16218684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defTabSz="1072074" fontAlgn="auto">
              <a:spcBef>
                <a:spcPts val="0"/>
              </a:spcBef>
              <a:spcAft>
                <a:spcPts val="0"/>
              </a:spcAft>
              <a:defRPr/>
            </a:pPr>
            <a:endParaRPr lang="ru-RU" sz="1408" dirty="0"/>
          </a:p>
        </p:txBody>
      </p:sp>
      <p:sp>
        <p:nvSpPr>
          <p:cNvPr id="16077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071563" fontAlgn="base">
              <a:spcBef>
                <a:spcPct val="0"/>
              </a:spcBef>
              <a:spcAft>
                <a:spcPct val="0"/>
              </a:spcAft>
            </a:pPr>
            <a:fld id="{3D7FD903-C053-42B7-A1B9-1D7284738AE5}" type="slidenum">
              <a:rPr lang="ru-RU">
                <a:cs typeface="Arial" charset="0"/>
              </a:rPr>
              <a:pPr defTabSz="1071563" fontAlgn="base">
                <a:spcBef>
                  <a:spcPct val="0"/>
                </a:spcBef>
                <a:spcAft>
                  <a:spcPct val="0"/>
                </a:spcAft>
              </a:pPr>
              <a:t>49</a:t>
            </a:fld>
            <a:endParaRPr lang="ru-RU">
              <a:cs typeface="Arial" charset="0"/>
            </a:endParaRPr>
          </a:p>
        </p:txBody>
      </p:sp>
    </p:spTree>
    <p:extLst>
      <p:ext uri="{BB962C8B-B14F-4D97-AF65-F5344CB8AC3E}">
        <p14:creationId xmlns:p14="http://schemas.microsoft.com/office/powerpoint/2010/main" val="10354501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C11762AA-940A-4687-8679-3BDB49D7F624}" type="slidenum">
              <a:rPr lang="ru-RU">
                <a:solidFill>
                  <a:prstClr val="black"/>
                </a:solidFill>
                <a:latin typeface="Calibri"/>
              </a:rPr>
              <a:pPr>
                <a:defRPr/>
              </a:pPr>
              <a:t>50</a:t>
            </a:fld>
            <a:endParaRPr lang="ru-RU">
              <a:solidFill>
                <a:prstClr val="black"/>
              </a:solidFill>
              <a:latin typeface="Calibri"/>
            </a:endParaRPr>
          </a:p>
        </p:txBody>
      </p:sp>
    </p:spTree>
    <p:extLst>
      <p:ext uri="{BB962C8B-B14F-4D97-AF65-F5344CB8AC3E}">
        <p14:creationId xmlns:p14="http://schemas.microsoft.com/office/powerpoint/2010/main" val="20051418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3FD0D4C-22C1-4137-8874-455CFB02064E}" type="slidenum">
              <a:rPr lang="ru-RU" smtClean="0"/>
              <a:pPr>
                <a:defRPr/>
              </a:pPr>
              <a:t>51</a:t>
            </a:fld>
            <a:endParaRPr lang="ru-RU" dirty="0"/>
          </a:p>
        </p:txBody>
      </p:sp>
    </p:spTree>
    <p:extLst>
      <p:ext uri="{BB962C8B-B14F-4D97-AF65-F5344CB8AC3E}">
        <p14:creationId xmlns:p14="http://schemas.microsoft.com/office/powerpoint/2010/main" val="9080361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defTabSz="1072074" fontAlgn="auto">
              <a:spcBef>
                <a:spcPts val="0"/>
              </a:spcBef>
              <a:spcAft>
                <a:spcPts val="0"/>
              </a:spcAft>
              <a:defRPr/>
            </a:pPr>
            <a:endParaRPr lang="ru-RU" sz="1408" dirty="0"/>
          </a:p>
        </p:txBody>
      </p:sp>
      <p:sp>
        <p:nvSpPr>
          <p:cNvPr id="171011" name="Дата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1071563" fontAlgn="base">
              <a:spcBef>
                <a:spcPct val="0"/>
              </a:spcBef>
              <a:spcAft>
                <a:spcPct val="0"/>
              </a:spcAft>
            </a:pPr>
            <a:endParaRPr lang="ru-RU">
              <a:cs typeface="Arial" charset="0"/>
            </a:endParaRPr>
          </a:p>
        </p:txBody>
      </p:sp>
    </p:spTree>
    <p:extLst>
      <p:ext uri="{BB962C8B-B14F-4D97-AF65-F5344CB8AC3E}">
        <p14:creationId xmlns:p14="http://schemas.microsoft.com/office/powerpoint/2010/main" val="73851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3FD0D4C-22C1-4137-8874-455CFB02064E}" type="slidenum">
              <a:rPr lang="ru-RU" smtClean="0"/>
              <a:pPr>
                <a:defRPr/>
              </a:pPr>
              <a:t>56</a:t>
            </a:fld>
            <a:endParaRPr lang="ru-RU" dirty="0"/>
          </a:p>
        </p:txBody>
      </p:sp>
    </p:spTree>
    <p:extLst>
      <p:ext uri="{BB962C8B-B14F-4D97-AF65-F5344CB8AC3E}">
        <p14:creationId xmlns:p14="http://schemas.microsoft.com/office/powerpoint/2010/main" val="662427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Образ слайда 1"/>
          <p:cNvSpPr>
            <a:spLocks noGrp="1" noRot="1" noChangeAspect="1"/>
          </p:cNvSpPr>
          <p:nvPr>
            <p:ph type="sldImg"/>
          </p:nvPr>
        </p:nvSpPr>
        <p:spPr bwMode="auto">
          <a:xfrm>
            <a:off x="719138" y="738188"/>
            <a:ext cx="5341937" cy="3698875"/>
          </a:xfrm>
          <a:noFill/>
          <a:ln>
            <a:solidFill>
              <a:srgbClr val="000000"/>
            </a:solidFill>
            <a:miter lim="800000"/>
            <a:headEnd/>
            <a:tailEnd/>
          </a:ln>
        </p:spPr>
      </p:sp>
      <p:sp>
        <p:nvSpPr>
          <p:cNvPr id="3" name="Заметки 2"/>
          <p:cNvSpPr>
            <a:spLocks noGrp="1"/>
          </p:cNvSpPr>
          <p:nvPr>
            <p:ph type="body" idx="1"/>
          </p:nvPr>
        </p:nvSpPr>
        <p:spPr/>
        <p:txBody>
          <a:bodyPr/>
          <a:lstStyle/>
          <a:p>
            <a:pPr defTabSz="1070461" fontAlgn="auto">
              <a:spcBef>
                <a:spcPts val="0"/>
              </a:spcBef>
              <a:spcAft>
                <a:spcPts val="0"/>
              </a:spcAft>
              <a:defRPr/>
            </a:pPr>
            <a:endParaRPr lang="ru-RU" dirty="0"/>
          </a:p>
        </p:txBody>
      </p:sp>
      <p:sp>
        <p:nvSpPr>
          <p:cNvPr id="89091" name="Дата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marL="0" marR="0" lvl="0" indent="0" algn="r" defTabSz="1069951" rtl="0" eaLnBrk="1" fontAlgn="base" latinLnBrk="0" hangingPunct="1">
              <a:lnSpc>
                <a:spcPct val="100000"/>
              </a:lnSpc>
              <a:spcBef>
                <a:spcPct val="0"/>
              </a:spcBef>
              <a:spcAft>
                <a:spcPct val="0"/>
              </a:spcAft>
              <a:buClrTx/>
              <a:buSzTx/>
              <a:buFontTx/>
              <a:buNone/>
              <a:tabLst/>
              <a:defRPr/>
            </a:pPr>
            <a:endParaRPr kumimoji="0" lang="ru-RU" sz="1300" b="0" i="0" u="none" strike="noStrike" kern="1200" cap="none" spc="0" normalizeH="0" baseline="0" noProof="0">
              <a:ln>
                <a:noFill/>
              </a:ln>
              <a:solidFill>
                <a:srgbClr val="000000"/>
              </a:solidFill>
              <a:effectLst/>
              <a:uLnTx/>
              <a:uFillTx/>
              <a:latin typeface="Calibri"/>
              <a:ea typeface="+mn-ea"/>
              <a:cs typeface="Arial" charset="0"/>
            </a:endParaRPr>
          </a:p>
        </p:txBody>
      </p:sp>
    </p:spTree>
    <p:extLst>
      <p:ext uri="{BB962C8B-B14F-4D97-AF65-F5344CB8AC3E}">
        <p14:creationId xmlns:p14="http://schemas.microsoft.com/office/powerpoint/2010/main" val="1687664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Образ слайда 1"/>
          <p:cNvSpPr>
            <a:spLocks noGrp="1" noRot="1" noChangeAspect="1" noTextEdit="1"/>
          </p:cNvSpPr>
          <p:nvPr>
            <p:ph type="sldImg"/>
          </p:nvPr>
        </p:nvSpPr>
        <p:spPr bwMode="auto">
          <a:noFill/>
          <a:ln>
            <a:solidFill>
              <a:srgbClr val="000000"/>
            </a:solidFill>
            <a:miter lim="800000"/>
            <a:headEnd/>
            <a:tailEnd/>
          </a:ln>
        </p:spPr>
      </p:sp>
      <p:sp>
        <p:nvSpPr>
          <p:cNvPr id="49155" name="Заметки 2"/>
          <p:cNvSpPr>
            <a:spLocks noGrp="1"/>
          </p:cNvSpPr>
          <p:nvPr>
            <p:ph type="body" idx="1"/>
          </p:nvPr>
        </p:nvSpPr>
        <p:spPr>
          <a:ln/>
          <a:extLst/>
        </p:spPr>
        <p:txBody>
          <a:bodyPr/>
          <a:lstStyle/>
          <a:p>
            <a:pPr defTabSz="1070228" fontAlgn="auto">
              <a:spcBef>
                <a:spcPts val="0"/>
              </a:spcBef>
              <a:spcAft>
                <a:spcPts val="0"/>
              </a:spcAft>
              <a:defRPr/>
            </a:pPr>
            <a:endParaRPr lang="ru-RU" altLang="ru-RU" dirty="0"/>
          </a:p>
        </p:txBody>
      </p:sp>
    </p:spTree>
    <p:extLst>
      <p:ext uri="{BB962C8B-B14F-4D97-AF65-F5344CB8AC3E}">
        <p14:creationId xmlns:p14="http://schemas.microsoft.com/office/powerpoint/2010/main" val="4034722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06438" y="736600"/>
            <a:ext cx="5384800"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9C37D55-CF8C-46CE-B1B1-B14D24AA2E01}" type="slidenum">
              <a:rPr lang="ru-RU" smtClean="0"/>
              <a:t>8</a:t>
            </a:fld>
            <a:endParaRPr lang="ru-RU"/>
          </a:p>
        </p:txBody>
      </p:sp>
    </p:spTree>
    <p:extLst>
      <p:ext uri="{BB962C8B-B14F-4D97-AF65-F5344CB8AC3E}">
        <p14:creationId xmlns:p14="http://schemas.microsoft.com/office/powerpoint/2010/main" val="346970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defTabSz="1067249" fontAlgn="auto">
              <a:spcBef>
                <a:spcPts val="0"/>
              </a:spcBef>
              <a:spcAft>
                <a:spcPts val="0"/>
              </a:spcAft>
              <a:defRPr/>
            </a:pPr>
            <a:endParaRPr lang="ru-RU" dirty="0"/>
          </a:p>
        </p:txBody>
      </p:sp>
      <p:sp>
        <p:nvSpPr>
          <p:cNvPr id="983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66741" rtl="0" eaLnBrk="1" fontAlgn="base" latinLnBrk="0" hangingPunct="1">
              <a:lnSpc>
                <a:spcPct val="100000"/>
              </a:lnSpc>
              <a:spcBef>
                <a:spcPct val="0"/>
              </a:spcBef>
              <a:spcAft>
                <a:spcPct val="0"/>
              </a:spcAft>
              <a:buClrTx/>
              <a:buSzTx/>
              <a:buFontTx/>
              <a:buNone/>
              <a:tabLst/>
              <a:defRPr/>
            </a:pPr>
            <a:fld id="{AE2DBCD2-2DF4-4CD8-9D27-157D00253A70}" type="slidenum">
              <a:rPr kumimoji="0" lang="ru-RU" sz="13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1066741" rtl="0" eaLnBrk="1" fontAlgn="base" latinLnBrk="0" hangingPunct="1">
                <a:lnSpc>
                  <a:spcPct val="100000"/>
                </a:lnSpc>
                <a:spcBef>
                  <a:spcPct val="0"/>
                </a:spcBef>
                <a:spcAft>
                  <a:spcPct val="0"/>
                </a:spcAft>
                <a:buClrTx/>
                <a:buSzTx/>
                <a:buFontTx/>
                <a:buNone/>
                <a:tabLst/>
                <a:defRPr/>
              </a:pPr>
              <a:t>13</a:t>
            </a:fld>
            <a:endParaRPr kumimoji="0" lang="ru-RU" sz="13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2044026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a:xfrm>
            <a:off x="706438" y="731838"/>
            <a:ext cx="5338762" cy="3695700"/>
          </a:xfrm>
          <a:ln/>
        </p:spPr>
      </p:sp>
      <p:sp>
        <p:nvSpPr>
          <p:cNvPr id="4915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a:p>
        </p:txBody>
      </p:sp>
    </p:spTree>
    <p:extLst>
      <p:ext uri="{BB962C8B-B14F-4D97-AF65-F5344CB8AC3E}">
        <p14:creationId xmlns:p14="http://schemas.microsoft.com/office/powerpoint/2010/main" val="1125511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Образ слайда 1"/>
          <p:cNvSpPr>
            <a:spLocks noGrp="1" noRot="1" noChangeAspect="1"/>
          </p:cNvSpPr>
          <p:nvPr>
            <p:ph type="sldImg"/>
          </p:nvPr>
        </p:nvSpPr>
        <p:spPr bwMode="auto">
          <a:xfrm>
            <a:off x="715963" y="733425"/>
            <a:ext cx="5348287" cy="3703638"/>
          </a:xfrm>
          <a:noFill/>
          <a:ln>
            <a:solidFill>
              <a:srgbClr val="000000"/>
            </a:solidFill>
            <a:miter lim="800000"/>
            <a:headEnd/>
            <a:tailEnd/>
          </a:ln>
        </p:spPr>
      </p:sp>
      <p:sp>
        <p:nvSpPr>
          <p:cNvPr id="3" name="Заметки 2"/>
          <p:cNvSpPr>
            <a:spLocks noGrp="1"/>
          </p:cNvSpPr>
          <p:nvPr>
            <p:ph type="body" idx="1"/>
          </p:nvPr>
        </p:nvSpPr>
        <p:spPr/>
        <p:txBody>
          <a:bodyPr/>
          <a:lstStyle/>
          <a:p>
            <a:pPr defTabSz="1070461" fontAlgn="auto">
              <a:spcBef>
                <a:spcPts val="0"/>
              </a:spcBef>
              <a:spcAft>
                <a:spcPts val="0"/>
              </a:spcAft>
              <a:defRPr/>
            </a:pPr>
            <a:endParaRPr lang="ru-RU" dirty="0"/>
          </a:p>
        </p:txBody>
      </p:sp>
      <p:sp>
        <p:nvSpPr>
          <p:cNvPr id="10240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1069951" rtl="0" eaLnBrk="1" fontAlgn="base" latinLnBrk="0" hangingPunct="1">
              <a:lnSpc>
                <a:spcPct val="100000"/>
              </a:lnSpc>
              <a:spcBef>
                <a:spcPct val="0"/>
              </a:spcBef>
              <a:spcAft>
                <a:spcPct val="0"/>
              </a:spcAft>
              <a:buClrTx/>
              <a:buSzTx/>
              <a:buFontTx/>
              <a:buNone/>
              <a:tabLst/>
              <a:defRPr/>
            </a:pPr>
            <a:fld id="{9E56478A-B245-4C1A-AF17-607171132079}" type="slidenum">
              <a:rPr kumimoji="0" lang="ru-RU" sz="13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1069951" rtl="0" eaLnBrk="1" fontAlgn="base" latinLnBrk="0" hangingPunct="1">
                <a:lnSpc>
                  <a:spcPct val="100000"/>
                </a:lnSpc>
                <a:spcBef>
                  <a:spcPct val="0"/>
                </a:spcBef>
                <a:spcAft>
                  <a:spcPct val="0"/>
                </a:spcAft>
                <a:buClrTx/>
                <a:buSzTx/>
                <a:buFontTx/>
                <a:buNone/>
                <a:tabLst/>
                <a:defRPr/>
              </a:pPr>
              <a:t>16</a:t>
            </a:fld>
            <a:endParaRPr kumimoji="0" lang="ru-RU" sz="13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1968331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98119" y="182879"/>
            <a:ext cx="950976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01859" y="882376"/>
            <a:ext cx="8098155" cy="2926080"/>
          </a:xfrm>
        </p:spPr>
        <p:txBody>
          <a:bodyPr anchor="b">
            <a:normAutofit/>
          </a:bodyPr>
          <a:lstStyle>
            <a:lvl1pPr algn="ctr">
              <a:lnSpc>
                <a:spcPct val="85000"/>
              </a:lnSpc>
              <a:defRPr sz="6000" b="1" cap="all"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88994" y="3869636"/>
            <a:ext cx="7123886"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endParaRPr lang="ru-R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ru-R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AD7E5EB-834E-48F7-B842-03AA9F6FC06E}" type="slidenum">
              <a:rPr lang="ru-RU" smtClean="0"/>
              <a:pPr/>
              <a:t>‹#›</a:t>
            </a:fld>
            <a:endParaRPr lang="ru-RU"/>
          </a:p>
        </p:txBody>
      </p:sp>
      <p:cxnSp>
        <p:nvCxnSpPr>
          <p:cNvPr id="8" name="Straight Connector 7"/>
          <p:cNvCxnSpPr/>
          <p:nvPr/>
        </p:nvCxnSpPr>
        <p:spPr>
          <a:xfrm>
            <a:off x="1607662" y="3733800"/>
            <a:ext cx="668655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79211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BD553738-363A-47E9-82A1-8682F87779E0}" type="slidenum">
              <a:rPr lang="ru-RU" smtClean="0"/>
              <a:pPr>
                <a:defRPr/>
              </a:pPr>
              <a:t>‹#›</a:t>
            </a:fld>
            <a:endParaRPr lang="ru-RU" dirty="0"/>
          </a:p>
        </p:txBody>
      </p:sp>
    </p:spTree>
    <p:extLst>
      <p:ext uri="{BB962C8B-B14F-4D97-AF65-F5344CB8AC3E}">
        <p14:creationId xmlns:p14="http://schemas.microsoft.com/office/powerpoint/2010/main" val="2727134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762000"/>
            <a:ext cx="1888331" cy="54102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28688" y="762000"/>
            <a:ext cx="6036469"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09261C83-7503-47E8-95C0-7B57119DA7F9}" type="slidenum">
              <a:rPr lang="ru-RU" smtClean="0"/>
              <a:pPr>
                <a:defRPr/>
              </a:pPr>
              <a:t>‹#›</a:t>
            </a:fld>
            <a:endParaRPr lang="ru-RU" dirty="0"/>
          </a:p>
        </p:txBody>
      </p:sp>
    </p:spTree>
    <p:extLst>
      <p:ext uri="{BB962C8B-B14F-4D97-AF65-F5344CB8AC3E}">
        <p14:creationId xmlns:p14="http://schemas.microsoft.com/office/powerpoint/2010/main" val="418477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9"/>
            <a:ext cx="89154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95300" y="1600206"/>
            <a:ext cx="8915400" cy="4525963"/>
          </a:xfrm>
        </p:spPr>
        <p:txBody>
          <a:bodyPr rtlCol="0">
            <a:normAutofit/>
          </a:bodyPr>
          <a:lstStyle/>
          <a:p>
            <a:pPr lvl="0"/>
            <a:endParaRPr lang="ru-RU" noProof="0" dirty="0" smtClean="0"/>
          </a:p>
        </p:txBody>
      </p:sp>
      <p:sp>
        <p:nvSpPr>
          <p:cNvPr id="4" name="Rectangle 4"/>
          <p:cNvSpPr>
            <a:spLocks noGrp="1" noChangeArrowheads="1"/>
          </p:cNvSpPr>
          <p:nvPr>
            <p:ph type="dt" sz="half" idx="10"/>
          </p:nvPr>
        </p:nvSpPr>
        <p:spPr/>
        <p:txBody>
          <a:bodyPr/>
          <a:lstStyle>
            <a:lvl1pPr>
              <a:defRPr/>
            </a:lvl1pPr>
          </a:lstStyle>
          <a:p>
            <a:pPr>
              <a:defRPr/>
            </a:pPr>
            <a:endParaRPr lang="ru-RU" dirty="0">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7F99CE00-02E4-4461-A371-AC55586AD40F}"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81249152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7"/>
            <a:ext cx="8915400" cy="1143000"/>
          </a:xfrm>
        </p:spPr>
        <p:txBody>
          <a:bodyPr/>
          <a:lstStyle/>
          <a:p>
            <a:r>
              <a:rPr lang="ru-RU"/>
              <a:t>Образец заголовка</a:t>
            </a:r>
          </a:p>
        </p:txBody>
      </p:sp>
      <p:sp>
        <p:nvSpPr>
          <p:cNvPr id="3" name="Таблица 2"/>
          <p:cNvSpPr>
            <a:spLocks noGrp="1"/>
          </p:cNvSpPr>
          <p:nvPr>
            <p:ph type="tbl" idx="1"/>
          </p:nvPr>
        </p:nvSpPr>
        <p:spPr>
          <a:xfrm>
            <a:off x="495300" y="1600205"/>
            <a:ext cx="8915400" cy="4525963"/>
          </a:xfrm>
        </p:spPr>
        <p:txBody>
          <a:bodyPr rtlCol="0">
            <a:normAutofit/>
          </a:bodyPr>
          <a:lstStyle/>
          <a:p>
            <a:pPr lvl="0"/>
            <a:endParaRPr lang="ru-RU" noProof="0" dirty="0"/>
          </a:p>
        </p:txBody>
      </p:sp>
      <p:sp>
        <p:nvSpPr>
          <p:cNvPr id="4" name="Date Placeholder 9"/>
          <p:cNvSpPr>
            <a:spLocks noGrp="1"/>
          </p:cNvSpPr>
          <p:nvPr>
            <p:ph type="dt" sz="half" idx="10"/>
          </p:nvPr>
        </p:nvSpPr>
        <p:spPr/>
        <p:txBody>
          <a:bodyPr rtlCol="0"/>
          <a:lstStyle>
            <a:lvl1pPr defTabSz="1072074" fontAlgn="auto">
              <a:spcBef>
                <a:spcPts val="0"/>
              </a:spcBef>
              <a:spcAft>
                <a:spcPts val="0"/>
              </a:spcAft>
              <a:defRPr dirty="0">
                <a:solidFill>
                  <a:srgbClr val="04617B">
                    <a:shade val="90000"/>
                  </a:srgbClr>
                </a:solidFill>
                <a:latin typeface="+mn-lt"/>
                <a:cs typeface="+mn-cs"/>
              </a:defRPr>
            </a:lvl1pPr>
          </a:lstStyle>
          <a:p>
            <a:pPr marL="0" marR="0" lvl="0" indent="0" algn="l" defTabSz="1072074"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04617B">
                  <a:shade val="90000"/>
                </a:srgbClr>
              </a:solidFill>
              <a:effectLst/>
              <a:uLnTx/>
              <a:uFillTx/>
              <a:latin typeface="Corbel" panose="020B0503020204020204"/>
              <a:ea typeface="+mn-ea"/>
              <a:cs typeface="+mn-cs"/>
            </a:endParaRPr>
          </a:p>
        </p:txBody>
      </p:sp>
      <p:sp>
        <p:nvSpPr>
          <p:cNvPr id="5" name="Footer Placeholder 21"/>
          <p:cNvSpPr>
            <a:spLocks noGrp="1"/>
          </p:cNvSpPr>
          <p:nvPr>
            <p:ph type="ftr" sz="quarter" idx="11"/>
          </p:nvPr>
        </p:nvSpPr>
        <p:spPr/>
        <p:txBody>
          <a:bodyPr rtlCol="0"/>
          <a:lstStyle>
            <a:lvl1pPr defTabSz="1072074" fontAlgn="auto">
              <a:spcBef>
                <a:spcPts val="0"/>
              </a:spcBef>
              <a:spcAft>
                <a:spcPts val="0"/>
              </a:spcAft>
              <a:defRPr dirty="0">
                <a:solidFill>
                  <a:srgbClr val="04617B">
                    <a:shade val="90000"/>
                  </a:srgbClr>
                </a:solidFill>
                <a:latin typeface="+mn-lt"/>
                <a:cs typeface="+mn-cs"/>
              </a:defRPr>
            </a:lvl1pPr>
          </a:lstStyle>
          <a:p>
            <a:pPr marL="0" marR="0" lvl="0" indent="0" algn="ctr" defTabSz="1072074"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a:ln>
                <a:noFill/>
              </a:ln>
              <a:solidFill>
                <a:srgbClr val="04617B">
                  <a:shade val="90000"/>
                </a:srgbClr>
              </a:solidFill>
              <a:effectLst/>
              <a:uLnTx/>
              <a:uFillTx/>
              <a:latin typeface="Corbel" panose="020B0503020204020204"/>
              <a:ea typeface="+mn-ea"/>
              <a:cs typeface="+mn-cs"/>
            </a:endParaRPr>
          </a:p>
        </p:txBody>
      </p:sp>
      <p:sp>
        <p:nvSpPr>
          <p:cNvPr id="6" name="Slide Number Placeholder 17"/>
          <p:cNvSpPr>
            <a:spLocks noGrp="1"/>
          </p:cNvSpPr>
          <p:nvPr>
            <p:ph type="sldNum" sz="quarter" idx="12"/>
          </p:nvPr>
        </p:nvSpPr>
        <p:spPr/>
        <p:txBody>
          <a:bodyPr rtlCol="0"/>
          <a:lstStyle>
            <a:lvl1pPr defTabSz="1072074" fontAlgn="auto">
              <a:spcBef>
                <a:spcPts val="0"/>
              </a:spcBef>
              <a:spcAft>
                <a:spcPts val="0"/>
              </a:spcAft>
              <a:defRPr>
                <a:solidFill>
                  <a:prstClr val="black">
                    <a:tint val="75000"/>
                  </a:prstClr>
                </a:solidFill>
                <a:latin typeface="+mn-lt"/>
                <a:cs typeface="+mn-cs"/>
              </a:defRPr>
            </a:lvl1pPr>
          </a:lstStyle>
          <a:p>
            <a:pPr marL="0" marR="0" lvl="0" indent="0" algn="r" defTabSz="1072074" rtl="0" eaLnBrk="1" fontAlgn="auto" latinLnBrk="0" hangingPunct="1">
              <a:lnSpc>
                <a:spcPct val="100000"/>
              </a:lnSpc>
              <a:spcBef>
                <a:spcPts val="0"/>
              </a:spcBef>
              <a:spcAft>
                <a:spcPts val="0"/>
              </a:spcAft>
              <a:buClrTx/>
              <a:buSzTx/>
              <a:buFontTx/>
              <a:buNone/>
              <a:tabLst/>
              <a:defRPr/>
            </a:pPr>
            <a:fld id="{6779DAF5-0A9A-4AF9-98CC-829622FCB942}" type="slidenum">
              <a:rPr kumimoji="0" lang="ru-RU" altLang="ru-RU" sz="1000" b="0" i="0" u="none" strike="noStrike" kern="1200" cap="none" spc="0" normalizeH="0" baseline="0" noProof="0">
                <a:ln>
                  <a:noFill/>
                </a:ln>
                <a:solidFill>
                  <a:prstClr val="black">
                    <a:tint val="75000"/>
                  </a:prstClr>
                </a:solidFill>
                <a:effectLst/>
                <a:uLnTx/>
                <a:uFillTx/>
                <a:latin typeface="Corbel" panose="020B0503020204020204"/>
                <a:ea typeface="+mn-ea"/>
                <a:cs typeface="+mn-cs"/>
              </a:rPr>
              <a:pPr marL="0" marR="0" lvl="0" indent="0" algn="r" defTabSz="1072074" rtl="0" eaLnBrk="1" fontAlgn="auto" latinLnBrk="0" hangingPunct="1">
                <a:lnSpc>
                  <a:spcPct val="100000"/>
                </a:lnSpc>
                <a:spcBef>
                  <a:spcPts val="0"/>
                </a:spcBef>
                <a:spcAft>
                  <a:spcPts val="0"/>
                </a:spcAft>
                <a:buClrTx/>
                <a:buSzTx/>
                <a:buFontTx/>
                <a:buNone/>
                <a:tabLst/>
                <a:defRPr/>
              </a:pPr>
              <a:t>‹#›</a:t>
            </a:fld>
            <a:endParaRPr kumimoji="0" lang="ru-RU" altLang="ru-RU"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155455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821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62874D60-EAB8-4D15-B96C-6B182FAF1F38}" type="slidenum">
              <a:rPr lang="ru-RU" smtClean="0"/>
              <a:pPr>
                <a:defRPr/>
              </a:pPr>
              <a:t>‹#›</a:t>
            </a:fld>
            <a:endParaRPr lang="ru-RU" dirty="0"/>
          </a:p>
        </p:txBody>
      </p:sp>
    </p:spTree>
    <p:extLst>
      <p:ext uri="{BB962C8B-B14F-4D97-AF65-F5344CB8AC3E}">
        <p14:creationId xmlns:p14="http://schemas.microsoft.com/office/powerpoint/2010/main" val="2941431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98970" y="1173575"/>
            <a:ext cx="8098155" cy="2926080"/>
          </a:xfrm>
        </p:spPr>
        <p:txBody>
          <a:bodyPr anchor="b">
            <a:noAutofit/>
          </a:bodyPr>
          <a:lstStyle>
            <a:lvl1pPr algn="ctr">
              <a:lnSpc>
                <a:spcPct val="85000"/>
              </a:lnSpc>
              <a:defRPr sz="6000" b="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389316" y="4154520"/>
            <a:ext cx="7124891"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40803CE-5BDF-4B21-9B57-30F48EA30996}" type="slidenum">
              <a:rPr lang="ru-RU" smtClean="0"/>
              <a:pPr>
                <a:defRPr/>
              </a:pPr>
              <a:t>‹#›</a:t>
            </a:fld>
            <a:endParaRPr lang="ru-RU" dirty="0"/>
          </a:p>
        </p:txBody>
      </p:sp>
      <p:cxnSp>
        <p:nvCxnSpPr>
          <p:cNvPr id="7" name="Straight Connector 6"/>
          <p:cNvCxnSpPr/>
          <p:nvPr/>
        </p:nvCxnSpPr>
        <p:spPr>
          <a:xfrm>
            <a:off x="1609726" y="4020408"/>
            <a:ext cx="66865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613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28688" y="2057399"/>
            <a:ext cx="386334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92435" y="2057400"/>
            <a:ext cx="386334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018F3964-415E-423E-8231-5B125B5F16B7}" type="slidenum">
              <a:rPr lang="ru-RU" smtClean="0"/>
              <a:pPr>
                <a:defRPr/>
              </a:pPr>
              <a:t>‹#›</a:t>
            </a:fld>
            <a:endParaRPr lang="ru-RU" dirty="0"/>
          </a:p>
        </p:txBody>
      </p:sp>
    </p:spTree>
    <p:extLst>
      <p:ext uri="{BB962C8B-B14F-4D97-AF65-F5344CB8AC3E}">
        <p14:creationId xmlns:p14="http://schemas.microsoft.com/office/powerpoint/2010/main" val="2619494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28688" y="2001511"/>
            <a:ext cx="386334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928688" y="2721483"/>
            <a:ext cx="386334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93703" y="1999032"/>
            <a:ext cx="386334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5093703" y="2719322"/>
            <a:ext cx="386334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EDA74994-6A18-40C8-B7C0-C3AD7403902C}" type="slidenum">
              <a:rPr lang="ru-RU" smtClean="0"/>
              <a:pPr>
                <a:defRPr/>
              </a:pPr>
              <a:t>‹#›</a:t>
            </a:fld>
            <a:endParaRPr lang="ru-RU" dirty="0"/>
          </a:p>
        </p:txBody>
      </p:sp>
    </p:spTree>
    <p:extLst>
      <p:ext uri="{BB962C8B-B14F-4D97-AF65-F5344CB8AC3E}">
        <p14:creationId xmlns:p14="http://schemas.microsoft.com/office/powerpoint/2010/main" val="4145863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3BD1A083-A2CA-4398-A4BC-5FAAF2F002F0}" type="slidenum">
              <a:rPr lang="ru-RU" smtClean="0"/>
              <a:pPr>
                <a:defRPr/>
              </a:pPr>
              <a:t>‹#›</a:t>
            </a:fld>
            <a:endParaRPr lang="ru-RU" dirty="0"/>
          </a:p>
        </p:txBody>
      </p:sp>
    </p:spTree>
    <p:extLst>
      <p:ext uri="{BB962C8B-B14F-4D97-AF65-F5344CB8AC3E}">
        <p14:creationId xmlns:p14="http://schemas.microsoft.com/office/powerpoint/2010/main" val="753991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2EA7A474-2CEC-43C6-A1DB-A46024F49A93}" type="slidenum">
              <a:rPr lang="ru-RU" smtClean="0"/>
              <a:pPr>
                <a:defRPr/>
              </a:pPr>
              <a:t>‹#›</a:t>
            </a:fld>
            <a:endParaRPr lang="ru-RU" dirty="0"/>
          </a:p>
        </p:txBody>
      </p:sp>
    </p:spTree>
    <p:extLst>
      <p:ext uri="{BB962C8B-B14F-4D97-AF65-F5344CB8AC3E}">
        <p14:creationId xmlns:p14="http://schemas.microsoft.com/office/powerpoint/2010/main" val="2929629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28688" y="1097280"/>
            <a:ext cx="3070860" cy="1737360"/>
          </a:xfrm>
        </p:spPr>
        <p:txBody>
          <a:bodyPr anchor="b">
            <a:noAutofit/>
          </a:bodyPr>
          <a:lstStyle>
            <a:lvl1pPr>
              <a:lnSpc>
                <a:spcPct val="90000"/>
              </a:lnSpc>
              <a:defRPr sz="3000" b="0"/>
            </a:lvl1pPr>
          </a:lstStyle>
          <a:p>
            <a:r>
              <a:rPr lang="ru-RU" smtClean="0"/>
              <a:t>Образец заголовка</a:t>
            </a:r>
            <a:endParaRPr lang="en-US" dirty="0"/>
          </a:p>
        </p:txBody>
      </p:sp>
      <p:sp>
        <p:nvSpPr>
          <p:cNvPr id="3" name="Content Placeholder 2"/>
          <p:cNvSpPr>
            <a:spLocks noGrp="1"/>
          </p:cNvSpPr>
          <p:nvPr>
            <p:ph idx="1"/>
          </p:nvPr>
        </p:nvSpPr>
        <p:spPr>
          <a:xfrm>
            <a:off x="4473424" y="1097280"/>
            <a:ext cx="4495441"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28688" y="2834640"/>
            <a:ext cx="307086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C7EFF15C-EE16-4F56-AA70-1F889D9E2ED2}" type="slidenum">
              <a:rPr lang="ru-RU" smtClean="0"/>
              <a:pPr>
                <a:defRPr/>
              </a:pPr>
              <a:t>‹#›</a:t>
            </a:fld>
            <a:endParaRPr lang="ru-RU" dirty="0"/>
          </a:p>
        </p:txBody>
      </p:sp>
    </p:spTree>
    <p:extLst>
      <p:ext uri="{BB962C8B-B14F-4D97-AF65-F5344CB8AC3E}">
        <p14:creationId xmlns:p14="http://schemas.microsoft.com/office/powerpoint/2010/main" val="369666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28688" y="1097280"/>
            <a:ext cx="3070860" cy="1737360"/>
          </a:xfrm>
        </p:spPr>
        <p:txBody>
          <a:bodyPr anchor="b">
            <a:noAutofit/>
          </a:bodyPr>
          <a:lstStyle>
            <a:lvl1pPr>
              <a:lnSpc>
                <a:spcPct val="90000"/>
              </a:lnSpc>
              <a:defRPr sz="30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354033" y="1069848"/>
            <a:ext cx="4612512"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928688" y="2834640"/>
            <a:ext cx="307086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79949330-3038-4719-820D-AD1194FA5F20}" type="slidenum">
              <a:rPr lang="ru-RU" smtClean="0"/>
              <a:pPr>
                <a:defRPr/>
              </a:pPr>
              <a:t>‹#›</a:t>
            </a:fld>
            <a:endParaRPr lang="ru-RU" dirty="0"/>
          </a:p>
        </p:txBody>
      </p:sp>
    </p:spTree>
    <p:extLst>
      <p:ext uri="{BB962C8B-B14F-4D97-AF65-F5344CB8AC3E}">
        <p14:creationId xmlns:p14="http://schemas.microsoft.com/office/powerpoint/2010/main" val="1920763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98120" y="182880"/>
            <a:ext cx="950976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28688" y="609600"/>
            <a:ext cx="8023860" cy="135636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28689" y="2057400"/>
            <a:ext cx="8021707" cy="4038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28684" y="6223830"/>
            <a:ext cx="1892373" cy="365125"/>
          </a:xfrm>
          <a:prstGeom prst="rect">
            <a:avLst/>
          </a:prstGeom>
        </p:spPr>
        <p:txBody>
          <a:bodyPr vert="horz" lIns="91440" tIns="45720" rIns="91440" bIns="45720" rtlCol="0" anchor="ctr"/>
          <a:lstStyle>
            <a:lvl1pPr algn="l">
              <a:defRPr sz="1000">
                <a:solidFill>
                  <a:schemeClr val="accent1"/>
                </a:solidFill>
              </a:defRPr>
            </a:lvl1pPr>
          </a:lstStyle>
          <a:p>
            <a:endParaRPr lang="ru-RU"/>
          </a:p>
        </p:txBody>
      </p:sp>
      <p:sp>
        <p:nvSpPr>
          <p:cNvPr id="5" name="Footer Placeholder 4"/>
          <p:cNvSpPr>
            <a:spLocks noGrp="1"/>
          </p:cNvSpPr>
          <p:nvPr>
            <p:ph type="ftr" sz="quarter" idx="3"/>
          </p:nvPr>
        </p:nvSpPr>
        <p:spPr>
          <a:xfrm>
            <a:off x="3208683" y="6223830"/>
            <a:ext cx="3833192" cy="365125"/>
          </a:xfrm>
          <a:prstGeom prst="rect">
            <a:avLst/>
          </a:prstGeom>
        </p:spPr>
        <p:txBody>
          <a:bodyPr vert="horz" lIns="91440" tIns="45720" rIns="91440" bIns="45720" rtlCol="0" anchor="ctr"/>
          <a:lstStyle>
            <a:lvl1pPr algn="ctr">
              <a:defRPr sz="1000">
                <a:solidFill>
                  <a:schemeClr val="accent1"/>
                </a:solidFill>
              </a:defRPr>
            </a:lvl1pPr>
          </a:lstStyle>
          <a:p>
            <a:endParaRPr lang="ru-RU"/>
          </a:p>
        </p:txBody>
      </p:sp>
      <p:sp>
        <p:nvSpPr>
          <p:cNvPr id="6" name="Slide Number Placeholder 5"/>
          <p:cNvSpPr>
            <a:spLocks noGrp="1"/>
          </p:cNvSpPr>
          <p:nvPr>
            <p:ph type="sldNum" sz="quarter" idx="4"/>
          </p:nvPr>
        </p:nvSpPr>
        <p:spPr>
          <a:xfrm>
            <a:off x="7580244" y="6223830"/>
            <a:ext cx="1386302" cy="365125"/>
          </a:xfrm>
          <a:prstGeom prst="rect">
            <a:avLst/>
          </a:prstGeom>
        </p:spPr>
        <p:txBody>
          <a:bodyPr vert="horz" lIns="91440" tIns="45720" rIns="91440" bIns="45720" rtlCol="0" anchor="ctr"/>
          <a:lstStyle>
            <a:lvl1pPr algn="r">
              <a:defRPr sz="1000">
                <a:solidFill>
                  <a:schemeClr val="accent1"/>
                </a:solidFill>
              </a:defRPr>
            </a:lvl1pPr>
          </a:lstStyle>
          <a:p>
            <a:fld id="{A7616BCB-AFE7-493E-A86F-D87CA453A989}" type="slidenum">
              <a:rPr lang="ru-RU" smtClean="0"/>
              <a:pPr/>
              <a:t>‹#›</a:t>
            </a:fld>
            <a:endParaRPr lang="ru-RU"/>
          </a:p>
        </p:txBody>
      </p:sp>
    </p:spTree>
    <p:extLst>
      <p:ext uri="{BB962C8B-B14F-4D97-AF65-F5344CB8AC3E}">
        <p14:creationId xmlns:p14="http://schemas.microsoft.com/office/powerpoint/2010/main" val="848029445"/>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13" r:id="rId12"/>
    <p:sldLayoutId id="2147484014" r:id="rId13"/>
    <p:sldLayoutId id="2147484015" r:id="rId14"/>
  </p:sldLayoutIdLst>
  <p:hf hdr="0" ftr="0" dt="0"/>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chart" Target="../charts/chart6.x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chart" Target="../charts/char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chart" Target="../charts/chart12.xm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notesSlide" Target="../notesSlides/notesSlide18.xml"/><Relationship Id="rId7" Type="http://schemas.openxmlformats.org/officeDocument/2006/relationships/chart" Target="../charts/chart14.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oleObject" Target="../embeddings/oleObject2.bin"/><Relationship Id="rId10" Type="http://schemas.openxmlformats.org/officeDocument/2006/relationships/chart" Target="../charts/chart17.xml"/><Relationship Id="rId4" Type="http://schemas.openxmlformats.org/officeDocument/2006/relationships/chart" Target="../charts/chart13.xml"/><Relationship Id="rId9" Type="http://schemas.openxmlformats.org/officeDocument/2006/relationships/chart" Target="../charts/char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0.jpg"/><Relationship Id="rId7" Type="http://schemas.openxmlformats.org/officeDocument/2006/relationships/diagramColors" Target="../diagrams/colors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chart" Target="../charts/chart19.xml"/><Relationship Id="rId7" Type="http://schemas.openxmlformats.org/officeDocument/2006/relationships/diagramColors" Target="../diagrams/colors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chart" Target="../charts/chart20.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2.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chart" Target="../charts/chart2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diagramData" Target="../diagrams/data9.xml"/><Relationship Id="rId2" Type="http://schemas.openxmlformats.org/officeDocument/2006/relationships/diagramData" Target="../diagrams/data7.xml"/><Relationship Id="rId16" Type="http://schemas.microsoft.com/office/2007/relationships/diagramDrawing" Target="../diagrams/drawing9.xml"/><Relationship Id="rId1" Type="http://schemas.openxmlformats.org/officeDocument/2006/relationships/slideLayout" Target="../slideLayouts/slideLayout7.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_rels/slide4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42.xml.rels><?xml version="1.0" encoding="UTF-8" standalone="yes"?>
<Relationships xmlns="http://schemas.openxmlformats.org/package/2006/relationships"><Relationship Id="rId13" Type="http://schemas.microsoft.com/office/2007/relationships/diagramDrawing" Target="../diagrams/drawing11.xml"/><Relationship Id="rId18" Type="http://schemas.microsoft.com/office/2007/relationships/diagramDrawing" Target="../diagrams/drawing12.xml"/><Relationship Id="rId26" Type="http://schemas.openxmlformats.org/officeDocument/2006/relationships/diagramQuickStyle" Target="../diagrams/quickStyle14.xml"/><Relationship Id="rId3" Type="http://schemas.openxmlformats.org/officeDocument/2006/relationships/image" Target="../media/image15.jpeg"/><Relationship Id="rId21" Type="http://schemas.openxmlformats.org/officeDocument/2006/relationships/diagramQuickStyle" Target="../diagrams/quickStyle13.xml"/><Relationship Id="rId7" Type="http://schemas.openxmlformats.org/officeDocument/2006/relationships/diagramColors" Target="../diagrams/colors10.xml"/><Relationship Id="rId12" Type="http://schemas.openxmlformats.org/officeDocument/2006/relationships/diagramColors" Target="../diagrams/colors11.xml"/><Relationship Id="rId17" Type="http://schemas.openxmlformats.org/officeDocument/2006/relationships/diagramColors" Target="../diagrams/colors12.xml"/><Relationship Id="rId25" Type="http://schemas.openxmlformats.org/officeDocument/2006/relationships/diagramLayout" Target="../diagrams/layout14.xml"/><Relationship Id="rId33" Type="http://schemas.microsoft.com/office/2007/relationships/diagramDrawing" Target="../diagrams/drawing15.xml"/><Relationship Id="rId2" Type="http://schemas.openxmlformats.org/officeDocument/2006/relationships/notesSlide" Target="../notesSlides/notesSlide25.xml"/><Relationship Id="rId16" Type="http://schemas.openxmlformats.org/officeDocument/2006/relationships/diagramQuickStyle" Target="../diagrams/quickStyle12.xml"/><Relationship Id="rId20" Type="http://schemas.openxmlformats.org/officeDocument/2006/relationships/diagramLayout" Target="../diagrams/layout13.xml"/><Relationship Id="rId29" Type="http://schemas.openxmlformats.org/officeDocument/2006/relationships/diagramData" Target="../diagrams/data15.xml"/><Relationship Id="rId1" Type="http://schemas.openxmlformats.org/officeDocument/2006/relationships/slideLayout" Target="../slideLayouts/slideLayout2.xml"/><Relationship Id="rId6" Type="http://schemas.openxmlformats.org/officeDocument/2006/relationships/diagramQuickStyle" Target="../diagrams/quickStyle10.xml"/><Relationship Id="rId11" Type="http://schemas.openxmlformats.org/officeDocument/2006/relationships/diagramQuickStyle" Target="../diagrams/quickStyle11.xml"/><Relationship Id="rId24" Type="http://schemas.openxmlformats.org/officeDocument/2006/relationships/diagramData" Target="../diagrams/data14.xml"/><Relationship Id="rId32" Type="http://schemas.openxmlformats.org/officeDocument/2006/relationships/diagramColors" Target="../diagrams/colors15.xml"/><Relationship Id="rId5" Type="http://schemas.openxmlformats.org/officeDocument/2006/relationships/diagramLayout" Target="../diagrams/layout10.xml"/><Relationship Id="rId15" Type="http://schemas.openxmlformats.org/officeDocument/2006/relationships/diagramLayout" Target="../diagrams/layout12.xml"/><Relationship Id="rId23" Type="http://schemas.microsoft.com/office/2007/relationships/diagramDrawing" Target="../diagrams/drawing13.xml"/><Relationship Id="rId28" Type="http://schemas.microsoft.com/office/2007/relationships/diagramDrawing" Target="../diagrams/drawing14.xml"/><Relationship Id="rId10" Type="http://schemas.openxmlformats.org/officeDocument/2006/relationships/diagramLayout" Target="../diagrams/layout11.xml"/><Relationship Id="rId19" Type="http://schemas.openxmlformats.org/officeDocument/2006/relationships/diagramData" Target="../diagrams/data13.xml"/><Relationship Id="rId31" Type="http://schemas.openxmlformats.org/officeDocument/2006/relationships/diagramQuickStyle" Target="../diagrams/quickStyle15.xml"/><Relationship Id="rId4" Type="http://schemas.openxmlformats.org/officeDocument/2006/relationships/diagramData" Target="../diagrams/data10.xml"/><Relationship Id="rId9" Type="http://schemas.openxmlformats.org/officeDocument/2006/relationships/diagramData" Target="../diagrams/data11.xml"/><Relationship Id="rId14" Type="http://schemas.openxmlformats.org/officeDocument/2006/relationships/diagramData" Target="../diagrams/data12.xml"/><Relationship Id="rId22" Type="http://schemas.openxmlformats.org/officeDocument/2006/relationships/diagramColors" Target="../diagrams/colors13.xml"/><Relationship Id="rId27" Type="http://schemas.openxmlformats.org/officeDocument/2006/relationships/diagramColors" Target="../diagrams/colors14.xml"/><Relationship Id="rId30" Type="http://schemas.openxmlformats.org/officeDocument/2006/relationships/diagramLayout" Target="../diagrams/layout15.xml"/><Relationship Id="rId8" Type="http://schemas.microsoft.com/office/2007/relationships/diagramDrawing" Target="../diagrams/drawing10.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18.png"/><Relationship Id="rId7" Type="http://schemas.openxmlformats.org/officeDocument/2006/relationships/diagramColors" Target="../diagrams/colors16.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chart" Target="../charts/chart26.xml"/><Relationship Id="rId5" Type="http://schemas.openxmlformats.org/officeDocument/2006/relationships/image" Target="../media/image25.gif"/><Relationship Id="rId4" Type="http://schemas.openxmlformats.org/officeDocument/2006/relationships/image" Target="../media/image24.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7.png"/><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5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920552" y="2924944"/>
            <a:ext cx="8424936" cy="3108483"/>
          </a:xfrm>
          <a:prstGeom prst="rect">
            <a:avLst/>
          </a:prstGeom>
          <a:noFill/>
          <a:effectLst/>
        </p:spPr>
        <p:txBody>
          <a:bodyPr lIns="91380" tIns="45690" rIns="91380" bIns="45690">
            <a:spAutoFit/>
          </a:bodyPr>
          <a:lstStyle/>
          <a:p>
            <a:pPr lvl="0" algn="ctr" defTabSz="1072074" fontAlgn="auto">
              <a:spcBef>
                <a:spcPts val="0"/>
              </a:spcBef>
              <a:spcAft>
                <a:spcPts val="0"/>
              </a:spcAft>
              <a:defRPr/>
            </a:pPr>
            <a:r>
              <a:rPr lang="ru-RU" sz="2800" b="1" dirty="0">
                <a:ln w="900" cmpd="sng">
                  <a:solidFill>
                    <a:srgbClr val="4F81BD">
                      <a:satMod val="190000"/>
                      <a:alpha val="55000"/>
                    </a:srgbClr>
                  </a:solidFill>
                  <a:prstDash val="solid"/>
                </a:ln>
                <a:solidFill>
                  <a:prstClr val="black"/>
                </a:solidFill>
                <a:latin typeface="Times New Roman" panose="02020603050405020304" pitchFamily="18" charset="0"/>
                <a:cs typeface="Times New Roman" panose="02020603050405020304" pitchFamily="18" charset="0"/>
              </a:rPr>
              <a:t>БЮДЖЕТ ДЛЯ ГРАЖДАН</a:t>
            </a:r>
          </a:p>
          <a:p>
            <a:pPr lvl="0" algn="ctr" defTabSz="1072074" fontAlgn="auto">
              <a:spcBef>
                <a:spcPts val="0"/>
              </a:spcBef>
              <a:spcAft>
                <a:spcPts val="0"/>
              </a:spcAft>
              <a:defRPr/>
            </a:pPr>
            <a:r>
              <a:rPr lang="ru-RU" sz="2800" b="1" dirty="0" smtClean="0">
                <a:ln w="900" cmpd="sng">
                  <a:solidFill>
                    <a:srgbClr val="4F81BD">
                      <a:satMod val="190000"/>
                      <a:alpha val="55000"/>
                    </a:srgbClr>
                  </a:solidFill>
                  <a:prstDash val="solid"/>
                </a:ln>
                <a:solidFill>
                  <a:prstClr val="black"/>
                </a:solidFill>
                <a:latin typeface="Times New Roman" panose="02020603050405020304" pitchFamily="18" charset="0"/>
                <a:cs typeface="Times New Roman" panose="02020603050405020304" pitchFamily="18" charset="0"/>
              </a:rPr>
              <a:t>к решению Думы Шпаковского </a:t>
            </a:r>
            <a:r>
              <a:rPr lang="ru-RU" sz="2800" b="1" dirty="0">
                <a:ln w="900" cmpd="sng">
                  <a:solidFill>
                    <a:srgbClr val="4F81BD">
                      <a:satMod val="190000"/>
                      <a:alpha val="55000"/>
                    </a:srgbClr>
                  </a:solidFill>
                  <a:prstDash val="solid"/>
                </a:ln>
                <a:solidFill>
                  <a:prstClr val="black"/>
                </a:solidFill>
                <a:latin typeface="Times New Roman" panose="02020603050405020304" pitchFamily="18" charset="0"/>
                <a:cs typeface="Times New Roman" panose="02020603050405020304" pitchFamily="18" charset="0"/>
              </a:rPr>
              <a:t>муниципального округа Ставропольского </a:t>
            </a:r>
            <a:r>
              <a:rPr lang="ru-RU" sz="2800" b="1" dirty="0" smtClean="0">
                <a:ln w="900" cmpd="sng">
                  <a:solidFill>
                    <a:srgbClr val="4F81BD">
                      <a:satMod val="190000"/>
                      <a:alpha val="55000"/>
                    </a:srgbClr>
                  </a:solidFill>
                  <a:prstDash val="solid"/>
                </a:ln>
                <a:solidFill>
                  <a:prstClr val="black"/>
                </a:solidFill>
                <a:latin typeface="Times New Roman" panose="02020603050405020304" pitchFamily="18" charset="0"/>
                <a:cs typeface="Times New Roman" panose="02020603050405020304" pitchFamily="18" charset="0"/>
              </a:rPr>
              <a:t>края</a:t>
            </a:r>
            <a:endParaRPr lang="ru-RU" sz="2800" b="1" dirty="0">
              <a:ln w="900" cmpd="sng">
                <a:solidFill>
                  <a:srgbClr val="4F81BD">
                    <a:satMod val="190000"/>
                    <a:alpha val="55000"/>
                  </a:srgbClr>
                </a:solidFill>
                <a:prstDash val="solid"/>
              </a:ln>
              <a:solidFill>
                <a:prstClr val="black"/>
              </a:solidFill>
              <a:latin typeface="Times New Roman" panose="02020603050405020304" pitchFamily="18" charset="0"/>
              <a:cs typeface="Times New Roman" panose="02020603050405020304" pitchFamily="18" charset="0"/>
            </a:endParaRPr>
          </a:p>
          <a:p>
            <a:pPr lvl="0" algn="ctr" defTabSz="1072074" fontAlgn="auto">
              <a:spcBef>
                <a:spcPts val="0"/>
              </a:spcBef>
              <a:spcAft>
                <a:spcPts val="0"/>
              </a:spcAft>
              <a:defRPr/>
            </a:pPr>
            <a:r>
              <a:rPr lang="ru-RU" sz="2800" b="1" dirty="0" smtClean="0">
                <a:ln w="900" cmpd="sng">
                  <a:solidFill>
                    <a:srgbClr val="4F81BD">
                      <a:satMod val="190000"/>
                      <a:alpha val="55000"/>
                    </a:srgbClr>
                  </a:solidFill>
                  <a:prstDash val="solid"/>
                </a:ln>
                <a:solidFill>
                  <a:prstClr val="black"/>
                </a:solidFill>
                <a:latin typeface="Times New Roman" panose="02020603050405020304" pitchFamily="18" charset="0"/>
                <a:cs typeface="Times New Roman" panose="02020603050405020304" pitchFamily="18" charset="0"/>
              </a:rPr>
              <a:t>от </a:t>
            </a:r>
            <a:r>
              <a:rPr lang="ru-RU" sz="2800" b="1" dirty="0" smtClean="0">
                <a:ln w="900" cmpd="sng">
                  <a:solidFill>
                    <a:srgbClr val="4F81BD">
                      <a:satMod val="190000"/>
                      <a:alpha val="55000"/>
                    </a:srgbClr>
                  </a:solidFill>
                  <a:prstDash val="solid"/>
                </a:ln>
                <a:solidFill>
                  <a:prstClr val="black"/>
                </a:solidFill>
                <a:latin typeface="Times New Roman" panose="02020603050405020304" pitchFamily="18" charset="0"/>
                <a:cs typeface="Times New Roman" panose="02020603050405020304" pitchFamily="18" charset="0"/>
              </a:rPr>
              <a:t>10.12.2025 г</a:t>
            </a:r>
            <a:r>
              <a:rPr lang="ru-RU" sz="2800" b="1" dirty="0" smtClean="0">
                <a:ln w="900" cmpd="sng">
                  <a:solidFill>
                    <a:srgbClr val="4F81BD">
                      <a:satMod val="190000"/>
                      <a:alpha val="55000"/>
                    </a:srgbClr>
                  </a:solidFill>
                  <a:prstDash val="solid"/>
                </a:ln>
                <a:solidFill>
                  <a:prstClr val="black"/>
                </a:solidFill>
                <a:latin typeface="Times New Roman" panose="02020603050405020304" pitchFamily="18" charset="0"/>
                <a:cs typeface="Times New Roman" panose="02020603050405020304" pitchFamily="18" charset="0"/>
              </a:rPr>
              <a:t>. №41 </a:t>
            </a:r>
          </a:p>
          <a:p>
            <a:pPr lvl="0" algn="ctr" defTabSz="1072074" fontAlgn="auto">
              <a:spcBef>
                <a:spcPts val="0"/>
              </a:spcBef>
              <a:spcAft>
                <a:spcPts val="0"/>
              </a:spcAft>
              <a:defRPr/>
            </a:pPr>
            <a:r>
              <a:rPr lang="ru-RU" sz="2800" b="1" dirty="0" smtClean="0">
                <a:ln w="900" cmpd="sng">
                  <a:solidFill>
                    <a:srgbClr val="4F81BD">
                      <a:satMod val="190000"/>
                      <a:alpha val="55000"/>
                    </a:srgbClr>
                  </a:solidFill>
                  <a:prstDash val="solid"/>
                </a:ln>
                <a:solidFill>
                  <a:prstClr val="black"/>
                </a:solidFill>
                <a:latin typeface="Times New Roman" panose="02020603050405020304" pitchFamily="18" charset="0"/>
                <a:cs typeface="Times New Roman" panose="02020603050405020304" pitchFamily="18" charset="0"/>
              </a:rPr>
              <a:t>«О бюджете Шпаковского муниципального округа Ставропольского края на </a:t>
            </a:r>
            <a:r>
              <a:rPr lang="ru-RU" sz="2800" b="1" dirty="0">
                <a:ln w="900" cmpd="sng">
                  <a:solidFill>
                    <a:srgbClr val="4F81BD">
                      <a:satMod val="190000"/>
                      <a:alpha val="55000"/>
                    </a:srgbClr>
                  </a:solidFill>
                  <a:prstDash val="solid"/>
                </a:ln>
                <a:solidFill>
                  <a:prstClr val="black"/>
                </a:solidFill>
                <a:latin typeface="Times New Roman" panose="02020603050405020304" pitchFamily="18" charset="0"/>
                <a:cs typeface="Times New Roman" panose="02020603050405020304" pitchFamily="18" charset="0"/>
              </a:rPr>
              <a:t>2026 год и плановый </a:t>
            </a:r>
            <a:r>
              <a:rPr lang="ru-RU" sz="2800" b="1" dirty="0" smtClean="0">
                <a:ln w="900" cmpd="sng">
                  <a:solidFill>
                    <a:srgbClr val="4F81BD">
                      <a:satMod val="190000"/>
                      <a:alpha val="55000"/>
                    </a:srgbClr>
                  </a:solidFill>
                  <a:prstDash val="solid"/>
                </a:ln>
                <a:solidFill>
                  <a:prstClr val="black"/>
                </a:solidFill>
                <a:latin typeface="Times New Roman" panose="02020603050405020304" pitchFamily="18" charset="0"/>
                <a:cs typeface="Times New Roman" panose="02020603050405020304" pitchFamily="18" charset="0"/>
              </a:rPr>
              <a:t>период 2027 </a:t>
            </a:r>
            <a:r>
              <a:rPr lang="ru-RU" sz="2800" b="1" dirty="0">
                <a:ln w="900" cmpd="sng">
                  <a:solidFill>
                    <a:srgbClr val="4F81BD">
                      <a:satMod val="190000"/>
                      <a:alpha val="55000"/>
                    </a:srgbClr>
                  </a:solidFill>
                  <a:prstDash val="solid"/>
                </a:ln>
                <a:solidFill>
                  <a:prstClr val="black"/>
                </a:solidFill>
                <a:latin typeface="Times New Roman" panose="02020603050405020304" pitchFamily="18" charset="0"/>
                <a:cs typeface="Times New Roman" panose="02020603050405020304" pitchFamily="18" charset="0"/>
              </a:rPr>
              <a:t>и 2028 </a:t>
            </a:r>
            <a:r>
              <a:rPr lang="ru-RU" sz="2800" b="1" dirty="0" smtClean="0">
                <a:ln w="900" cmpd="sng">
                  <a:solidFill>
                    <a:srgbClr val="4F81BD">
                      <a:satMod val="190000"/>
                      <a:alpha val="55000"/>
                    </a:srgbClr>
                  </a:solidFill>
                  <a:prstDash val="solid"/>
                </a:ln>
                <a:solidFill>
                  <a:prstClr val="black"/>
                </a:solidFill>
                <a:latin typeface="Times New Roman" panose="02020603050405020304" pitchFamily="18" charset="0"/>
                <a:cs typeface="Times New Roman" panose="02020603050405020304" pitchFamily="18" charset="0"/>
              </a:rPr>
              <a:t>годов»</a:t>
            </a:r>
            <a:endParaRPr lang="ru-RU" sz="2800" b="1" dirty="0">
              <a:ln w="900" cmpd="sng">
                <a:solidFill>
                  <a:srgbClr val="4F81BD">
                    <a:satMod val="190000"/>
                    <a:alpha val="55000"/>
                  </a:srgbClr>
                </a:solidFill>
                <a:prstDash val="solid"/>
              </a:ln>
              <a:solidFill>
                <a:prstClr val="black"/>
              </a:solidFill>
              <a:latin typeface="Times New Roman" panose="02020603050405020304" pitchFamily="18" charset="0"/>
              <a:cs typeface="Times New Roman" panose="02020603050405020304" pitchFamily="18" charset="0"/>
            </a:endParaRPr>
          </a:p>
        </p:txBody>
      </p:sp>
      <p:pic>
        <p:nvPicPr>
          <p:cNvPr id="79874" name="Рисунок 3"/>
          <p:cNvPicPr>
            <a:picLocks noChangeAspect="1"/>
          </p:cNvPicPr>
          <p:nvPr/>
        </p:nvPicPr>
        <p:blipFill>
          <a:blip r:embed="rId3"/>
          <a:srcRect/>
          <a:stretch>
            <a:fillRect/>
          </a:stretch>
        </p:blipFill>
        <p:spPr bwMode="auto">
          <a:xfrm>
            <a:off x="1064568" y="476672"/>
            <a:ext cx="7127875" cy="1475929"/>
          </a:xfrm>
          <a:prstGeom prst="rect">
            <a:avLst/>
          </a:prstGeom>
          <a:noFill/>
          <a:ln w="9525">
            <a:noFill/>
            <a:miter lim="800000"/>
            <a:headEnd/>
            <a:tailEnd/>
          </a:ln>
        </p:spPr>
      </p:pic>
      <p:sp>
        <p:nvSpPr>
          <p:cNvPr id="5" name="Подзаголовок 2"/>
          <p:cNvSpPr>
            <a:spLocks noGrp="1"/>
          </p:cNvSpPr>
          <p:nvPr/>
        </p:nvSpPr>
        <p:spPr bwMode="auto">
          <a:xfrm>
            <a:off x="4880992" y="5643189"/>
            <a:ext cx="4464496" cy="1026171"/>
          </a:xfrm>
          <a:prstGeom prst="rect">
            <a:avLst/>
          </a:prstGeom>
          <a:noFill/>
          <a:ln>
            <a:noFill/>
          </a:ln>
          <a:effectLst/>
          <a:extLst/>
        </p:spPr>
        <p:txBody>
          <a:bodyPr lIns="91380" tIns="45690" rIns="91380" bIns="45690">
            <a:normAutofit/>
          </a:bodyPr>
          <a:lst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defTabSz="1072074">
              <a:lnSpc>
                <a:spcPct val="120000"/>
              </a:lnSpc>
              <a:spcBef>
                <a:spcPts val="0"/>
              </a:spcBef>
              <a:spcAft>
                <a:spcPts val="0"/>
              </a:spcAft>
              <a:buFont typeface="Georgia" pitchFamily="18" charset="0"/>
              <a:buNone/>
              <a:defRPr/>
            </a:pPr>
            <a:endParaRPr lang="ru-RU" sz="2000" b="1" i="1" dirty="0">
              <a:ln w="900" cmpd="sng">
                <a:solidFill>
                  <a:schemeClr val="accent1">
                    <a:satMod val="190000"/>
                    <a:alpha val="55000"/>
                  </a:schemeClr>
                </a:solidFill>
                <a:prstDash val="solid"/>
              </a:ln>
              <a:solidFill>
                <a:srgbClr val="002EC2"/>
              </a:solidFill>
              <a:latin typeface="Arial Narrow" panose="020B0606020202030204" pitchFamily="34" charset="0"/>
            </a:endParaRPr>
          </a:p>
        </p:txBody>
      </p:sp>
    </p:spTree>
    <p:extLst>
      <p:ext uri="{BB962C8B-B14F-4D97-AF65-F5344CB8AC3E}">
        <p14:creationId xmlns:p14="http://schemas.microsoft.com/office/powerpoint/2010/main" val="87434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464" y="274638"/>
            <a:ext cx="9282236" cy="900770"/>
          </a:xfrm>
        </p:spPr>
        <p:txBody>
          <a:bodyPr>
            <a:normAutofit fontScale="90000"/>
          </a:bodyPr>
          <a:lstStyle/>
          <a:p>
            <a:pPr algn="ctr"/>
            <a:r>
              <a:rPr lang="ru-RU" sz="2400" b="1" cap="all" dirty="0" smtClean="0">
                <a:solidFill>
                  <a:schemeClr val="accent1">
                    <a:lumMod val="50000"/>
                  </a:schemeClr>
                </a:solidFill>
                <a:latin typeface="Times New Roman" panose="02020603050405020304" pitchFamily="18" charset="0"/>
                <a:cs typeface="Times New Roman" panose="02020603050405020304" pitchFamily="18" charset="0"/>
              </a:rPr>
              <a:t/>
            </a:r>
            <a:br>
              <a:rPr lang="ru-RU" sz="2400" b="1" cap="all" dirty="0" smtClean="0">
                <a:solidFill>
                  <a:schemeClr val="accent1">
                    <a:lumMod val="50000"/>
                  </a:schemeClr>
                </a:solidFill>
                <a:latin typeface="Times New Roman" panose="02020603050405020304" pitchFamily="18" charset="0"/>
                <a:cs typeface="Times New Roman" panose="02020603050405020304" pitchFamily="18" charset="0"/>
              </a:rPr>
            </a:br>
            <a:r>
              <a:rPr lang="ru-RU" sz="2400" b="1" cap="all" dirty="0" smtClean="0">
                <a:solidFill>
                  <a:schemeClr val="accent1">
                    <a:lumMod val="50000"/>
                  </a:schemeClr>
                </a:solidFill>
                <a:latin typeface="Times New Roman" panose="02020603050405020304" pitchFamily="18" charset="0"/>
                <a:cs typeface="Times New Roman" panose="02020603050405020304" pitchFamily="18" charset="0"/>
              </a:rPr>
              <a:t>ПЛАНИРУЕМЫЕ </a:t>
            </a:r>
            <a:r>
              <a:rPr lang="ru-RU" sz="2400" b="1" cap="all" dirty="0">
                <a:solidFill>
                  <a:schemeClr val="accent1">
                    <a:lumMod val="50000"/>
                  </a:schemeClr>
                </a:solidFill>
                <a:latin typeface="Times New Roman" panose="02020603050405020304" pitchFamily="18" charset="0"/>
                <a:cs typeface="Times New Roman" panose="02020603050405020304" pitchFamily="18" charset="0"/>
              </a:rPr>
              <a:t>Изменения в налоговом законодательстве</a:t>
            </a:r>
            <a:br>
              <a:rPr lang="ru-RU" sz="2400" b="1" cap="all" dirty="0">
                <a:solidFill>
                  <a:schemeClr val="accent1">
                    <a:lumMod val="50000"/>
                  </a:schemeClr>
                </a:solidFill>
                <a:latin typeface="Times New Roman" panose="02020603050405020304" pitchFamily="18" charset="0"/>
                <a:cs typeface="Times New Roman" panose="02020603050405020304" pitchFamily="18" charset="0"/>
              </a:rPr>
            </a:br>
            <a:endParaRPr lang="ru-RU" dirty="0"/>
          </a:p>
        </p:txBody>
      </p:sp>
      <p:sp>
        <p:nvSpPr>
          <p:cNvPr id="3" name="Номер слайда 2"/>
          <p:cNvSpPr>
            <a:spLocks noGrp="1"/>
          </p:cNvSpPr>
          <p:nvPr>
            <p:ph type="sldNum" sz="quarter" idx="12"/>
          </p:nvPr>
        </p:nvSpPr>
        <p:spPr/>
        <p:txBody>
          <a:bodyPr/>
          <a:lstStyle/>
          <a:p>
            <a:pPr marL="0" marR="0" lvl="0" indent="0" algn="r" defTabSz="1071563" rtl="0" eaLnBrk="1" fontAlgn="base" latinLnBrk="0" hangingPunct="1">
              <a:lnSpc>
                <a:spcPct val="100000"/>
              </a:lnSpc>
              <a:spcBef>
                <a:spcPct val="0"/>
              </a:spcBef>
              <a:spcAft>
                <a:spcPct val="0"/>
              </a:spcAft>
              <a:buClrTx/>
              <a:buSzTx/>
              <a:buFontTx/>
              <a:buNone/>
              <a:tabLst/>
              <a:defRPr/>
            </a:pPr>
            <a:endParaRPr kumimoji="0" lang="ru-RU" sz="1000" b="0" i="0" u="none" strike="noStrike" kern="1200" cap="none" spc="0" normalizeH="0" baseline="0" noProof="0" dirty="0" smtClean="0">
              <a:ln>
                <a:noFill/>
              </a:ln>
              <a:solidFill>
                <a:srgbClr val="94B6D2"/>
              </a:solidFill>
              <a:effectLst/>
              <a:uLnTx/>
              <a:uFillTx/>
              <a:latin typeface="Arial" charset="0"/>
              <a:ea typeface="+mn-ea"/>
              <a:cs typeface="Arial" charset="0"/>
            </a:endParaRPr>
          </a:p>
          <a:p>
            <a:pPr marL="0" marR="0" lvl="0" indent="0" algn="r" defTabSz="1071563" rtl="0" eaLnBrk="1" fontAlgn="base" latinLnBrk="0" hangingPunct="1">
              <a:lnSpc>
                <a:spcPct val="100000"/>
              </a:lnSpc>
              <a:spcBef>
                <a:spcPct val="0"/>
              </a:spcBef>
              <a:spcAft>
                <a:spcPct val="0"/>
              </a:spcAft>
              <a:buClrTx/>
              <a:buSzTx/>
              <a:buFontTx/>
              <a:buNone/>
              <a:tabLst/>
              <a:defRPr/>
            </a:pPr>
            <a:endParaRPr kumimoji="0" lang="ru-RU" sz="1000" b="0" i="0" u="none" strike="noStrike" kern="1200" cap="none" spc="0" normalizeH="0" baseline="0" noProof="0" dirty="0">
              <a:ln>
                <a:noFill/>
              </a:ln>
              <a:solidFill>
                <a:srgbClr val="94B6D2"/>
              </a:solidFill>
              <a:effectLst/>
              <a:uLnTx/>
              <a:uFillTx/>
              <a:latin typeface="Arial" charset="0"/>
              <a:ea typeface="+mn-ea"/>
              <a:cs typeface="Arial" charset="0"/>
            </a:endParaRPr>
          </a:p>
        </p:txBody>
      </p:sp>
      <p:sp>
        <p:nvSpPr>
          <p:cNvPr id="4" name="Прямоугольник 3"/>
          <p:cNvSpPr/>
          <p:nvPr/>
        </p:nvSpPr>
        <p:spPr>
          <a:xfrm>
            <a:off x="0" y="1144631"/>
            <a:ext cx="9906000" cy="5139869"/>
          </a:xfrm>
          <a:prstGeom prst="rect">
            <a:avLst/>
          </a:prstGeom>
        </p:spPr>
        <p:txBody>
          <a:bodyPr wrap="square" anchor="ctr">
            <a:spAutoFit/>
          </a:bodyPr>
          <a:lstStyle/>
          <a:p>
            <a:pPr marL="0" marR="0" lvl="0" indent="0" algn="l" defTabSz="1071563" rtl="0" eaLnBrk="1" fontAlgn="base"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ru-RU"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УСН</a:t>
            </a: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0" marR="0" lvl="0" indent="0" algn="l" defTabSz="1071563" rtl="0" eaLnBrk="1" fontAlgn="base" latinLnBrk="0" hangingPunct="1">
              <a:lnSpc>
                <a:spcPct val="100000"/>
              </a:lnSpc>
              <a:spcBef>
                <a:spcPct val="0"/>
              </a:spcBef>
              <a:spcAft>
                <a:spcPts val="0"/>
              </a:spcAft>
              <a:buClrTx/>
              <a:buSzTx/>
              <a:buFontTx/>
              <a:buNone/>
              <a:tabLst/>
              <a:defRPr/>
            </a:pP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сокращение предельного размера доходов налогоплательщиков на УСН для </a:t>
            </a: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освобождения </a:t>
            </a:r>
          </a:p>
          <a:p>
            <a:pPr marL="0" marR="0" lvl="0" indent="0" algn="l" defTabSz="1071563" rtl="0" eaLnBrk="1" fontAlgn="base" latinLnBrk="0" hangingPunct="1">
              <a:lnSpc>
                <a:spcPct val="100000"/>
              </a:lnSpc>
              <a:spcBef>
                <a:spcPct val="0"/>
              </a:spcBef>
              <a:spcAft>
                <a:spcPts val="0"/>
              </a:spcAft>
              <a:buClrTx/>
              <a:buSzTx/>
              <a:buFontTx/>
              <a:buNone/>
              <a:tabLst/>
              <a:defRPr/>
            </a:pP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  от уплаты НДС с 60 до 10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миллионов </a:t>
            </a: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рублей</a:t>
            </a:r>
          </a:p>
          <a:p>
            <a:pPr marL="0" marR="0" lvl="0" indent="0" algn="l" defTabSz="1071563" rtl="0" eaLnBrk="1" fontAlgn="base" latinLnBrk="0" hangingPunct="1">
              <a:lnSpc>
                <a:spcPct val="100000"/>
              </a:lnSpc>
              <a:spcBef>
                <a:spcPct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0" marR="0" lvl="0" indent="0" algn="l" defTabSz="1071563" rtl="0" eaLnBrk="1" fontAlgn="base" latinLnBrk="0" hangingPunct="1">
              <a:lnSpc>
                <a:spcPct val="100000"/>
              </a:lnSpc>
              <a:spcBef>
                <a:spcPct val="0"/>
              </a:spcBef>
              <a:spcAft>
                <a:spcPts val="0"/>
              </a:spcAft>
              <a:buClrTx/>
              <a:buSzTx/>
              <a:buFontTx/>
              <a:buNone/>
              <a:tabLst/>
              <a:defRPr/>
            </a:pP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региональным законодательством могут быть установлены налоговые ставки в пределах от </a:t>
            </a:r>
            <a:endPar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0" marR="0" lvl="0" indent="0" algn="l" defTabSz="1071563" rtl="0" eaLnBrk="1" fontAlgn="base" latinLnBrk="0" hangingPunct="1">
              <a:lnSpc>
                <a:spcPct val="100000"/>
              </a:lnSpc>
              <a:spcBef>
                <a:spcPct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 1 до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6 процентов и от 5 до 15 процентов только для </a:t>
            </a: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налогоплательщиков, осуществляющих</a:t>
            </a:r>
          </a:p>
          <a:p>
            <a:pPr marL="0" marR="0" lvl="0" indent="0" algn="l" defTabSz="1071563" rtl="0" eaLnBrk="1" fontAlgn="base" latinLnBrk="0" hangingPunct="1">
              <a:lnSpc>
                <a:spcPct val="100000"/>
              </a:lnSpc>
              <a:spcBef>
                <a:spcPct val="0"/>
              </a:spcBef>
              <a:spcAft>
                <a:spcPts val="0"/>
              </a:spcAft>
              <a:buClrTx/>
              <a:buSzTx/>
              <a:buFontTx/>
              <a:buNone/>
              <a:tabLst/>
              <a:defRPr/>
            </a:pP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  определяемые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Правительством РФ отдельные виды экономической деятельности и </a:t>
            </a: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отвечающих</a:t>
            </a:r>
          </a:p>
          <a:p>
            <a:pPr marL="0" marR="0" lvl="0" indent="0" algn="l" defTabSz="1071563" rtl="0" eaLnBrk="1" fontAlgn="base" latinLnBrk="0" hangingPunct="1">
              <a:lnSpc>
                <a:spcPct val="100000"/>
              </a:lnSpc>
              <a:spcBef>
                <a:spcPct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 критериям</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установленным Правительством </a:t>
            </a: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РФ</a:t>
            </a:r>
          </a:p>
          <a:p>
            <a:pPr marL="0" marR="0" lvl="0" indent="0" algn="l" defTabSz="1071563" rtl="0" eaLnBrk="1" fontAlgn="base" latinLnBrk="0" hangingPunct="1">
              <a:lnSpc>
                <a:spcPct val="100000"/>
              </a:lnSpc>
              <a:spcBef>
                <a:spcPct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0" marR="0" lvl="0" indent="0" algn="l" defTabSz="1071563" rtl="0" eaLnBrk="1" fontAlgn="base"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ru-RU"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ПАТЕНТ</a:t>
            </a:r>
            <a:endParaRPr kumimoji="0" lang="ru-RU"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0" marR="0" lvl="0" indent="0" algn="l" defTabSz="1071563" rtl="0" eaLnBrk="1" fontAlgn="base" latinLnBrk="0" hangingPunct="1">
              <a:lnSpc>
                <a:spcPct val="100000"/>
              </a:lnSpc>
              <a:spcBef>
                <a:spcPct val="0"/>
              </a:spcBef>
              <a:spcAft>
                <a:spcPts val="0"/>
              </a:spcAft>
              <a:buClrTx/>
              <a:buSzTx/>
              <a:buFontTx/>
              <a:buNone/>
              <a:tabLst/>
              <a:defRPr/>
            </a:pP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сокращение предельного размера доходов </a:t>
            </a: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налогоплательщиков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для применения патента с 60 </a:t>
            </a:r>
            <a:endPar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0" marR="0" lvl="0" indent="0" algn="l" defTabSz="1071563" rtl="0" eaLnBrk="1" fontAlgn="base" latinLnBrk="0" hangingPunct="1">
              <a:lnSpc>
                <a:spcPct val="100000"/>
              </a:lnSpc>
              <a:spcBef>
                <a:spcPct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 до 10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миллионов рублей</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endPar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0" marR="0" lvl="0" indent="0" algn="l" defTabSz="1071563" rtl="0" eaLnBrk="1" fontAlgn="base" latinLnBrk="0" hangingPunct="1">
              <a:lnSpc>
                <a:spcPct val="100000"/>
              </a:lnSpc>
              <a:spcBef>
                <a:spcPct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endPar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0" marR="0" lvl="0" indent="0" algn="l" defTabSz="1071563" rtl="0" eaLnBrk="1" fontAlgn="base" latinLnBrk="0" hangingPunct="1">
              <a:lnSpc>
                <a:spcPct val="100000"/>
              </a:lnSpc>
              <a:spcBef>
                <a:spcPct val="0"/>
              </a:spcBef>
              <a:spcAft>
                <a:spcPts val="0"/>
              </a:spcAft>
              <a:buClrTx/>
              <a:buSzTx/>
              <a:buFontTx/>
              <a:buNone/>
              <a:tabLst/>
              <a:defRPr/>
            </a:pP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возможность подачи ИП заявления на пересчет суммы патента в случае изменения </a:t>
            </a: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p>
          <a:p>
            <a:pPr marL="0" marR="0" lvl="0" indent="0" algn="l" defTabSz="1071563" rtl="0" eaLnBrk="1" fontAlgn="base" latinLnBrk="0" hangingPunct="1">
              <a:lnSpc>
                <a:spcPct val="100000"/>
              </a:lnSpc>
              <a:spcBef>
                <a:spcPct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 физических  показателей</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указанных в патенте (количества ТС, работников и т.п</a:t>
            </a: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a:t>
            </a:r>
          </a:p>
          <a:p>
            <a:pPr marL="0" marR="0" lvl="0" indent="0" algn="l" defTabSz="1071563" rtl="0" eaLnBrk="1" fontAlgn="base" latinLnBrk="0" hangingPunct="1">
              <a:lnSpc>
                <a:spcPct val="100000"/>
              </a:lnSpc>
              <a:spcBef>
                <a:spcPct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0" marR="0" lvl="0" indent="0" algn="l" defTabSz="1071563" rtl="0" eaLnBrk="1" fontAlgn="base" latinLnBrk="0" hangingPunct="1">
              <a:lnSpc>
                <a:spcPct val="100000"/>
              </a:lnSpc>
              <a:spcBef>
                <a:spcPct val="0"/>
              </a:spcBef>
              <a:spcAft>
                <a:spcPts val="0"/>
              </a:spcAft>
              <a:buClrTx/>
              <a:buSzTx/>
              <a:buFontTx/>
              <a:buNone/>
              <a:tabLst/>
              <a:defRPr/>
            </a:pP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исключение из патента розничной стационарной торговли, грузоперевозок автотранспортом, </a:t>
            </a: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p>
          <a:p>
            <a:pPr marL="0" marR="0" lvl="0" indent="0" algn="l" defTabSz="1071563" rtl="0" eaLnBrk="1" fontAlgn="base" latinLnBrk="0" hangingPunct="1">
              <a:lnSpc>
                <a:spcPct val="100000"/>
              </a:lnSpc>
              <a:spcBef>
                <a:spcPct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 а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также услуг уличных патрулей, охранников, сторожей и вахтеров</a:t>
            </a:r>
          </a:p>
        </p:txBody>
      </p:sp>
    </p:spTree>
    <p:extLst>
      <p:ext uri="{BB962C8B-B14F-4D97-AF65-F5344CB8AC3E}">
        <p14:creationId xmlns:p14="http://schemas.microsoft.com/office/powerpoint/2010/main" val="2343993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464" y="274637"/>
            <a:ext cx="9433048" cy="831120"/>
          </a:xfrm>
        </p:spPr>
        <p:txBody>
          <a:bodyPr>
            <a:normAutofit fontScale="90000"/>
          </a:bodyPr>
          <a:lstStyle/>
          <a:p>
            <a:pPr algn="ctr"/>
            <a:r>
              <a:rPr lang="ru-RU" sz="2400" b="1" cap="all" dirty="0" smtClean="0">
                <a:solidFill>
                  <a:schemeClr val="accent1">
                    <a:lumMod val="50000"/>
                  </a:schemeClr>
                </a:solidFill>
                <a:latin typeface="Times New Roman" panose="02020603050405020304" pitchFamily="18" charset="0"/>
                <a:cs typeface="Times New Roman" panose="02020603050405020304" pitchFamily="18" charset="0"/>
              </a:rPr>
              <a:t/>
            </a:r>
            <a:br>
              <a:rPr lang="ru-RU" sz="2400" b="1" cap="all" dirty="0" smtClean="0">
                <a:solidFill>
                  <a:schemeClr val="accent1">
                    <a:lumMod val="50000"/>
                  </a:schemeClr>
                </a:solidFill>
                <a:latin typeface="Times New Roman" panose="02020603050405020304" pitchFamily="18" charset="0"/>
                <a:cs typeface="Times New Roman" panose="02020603050405020304" pitchFamily="18" charset="0"/>
              </a:rPr>
            </a:br>
            <a:r>
              <a:rPr lang="ru-RU" sz="2400" b="1" cap="all" dirty="0">
                <a:solidFill>
                  <a:schemeClr val="accent1">
                    <a:lumMod val="50000"/>
                  </a:schemeClr>
                </a:solidFill>
                <a:latin typeface="Times New Roman" panose="02020603050405020304" pitchFamily="18" charset="0"/>
                <a:cs typeface="Times New Roman" panose="02020603050405020304" pitchFamily="18" charset="0"/>
              </a:rPr>
              <a:t/>
            </a:r>
            <a:br>
              <a:rPr lang="ru-RU" sz="2400" b="1" cap="all" dirty="0">
                <a:solidFill>
                  <a:schemeClr val="accent1">
                    <a:lumMod val="50000"/>
                  </a:schemeClr>
                </a:solidFill>
                <a:latin typeface="Times New Roman" panose="02020603050405020304" pitchFamily="18" charset="0"/>
                <a:cs typeface="Times New Roman" panose="02020603050405020304" pitchFamily="18" charset="0"/>
              </a:rPr>
            </a:br>
            <a:r>
              <a:rPr lang="ru-RU" sz="2400" b="1" cap="all" dirty="0" smtClean="0">
                <a:solidFill>
                  <a:schemeClr val="accent1">
                    <a:lumMod val="50000"/>
                  </a:schemeClr>
                </a:solidFill>
                <a:latin typeface="Times New Roman" panose="02020603050405020304" pitchFamily="18" charset="0"/>
                <a:cs typeface="Times New Roman" panose="02020603050405020304" pitchFamily="18" charset="0"/>
              </a:rPr>
              <a:t>ПЛАНИРУЕМЫЕ </a:t>
            </a:r>
            <a:r>
              <a:rPr lang="ru-RU" sz="2400" b="1" cap="all" dirty="0">
                <a:solidFill>
                  <a:schemeClr val="accent1">
                    <a:lumMod val="50000"/>
                  </a:schemeClr>
                </a:solidFill>
                <a:latin typeface="Times New Roman" panose="02020603050405020304" pitchFamily="18" charset="0"/>
                <a:cs typeface="Times New Roman" panose="02020603050405020304" pitchFamily="18" charset="0"/>
              </a:rPr>
              <a:t>Изменения в налоговом законодательстве</a:t>
            </a:r>
            <a:br>
              <a:rPr lang="ru-RU" sz="2400" b="1" cap="all" dirty="0">
                <a:solidFill>
                  <a:schemeClr val="accent1">
                    <a:lumMod val="50000"/>
                  </a:schemeClr>
                </a:solidFill>
                <a:latin typeface="Times New Roman" panose="02020603050405020304" pitchFamily="18" charset="0"/>
                <a:cs typeface="Times New Roman" panose="02020603050405020304" pitchFamily="18" charset="0"/>
              </a:rPr>
            </a:br>
            <a:endParaRPr lang="ru-RU" dirty="0"/>
          </a:p>
        </p:txBody>
      </p:sp>
      <p:sp>
        <p:nvSpPr>
          <p:cNvPr id="3" name="Номер слайда 2"/>
          <p:cNvSpPr>
            <a:spLocks noGrp="1"/>
          </p:cNvSpPr>
          <p:nvPr>
            <p:ph type="sldNum" sz="quarter" idx="12"/>
          </p:nvPr>
        </p:nvSpPr>
        <p:spPr/>
        <p:txBody>
          <a:bodyPr/>
          <a:lstStyle/>
          <a:p>
            <a:pPr marL="0" marR="0" lvl="0" indent="0" algn="r" defTabSz="1071563" rtl="0" eaLnBrk="1" fontAlgn="base" latinLnBrk="0" hangingPunct="1">
              <a:lnSpc>
                <a:spcPct val="100000"/>
              </a:lnSpc>
              <a:spcBef>
                <a:spcPct val="0"/>
              </a:spcBef>
              <a:spcAft>
                <a:spcPct val="0"/>
              </a:spcAft>
              <a:buClrTx/>
              <a:buSzTx/>
              <a:buFontTx/>
              <a:buNone/>
              <a:tabLst/>
              <a:defRPr/>
            </a:pPr>
            <a:endParaRPr kumimoji="0" lang="ru-RU" sz="1000" b="0" i="0" u="none" strike="noStrike" kern="1200" cap="none" spc="0" normalizeH="0" baseline="0" noProof="0" dirty="0" smtClean="0">
              <a:ln>
                <a:noFill/>
              </a:ln>
              <a:solidFill>
                <a:srgbClr val="94B6D2"/>
              </a:solidFill>
              <a:effectLst/>
              <a:uLnTx/>
              <a:uFillTx/>
              <a:latin typeface="Arial" charset="0"/>
              <a:ea typeface="+mn-ea"/>
              <a:cs typeface="Arial" charset="0"/>
            </a:endParaRPr>
          </a:p>
          <a:p>
            <a:pPr marL="0" marR="0" lvl="0" indent="0" algn="r" defTabSz="1071563" rtl="0" eaLnBrk="1" fontAlgn="base" latinLnBrk="0" hangingPunct="1">
              <a:lnSpc>
                <a:spcPct val="100000"/>
              </a:lnSpc>
              <a:spcBef>
                <a:spcPct val="0"/>
              </a:spcBef>
              <a:spcAft>
                <a:spcPct val="0"/>
              </a:spcAft>
              <a:buClrTx/>
              <a:buSzTx/>
              <a:buFontTx/>
              <a:buNone/>
              <a:tabLst/>
              <a:defRPr/>
            </a:pPr>
            <a:endParaRPr kumimoji="0" lang="ru-RU" sz="1000" b="0" i="0" u="none" strike="noStrike" kern="1200" cap="none" spc="0" normalizeH="0" baseline="0" noProof="0" dirty="0">
              <a:ln>
                <a:noFill/>
              </a:ln>
              <a:solidFill>
                <a:srgbClr val="94B6D2"/>
              </a:solidFill>
              <a:effectLst/>
              <a:uLnTx/>
              <a:uFillTx/>
              <a:latin typeface="Arial" charset="0"/>
              <a:ea typeface="+mn-ea"/>
              <a:cs typeface="Arial" charset="0"/>
            </a:endParaRPr>
          </a:p>
        </p:txBody>
      </p:sp>
      <p:sp>
        <p:nvSpPr>
          <p:cNvPr id="4" name="Прямоугольник 3"/>
          <p:cNvSpPr/>
          <p:nvPr/>
        </p:nvSpPr>
        <p:spPr>
          <a:xfrm>
            <a:off x="56456" y="1562115"/>
            <a:ext cx="9849544" cy="4570482"/>
          </a:xfrm>
          <a:prstGeom prst="rect">
            <a:avLst/>
          </a:prstGeom>
        </p:spPr>
        <p:txBody>
          <a:bodyPr wrap="square" anchor="ctr">
            <a:spAutoFit/>
          </a:bodyPr>
          <a:lstStyle/>
          <a:p>
            <a:pPr marL="0" marR="0" lvl="0" indent="0" algn="l" defTabSz="1071563" rtl="0" eaLnBrk="1" fontAlgn="base" latinLnBrk="0" hangingPunct="1">
              <a:lnSpc>
                <a:spcPct val="100000"/>
              </a:lnSpc>
              <a:spcBef>
                <a:spcPct val="0"/>
              </a:spcBef>
              <a:spcAft>
                <a:spcPct val="0"/>
              </a:spcAft>
              <a:buClrTx/>
              <a:buSzTx/>
              <a:buFontTx/>
              <a:buNone/>
              <a:tabLst/>
              <a:defRPr/>
            </a:pPr>
            <a:r>
              <a:rPr kumimoji="0" lang="ru-RU" sz="2100" b="0" i="0" u="none" strike="noStrike" kern="1200" cap="none" spc="0" normalizeH="0" baseline="0" noProof="0" dirty="0">
                <a:ln>
                  <a:noFill/>
                </a:ln>
                <a:solidFill>
                  <a:prstClr val="black"/>
                </a:solidFill>
                <a:effectLst/>
                <a:uLnTx/>
                <a:uFillTx/>
                <a:latin typeface="Arial" charset="0"/>
                <a:ea typeface="+mn-ea"/>
                <a:cs typeface="Arial" charset="0"/>
              </a:rPr>
              <a:t> </a:t>
            </a:r>
            <a:r>
              <a:rPr kumimoji="0" lang="ru-RU"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Имущественные налоги</a:t>
            </a:r>
          </a:p>
          <a:p>
            <a:pPr marL="0" marR="0" lvl="0" indent="0" algn="l" defTabSz="1071563"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1071563"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-продление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льготы по земельному налогу для участников СВО и членов их семей на </a:t>
            </a: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налоговый</a:t>
            </a:r>
          </a:p>
          <a:p>
            <a:pPr marL="0" marR="0" lvl="0" indent="0" algn="l" defTabSz="1071563"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период 2025 года</a:t>
            </a:r>
          </a:p>
          <a:p>
            <a:pPr marL="0" marR="0" lvl="0" indent="0" algn="l" defTabSz="1071563"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1071563"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для многодетных родителей–получателей налоговых вычетов по земельному налогу и налогу </a:t>
            </a:r>
            <a:endPar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1071563"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на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имущество физических лиц увеличен возраст детей с 18 лет до </a:t>
            </a: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23 лет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(обучающихся </a:t>
            </a: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в </a:t>
            </a:r>
          </a:p>
          <a:p>
            <a:pPr marL="0" marR="0" lvl="0" indent="0" algn="l" defTabSz="1071563"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образовательных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организациях по очной форме обучения</a:t>
            </a: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1071563"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1071563"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с 1 января 2027 года отменяется обязанность организаций по исчислению земельного налога </a:t>
            </a:r>
            <a:endPar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1071563"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с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возложением такой обязанности на </a:t>
            </a: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налоговый орган</a:t>
            </a:r>
          </a:p>
          <a:p>
            <a:pPr marL="0" marR="0" lvl="0" indent="0" algn="l" defTabSz="1071563"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1071563"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с 1 января 2027 года для организаций переносятся сроки уплаты земельного налога и авансов </a:t>
            </a:r>
            <a:endPar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1071563"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на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месяц (</a:t>
            </a: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налог–не позднее 28 марта</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авансовые платежи–до 28 числа второго месяца, </a:t>
            </a:r>
            <a:endPar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1071563"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следующего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за истекшим кварталом)</a:t>
            </a:r>
          </a:p>
          <a:p>
            <a:pPr marL="0" marR="0" lvl="0" indent="0" algn="l" defTabSz="1071563"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Arial" charset="0"/>
                <a:ea typeface="+mn-ea"/>
                <a:cs typeface="Arial" charset="0"/>
              </a:rPr>
              <a:t>   </a:t>
            </a:r>
          </a:p>
        </p:txBody>
      </p:sp>
    </p:spTree>
    <p:extLst>
      <p:ext uri="{BB962C8B-B14F-4D97-AF65-F5344CB8AC3E}">
        <p14:creationId xmlns:p14="http://schemas.microsoft.com/office/powerpoint/2010/main" val="534754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634082"/>
          </a:xfrm>
        </p:spPr>
        <p:txBody>
          <a:bodyPr>
            <a:normAutofit fontScale="90000"/>
          </a:bodyPr>
          <a:lstStyle/>
          <a:p>
            <a:pPr algn="ctr"/>
            <a:r>
              <a:rPr lang="ru-RU" sz="2000" b="1" cap="all" dirty="0" smtClean="0">
                <a:solidFill>
                  <a:schemeClr val="accent1">
                    <a:lumMod val="50000"/>
                  </a:schemeClr>
                </a:solidFill>
                <a:latin typeface="Times New Roman" panose="02020603050405020304" pitchFamily="18" charset="0"/>
                <a:cs typeface="Times New Roman" panose="02020603050405020304" pitchFamily="18" charset="0"/>
              </a:rPr>
              <a:t/>
            </a:r>
            <a:br>
              <a:rPr lang="ru-RU" sz="2000" b="1" cap="all" dirty="0" smtClean="0">
                <a:solidFill>
                  <a:schemeClr val="accent1">
                    <a:lumMod val="50000"/>
                  </a:schemeClr>
                </a:solidFill>
                <a:latin typeface="Times New Roman" panose="02020603050405020304" pitchFamily="18" charset="0"/>
                <a:cs typeface="Times New Roman" panose="02020603050405020304" pitchFamily="18" charset="0"/>
              </a:rPr>
            </a:br>
            <a:r>
              <a:rPr lang="ru-RU" sz="2000" b="1" cap="all" dirty="0" smtClean="0">
                <a:solidFill>
                  <a:schemeClr val="accent1">
                    <a:lumMod val="50000"/>
                  </a:schemeClr>
                </a:solidFill>
                <a:latin typeface="Times New Roman" panose="02020603050405020304" pitchFamily="18" charset="0"/>
                <a:cs typeface="Times New Roman" panose="02020603050405020304" pitchFamily="18" charset="0"/>
              </a:rPr>
              <a:t>ПЛАНИРУЕМЫЕ </a:t>
            </a:r>
            <a:r>
              <a:rPr lang="ru-RU" sz="2000" b="1" cap="all" dirty="0">
                <a:solidFill>
                  <a:schemeClr val="accent1">
                    <a:lumMod val="50000"/>
                  </a:schemeClr>
                </a:solidFill>
                <a:latin typeface="Times New Roman" panose="02020603050405020304" pitchFamily="18" charset="0"/>
                <a:cs typeface="Times New Roman" panose="02020603050405020304" pitchFamily="18" charset="0"/>
              </a:rPr>
              <a:t>Изменения в налоговом законодательстве</a:t>
            </a:r>
            <a:br>
              <a:rPr lang="ru-RU" sz="2000" b="1" cap="all" dirty="0">
                <a:solidFill>
                  <a:schemeClr val="accent1">
                    <a:lumMod val="50000"/>
                  </a:schemeClr>
                </a:solidFill>
                <a:latin typeface="Times New Roman" panose="02020603050405020304" pitchFamily="18" charset="0"/>
                <a:cs typeface="Times New Roman" panose="02020603050405020304" pitchFamily="18" charset="0"/>
              </a:rPr>
            </a:br>
            <a:endParaRPr lang="ru-RU" dirty="0"/>
          </a:p>
        </p:txBody>
      </p:sp>
      <p:sp>
        <p:nvSpPr>
          <p:cNvPr id="3" name="Номер слайда 2"/>
          <p:cNvSpPr>
            <a:spLocks noGrp="1"/>
          </p:cNvSpPr>
          <p:nvPr>
            <p:ph type="sldNum" sz="quarter" idx="12"/>
          </p:nvPr>
        </p:nvSpPr>
        <p:spPr/>
        <p:txBody>
          <a:bodyPr/>
          <a:lstStyle/>
          <a:p>
            <a:pPr marL="0" marR="0" lvl="0" indent="0" algn="r" defTabSz="1071563" rtl="0" eaLnBrk="1" fontAlgn="base" latinLnBrk="0" hangingPunct="1">
              <a:lnSpc>
                <a:spcPct val="100000"/>
              </a:lnSpc>
              <a:spcBef>
                <a:spcPct val="0"/>
              </a:spcBef>
              <a:spcAft>
                <a:spcPct val="0"/>
              </a:spcAft>
              <a:buClrTx/>
              <a:buSzTx/>
              <a:buFontTx/>
              <a:buNone/>
              <a:tabLst/>
              <a:defRPr/>
            </a:pPr>
            <a:fld id="{AFFAA8D1-BC03-4FFC-969A-CB2AB318302D}" type="slidenum">
              <a:rPr kumimoji="0" lang="ru-RU" sz="1000" b="0" i="0" u="none" strike="noStrike" kern="1200" cap="none" spc="0" normalizeH="0" baseline="0" noProof="0" smtClean="0">
                <a:ln>
                  <a:noFill/>
                </a:ln>
                <a:solidFill>
                  <a:srgbClr val="94B6D2"/>
                </a:solidFill>
                <a:effectLst/>
                <a:uLnTx/>
                <a:uFillTx/>
                <a:latin typeface="Arial" charset="0"/>
                <a:ea typeface="+mn-ea"/>
                <a:cs typeface="Arial" charset="0"/>
              </a:rPr>
              <a:pPr marL="0" marR="0" lvl="0" indent="0" algn="r" defTabSz="1071563" rtl="0" eaLnBrk="1" fontAlgn="base" latinLnBrk="0" hangingPunct="1">
                <a:lnSpc>
                  <a:spcPct val="100000"/>
                </a:lnSpc>
                <a:spcBef>
                  <a:spcPct val="0"/>
                </a:spcBef>
                <a:spcAft>
                  <a:spcPct val="0"/>
                </a:spcAft>
                <a:buClrTx/>
                <a:buSzTx/>
                <a:buFontTx/>
                <a:buNone/>
                <a:tabLst/>
                <a:defRPr/>
              </a:pPr>
              <a:t>12</a:t>
            </a:fld>
            <a:endParaRPr kumimoji="0" lang="ru-RU" sz="1000" b="0" i="0" u="none" strike="noStrike" kern="1200" cap="none" spc="0" normalizeH="0" baseline="0" noProof="0" dirty="0">
              <a:ln>
                <a:noFill/>
              </a:ln>
              <a:solidFill>
                <a:srgbClr val="94B6D2"/>
              </a:solidFill>
              <a:effectLst/>
              <a:uLnTx/>
              <a:uFillTx/>
              <a:latin typeface="Arial" charset="0"/>
              <a:ea typeface="+mn-ea"/>
              <a:cs typeface="Arial" charset="0"/>
            </a:endParaRPr>
          </a:p>
        </p:txBody>
      </p:sp>
      <p:sp>
        <p:nvSpPr>
          <p:cNvPr id="4" name="Прямоугольник 3"/>
          <p:cNvSpPr/>
          <p:nvPr/>
        </p:nvSpPr>
        <p:spPr>
          <a:xfrm>
            <a:off x="56456" y="688801"/>
            <a:ext cx="9849544" cy="6317114"/>
          </a:xfrm>
          <a:prstGeom prst="rect">
            <a:avLst/>
          </a:prstGeom>
        </p:spPr>
        <p:txBody>
          <a:bodyPr wrap="square" anchor="ctr">
            <a:spAutoFit/>
          </a:bodyPr>
          <a:lstStyle/>
          <a:p>
            <a:pPr marL="0" marR="0" lvl="0" indent="0" algn="l" defTabSz="1071563" rtl="0" eaLnBrk="1" fontAlgn="base" latinLnBrk="0" hangingPunct="1">
              <a:lnSpc>
                <a:spcPct val="100000"/>
              </a:lnSpc>
              <a:spcBef>
                <a:spcPct val="0"/>
              </a:spcBef>
              <a:spcAft>
                <a:spcPct val="0"/>
              </a:spcAft>
              <a:buClrTx/>
              <a:buSzTx/>
              <a:buFontTx/>
              <a:buNone/>
              <a:tabLst/>
              <a:defRPr/>
            </a:pPr>
            <a:r>
              <a:rPr kumimoji="0" lang="ru-RU" sz="2100" b="0" i="0" u="none" strike="noStrike" kern="1200" cap="none" spc="0" normalizeH="0" baseline="0" noProof="0" dirty="0">
                <a:ln>
                  <a:noFill/>
                </a:ln>
                <a:solidFill>
                  <a:prstClr val="black"/>
                </a:solidFill>
                <a:effectLst/>
                <a:uLnTx/>
                <a:uFillTx/>
                <a:latin typeface="Arial" charset="0"/>
                <a:ea typeface="+mn-ea"/>
                <a:cs typeface="Arial" charset="0"/>
              </a:rPr>
              <a:t> </a:t>
            </a:r>
            <a:r>
              <a:rPr kumimoji="0" lang="ru-RU"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Туристический </a:t>
            </a:r>
            <a:r>
              <a:rPr kumimoji="0" lang="ru-RU"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налог</a:t>
            </a:r>
            <a:endParaRPr kumimoji="0" lang="ru-RU"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1071563" rtl="0" eaLnBrk="1" fontAlgn="base" latinLnBrk="0" hangingPunct="1">
              <a:lnSpc>
                <a:spcPct val="100000"/>
              </a:lnSpc>
              <a:spcBef>
                <a:spcPct val="0"/>
              </a:spcBef>
              <a:spcAft>
                <a:spcPct val="0"/>
              </a:spcAft>
              <a:buClrTx/>
              <a:buSzTx/>
              <a:buFontTx/>
              <a:buNone/>
              <a:tabLst/>
              <a:defRPr/>
            </a:pP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налоговые ставки могут быть дифференцированы с учетом «сезонности» (по кварталам, </a:t>
            </a: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календарным</a:t>
            </a:r>
          </a:p>
          <a:p>
            <a:pPr marL="0" marR="0" lvl="0" indent="0" algn="l" defTabSz="1071563" rtl="0" eaLnBrk="1" fontAlgn="base" latinLnBrk="0" hangingPunct="1">
              <a:lnSpc>
                <a:spcPct val="100000"/>
              </a:lnSpc>
              <a:spcBef>
                <a:spcPct val="0"/>
              </a:spcBef>
              <a:spcAft>
                <a:spcPct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месяцам</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типа средства размещения и (или) категории средства </a:t>
            </a: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размещения</a:t>
            </a:r>
          </a:p>
          <a:p>
            <a:pPr marL="0" marR="0" lvl="0" indent="0" algn="l" defTabSz="1071563" rtl="0" eaLnBrk="1" fontAlgn="base" latinLnBrk="0" hangingPunct="1">
              <a:lnSpc>
                <a:spcPct val="100000"/>
              </a:lnSpc>
              <a:spcBef>
                <a:spcPct val="0"/>
              </a:spcBef>
              <a:spcAft>
                <a:spcPct val="0"/>
              </a:spcAft>
              <a:buClrTx/>
              <a:buSzTx/>
              <a:buFontTx/>
              <a:buNone/>
              <a:tabLst/>
              <a:defRPr/>
            </a:pP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1071563" rtl="0" eaLnBrk="1" fontAlgn="base" latinLnBrk="0" hangingPunct="1">
              <a:lnSpc>
                <a:spcPts val="2520"/>
              </a:lnSpc>
              <a:spcBef>
                <a:spcPct val="0"/>
              </a:spcBef>
              <a:spcAft>
                <a:spcPct val="0"/>
              </a:spcAft>
              <a:buClrTx/>
              <a:buSzTx/>
              <a:buFontTx/>
              <a:buNone/>
              <a:tabLst/>
              <a:defRPr/>
            </a:pP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установлена налоговая льгота в виде освобождения от уплаты налога в отношении услуг по </a:t>
            </a: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временному</a:t>
            </a:r>
          </a:p>
          <a:p>
            <a:pPr marL="0" marR="0" lvl="0" indent="0" algn="l" defTabSz="1071563" rtl="0" eaLnBrk="1" fontAlgn="base" latinLnBrk="0" hangingPunct="1">
              <a:lnSpc>
                <a:spcPts val="2520"/>
              </a:lnSpc>
              <a:spcBef>
                <a:spcPct val="0"/>
              </a:spcBef>
              <a:spcAft>
                <a:spcPct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проживанию </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в составе услуг</a:t>
            </a: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1071563" rtl="0" eaLnBrk="1" fontAlgn="base" latinLnBrk="0" hangingPunct="1">
              <a:lnSpc>
                <a:spcPts val="2520"/>
              </a:lnSpc>
              <a:spcBef>
                <a:spcPct val="0"/>
              </a:spcBef>
              <a:spcAft>
                <a:spcPct val="0"/>
              </a:spcAft>
              <a:buClrTx/>
              <a:buSzTx/>
              <a:buFontTx/>
              <a:buNone/>
              <a:tabLst/>
              <a:defRPr/>
            </a:pP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-по </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санаторно-курортному лечению при наличии медицинских показаний, оплата которых производится </a:t>
            </a:r>
            <a:endPar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1071563" rtl="0" eaLnBrk="1" fontAlgn="base" latinLnBrk="0" hangingPunct="1">
              <a:lnSpc>
                <a:spcPts val="2520"/>
              </a:lnSpc>
              <a:spcBef>
                <a:spcPct val="0"/>
              </a:spcBef>
              <a:spcAft>
                <a:spcPct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за </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счет бюджетных ассигнований</a:t>
            </a: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1071563" rtl="0" eaLnBrk="1" fontAlgn="base" latinLnBrk="0" hangingPunct="1">
              <a:lnSpc>
                <a:spcPts val="2520"/>
              </a:lnSpc>
              <a:spcBef>
                <a:spcPct val="0"/>
              </a:spcBef>
              <a:spcAft>
                <a:spcPct val="0"/>
              </a:spcAft>
              <a:buClrTx/>
              <a:buSzTx/>
              <a:buFontTx/>
              <a:buNone/>
              <a:tabLst/>
              <a:defRPr/>
            </a:pP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-по </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организованному отдыху, оплата которых осуществляется в рамках государственных заданий за </a:t>
            </a: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счет</a:t>
            </a:r>
          </a:p>
          <a:p>
            <a:pPr marL="0" marR="0" lvl="0" indent="0" algn="l" defTabSz="1071563" rtl="0" eaLnBrk="1" fontAlgn="base" latinLnBrk="0" hangingPunct="1">
              <a:lnSpc>
                <a:spcPts val="2520"/>
              </a:lnSpc>
              <a:spcBef>
                <a:spcPct val="0"/>
              </a:spcBef>
              <a:spcAft>
                <a:spcPct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бюджетных </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ассигнований федерального бюджета и которые предоставляются в средствах </a:t>
            </a: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размещения,</a:t>
            </a:r>
          </a:p>
          <a:p>
            <a:pPr marL="0" marR="0" lvl="0" indent="0" algn="l" defTabSz="1071563" rtl="0" eaLnBrk="1" fontAlgn="base" latinLnBrk="0" hangingPunct="1">
              <a:lnSpc>
                <a:spcPts val="2520"/>
              </a:lnSpc>
              <a:spcBef>
                <a:spcPct val="0"/>
              </a:spcBef>
              <a:spcAft>
                <a:spcPct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закрепленных </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за учреждениями, находящимися в ведении федерального органа исполнительной </a:t>
            </a: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власти</a:t>
            </a:r>
          </a:p>
          <a:p>
            <a:pPr marL="0" marR="0" lvl="0" indent="0" algn="l" defTabSz="1071563" rtl="0" eaLnBrk="1" fontAlgn="base" latinLnBrk="0" hangingPunct="1">
              <a:lnSpc>
                <a:spcPts val="2520"/>
              </a:lnSpc>
              <a:spcBef>
                <a:spcPct val="0"/>
              </a:spcBef>
              <a:spcAft>
                <a:spcPct val="0"/>
              </a:spcAft>
              <a:buClrTx/>
              <a:buSzTx/>
              <a:buFontTx/>
              <a:buNone/>
              <a:tabLst/>
              <a:defRPr/>
            </a:pPr>
            <a:endPar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1071563" rtl="0" eaLnBrk="1" fontAlgn="base" latinLnBrk="0" hangingPunct="1">
              <a:lnSpc>
                <a:spcPct val="100000"/>
              </a:lnSpc>
              <a:spcBef>
                <a:spcPct val="0"/>
              </a:spcBef>
              <a:spcAft>
                <a:spcPct val="0"/>
              </a:spcAft>
              <a:buClrTx/>
              <a:buSzTx/>
              <a:buFontTx/>
              <a:buNone/>
              <a:tabLst/>
              <a:defRPr/>
            </a:pPr>
            <a:r>
              <a:rPr kumimoji="0" lang="ru-RU"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Другие изменения</a:t>
            </a:r>
            <a:endParaRPr kumimoji="0" lang="ru-RU"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1071563" rtl="0" eaLnBrk="1" fontAlgn="base" latinLnBrk="0" hangingPunct="1">
              <a:lnSpc>
                <a:spcPct val="100000"/>
              </a:lnSpc>
              <a:spcBef>
                <a:spcPct val="0"/>
              </a:spcBef>
              <a:spcAft>
                <a:spcPct val="0"/>
              </a:spcAft>
              <a:buClrTx/>
              <a:buSzTx/>
              <a:buFontTx/>
              <a:buNone/>
              <a:tabLst/>
              <a:defRPr/>
            </a:pP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изменяется правило переноса срока уплаты налога (авансового платежа):если последний день </a:t>
            </a: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уплаты</a:t>
            </a:r>
          </a:p>
          <a:p>
            <a:pPr marL="0" marR="0" lvl="0" indent="0" algn="l" defTabSz="1071563" rtl="0" eaLnBrk="1" fontAlgn="base" latinLnBrk="0" hangingPunct="1">
              <a:lnSpc>
                <a:spcPct val="100000"/>
              </a:lnSpc>
              <a:spcBef>
                <a:spcPct val="0"/>
              </a:spcBef>
              <a:spcAft>
                <a:spcPct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выпадает </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на выходной, срок переносится на предыдущий рабочий день (сейчас—на следующий</a:t>
            </a: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1071563" rtl="0" eaLnBrk="1" fontAlgn="base" latinLnBrk="0" hangingPunct="1">
              <a:lnSpc>
                <a:spcPct val="100000"/>
              </a:lnSpc>
              <a:spcBef>
                <a:spcPct val="0"/>
              </a:spcBef>
              <a:spcAft>
                <a:spcPct val="0"/>
              </a:spcAft>
              <a:buClrTx/>
              <a:buSzTx/>
              <a:buFontTx/>
              <a:buNone/>
              <a:tabLst/>
              <a:defRPr/>
            </a:pP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1071563" rtl="0" eaLnBrk="1" fontAlgn="base" latinLnBrk="0" hangingPunct="1">
              <a:lnSpc>
                <a:spcPct val="100000"/>
              </a:lnSpc>
              <a:spcBef>
                <a:spcPct val="0"/>
              </a:spcBef>
              <a:spcAft>
                <a:spcPct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-отменяется обязанность подавать уведомления об исчисленных суммах по НДФЛ (в части периодов, </a:t>
            </a: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по</a:t>
            </a:r>
          </a:p>
          <a:p>
            <a:pPr marL="0" marR="0" lvl="0" indent="0" algn="l" defTabSz="1071563" rtl="0" eaLnBrk="1" fontAlgn="base" latinLnBrk="0" hangingPunct="1">
              <a:lnSpc>
                <a:spcPct val="100000"/>
              </a:lnSpc>
              <a:spcBef>
                <a:spcPct val="0"/>
              </a:spcBef>
              <a:spcAft>
                <a:spcPct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которым </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компания уже подавала «авансовые» уведомление с планируемыми суммами</a:t>
            </a: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1071563" rtl="0" eaLnBrk="1" fontAlgn="base" latinLnBrk="0" hangingPunct="1">
              <a:lnSpc>
                <a:spcPct val="100000"/>
              </a:lnSpc>
              <a:spcBef>
                <a:spcPct val="0"/>
              </a:spcBef>
              <a:spcAft>
                <a:spcPct val="0"/>
              </a:spcAft>
              <a:buClrTx/>
              <a:buSzTx/>
              <a:buFontTx/>
              <a:buNone/>
              <a:tabLst/>
              <a:defRPr/>
            </a:pP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1071563" rtl="0" eaLnBrk="1" fontAlgn="base" latinLnBrk="0" hangingPunct="1">
              <a:lnSpc>
                <a:spcPct val="100000"/>
              </a:lnSpc>
              <a:spcBef>
                <a:spcPct val="0"/>
              </a:spcBef>
              <a:spcAft>
                <a:spcPct val="0"/>
              </a:spcAft>
              <a:buClrTx/>
              <a:buSzTx/>
              <a:buFontTx/>
              <a:buNone/>
              <a:tabLst/>
              <a:defRPr/>
            </a:pP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задолженность физического лица (не являющегося ИП) в размере до 500 рублей, признается безнадежной </a:t>
            </a:r>
            <a:endPar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1071563" rtl="0" eaLnBrk="1" fontAlgn="base" latinLnBrk="0" hangingPunct="1">
              <a:lnSpc>
                <a:spcPct val="100000"/>
              </a:lnSpc>
              <a:spcBef>
                <a:spcPct val="0"/>
              </a:spcBef>
              <a:spcAft>
                <a:spcPct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к </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взысканию и подлежит списанию</a:t>
            </a:r>
          </a:p>
          <a:p>
            <a:pPr marL="0" marR="0" lvl="0" indent="0" algn="l" defTabSz="1071563" rtl="0" eaLnBrk="1" fontAlgn="base" latinLnBrk="0" hangingPunct="1">
              <a:lnSpc>
                <a:spcPts val="2520"/>
              </a:lnSpc>
              <a:spcBef>
                <a:spcPct val="0"/>
              </a:spcBef>
              <a:spcAft>
                <a:spcPct val="0"/>
              </a:spcAft>
              <a:buClrTx/>
              <a:buSzTx/>
              <a:buFontTx/>
              <a:buNone/>
              <a:tabLst/>
              <a:defRPr/>
            </a:pP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0367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Заголовок 1"/>
          <p:cNvSpPr>
            <a:spLocks noGrp="1"/>
          </p:cNvSpPr>
          <p:nvPr>
            <p:ph type="title"/>
          </p:nvPr>
        </p:nvSpPr>
        <p:spPr>
          <a:xfrm>
            <a:off x="273050" y="476250"/>
            <a:ext cx="9432925" cy="936625"/>
          </a:xfrm>
        </p:spPr>
        <p:txBody>
          <a:bodyPr>
            <a:normAutofit fontScale="90000"/>
          </a:bodyPr>
          <a:lstStyle/>
          <a:p>
            <a:pPr algn="ctr"/>
            <a:r>
              <a:rPr lang="ru-RU" sz="2100" b="1" dirty="0" smtClean="0">
                <a:solidFill>
                  <a:schemeClr val="accent1">
                    <a:lumMod val="50000"/>
                  </a:schemeClr>
                </a:solidFill>
                <a:latin typeface="Times New Roman" pitchFamily="18" charset="0"/>
                <a:cs typeface="Times New Roman" pitchFamily="18" charset="0"/>
              </a:rPr>
              <a:t>ДИНАМИКА </a:t>
            </a:r>
            <a:r>
              <a:rPr lang="ru-RU" sz="2200" b="1" dirty="0" smtClean="0">
                <a:solidFill>
                  <a:schemeClr val="accent1">
                    <a:lumMod val="50000"/>
                  </a:schemeClr>
                </a:solidFill>
                <a:latin typeface="Times New Roman" pitchFamily="18" charset="0"/>
                <a:cs typeface="Times New Roman" pitchFamily="18" charset="0"/>
              </a:rPr>
              <a:t>РОСТА</a:t>
            </a:r>
            <a:r>
              <a:rPr lang="ru-RU" sz="2100" b="1" dirty="0" smtClean="0">
                <a:solidFill>
                  <a:schemeClr val="accent1">
                    <a:lumMod val="50000"/>
                  </a:schemeClr>
                </a:solidFill>
                <a:latin typeface="Times New Roman" pitchFamily="18" charset="0"/>
                <a:cs typeface="Times New Roman" pitchFamily="18" charset="0"/>
              </a:rPr>
              <a:t> ДОХОДОВ БЮДЖЕТА ШПАКОВСКОГО МУНИЦИПАЛЬНОГО ОКРУГА СТАВРОПОЛЬСКОГО КРАЯ </a:t>
            </a:r>
            <a:br>
              <a:rPr lang="ru-RU" sz="2100" b="1" dirty="0" smtClean="0">
                <a:solidFill>
                  <a:schemeClr val="accent1">
                    <a:lumMod val="50000"/>
                  </a:schemeClr>
                </a:solidFill>
                <a:latin typeface="Times New Roman" pitchFamily="18" charset="0"/>
                <a:cs typeface="Times New Roman" pitchFamily="18" charset="0"/>
              </a:rPr>
            </a:br>
            <a:r>
              <a:rPr lang="ru-RU" sz="2100" b="1" dirty="0" smtClean="0">
                <a:solidFill>
                  <a:schemeClr val="accent1">
                    <a:lumMod val="50000"/>
                  </a:schemeClr>
                </a:solidFill>
                <a:latin typeface="Times New Roman" pitchFamily="18" charset="0"/>
                <a:cs typeface="Times New Roman" pitchFamily="18" charset="0"/>
              </a:rPr>
              <a:t>ЗА 2023-2028 ГОДЫ</a:t>
            </a:r>
          </a:p>
        </p:txBody>
      </p:sp>
      <p:graphicFrame>
        <p:nvGraphicFramePr>
          <p:cNvPr id="2" name="Объект 3"/>
          <p:cNvGraphicFramePr>
            <a:graphicFrameLocks noGrp="1"/>
          </p:cNvGraphicFramePr>
          <p:nvPr>
            <p:ph idx="1"/>
            <p:extLst>
              <p:ext uri="{D42A27DB-BD31-4B8C-83A1-F6EECF244321}">
                <p14:modId xmlns:p14="http://schemas.microsoft.com/office/powerpoint/2010/main" val="3373166346"/>
              </p:ext>
            </p:extLst>
          </p:nvPr>
        </p:nvGraphicFramePr>
        <p:xfrm>
          <a:off x="755328" y="1463576"/>
          <a:ext cx="8651875" cy="4679950"/>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a:xfrm>
            <a:off x="8049345" y="1196753"/>
            <a:ext cx="1357858" cy="307716"/>
          </a:xfrm>
          <a:prstGeom prst="rect">
            <a:avLst/>
          </a:prstGeom>
          <a:effectLst/>
        </p:spPr>
        <p:txBody>
          <a:bodyPr wrap="square" lIns="91380" tIns="45690" rIns="91380" bIns="45690">
            <a:spAutoFit/>
          </a:bodyPr>
          <a:lstStyle/>
          <a:p>
            <a:pPr marL="0" marR="0" lvl="0" indent="0" algn="l" defTabSz="913725"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w="900" cmpd="sng">
                  <a:noFill/>
                  <a:prstDash val="solid"/>
                </a:ln>
                <a:solidFill>
                  <a:prstClr val="black"/>
                </a:solidFill>
                <a:effectLst>
                  <a:innerShdw blurRad="101600" dist="76200" dir="5400000">
                    <a:srgbClr val="4F81BD">
                      <a:satMod val="190000"/>
                      <a:tint val="100000"/>
                      <a:alpha val="74000"/>
                    </a:srgbClr>
                  </a:innerShdw>
                </a:effectLst>
                <a:uLnTx/>
                <a:uFillTx/>
                <a:latin typeface="Times New Roman" panose="02020603050405020304" pitchFamily="18" charset="0"/>
                <a:ea typeface="+mn-ea"/>
                <a:cs typeface="Times New Roman" panose="02020603050405020304" pitchFamily="18" charset="0"/>
              </a:rPr>
              <a:t>(тыс. рублей)</a:t>
            </a:r>
            <a:endParaRPr kumimoji="0" lang="ru-RU" sz="1400" b="0" i="0" u="none" strike="noStrike" kern="1200" cap="none" spc="0" normalizeH="0" baseline="0" noProof="0" dirty="0">
              <a:ln w="900" cmpd="sng">
                <a:noFill/>
                <a:prstDash val="solid"/>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59692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00472" y="188640"/>
            <a:ext cx="9505055" cy="864096"/>
          </a:xfrm>
          <a:effectLst/>
        </p:spPr>
        <p:txBody>
          <a:bodyPr>
            <a:noAutofit/>
          </a:bodyPr>
          <a:lstStyle/>
          <a:p>
            <a:pPr algn="ctr">
              <a:defRPr/>
            </a:pPr>
            <a:r>
              <a:rPr lang="ru-RU" sz="2100" b="1" dirty="0">
                <a:ln w="900" cmpd="sng">
                  <a:noFill/>
                  <a:prstDash val="solid"/>
                </a:ln>
                <a:solidFill>
                  <a:schemeClr val="accent1">
                    <a:lumMod val="50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ДИНАМИКА РОСТА ДОХОДОВ БЮДЖЕТА ШПАКОВСКОГО МУНИЦИПАЛЬНОГО ОКРУГА СТАВРОПОЛЬСКОГО КРАЯ </a:t>
            </a:r>
            <a:br>
              <a:rPr lang="ru-RU" sz="2100" b="1" dirty="0">
                <a:ln w="900" cmpd="sng">
                  <a:noFill/>
                  <a:prstDash val="solid"/>
                </a:ln>
                <a:solidFill>
                  <a:schemeClr val="accent1">
                    <a:lumMod val="50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br>
            <a:r>
              <a:rPr lang="ru-RU" sz="2100" b="1" dirty="0">
                <a:ln w="900" cmpd="sng">
                  <a:noFill/>
                  <a:prstDash val="solid"/>
                </a:ln>
                <a:solidFill>
                  <a:schemeClr val="accent1">
                    <a:lumMod val="50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ЗА </a:t>
            </a:r>
            <a:r>
              <a:rPr lang="ru-RU" sz="2100" b="1" dirty="0" smtClean="0">
                <a:ln w="900" cmpd="sng">
                  <a:noFill/>
                  <a:prstDash val="solid"/>
                </a:ln>
                <a:solidFill>
                  <a:schemeClr val="accent1">
                    <a:lumMod val="50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2022 </a:t>
            </a:r>
            <a:r>
              <a:rPr lang="ru-RU" sz="2100" b="1" dirty="0">
                <a:ln w="900" cmpd="sng">
                  <a:noFill/>
                  <a:prstDash val="solid"/>
                </a:ln>
                <a:solidFill>
                  <a:schemeClr val="accent1">
                    <a:lumMod val="50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 </a:t>
            </a:r>
            <a:r>
              <a:rPr lang="ru-RU" sz="2100" b="1" dirty="0" smtClean="0">
                <a:ln w="900" cmpd="sng">
                  <a:noFill/>
                  <a:prstDash val="solid"/>
                </a:ln>
                <a:solidFill>
                  <a:schemeClr val="accent1">
                    <a:lumMod val="50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2028 </a:t>
            </a:r>
            <a:r>
              <a:rPr lang="ru-RU" sz="2100" b="1" dirty="0">
                <a:ln w="900" cmpd="sng">
                  <a:noFill/>
                  <a:prstDash val="solid"/>
                </a:ln>
                <a:solidFill>
                  <a:schemeClr val="accent1">
                    <a:lumMod val="50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ГОДЫ</a:t>
            </a:r>
            <a:endParaRPr lang="ru-RU" sz="2100" b="1" dirty="0">
              <a:ln w="900" cmpd="sng">
                <a:noFill/>
                <a:prstDash val="solid"/>
              </a:ln>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4" name="Диаграмма 3"/>
          <p:cNvGraphicFramePr/>
          <p:nvPr>
            <p:extLst>
              <p:ext uri="{D42A27DB-BD31-4B8C-83A1-F6EECF244321}">
                <p14:modId xmlns:p14="http://schemas.microsoft.com/office/powerpoint/2010/main" val="899415243"/>
              </p:ext>
            </p:extLst>
          </p:nvPr>
        </p:nvGraphicFramePr>
        <p:xfrm>
          <a:off x="0" y="3564474"/>
          <a:ext cx="9906000" cy="3293526"/>
        </p:xfrm>
        <a:graphic>
          <a:graphicData uri="http://schemas.openxmlformats.org/drawingml/2006/chart">
            <c:chart xmlns:c="http://schemas.openxmlformats.org/drawingml/2006/chart" xmlns:r="http://schemas.openxmlformats.org/officeDocument/2006/relationships" r:id="rId3"/>
          </a:graphicData>
        </a:graphic>
      </p:graphicFrame>
      <p:sp>
        <p:nvSpPr>
          <p:cNvPr id="12" name="Прямоугольник 11"/>
          <p:cNvSpPr/>
          <p:nvPr/>
        </p:nvSpPr>
        <p:spPr>
          <a:xfrm>
            <a:off x="7977337" y="5661248"/>
            <a:ext cx="1584176" cy="276938"/>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wrap="square" lIns="91380" tIns="45690" rIns="91380" bIns="45690">
            <a:spAutoFit/>
          </a:bodyPr>
          <a:lstStyle/>
          <a:p>
            <a:pPr marL="0" marR="0" lvl="0" indent="0" algn="l" defTabSz="913725" rtl="0" eaLnBrk="1" fontAlgn="base" latinLnBrk="0" hangingPunct="1">
              <a:lnSpc>
                <a:spcPct val="100000"/>
              </a:lnSpc>
              <a:spcBef>
                <a:spcPct val="0"/>
              </a:spcBef>
              <a:spcAft>
                <a:spcPct val="0"/>
              </a:spcAft>
              <a:buClrTx/>
              <a:buSzTx/>
              <a:buFontTx/>
              <a:buNone/>
              <a:tabLst/>
              <a:defRPr/>
            </a:pPr>
            <a:r>
              <a:rPr kumimoji="0" lang="ru-RU"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Всего </a:t>
            </a:r>
            <a:r>
              <a:rPr kumimoji="0" lang="ru-RU"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доходов</a:t>
            </a:r>
          </a:p>
        </p:txBody>
      </p:sp>
      <p:sp>
        <p:nvSpPr>
          <p:cNvPr id="13" name="Прямоугольник 12"/>
          <p:cNvSpPr/>
          <p:nvPr/>
        </p:nvSpPr>
        <p:spPr>
          <a:xfrm>
            <a:off x="3728864" y="5580441"/>
            <a:ext cx="1800199" cy="461604"/>
          </a:xfrm>
          <a:prstGeom prst="rect">
            <a:avLst/>
          </a:prstGeom>
          <a:solidFill>
            <a:srgbClr val="9954CC"/>
          </a:solidFill>
        </p:spPr>
        <p:style>
          <a:lnRef idx="0">
            <a:schemeClr val="accent4"/>
          </a:lnRef>
          <a:fillRef idx="3">
            <a:schemeClr val="accent4"/>
          </a:fillRef>
          <a:effectRef idx="3">
            <a:schemeClr val="accent4"/>
          </a:effectRef>
          <a:fontRef idx="minor">
            <a:schemeClr val="lt1"/>
          </a:fontRef>
        </p:style>
        <p:txBody>
          <a:bodyPr wrap="square" lIns="91380" tIns="45690" rIns="91380" bIns="45690">
            <a:spAutoFit/>
          </a:bodyPr>
          <a:lstStyle/>
          <a:p>
            <a:pPr marL="0" marR="0" lvl="0" indent="0" algn="l" defTabSz="913725" rtl="0" eaLnBrk="1" fontAlgn="base" latinLnBrk="0" hangingPunct="1">
              <a:lnSpc>
                <a:spcPct val="100000"/>
              </a:lnSpc>
              <a:spcBef>
                <a:spcPct val="0"/>
              </a:spcBef>
              <a:spcAft>
                <a:spcPct val="0"/>
              </a:spcAft>
              <a:buClrTx/>
              <a:buSzTx/>
              <a:buFontTx/>
              <a:buNone/>
              <a:tabLst/>
              <a:defRPr/>
            </a:pPr>
            <a:r>
              <a:rPr kumimoji="0" lang="ru-RU"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Налоговые</a:t>
            </a:r>
            <a:r>
              <a:rPr kumimoji="0" lang="ru-RU"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и неналоговые доходы</a:t>
            </a:r>
          </a:p>
        </p:txBody>
      </p:sp>
      <p:sp>
        <p:nvSpPr>
          <p:cNvPr id="14" name="Прямоугольник 13"/>
          <p:cNvSpPr/>
          <p:nvPr/>
        </p:nvSpPr>
        <p:spPr>
          <a:xfrm>
            <a:off x="6185408" y="5580441"/>
            <a:ext cx="1532123" cy="461604"/>
          </a:xfrm>
          <a:prstGeom prst="rect">
            <a:avLst/>
          </a:prstGeom>
        </p:spPr>
        <p:style>
          <a:lnRef idx="0">
            <a:schemeClr val="accent6"/>
          </a:lnRef>
          <a:fillRef idx="3">
            <a:schemeClr val="accent6"/>
          </a:fillRef>
          <a:effectRef idx="3">
            <a:schemeClr val="accent6"/>
          </a:effectRef>
          <a:fontRef idx="minor">
            <a:schemeClr val="lt1"/>
          </a:fontRef>
        </p:style>
        <p:txBody>
          <a:bodyPr wrap="square" lIns="91380" tIns="45690" rIns="91380" bIns="45690">
            <a:spAutoFit/>
          </a:bodyPr>
          <a:lstStyle/>
          <a:p>
            <a:pPr marL="0" marR="0" lvl="0" indent="0" algn="l" defTabSz="913725" rtl="0" eaLnBrk="1" fontAlgn="base" latinLnBrk="0" hangingPunct="1">
              <a:lnSpc>
                <a:spcPct val="100000"/>
              </a:lnSpc>
              <a:spcBef>
                <a:spcPct val="0"/>
              </a:spcBef>
              <a:spcAft>
                <a:spcPct val="0"/>
              </a:spcAft>
              <a:buClrTx/>
              <a:buSzTx/>
              <a:buFontTx/>
              <a:buNone/>
              <a:tabLst/>
              <a:defRPr/>
            </a:pPr>
            <a:r>
              <a:rPr kumimoji="0" lang="ru-RU" sz="12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mn-ea"/>
                <a:cs typeface="+mn-cs"/>
              </a:rPr>
              <a:t>Безвозмездные </a:t>
            </a:r>
            <a:r>
              <a:rPr kumimoji="0" lang="ru-RU"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поступления</a:t>
            </a:r>
          </a:p>
        </p:txBody>
      </p:sp>
      <p:sp>
        <p:nvSpPr>
          <p:cNvPr id="2" name="Прямоугольник 1"/>
          <p:cNvSpPr/>
          <p:nvPr/>
        </p:nvSpPr>
        <p:spPr>
          <a:xfrm>
            <a:off x="200472" y="1052737"/>
            <a:ext cx="9505055" cy="2462213"/>
          </a:xfrm>
          <a:prstGeom prst="rect">
            <a:avLst/>
          </a:prstGeom>
        </p:spPr>
        <p:txBody>
          <a:bodyPr wrap="square">
            <a:spAutoFit/>
          </a:bodyPr>
          <a:lstStyle/>
          <a:p>
            <a:pPr marL="0" marR="0" lvl="0" indent="449580" algn="just" defTabSz="1071563" rtl="0" eaLnBrk="1" fontAlgn="base" latinLnBrk="0" hangingPunct="1">
              <a:lnSpc>
                <a:spcPct val="100000"/>
              </a:lnSpc>
              <a:spcBef>
                <a:spcPct val="0"/>
              </a:spcBef>
              <a:spcAft>
                <a:spcPts val="0"/>
              </a:spcAft>
              <a:buClrTx/>
              <a:buSzTx/>
              <a:buFontTx/>
              <a:buNone/>
              <a:tabLst/>
              <a:defRPr/>
            </a:pPr>
            <a:r>
              <a:rPr kumimoji="0" lang="ru-RU"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Общий объем доходов </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бюджета Шпаковского муниципального округа на </a:t>
            </a:r>
            <a:r>
              <a:rPr kumimoji="0" lang="ru-RU"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2026 </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год </a:t>
            </a:r>
            <a:r>
              <a:rPr kumimoji="0" lang="ru-RU"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запланирован </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в размере </a:t>
            </a:r>
            <a:r>
              <a:rPr kumimoji="0" lang="ru-RU"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6 207,56 млн. </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рублей, </a:t>
            </a:r>
            <a:r>
              <a:rPr kumimoji="0" lang="ru-RU"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на 2027 год – 5 827,26 млн. </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рублей, </a:t>
            </a:r>
            <a:r>
              <a:rPr kumimoji="0" lang="ru-RU"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на 2028 </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год </a:t>
            </a:r>
            <a:r>
              <a:rPr kumimoji="0" lang="ru-RU"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ru-RU"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5 664,57 млн. рублей. </a:t>
            </a:r>
            <a:endParaRPr kumimoji="0" lang="ru-RU"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0" marR="0" lvl="0" indent="449580" algn="just" defTabSz="1071563" rtl="0" eaLnBrk="1" fontAlgn="base" latinLnBrk="0" hangingPunct="1">
              <a:lnSpc>
                <a:spcPct val="100000"/>
              </a:lnSpc>
              <a:spcBef>
                <a:spcPct val="0"/>
              </a:spcBef>
              <a:spcAft>
                <a:spcPts val="0"/>
              </a:spcAft>
              <a:buClrTx/>
              <a:buSzTx/>
              <a:buFontTx/>
              <a:buNone/>
              <a:tabLst/>
              <a:defRPr/>
            </a:pPr>
            <a:r>
              <a:rPr kumimoji="0" lang="ru-RU"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Доля </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налоговых и неналоговых доходов в общем объеме доходов местного бюджета составит в </a:t>
            </a:r>
            <a:r>
              <a:rPr kumimoji="0" lang="ru-RU"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2026 </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году </a:t>
            </a:r>
            <a:r>
              <a:rPr kumimoji="0" lang="ru-RU"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44,95%  или     2 790, 00 млн. </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рублей.</a:t>
            </a:r>
            <a:endParaRPr kumimoji="0" lang="ru-RU"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0" marR="0" lvl="0" indent="449580" algn="just" defTabSz="1071563" rtl="0" eaLnBrk="1" fontAlgn="base" latinLnBrk="0" hangingPunct="1">
              <a:lnSpc>
                <a:spcPct val="100000"/>
              </a:lnSpc>
              <a:spcBef>
                <a:spcPct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Наибольший удельный вес в структуре налоговых и неналоговых доходов </a:t>
            </a:r>
            <a:r>
              <a:rPr kumimoji="0" lang="ru-RU"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составляют 5 видов налогов: </a:t>
            </a:r>
            <a:r>
              <a:rPr kumimoji="0" lang="en-US"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59,19</a:t>
            </a:r>
            <a:r>
              <a:rPr kumimoji="0" lang="ru-RU"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составляет налог на доходы физических </a:t>
            </a:r>
            <a:r>
              <a:rPr kumimoji="0" lang="ru-RU"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лиц, налог </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взимаемый в связи с применением упрощенной системы налогообложения </a:t>
            </a:r>
            <a:r>
              <a:rPr kumimoji="0" lang="en-US"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13,50</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земельный налог занимает 6,90</a:t>
            </a:r>
            <a:r>
              <a:rPr kumimoji="0" lang="ru-RU"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a:t>
            </a:r>
            <a:r>
              <a:rPr kumimoji="0" lang="en-US"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налог на имущество физических лиц занимает 6,32</a:t>
            </a:r>
            <a:r>
              <a:rPr kumimoji="0" lang="ru-RU"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a:t>
            </a:r>
            <a:r>
              <a:rPr kumimoji="0" lang="en-US"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ru-RU"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на </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долю доходов от использования имущества, находящегося в государственной и муниципальной собственности приходится </a:t>
            </a:r>
            <a:r>
              <a:rPr kumimoji="0" lang="en-US"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3,79</a:t>
            </a:r>
            <a:r>
              <a:rPr kumimoji="0" lang="ru-RU"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p>
          <a:p>
            <a:pPr marL="0" marR="0" lvl="0" indent="449580" algn="just" defTabSz="1071563" rtl="0" eaLnBrk="1" fontAlgn="base" latinLnBrk="0" hangingPunct="1">
              <a:lnSpc>
                <a:spcPct val="100000"/>
              </a:lnSpc>
              <a:spcBef>
                <a:spcPct val="0"/>
              </a:spcBef>
              <a:spcAft>
                <a:spcPts val="0"/>
              </a:spcAft>
              <a:buClrTx/>
              <a:buSzTx/>
              <a:buFontTx/>
              <a:buNone/>
              <a:tabLst/>
              <a:defRPr/>
            </a:pPr>
            <a:r>
              <a:rPr kumimoji="0" lang="ru-RU"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charset="0"/>
              </a:rPr>
              <a:t>Доля финансовой помощи из краевого и федерального бюджета в общем объеме доходов в 2026 году составит 55,05% или 3 417,56 млн. рублей.</a:t>
            </a:r>
            <a:endParaRPr kumimoji="0" lang="ru-RU"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p:txBody>
      </p:sp>
    </p:spTree>
    <p:extLst>
      <p:ext uri="{BB962C8B-B14F-4D97-AF65-F5344CB8AC3E}">
        <p14:creationId xmlns:p14="http://schemas.microsoft.com/office/powerpoint/2010/main" val="4137690352"/>
      </p:ext>
    </p:extLst>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87" y="332656"/>
            <a:ext cx="8023860" cy="659160"/>
          </a:xfrm>
        </p:spPr>
        <p:txBody>
          <a:bodyPr>
            <a:normAutofit/>
          </a:bodyPr>
          <a:lstStyle/>
          <a:p>
            <a:pPr algn="ctr"/>
            <a:r>
              <a:rPr lang="ru-RU" sz="2000" b="1" dirty="0">
                <a:ln w="900" cmpd="sng">
                  <a:solidFill>
                    <a:schemeClr val="accent1">
                      <a:satMod val="190000"/>
                      <a:alpha val="55000"/>
                    </a:schemeClr>
                  </a:solidFill>
                  <a:prstDash val="solid"/>
                </a:ln>
                <a:solidFill>
                  <a:prstClr val="black"/>
                </a:solidFill>
                <a:latin typeface="Times New Roman" pitchFamily="18" charset="0"/>
                <a:ea typeface="+mn-ea"/>
                <a:cs typeface="Times New Roman" pitchFamily="18" charset="0"/>
              </a:rPr>
              <a:t>ДЕЯТЕЛЬНОСТЬ ОРГАНОВ МЕСТНОГО САМОУПРАВЛЕНИЯ, ВЛИЯЮЩАЯ НА ИЗМЕНЕНИЕ ДОХОДОВ БЮДЖЕТА </a:t>
            </a:r>
          </a:p>
        </p:txBody>
      </p:sp>
      <p:sp>
        <p:nvSpPr>
          <p:cNvPr id="3" name="Объект 2"/>
          <p:cNvSpPr>
            <a:spLocks noGrp="1"/>
          </p:cNvSpPr>
          <p:nvPr>
            <p:ph idx="1"/>
          </p:nvPr>
        </p:nvSpPr>
        <p:spPr>
          <a:xfrm>
            <a:off x="260098" y="1052736"/>
            <a:ext cx="9361039" cy="4827240"/>
          </a:xfrm>
        </p:spPr>
        <p:txBody>
          <a:bodyPr>
            <a:noAutofit/>
          </a:bodyPr>
          <a:lstStyle/>
          <a:p>
            <a:pPr marL="34290" indent="0" algn="just">
              <a:buNone/>
            </a:pPr>
            <a:r>
              <a:rPr lang="ru-RU" sz="1400" dirty="0" smtClean="0">
                <a:solidFill>
                  <a:schemeClr val="tx1"/>
                </a:solidFill>
                <a:latin typeface="Times New Roman" panose="02020603050405020304" pitchFamily="18" charset="0"/>
                <a:cs typeface="Times New Roman" panose="02020603050405020304" pitchFamily="18" charset="0"/>
              </a:rPr>
              <a:t>В </a:t>
            </a:r>
            <a:r>
              <a:rPr lang="ru-RU" sz="1400" dirty="0">
                <a:solidFill>
                  <a:schemeClr val="tx1"/>
                </a:solidFill>
                <a:latin typeface="Times New Roman" panose="02020603050405020304" pitchFamily="18" charset="0"/>
                <a:cs typeface="Times New Roman" panose="02020603050405020304" pitchFamily="18" charset="0"/>
              </a:rPr>
              <a:t>целях увеличения доходов местного бюджета принято распоряжение администрации Шпаковского муниципального округа Ставропольского края от 06 июня 2023 г. № 111– р «Об утверждении Плана мероприятий по росту доходов, оптимизации расходов бюджета Шпаковского муниципального округа Ставропольского края и сокращению муниципального долга Шпаковского муниципального округа Ставропольского края на 2023– 2025 годы», в соответствии с которым предусматриваются следующие мероприятия направленные на мобилизацию дополнительных доходов в местный бюджет</a:t>
            </a:r>
            <a:r>
              <a:rPr lang="ru-RU" sz="1400" dirty="0" smtClean="0">
                <a:solidFill>
                  <a:schemeClr val="tx1"/>
                </a:solidFill>
                <a:latin typeface="Times New Roman" panose="02020603050405020304" pitchFamily="18" charset="0"/>
                <a:cs typeface="Times New Roman" panose="02020603050405020304" pitchFamily="18" charset="0"/>
              </a:rPr>
              <a:t>: </a:t>
            </a:r>
          </a:p>
          <a:p>
            <a:pPr marL="34290" indent="0" algn="just">
              <a:buNone/>
            </a:pPr>
            <a:r>
              <a:rPr lang="ru-RU" sz="1400" dirty="0" smtClean="0">
                <a:solidFill>
                  <a:schemeClr val="tx1"/>
                </a:solidFill>
                <a:latin typeface="Times New Roman" panose="02020603050405020304" pitchFamily="18" charset="0"/>
                <a:cs typeface="Times New Roman" panose="02020603050405020304" pitchFamily="18" charset="0"/>
              </a:rPr>
              <a:t>организация </a:t>
            </a:r>
            <a:r>
              <a:rPr lang="ru-RU" sz="1400" dirty="0">
                <a:solidFill>
                  <a:schemeClr val="tx1"/>
                </a:solidFill>
                <a:latin typeface="Times New Roman" panose="02020603050405020304" pitchFamily="18" charset="0"/>
                <a:cs typeface="Times New Roman" panose="02020603050405020304" pitchFamily="18" charset="0"/>
              </a:rPr>
              <a:t>и проведение мероприятий по легализации «теневой» заработной платы; </a:t>
            </a:r>
            <a:endParaRPr lang="ru-RU" sz="1400" dirty="0" smtClean="0">
              <a:solidFill>
                <a:schemeClr val="tx1"/>
              </a:solidFill>
              <a:latin typeface="Times New Roman" panose="02020603050405020304" pitchFamily="18" charset="0"/>
              <a:cs typeface="Times New Roman" panose="02020603050405020304" pitchFamily="18" charset="0"/>
            </a:endParaRPr>
          </a:p>
          <a:p>
            <a:pPr marL="34290" indent="0" algn="just">
              <a:buNone/>
            </a:pPr>
            <a:r>
              <a:rPr lang="ru-RU" sz="1400" dirty="0" smtClean="0">
                <a:solidFill>
                  <a:schemeClr val="tx1"/>
                </a:solidFill>
                <a:latin typeface="Times New Roman" panose="02020603050405020304" pitchFamily="18" charset="0"/>
                <a:cs typeface="Times New Roman" panose="02020603050405020304" pitchFamily="18" charset="0"/>
              </a:rPr>
              <a:t>повышение </a:t>
            </a:r>
            <a:r>
              <a:rPr lang="ru-RU" sz="1400" dirty="0">
                <a:solidFill>
                  <a:schemeClr val="tx1"/>
                </a:solidFill>
                <a:latin typeface="Times New Roman" panose="02020603050405020304" pitchFamily="18" charset="0"/>
                <a:cs typeface="Times New Roman" panose="02020603050405020304" pitchFamily="18" charset="0"/>
              </a:rPr>
              <a:t>собираемости неналоговых доходов от использования муниципального имущества и эффективности их администрирования; актуализация сведений об объектах недвижимого имущества, в том числе земельных участках, находящихся на территории муниципального округа; </a:t>
            </a:r>
            <a:endParaRPr lang="ru-RU" sz="1400" dirty="0" smtClean="0">
              <a:solidFill>
                <a:schemeClr val="tx1"/>
              </a:solidFill>
              <a:latin typeface="Times New Roman" panose="02020603050405020304" pitchFamily="18" charset="0"/>
              <a:cs typeface="Times New Roman" panose="02020603050405020304" pitchFamily="18" charset="0"/>
            </a:endParaRPr>
          </a:p>
          <a:p>
            <a:pPr marL="34290" indent="0" algn="just">
              <a:buNone/>
            </a:pPr>
            <a:r>
              <a:rPr lang="ru-RU" sz="1400" dirty="0" smtClean="0">
                <a:solidFill>
                  <a:schemeClr val="tx1"/>
                </a:solidFill>
                <a:latin typeface="Times New Roman" panose="02020603050405020304" pitchFamily="18" charset="0"/>
                <a:cs typeface="Times New Roman" panose="02020603050405020304" pitchFamily="18" charset="0"/>
              </a:rPr>
              <a:t>расширение </a:t>
            </a:r>
            <a:r>
              <a:rPr lang="ru-RU" sz="1400" dirty="0">
                <a:solidFill>
                  <a:schemeClr val="tx1"/>
                </a:solidFill>
                <a:latin typeface="Times New Roman" panose="02020603050405020304" pitchFamily="18" charset="0"/>
                <a:cs typeface="Times New Roman" panose="02020603050405020304" pitchFamily="18" charset="0"/>
              </a:rPr>
              <a:t>налогооблагаемой базы по имущественным налогам, в том числе за счет выявления правообладателей ранее учтенных объектов недвижимости в рамках реализации Федерального закона от 30 декабря 2020 года № 518-ФЗ «О внесении изменений в отдельные законодательные акты Российской Федерации</a:t>
            </a:r>
            <a:r>
              <a:rPr lang="ru-RU" sz="1400" dirty="0" smtClean="0">
                <a:solidFill>
                  <a:schemeClr val="tx1"/>
                </a:solidFill>
                <a:latin typeface="Times New Roman" panose="02020603050405020304" pitchFamily="18" charset="0"/>
                <a:cs typeface="Times New Roman" panose="02020603050405020304" pitchFamily="18" charset="0"/>
              </a:rPr>
              <a:t>»;</a:t>
            </a:r>
          </a:p>
          <a:p>
            <a:pPr marL="34290" indent="0" algn="just">
              <a:buNone/>
            </a:pPr>
            <a:r>
              <a:rPr lang="ru-RU" sz="1400" dirty="0" smtClean="0">
                <a:solidFill>
                  <a:schemeClr val="tx1"/>
                </a:solidFill>
                <a:latin typeface="Times New Roman" panose="02020603050405020304" pitchFamily="18" charset="0"/>
                <a:cs typeface="Times New Roman" panose="02020603050405020304" pitchFamily="18" charset="0"/>
              </a:rPr>
              <a:t>приватизация </a:t>
            </a:r>
            <a:r>
              <a:rPr lang="ru-RU" sz="1400" dirty="0">
                <a:solidFill>
                  <a:schemeClr val="tx1"/>
                </a:solidFill>
                <a:latin typeface="Times New Roman" panose="02020603050405020304" pitchFamily="18" charset="0"/>
                <a:cs typeface="Times New Roman" panose="02020603050405020304" pitchFamily="18" charset="0"/>
              </a:rPr>
              <a:t>муниципального имущества, в соответствии с утвержденным прогнозным планом (Программой) приватизации муниципального имущества; </a:t>
            </a:r>
            <a:endParaRPr lang="ru-RU" sz="1400" dirty="0" smtClean="0">
              <a:solidFill>
                <a:schemeClr val="tx1"/>
              </a:solidFill>
              <a:latin typeface="Times New Roman" panose="02020603050405020304" pitchFamily="18" charset="0"/>
              <a:cs typeface="Times New Roman" panose="02020603050405020304" pitchFamily="18" charset="0"/>
            </a:endParaRPr>
          </a:p>
          <a:p>
            <a:pPr marL="34290" indent="0" algn="just">
              <a:buNone/>
            </a:pPr>
            <a:r>
              <a:rPr lang="ru-RU" sz="1400" dirty="0" smtClean="0">
                <a:solidFill>
                  <a:schemeClr val="tx1"/>
                </a:solidFill>
                <a:latin typeface="Times New Roman" panose="02020603050405020304" pitchFamily="18" charset="0"/>
                <a:cs typeface="Times New Roman" panose="02020603050405020304" pitchFamily="18" charset="0"/>
              </a:rPr>
              <a:t>активизации </a:t>
            </a:r>
            <a:r>
              <a:rPr lang="ru-RU" sz="1400" dirty="0" err="1">
                <a:solidFill>
                  <a:schemeClr val="tx1"/>
                </a:solidFill>
                <a:latin typeface="Times New Roman" panose="02020603050405020304" pitchFamily="18" charset="0"/>
                <a:cs typeface="Times New Roman" panose="02020603050405020304" pitchFamily="18" charset="0"/>
              </a:rPr>
              <a:t>претензионно</a:t>
            </a:r>
            <a:r>
              <a:rPr lang="ru-RU" sz="1400" dirty="0">
                <a:solidFill>
                  <a:schemeClr val="tx1"/>
                </a:solidFill>
                <a:latin typeface="Times New Roman" panose="02020603050405020304" pitchFamily="18" charset="0"/>
                <a:cs typeface="Times New Roman" panose="02020603050405020304" pitchFamily="18" charset="0"/>
              </a:rPr>
              <a:t>-исковой работы главных администраторов доходов бюджета муниципального округа в целях сокращения дебиторской задолженности по платежам в бюджет; </a:t>
            </a:r>
            <a:endParaRPr lang="ru-RU" sz="1400" dirty="0" smtClean="0">
              <a:solidFill>
                <a:schemeClr val="tx1"/>
              </a:solidFill>
              <a:latin typeface="Times New Roman" panose="02020603050405020304" pitchFamily="18" charset="0"/>
              <a:cs typeface="Times New Roman" panose="02020603050405020304" pitchFamily="18" charset="0"/>
            </a:endParaRPr>
          </a:p>
          <a:p>
            <a:pPr marL="34290" indent="0" algn="just">
              <a:buNone/>
            </a:pPr>
            <a:r>
              <a:rPr lang="ru-RU" sz="1400" dirty="0" smtClean="0">
                <a:solidFill>
                  <a:schemeClr val="tx1"/>
                </a:solidFill>
                <a:latin typeface="Times New Roman" panose="02020603050405020304" pitchFamily="18" charset="0"/>
                <a:cs typeface="Times New Roman" panose="02020603050405020304" pitchFamily="18" charset="0"/>
              </a:rPr>
              <a:t>проведение </a:t>
            </a:r>
            <a:r>
              <a:rPr lang="ru-RU" sz="1400" dirty="0">
                <a:solidFill>
                  <a:schemeClr val="tx1"/>
                </a:solidFill>
                <a:latin typeface="Times New Roman" panose="02020603050405020304" pitchFamily="18" charset="0"/>
                <a:cs typeface="Times New Roman" panose="02020603050405020304" pitchFamily="18" charset="0"/>
              </a:rPr>
              <a:t>оценки налоговых расходов, обеспечение контроля органами местного самоуправления муниципального округа, в ведомственной подчиненности которых находятся муниципальные учреждения, за своевременным и полным перечислением налогов, сборов и иных обязательных платежей в бюджеты бюджетной системы Российской Федерации. </a:t>
            </a:r>
            <a:endParaRPr lang="ru-RU" sz="1400" dirty="0" smtClean="0">
              <a:solidFill>
                <a:schemeClr val="tx1"/>
              </a:solidFill>
              <a:latin typeface="Times New Roman" panose="02020603050405020304" pitchFamily="18" charset="0"/>
              <a:cs typeface="Times New Roman" panose="02020603050405020304" pitchFamily="18" charset="0"/>
            </a:endParaRPr>
          </a:p>
          <a:p>
            <a:pPr marL="34290" indent="0" algn="just">
              <a:buNone/>
            </a:pPr>
            <a:r>
              <a:rPr lang="ru-RU" sz="1400" dirty="0" smtClean="0">
                <a:solidFill>
                  <a:schemeClr val="tx1"/>
                </a:solidFill>
                <a:latin typeface="Times New Roman" panose="02020603050405020304" pitchFamily="18" charset="0"/>
                <a:cs typeface="Times New Roman" panose="02020603050405020304" pitchFamily="18" charset="0"/>
              </a:rPr>
              <a:t>Кроме </a:t>
            </a:r>
            <a:r>
              <a:rPr lang="ru-RU" sz="1400" dirty="0">
                <a:solidFill>
                  <a:schemeClr val="tx1"/>
                </a:solidFill>
                <a:latin typeface="Times New Roman" panose="02020603050405020304" pitchFamily="18" charset="0"/>
                <a:cs typeface="Times New Roman" panose="02020603050405020304" pitchFamily="18" charset="0"/>
              </a:rPr>
              <a:t>того, при формировании налоговых и неналоговых доходов на </a:t>
            </a:r>
            <a:r>
              <a:rPr lang="ru-RU" sz="1400" dirty="0" smtClean="0">
                <a:solidFill>
                  <a:schemeClr val="tx1"/>
                </a:solidFill>
                <a:latin typeface="Times New Roman" panose="02020603050405020304" pitchFamily="18" charset="0"/>
                <a:cs typeface="Times New Roman" panose="02020603050405020304" pitchFamily="18" charset="0"/>
              </a:rPr>
              <a:t>2026 </a:t>
            </a:r>
            <a:r>
              <a:rPr lang="ru-RU" sz="1400" dirty="0">
                <a:solidFill>
                  <a:schemeClr val="tx1"/>
                </a:solidFill>
                <a:latin typeface="Times New Roman" panose="02020603050405020304" pitchFamily="18" charset="0"/>
                <a:cs typeface="Times New Roman" panose="02020603050405020304" pitchFamily="18" charset="0"/>
              </a:rPr>
              <a:t>год и на плановый период </a:t>
            </a:r>
            <a:r>
              <a:rPr lang="ru-RU" sz="1400" dirty="0" smtClean="0">
                <a:solidFill>
                  <a:schemeClr val="tx1"/>
                </a:solidFill>
                <a:latin typeface="Times New Roman" panose="02020603050405020304" pitchFamily="18" charset="0"/>
                <a:cs typeface="Times New Roman" panose="02020603050405020304" pitchFamily="18" charset="0"/>
              </a:rPr>
              <a:t>2027 </a:t>
            </a:r>
            <a:r>
              <a:rPr lang="ru-RU" sz="1400" dirty="0">
                <a:solidFill>
                  <a:schemeClr val="tx1"/>
                </a:solidFill>
                <a:latin typeface="Times New Roman" panose="02020603050405020304" pitchFamily="18" charset="0"/>
                <a:cs typeface="Times New Roman" panose="02020603050405020304" pitchFamily="18" charset="0"/>
              </a:rPr>
              <a:t>и </a:t>
            </a:r>
            <a:r>
              <a:rPr lang="ru-RU" sz="1400" dirty="0" smtClean="0">
                <a:solidFill>
                  <a:schemeClr val="tx1"/>
                </a:solidFill>
                <a:latin typeface="Times New Roman" panose="02020603050405020304" pitchFamily="18" charset="0"/>
                <a:cs typeface="Times New Roman" panose="02020603050405020304" pitchFamily="18" charset="0"/>
              </a:rPr>
              <a:t>2028 </a:t>
            </a:r>
            <a:r>
              <a:rPr lang="ru-RU" sz="1400" dirty="0">
                <a:solidFill>
                  <a:schemeClr val="tx1"/>
                </a:solidFill>
                <a:latin typeface="Times New Roman" panose="02020603050405020304" pitchFamily="18" charset="0"/>
                <a:cs typeface="Times New Roman" panose="02020603050405020304" pitchFamily="18" charset="0"/>
              </a:rPr>
              <a:t>годов учтены принятые и планируемые к принятию на федеральном уровне изменения в налоговое и бюджетное законодательство. На местном уровне сохраняются все ранее установленные налоговые льготы для физических </a:t>
            </a:r>
            <a:r>
              <a:rPr lang="ru-RU" sz="1400" dirty="0" smtClean="0">
                <a:solidFill>
                  <a:schemeClr val="tx1"/>
                </a:solidFill>
                <a:latin typeface="Times New Roman" panose="02020603050405020304" pitchFamily="18" charset="0"/>
                <a:cs typeface="Times New Roman" panose="02020603050405020304" pitchFamily="18" charset="0"/>
              </a:rPr>
              <a:t>лиц.</a:t>
            </a:r>
            <a:endParaRPr lang="ru-RU"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6907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3745" y="326251"/>
            <a:ext cx="9155890" cy="552873"/>
          </a:xfrm>
        </p:spPr>
        <p:txBody>
          <a:bodyPr rtlCol="0">
            <a:noAutofit/>
          </a:bodyPr>
          <a:lstStyle/>
          <a:p>
            <a:pPr algn="ctr" defTabSz="910215" fontAlgn="auto">
              <a:spcAft>
                <a:spcPts val="0"/>
              </a:spcAft>
              <a:defRPr/>
            </a:pPr>
            <a:r>
              <a:rPr lang="ru-RU" sz="2400" b="1" dirty="0">
                <a:ln w="900" cmpd="sng">
                  <a:noFill/>
                  <a:prstDash val="solid"/>
                </a:ln>
                <a:effectLst>
                  <a:innerShdw blurRad="101600" dist="76200" dir="5400000">
                    <a:schemeClr val="accent1">
                      <a:satMod val="190000"/>
                      <a:tint val="100000"/>
                      <a:alpha val="74000"/>
                    </a:schemeClr>
                  </a:innerShdw>
                </a:effectLst>
                <a:latin typeface="Times New Roman" pitchFamily="18" charset="0"/>
                <a:cs typeface="Times New Roman" pitchFamily="18" charset="0"/>
              </a:rPr>
              <a:t/>
            </a:r>
            <a:br>
              <a:rPr lang="ru-RU" sz="2400" b="1" dirty="0">
                <a:ln w="900" cmpd="sng">
                  <a:noFill/>
                  <a:prstDash val="solid"/>
                </a:ln>
                <a:effectLst>
                  <a:innerShdw blurRad="101600" dist="76200" dir="5400000">
                    <a:schemeClr val="accent1">
                      <a:satMod val="190000"/>
                      <a:tint val="100000"/>
                      <a:alpha val="74000"/>
                    </a:schemeClr>
                  </a:innerShdw>
                </a:effectLst>
                <a:latin typeface="Times New Roman" pitchFamily="18" charset="0"/>
                <a:cs typeface="Times New Roman" pitchFamily="18" charset="0"/>
              </a:rPr>
            </a:br>
            <a:r>
              <a:rPr lang="ru-RU" sz="2000" b="1" dirty="0">
                <a:ln w="900" cmpd="sng">
                  <a:noFill/>
                  <a:prstDash val="solid"/>
                </a:ln>
                <a:solidFill>
                  <a:schemeClr val="accent1">
                    <a:lumMod val="50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ОБЪЁМ И СТРУКТУРА ДОХОДОВ В ДИНАМИКЕ </a:t>
            </a:r>
            <a:r>
              <a:rPr lang="ru-RU" sz="2100" b="1" dirty="0">
                <a:ln w="900" cmpd="sng">
                  <a:noFill/>
                  <a:prstDash val="solid"/>
                </a:ln>
                <a:effectLst>
                  <a:innerShdw blurRad="101600" dist="76200" dir="5400000">
                    <a:schemeClr val="accent1">
                      <a:satMod val="190000"/>
                      <a:tint val="100000"/>
                      <a:alpha val="74000"/>
                    </a:schemeClr>
                  </a:innerShdw>
                </a:effectLst>
                <a:latin typeface="Times New Roman" pitchFamily="18" charset="0"/>
                <a:cs typeface="Times New Roman" pitchFamily="18" charset="0"/>
              </a:rPr>
              <a:t/>
            </a:r>
            <a:br>
              <a:rPr lang="ru-RU" sz="2100" b="1" dirty="0">
                <a:ln w="900" cmpd="sng">
                  <a:noFill/>
                  <a:prstDash val="solid"/>
                </a:ln>
                <a:effectLst>
                  <a:innerShdw blurRad="101600" dist="76200" dir="5400000">
                    <a:schemeClr val="accent1">
                      <a:satMod val="190000"/>
                      <a:tint val="100000"/>
                      <a:alpha val="74000"/>
                    </a:schemeClr>
                  </a:innerShdw>
                </a:effectLst>
                <a:latin typeface="Times New Roman" pitchFamily="18" charset="0"/>
                <a:cs typeface="Times New Roman" pitchFamily="18" charset="0"/>
              </a:rPr>
            </a:br>
            <a:endParaRPr lang="ru-RU" sz="2100" b="1" dirty="0">
              <a:ln w="900" cmpd="sng">
                <a:noFill/>
                <a:prstDash val="solid"/>
              </a:ln>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graphicFrame>
        <p:nvGraphicFramePr>
          <p:cNvPr id="3" name="Диаграмма 4"/>
          <p:cNvGraphicFramePr>
            <a:graphicFrameLocks/>
          </p:cNvGraphicFramePr>
          <p:nvPr>
            <p:extLst>
              <p:ext uri="{D42A27DB-BD31-4B8C-83A1-F6EECF244321}">
                <p14:modId xmlns:p14="http://schemas.microsoft.com/office/powerpoint/2010/main" val="453626367"/>
              </p:ext>
            </p:extLst>
          </p:nvPr>
        </p:nvGraphicFramePr>
        <p:xfrm>
          <a:off x="412750" y="4400860"/>
          <a:ext cx="4639693" cy="2268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Диаграмма 12"/>
          <p:cNvGraphicFramePr>
            <a:graphicFrameLocks/>
          </p:cNvGraphicFramePr>
          <p:nvPr>
            <p:extLst>
              <p:ext uri="{D42A27DB-BD31-4B8C-83A1-F6EECF244321}">
                <p14:modId xmlns:p14="http://schemas.microsoft.com/office/powerpoint/2010/main" val="3404109035"/>
              </p:ext>
            </p:extLst>
          </p:nvPr>
        </p:nvGraphicFramePr>
        <p:xfrm>
          <a:off x="5053013" y="4400861"/>
          <a:ext cx="4437062" cy="2268499"/>
        </p:xfrm>
        <a:graphic>
          <a:graphicData uri="http://schemas.openxmlformats.org/drawingml/2006/chart">
            <c:chart xmlns:c="http://schemas.openxmlformats.org/drawingml/2006/chart" xmlns:r="http://schemas.openxmlformats.org/officeDocument/2006/relationships" r:id="rId4"/>
          </a:graphicData>
        </a:graphic>
      </p:graphicFrame>
      <p:sp>
        <p:nvSpPr>
          <p:cNvPr id="101380" name="TextBox 5"/>
          <p:cNvSpPr txBox="1">
            <a:spLocks noChangeArrowheads="1"/>
          </p:cNvSpPr>
          <p:nvPr/>
        </p:nvSpPr>
        <p:spPr bwMode="auto">
          <a:xfrm>
            <a:off x="8193088" y="1557338"/>
            <a:ext cx="185737" cy="368300"/>
          </a:xfrm>
          <a:prstGeom prst="rect">
            <a:avLst/>
          </a:prstGeom>
          <a:noFill/>
          <a:ln w="9525">
            <a:noFill/>
            <a:miter lim="800000"/>
            <a:headEnd/>
            <a:tailEnd/>
          </a:ln>
        </p:spPr>
        <p:txBody>
          <a:bodyPr wrap="none" lIns="91380" tIns="45690" rIns="91380" bIns="45690">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
        <p:nvSpPr>
          <p:cNvPr id="7" name="Прямоугольник 6"/>
          <p:cNvSpPr/>
          <p:nvPr/>
        </p:nvSpPr>
        <p:spPr>
          <a:xfrm>
            <a:off x="7977336" y="782444"/>
            <a:ext cx="1512168" cy="311621"/>
          </a:xfrm>
          <a:prstGeom prst="rect">
            <a:avLst/>
          </a:prstGeom>
        </p:spPr>
        <p:txBody>
          <a:bodyPr lIns="91380" tIns="45690" rIns="91380" bIns="45690">
            <a:spAutoFit/>
          </a:bodyPr>
          <a:lstStyle/>
          <a:p>
            <a:pPr marL="0" marR="0" lvl="0" indent="0" algn="l" defTabSz="913725"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w="900" cmpd="sng">
                  <a:noFill/>
                  <a:prstDash val="solid"/>
                </a:ln>
                <a:solidFill>
                  <a:prstClr val="black"/>
                </a:solidFill>
                <a:effectLst>
                  <a:innerShdw blurRad="101600" dist="76200" dir="5400000">
                    <a:srgbClr val="4F81BD">
                      <a:satMod val="190000"/>
                      <a:tint val="100000"/>
                      <a:alpha val="74000"/>
                    </a:srgbClr>
                  </a:innerShdw>
                </a:effectLst>
                <a:uLnTx/>
                <a:uFillTx/>
                <a:latin typeface="Times New Roman" panose="02020603050405020304" pitchFamily="18" charset="0"/>
                <a:ea typeface="+mn-ea"/>
                <a:cs typeface="Times New Roman" panose="02020603050405020304" pitchFamily="18" charset="0"/>
              </a:rPr>
              <a:t>(тыс. рублей)</a:t>
            </a:r>
          </a:p>
        </p:txBody>
      </p:sp>
      <p:graphicFrame>
        <p:nvGraphicFramePr>
          <p:cNvPr id="4" name="Таблица 3"/>
          <p:cNvGraphicFramePr>
            <a:graphicFrameLocks noGrp="1"/>
          </p:cNvGraphicFramePr>
          <p:nvPr>
            <p:extLst>
              <p:ext uri="{D42A27DB-BD31-4B8C-83A1-F6EECF244321}">
                <p14:modId xmlns:p14="http://schemas.microsoft.com/office/powerpoint/2010/main" val="2408129532"/>
              </p:ext>
            </p:extLst>
          </p:nvPr>
        </p:nvGraphicFramePr>
        <p:xfrm>
          <a:off x="416497" y="1094064"/>
          <a:ext cx="9073008" cy="3306797"/>
        </p:xfrm>
        <a:graphic>
          <a:graphicData uri="http://schemas.openxmlformats.org/drawingml/2006/table">
            <a:tbl>
              <a:tblPr>
                <a:effectLst>
                  <a:outerShdw blurRad="50800" dist="38100" dir="16200000" rotWithShape="0">
                    <a:prstClr val="black">
                      <a:alpha val="40000"/>
                    </a:prstClr>
                  </a:outerShdw>
                </a:effectLst>
              </a:tblPr>
              <a:tblGrid>
                <a:gridCol w="3139601">
                  <a:extLst>
                    <a:ext uri="{9D8B030D-6E8A-4147-A177-3AD203B41FA5}">
                      <a16:colId xmlns:a16="http://schemas.microsoft.com/office/drawing/2014/main" val="20000"/>
                    </a:ext>
                  </a:extLst>
                </a:gridCol>
                <a:gridCol w="2693046">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1512169">
                  <a:extLst>
                    <a:ext uri="{9D8B030D-6E8A-4147-A177-3AD203B41FA5}">
                      <a16:colId xmlns:a16="http://schemas.microsoft.com/office/drawing/2014/main" val="20003"/>
                    </a:ext>
                  </a:extLst>
                </a:gridCol>
              </a:tblGrid>
              <a:tr h="316285">
                <a:tc rowSpan="3">
                  <a:txBody>
                    <a:bodyPr/>
                    <a:lstStyle/>
                    <a:p>
                      <a:pPr algn="ctr" rtl="0" fontAlgn="ctr"/>
                      <a:r>
                        <a:rPr lang="ru-RU" sz="1400" b="1" i="0" u="none" strike="noStrike" dirty="0">
                          <a:solidFill>
                            <a:srgbClr val="000000"/>
                          </a:solidFill>
                          <a:effectLst/>
                          <a:latin typeface="Times New Roman" panose="02020603050405020304" pitchFamily="18" charset="0"/>
                        </a:rPr>
                        <a:t>Наименование показателя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400" b="1" i="0" u="none" strike="noStrike" dirty="0" smtClean="0">
                          <a:solidFill>
                            <a:srgbClr val="000000"/>
                          </a:solidFill>
                          <a:effectLst/>
                          <a:latin typeface="Times New Roman" panose="02020603050405020304" pitchFamily="18" charset="0"/>
                        </a:rPr>
                        <a:t>2025</a:t>
                      </a:r>
                      <a:endParaRPr lang="ru-RU" sz="140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ctr" rtl="0" fontAlgn="ctr"/>
                      <a:r>
                        <a:rPr lang="ru-RU" sz="1400" b="1" i="0" u="none" strike="noStrike" dirty="0" smtClean="0">
                          <a:solidFill>
                            <a:srgbClr val="000000"/>
                          </a:solidFill>
                          <a:effectLst/>
                          <a:latin typeface="Times New Roman" panose="02020603050405020304" pitchFamily="18" charset="0"/>
                        </a:rPr>
                        <a:t>2026</a:t>
                      </a:r>
                      <a:endParaRPr lang="ru-RU" sz="140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extLst>
                  <a:ext uri="{0D108BD9-81ED-4DB2-BD59-A6C34878D82A}">
                    <a16:rowId xmlns:a16="http://schemas.microsoft.com/office/drawing/2014/main" val="10000"/>
                  </a:ext>
                </a:extLst>
              </a:tr>
              <a:tr h="434475">
                <a:tc vMerge="1">
                  <a:txBody>
                    <a:bodyPr/>
                    <a:lstStyle/>
                    <a:p>
                      <a:endParaRPr lang="ru-RU"/>
                    </a:p>
                  </a:txBody>
                  <a:tcPr/>
                </a:tc>
                <a:tc rowSpan="2">
                  <a:txBody>
                    <a:bodyPr/>
                    <a:lstStyle/>
                    <a:p>
                      <a:pPr algn="ctr" rtl="0" fontAlgn="ctr"/>
                      <a:r>
                        <a:rPr lang="ru-RU" sz="1400" b="1" i="0" u="none" strike="noStrike" dirty="0" smtClean="0">
                          <a:solidFill>
                            <a:srgbClr val="000000"/>
                          </a:solidFill>
                          <a:effectLst/>
                          <a:latin typeface="Times New Roman" panose="02020603050405020304" pitchFamily="18" charset="0"/>
                        </a:rPr>
                        <a:t>План</a:t>
                      </a:r>
                      <a:endParaRPr lang="ru-RU" sz="140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algn="ctr" rtl="0" fontAlgn="ctr"/>
                      <a:r>
                        <a:rPr lang="ru-RU" sz="1400" b="1" i="0" u="none" strike="noStrike" dirty="0">
                          <a:solidFill>
                            <a:srgbClr val="000000"/>
                          </a:solidFill>
                          <a:effectLst/>
                          <a:latin typeface="Times New Roman" panose="02020603050405020304" pitchFamily="18" charset="0"/>
                        </a:rPr>
                        <a:t>Проект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1400" b="1" i="0" u="none" strike="noStrike" dirty="0">
                          <a:solidFill>
                            <a:srgbClr val="000000"/>
                          </a:solidFill>
                          <a:effectLst/>
                          <a:latin typeface="Times New Roman" panose="02020603050405020304" pitchFamily="18" charset="0"/>
                        </a:rPr>
                        <a:t>Темп роста (снижения)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extLst>
                  <a:ext uri="{0D108BD9-81ED-4DB2-BD59-A6C34878D82A}">
                    <a16:rowId xmlns:a16="http://schemas.microsoft.com/office/drawing/2014/main" val="10001"/>
                  </a:ext>
                </a:extLst>
              </a:tr>
              <a:tr h="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ctr"/>
                      <a:r>
                        <a:rPr lang="ru-RU" sz="1400" b="1" i="0" u="none" strike="noStrike" dirty="0">
                          <a:solidFill>
                            <a:srgbClr val="000000"/>
                          </a:solidFill>
                          <a:effectLst/>
                          <a:latin typeface="Times New Roman" panose="02020603050405020304" pitchFamily="18" charset="0"/>
                        </a:rPr>
                        <a:t>(к </a:t>
                      </a:r>
                      <a:r>
                        <a:rPr lang="ru-RU" sz="1400" b="1" i="0" u="none" strike="noStrike" dirty="0" smtClean="0">
                          <a:solidFill>
                            <a:srgbClr val="000000"/>
                          </a:solidFill>
                          <a:effectLst/>
                          <a:latin typeface="Times New Roman" panose="02020603050405020304" pitchFamily="18" charset="0"/>
                        </a:rPr>
                        <a:t>2025) </a:t>
                      </a:r>
                      <a:endParaRPr lang="ru-RU" sz="140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216334">
                <a:tc>
                  <a:txBody>
                    <a:bodyPr/>
                    <a:lstStyle/>
                    <a:p>
                      <a:pPr algn="l" rtl="0" fontAlgn="ctr"/>
                      <a:r>
                        <a:rPr lang="ru-RU" sz="1400" b="1" i="0" u="none" strike="noStrike" dirty="0">
                          <a:solidFill>
                            <a:srgbClr val="000000"/>
                          </a:solidFill>
                          <a:effectLst/>
                          <a:latin typeface="Times New Roman" panose="02020603050405020304" pitchFamily="18" charset="0"/>
                        </a:rPr>
                        <a:t>ВСЕГО: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rtl="0"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              5 637 943,64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rtl="0" fontAlgn="b"/>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6 207 561,89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ru-RU" sz="1100" b="0" i="0" u="none" strike="noStrike" dirty="0" smtClean="0">
                          <a:solidFill>
                            <a:srgbClr val="000000"/>
                          </a:solidFill>
                          <a:effectLst/>
                          <a:latin typeface="Calibri" panose="020F0502020204030204" pitchFamily="34" charset="0"/>
                        </a:rPr>
                        <a:t>1,10</a:t>
                      </a:r>
                      <a:endParaRPr lang="ru-RU"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347702">
                <a:tc>
                  <a:txBody>
                    <a:bodyPr/>
                    <a:lstStyle/>
                    <a:p>
                      <a:pPr algn="l" rtl="0" fontAlgn="ctr"/>
                      <a:r>
                        <a:rPr lang="ru-RU" sz="1400" b="1" i="0" u="none" strike="noStrike" dirty="0">
                          <a:solidFill>
                            <a:srgbClr val="000000"/>
                          </a:solidFill>
                          <a:effectLst/>
                          <a:latin typeface="Times New Roman" panose="02020603050405020304" pitchFamily="18" charset="0"/>
                        </a:rPr>
                        <a:t>Налоговые и неналоговые доходы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rtl="0"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              2 603 102,65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rtl="0"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2 790 000,00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ru-RU" sz="1100" b="0" i="0" u="none" strike="noStrike">
                          <a:solidFill>
                            <a:srgbClr val="000000"/>
                          </a:solidFill>
                          <a:effectLst/>
                          <a:latin typeface="Calibri" panose="020F0502020204030204" pitchFamily="34" charset="0"/>
                        </a:rPr>
                        <a:t>1,07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216334">
                <a:tc>
                  <a:txBody>
                    <a:bodyPr/>
                    <a:lstStyle/>
                    <a:p>
                      <a:pPr algn="l" rtl="0" fontAlgn="ctr"/>
                      <a:r>
                        <a:rPr lang="ru-RU" sz="1400" b="0" i="0" u="none" strike="noStrike" dirty="0">
                          <a:solidFill>
                            <a:srgbClr val="000000"/>
                          </a:solidFill>
                          <a:effectLst/>
                          <a:latin typeface="Times New Roman" panose="02020603050405020304" pitchFamily="18" charset="0"/>
                        </a:rPr>
                        <a:t>Налоговые доходы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rtl="0"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              2 400 </a:t>
                      </a:r>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657,31   </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2 601 802,26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ru-RU" sz="1100" b="0" i="0" u="none" strike="noStrike">
                          <a:solidFill>
                            <a:srgbClr val="000000"/>
                          </a:solidFill>
                          <a:effectLst/>
                          <a:latin typeface="Calibri" panose="020F0502020204030204" pitchFamily="34" charset="0"/>
                        </a:rPr>
                        <a:t>1,08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216334">
                <a:tc>
                  <a:txBody>
                    <a:bodyPr/>
                    <a:lstStyle/>
                    <a:p>
                      <a:pPr algn="l" rtl="0" fontAlgn="ctr"/>
                      <a:r>
                        <a:rPr lang="ru-RU" sz="1400" b="0" i="0" u="none" strike="noStrike" dirty="0">
                          <a:solidFill>
                            <a:srgbClr val="000000"/>
                          </a:solidFill>
                          <a:effectLst/>
                          <a:latin typeface="Times New Roman" panose="02020603050405020304" pitchFamily="18" charset="0"/>
                        </a:rPr>
                        <a:t>Неналоговые доходы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rtl="0"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                 202 445,34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188 197,74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ru-RU" sz="1100" b="0" i="0" u="none" strike="noStrike">
                          <a:solidFill>
                            <a:srgbClr val="000000"/>
                          </a:solidFill>
                          <a:effectLst/>
                          <a:latin typeface="Calibri" panose="020F0502020204030204" pitchFamily="34" charset="0"/>
                        </a:rPr>
                        <a:t>0,93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r h="521553">
                <a:tc>
                  <a:txBody>
                    <a:bodyPr/>
                    <a:lstStyle/>
                    <a:p>
                      <a:pPr algn="l" rtl="0" fontAlgn="ctr"/>
                      <a:r>
                        <a:rPr lang="ru-RU" sz="1400" b="1" i="0" u="none" strike="noStrike" dirty="0">
                          <a:solidFill>
                            <a:srgbClr val="000000"/>
                          </a:solidFill>
                          <a:effectLst/>
                          <a:latin typeface="Times New Roman" panose="02020603050405020304" pitchFamily="18" charset="0"/>
                        </a:rPr>
                        <a:t>Безвозмездные поступления, в том числе: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rtl="0"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              3 034 840,99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3 417 561,89</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ru-RU" sz="1100" b="0" i="0" u="none" strike="noStrike" dirty="0" smtClean="0">
                          <a:solidFill>
                            <a:srgbClr val="000000"/>
                          </a:solidFill>
                          <a:effectLst/>
                          <a:latin typeface="Calibri" panose="020F0502020204030204" pitchFamily="34" charset="0"/>
                        </a:rPr>
                        <a:t>1,13</a:t>
                      </a:r>
                      <a:endParaRPr lang="ru-RU"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7"/>
                  </a:ext>
                </a:extLst>
              </a:tr>
              <a:tr h="216334">
                <a:tc>
                  <a:txBody>
                    <a:bodyPr/>
                    <a:lstStyle/>
                    <a:p>
                      <a:pPr algn="l" rtl="0" fontAlgn="ctr"/>
                      <a:r>
                        <a:rPr lang="ru-RU" sz="1400" b="0" i="0" u="none" strike="noStrike" dirty="0">
                          <a:solidFill>
                            <a:srgbClr val="000000"/>
                          </a:solidFill>
                          <a:effectLst/>
                          <a:latin typeface="Times New Roman" panose="02020603050405020304" pitchFamily="18" charset="0"/>
                        </a:rPr>
                        <a:t>Субсидии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rtl="0"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                 817 884,27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1 089 672,13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1,33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9"/>
                  </a:ext>
                </a:extLst>
              </a:tr>
              <a:tr h="216334">
                <a:tc>
                  <a:txBody>
                    <a:bodyPr/>
                    <a:lstStyle/>
                    <a:p>
                      <a:pPr algn="l" rtl="0" fontAlgn="ctr"/>
                      <a:r>
                        <a:rPr lang="ru-RU" sz="1400" b="0" i="0" u="none" strike="noStrike" dirty="0">
                          <a:solidFill>
                            <a:srgbClr val="000000"/>
                          </a:solidFill>
                          <a:effectLst/>
                          <a:latin typeface="Times New Roman" panose="02020603050405020304" pitchFamily="18" charset="0"/>
                        </a:rPr>
                        <a:t>Субвенции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rtl="0"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              2 155 642,80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2 322 436,45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1,08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0"/>
                  </a:ext>
                </a:extLst>
              </a:tr>
              <a:tr h="347702">
                <a:tc>
                  <a:txBody>
                    <a:bodyPr/>
                    <a:lstStyle/>
                    <a:p>
                      <a:pPr algn="l" rtl="0" fontAlgn="ctr"/>
                      <a:r>
                        <a:rPr lang="ru-RU" sz="1400" b="0" i="0" u="none" strike="noStrike" dirty="0">
                          <a:solidFill>
                            <a:srgbClr val="000000"/>
                          </a:solidFill>
                          <a:effectLst/>
                          <a:latin typeface="Times New Roman" panose="02020603050405020304" pitchFamily="18" charset="0"/>
                        </a:rPr>
                        <a:t>Иные межбюджетные трансферты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rtl="0"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                   64 539,76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5 453,31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616031058"/>
      </p:ext>
    </p:extLst>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12133277"/>
              </p:ext>
            </p:extLst>
          </p:nvPr>
        </p:nvGraphicFramePr>
        <p:xfrm>
          <a:off x="325999" y="1433064"/>
          <a:ext cx="9326010" cy="4756552"/>
        </p:xfrm>
        <a:graphic>
          <a:graphicData uri="http://schemas.openxmlformats.org/drawingml/2006/table">
            <a:tbl>
              <a:tblPr>
                <a:tableStyleId>{08FB837D-C827-4EFA-A057-4D05807E0F7C}</a:tableStyleId>
              </a:tblPr>
              <a:tblGrid>
                <a:gridCol w="3311340">
                  <a:extLst>
                    <a:ext uri="{9D8B030D-6E8A-4147-A177-3AD203B41FA5}">
                      <a16:colId xmlns:a16="http://schemas.microsoft.com/office/drawing/2014/main" val="20000"/>
                    </a:ext>
                  </a:extLst>
                </a:gridCol>
                <a:gridCol w="1202934">
                  <a:extLst>
                    <a:ext uri="{9D8B030D-6E8A-4147-A177-3AD203B41FA5}">
                      <a16:colId xmlns:a16="http://schemas.microsoft.com/office/drawing/2014/main" val="20001"/>
                    </a:ext>
                  </a:extLst>
                </a:gridCol>
                <a:gridCol w="1202934">
                  <a:extLst>
                    <a:ext uri="{9D8B030D-6E8A-4147-A177-3AD203B41FA5}">
                      <a16:colId xmlns:a16="http://schemas.microsoft.com/office/drawing/2014/main" val="20002"/>
                    </a:ext>
                  </a:extLst>
                </a:gridCol>
                <a:gridCol w="1202934">
                  <a:extLst>
                    <a:ext uri="{9D8B030D-6E8A-4147-A177-3AD203B41FA5}">
                      <a16:colId xmlns:a16="http://schemas.microsoft.com/office/drawing/2014/main" val="20003"/>
                    </a:ext>
                  </a:extLst>
                </a:gridCol>
                <a:gridCol w="1202934">
                  <a:extLst>
                    <a:ext uri="{9D8B030D-6E8A-4147-A177-3AD203B41FA5}">
                      <a16:colId xmlns:a16="http://schemas.microsoft.com/office/drawing/2014/main" val="20004"/>
                    </a:ext>
                  </a:extLst>
                </a:gridCol>
                <a:gridCol w="1202934">
                  <a:extLst>
                    <a:ext uri="{9D8B030D-6E8A-4147-A177-3AD203B41FA5}">
                      <a16:colId xmlns:a16="http://schemas.microsoft.com/office/drawing/2014/main" val="20005"/>
                    </a:ext>
                  </a:extLst>
                </a:gridCol>
              </a:tblGrid>
              <a:tr h="61680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Наименование </a:t>
                      </a:r>
                      <a:endParaRPr kumimoji="0" lang="ru-RU" sz="1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4401" marR="84401" marT="34286" marB="34286"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2024 год</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(факт)</a:t>
                      </a:r>
                      <a:endParaRPr kumimoji="0" lang="ru-RU" sz="1400" b="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4401" marR="84401" marT="34286" marB="34286"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2025 год</a:t>
                      </a:r>
                      <a:endParaRPr kumimoji="0" lang="ru-RU" sz="1400" b="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(план)</a:t>
                      </a:r>
                      <a:endParaRPr kumimoji="0" lang="ru-RU" sz="1400" b="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4401" marR="84401" marT="34286" marB="34286" anchor="ctr" horzOverflow="overflow"/>
                </a:tc>
                <a:tc>
                  <a:txBody>
                    <a:bodyPr/>
                    <a:lstStyle/>
                    <a:p>
                      <a:pPr algn="ctr"/>
                      <a:r>
                        <a:rPr lang="ru-RU" sz="1400" b="1" dirty="0" smtClean="0">
                          <a:solidFill>
                            <a:schemeClr val="tx1"/>
                          </a:solidFill>
                          <a:effectLst/>
                          <a:latin typeface="Times New Roman" panose="02020603050405020304" pitchFamily="18" charset="0"/>
                          <a:cs typeface="Times New Roman" panose="02020603050405020304" pitchFamily="18" charset="0"/>
                        </a:rPr>
                        <a:t>2026 год</a:t>
                      </a:r>
                      <a:endParaRPr lang="ru-RU" sz="1400" b="1" dirty="0">
                        <a:solidFill>
                          <a:schemeClr val="tx1"/>
                        </a:solidFill>
                        <a:effectLst/>
                        <a:latin typeface="Times New Roman" panose="02020603050405020304" pitchFamily="18" charset="0"/>
                        <a:cs typeface="Times New Roman" panose="02020603050405020304" pitchFamily="18" charset="0"/>
                      </a:endParaRPr>
                    </a:p>
                    <a:p>
                      <a:pPr algn="ctr"/>
                      <a:r>
                        <a:rPr lang="ru-RU" sz="1400" b="1" dirty="0" smtClean="0">
                          <a:solidFill>
                            <a:schemeClr val="tx1"/>
                          </a:solidFill>
                          <a:effectLst/>
                          <a:latin typeface="Times New Roman" panose="02020603050405020304" pitchFamily="18" charset="0"/>
                          <a:cs typeface="Times New Roman" panose="02020603050405020304" pitchFamily="18" charset="0"/>
                        </a:rPr>
                        <a:t>(план)</a:t>
                      </a:r>
                      <a:endParaRPr lang="ru-RU" sz="1400" b="1" dirty="0">
                        <a:solidFill>
                          <a:schemeClr val="tx1"/>
                        </a:solidFill>
                        <a:effectLst/>
                        <a:latin typeface="Times New Roman" panose="02020603050405020304" pitchFamily="18" charset="0"/>
                        <a:cs typeface="Times New Roman" panose="02020603050405020304" pitchFamily="18" charset="0"/>
                      </a:endParaRPr>
                    </a:p>
                  </a:txBody>
                  <a:tcPr marL="84401" marR="84401" marT="34286" marB="34286" anchor="ctr" horzOverflow="overflow"/>
                </a:tc>
                <a:tc>
                  <a:txBody>
                    <a:bodyPr/>
                    <a:lstStyle/>
                    <a:p>
                      <a:pPr algn="ctr"/>
                      <a:r>
                        <a:rPr lang="ru-RU" sz="1400" b="1" dirty="0" smtClean="0">
                          <a:solidFill>
                            <a:schemeClr val="tx1"/>
                          </a:solidFill>
                          <a:effectLst/>
                          <a:latin typeface="Times New Roman" panose="02020603050405020304" pitchFamily="18" charset="0"/>
                          <a:cs typeface="Times New Roman" panose="02020603050405020304" pitchFamily="18" charset="0"/>
                        </a:rPr>
                        <a:t>2027 год</a:t>
                      </a:r>
                      <a:endParaRPr lang="ru-RU" sz="1400" b="1" dirty="0">
                        <a:solidFill>
                          <a:schemeClr val="tx1"/>
                        </a:solidFill>
                        <a:effectLst/>
                        <a:latin typeface="Times New Roman" panose="02020603050405020304" pitchFamily="18" charset="0"/>
                        <a:cs typeface="Times New Roman" panose="02020603050405020304" pitchFamily="18" charset="0"/>
                      </a:endParaRPr>
                    </a:p>
                    <a:p>
                      <a:pPr algn="ctr"/>
                      <a:r>
                        <a:rPr lang="ru-RU" sz="1400" b="1" dirty="0" smtClean="0">
                          <a:solidFill>
                            <a:schemeClr val="tx1"/>
                          </a:solidFill>
                          <a:effectLst/>
                          <a:latin typeface="Times New Roman" panose="02020603050405020304" pitchFamily="18" charset="0"/>
                          <a:cs typeface="Times New Roman" panose="02020603050405020304" pitchFamily="18" charset="0"/>
                        </a:rPr>
                        <a:t>(план)  </a:t>
                      </a:r>
                      <a:endParaRPr lang="ru-RU" sz="1400" b="1" dirty="0">
                        <a:solidFill>
                          <a:schemeClr val="tx1"/>
                        </a:solidFill>
                        <a:effectLst/>
                        <a:latin typeface="Times New Roman" panose="02020603050405020304" pitchFamily="18" charset="0"/>
                        <a:cs typeface="Times New Roman" panose="02020603050405020304" pitchFamily="18" charset="0"/>
                      </a:endParaRPr>
                    </a:p>
                  </a:txBody>
                  <a:tcPr marL="84401" marR="84401" marT="34286" marB="34286"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2028 год</a:t>
                      </a:r>
                      <a:endParaRPr kumimoji="0" lang="ru-RU" sz="1400" b="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(план)</a:t>
                      </a:r>
                      <a:endParaRPr kumimoji="0" lang="ru-RU"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4401" marR="84401" marT="34286" marB="34286" anchor="ctr" horzOverflow="overflow"/>
                </a:tc>
                <a:extLst>
                  <a:ext uri="{0D108BD9-81ED-4DB2-BD59-A6C34878D82A}">
                    <a16:rowId xmlns:a16="http://schemas.microsoft.com/office/drawing/2014/main" val="10000"/>
                  </a:ext>
                </a:extLst>
              </a:tr>
              <a:tr h="140966">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1" u="none" strike="noStrike" cap="none" normalizeH="0" baseline="0" dirty="0" smtClean="0">
                          <a:ln>
                            <a:noFill/>
                          </a:ln>
                          <a:effectLst/>
                          <a:latin typeface="Times New Roman" panose="02020603050405020304" pitchFamily="18" charset="0"/>
                          <a:cs typeface="Times New Roman" panose="02020603050405020304" pitchFamily="18" charset="0"/>
                        </a:rPr>
                        <a:t>НАЛОГОВЫЕ И НЕНАЛОГОВЫЕ ДОХОДЫ</a:t>
                      </a:r>
                      <a:endParaRPr kumimoji="0" lang="ru-RU"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4401" marR="84401" marT="34286" marB="34286" anchor="ctr" horzOverflow="overflow"/>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2 612 </a:t>
                      </a: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608,06</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2 603 </a:t>
                      </a: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102,65</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2 790 000,00</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2 585 000,00</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2 765 600,00</a:t>
                      </a:r>
                    </a:p>
                  </a:txBody>
                  <a:tcPr marL="9525" marR="9525" marT="9525" marB="0" anchor="b"/>
                </a:tc>
                <a:extLst>
                  <a:ext uri="{0D108BD9-81ED-4DB2-BD59-A6C34878D82A}">
                    <a16:rowId xmlns:a16="http://schemas.microsoft.com/office/drawing/2014/main" val="10001"/>
                  </a:ext>
                </a:extLst>
              </a:tr>
              <a:tr h="140966">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b="1" u="none" strike="noStrike" cap="none" normalizeH="0" baseline="0" dirty="0" smtClean="0">
                          <a:ln>
                            <a:noFill/>
                          </a:ln>
                          <a:effectLst/>
                          <a:latin typeface="Times New Roman" panose="02020603050405020304" pitchFamily="18" charset="0"/>
                          <a:cs typeface="Times New Roman" panose="02020603050405020304" pitchFamily="18" charset="0"/>
                        </a:rPr>
                        <a:t>Налоговые доходы</a:t>
                      </a:r>
                      <a:endParaRPr kumimoji="0" lang="ru-RU"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4401" marR="84401" marT="34286" marB="34286" anchor="ctr" horzOverflow="overflow"/>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2 341 138,81</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2 400 657,31</a:t>
                      </a:r>
                    </a:p>
                  </a:txBody>
                  <a:tcPr marL="9525" marR="9525" marT="9525" marB="0" anchor="b"/>
                </a:tc>
                <a:tc>
                  <a:txBody>
                    <a:bodyPr/>
                    <a:lstStyle/>
                    <a:p>
                      <a:pPr algn="r" fontAlgn="b"/>
                      <a:r>
                        <a:rPr lang="ru-RU" sz="1100" b="0" i="0" u="none" strike="noStrike">
                          <a:solidFill>
                            <a:srgbClr val="000000"/>
                          </a:solidFill>
                          <a:effectLst/>
                          <a:latin typeface="Times New Roman" panose="02020603050405020304" pitchFamily="18" charset="0"/>
                          <a:cs typeface="Times New Roman" panose="02020603050405020304" pitchFamily="18" charset="0"/>
                        </a:rPr>
                        <a:t>2 601 802,26</a:t>
                      </a:r>
                    </a:p>
                  </a:txBody>
                  <a:tcPr marL="9525" marR="9525" marT="9525" marB="0" anchor="b"/>
                </a:tc>
                <a:tc>
                  <a:txBody>
                    <a:bodyPr/>
                    <a:lstStyle/>
                    <a:p>
                      <a:pPr algn="r" fontAlgn="b"/>
                      <a:r>
                        <a:rPr lang="ru-RU" sz="1100" b="0" i="0" u="none" strike="noStrike">
                          <a:solidFill>
                            <a:srgbClr val="000000"/>
                          </a:solidFill>
                          <a:effectLst/>
                          <a:latin typeface="Times New Roman" panose="02020603050405020304" pitchFamily="18" charset="0"/>
                          <a:cs typeface="Times New Roman" panose="02020603050405020304" pitchFamily="18" charset="0"/>
                        </a:rPr>
                        <a:t>2 396 971,41</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2 577 559,41</a:t>
                      </a:r>
                    </a:p>
                  </a:txBody>
                  <a:tcPr marL="9525" marR="9525" marT="9525" marB="0" anchor="b"/>
                </a:tc>
                <a:extLst>
                  <a:ext uri="{0D108BD9-81ED-4DB2-BD59-A6C34878D82A}">
                    <a16:rowId xmlns:a16="http://schemas.microsoft.com/office/drawing/2014/main" val="1128790385"/>
                  </a:ext>
                </a:extLst>
              </a:tr>
              <a:tr h="262154">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400" u="none" strike="noStrike" cap="none" normalizeH="0" baseline="0" dirty="0" smtClean="0">
                          <a:ln>
                            <a:noFill/>
                          </a:ln>
                          <a:effectLst/>
                          <a:latin typeface="Times New Roman" panose="02020603050405020304" pitchFamily="18" charset="0"/>
                          <a:cs typeface="Times New Roman" panose="02020603050405020304" pitchFamily="18" charset="0"/>
                        </a:rPr>
                        <a:t>в том числе:</a:t>
                      </a:r>
                      <a:endParaRPr kumimoji="0" 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4401" marR="84401" marT="34286" marB="34286" anchor="ctr" horzOverflow="overflow"/>
                </a:tc>
                <a:tc>
                  <a:txBody>
                    <a:bodyPr/>
                    <a:lstStyle/>
                    <a:p>
                      <a:pPr algn="ctr" rtl="0" fontAlgn="b"/>
                      <a:endParaRPr lang="ru-RU" sz="1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b"/>
                      <a:endParaRPr lang="ru-RU" sz="1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b"/>
                      <a:endParaRPr lang="ru-RU" sz="1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b"/>
                      <a:endParaRPr lang="ru-RU" sz="1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b"/>
                      <a:endParaRPr lang="ru-RU" sz="1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505388901"/>
                  </a:ext>
                </a:extLst>
              </a:tr>
              <a:tr h="307296">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НДФЛ</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1 608 147,10</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1 663 641,28</a:t>
                      </a:r>
                    </a:p>
                  </a:txBody>
                  <a:tcPr marL="9525" marR="9525" marT="9525" marB="0" anchor="b"/>
                </a:tc>
                <a:tc>
                  <a:txBody>
                    <a:bodyPr/>
                    <a:lstStyle/>
                    <a:p>
                      <a:pPr algn="r" fontAlgn="b"/>
                      <a:r>
                        <a:rPr lang="ru-RU" sz="1100" b="0" i="0" u="none" strike="noStrike">
                          <a:solidFill>
                            <a:srgbClr val="000000"/>
                          </a:solidFill>
                          <a:effectLst/>
                          <a:latin typeface="Times New Roman" panose="02020603050405020304" pitchFamily="18" charset="0"/>
                          <a:cs typeface="Times New Roman" panose="02020603050405020304" pitchFamily="18" charset="0"/>
                        </a:rPr>
                        <a:t>1 651 494,97</a:t>
                      </a:r>
                    </a:p>
                  </a:txBody>
                  <a:tcPr marL="9525" marR="9525" marT="9525" marB="0" anchor="b"/>
                </a:tc>
                <a:tc>
                  <a:txBody>
                    <a:bodyPr/>
                    <a:lstStyle/>
                    <a:p>
                      <a:pPr algn="r" fontAlgn="b"/>
                      <a:r>
                        <a:rPr lang="ru-RU" sz="1100" b="0" i="0" u="none" strike="noStrike">
                          <a:solidFill>
                            <a:srgbClr val="000000"/>
                          </a:solidFill>
                          <a:effectLst/>
                          <a:latin typeface="Times New Roman" panose="02020603050405020304" pitchFamily="18" charset="0"/>
                          <a:cs typeface="Times New Roman" panose="02020603050405020304" pitchFamily="18" charset="0"/>
                        </a:rPr>
                        <a:t>1 361 908,46</a:t>
                      </a:r>
                    </a:p>
                  </a:txBody>
                  <a:tcPr marL="9525" marR="9525" marT="9525" marB="0" anchor="b"/>
                </a:tc>
                <a:tc>
                  <a:txBody>
                    <a:bodyPr/>
                    <a:lstStyle/>
                    <a:p>
                      <a:pPr algn="r" fontAlgn="b"/>
                      <a:r>
                        <a:rPr lang="ru-RU" sz="1100" b="0" i="0" u="none" strike="noStrike">
                          <a:solidFill>
                            <a:srgbClr val="000000"/>
                          </a:solidFill>
                          <a:effectLst/>
                          <a:latin typeface="Times New Roman" panose="02020603050405020304" pitchFamily="18" charset="0"/>
                          <a:cs typeface="Times New Roman" panose="02020603050405020304" pitchFamily="18" charset="0"/>
                        </a:rPr>
                        <a:t>1 461 591,09</a:t>
                      </a:r>
                    </a:p>
                  </a:txBody>
                  <a:tcPr marL="9525" marR="9525" marT="9525" marB="0" anchor="b"/>
                </a:tc>
                <a:extLst>
                  <a:ext uri="{0D108BD9-81ED-4DB2-BD59-A6C34878D82A}">
                    <a16:rowId xmlns:a16="http://schemas.microsoft.com/office/drawing/2014/main" val="10002"/>
                  </a:ext>
                </a:extLst>
              </a:tr>
              <a:tr h="307296">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Акцизы</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52 458,01</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51 443,40</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56 797,29</a:t>
                      </a:r>
                    </a:p>
                  </a:txBody>
                  <a:tcPr marL="9525" marR="9525" marT="9525" marB="0" anchor="b"/>
                </a:tc>
                <a:tc>
                  <a:txBody>
                    <a:bodyPr/>
                    <a:lstStyle/>
                    <a:p>
                      <a:pPr algn="r" fontAlgn="b"/>
                      <a:r>
                        <a:rPr lang="ru-RU" sz="1100" b="0" i="0" u="none" strike="noStrike">
                          <a:solidFill>
                            <a:srgbClr val="000000"/>
                          </a:solidFill>
                          <a:effectLst/>
                          <a:latin typeface="Times New Roman" panose="02020603050405020304" pitchFamily="18" charset="0"/>
                          <a:cs typeface="Times New Roman" panose="02020603050405020304" pitchFamily="18" charset="0"/>
                        </a:rPr>
                        <a:t>78 360,95</a:t>
                      </a:r>
                    </a:p>
                  </a:txBody>
                  <a:tcPr marL="9525" marR="9525" marT="9525" marB="0" anchor="b"/>
                </a:tc>
                <a:tc>
                  <a:txBody>
                    <a:bodyPr/>
                    <a:lstStyle/>
                    <a:p>
                      <a:pPr algn="r" fontAlgn="b"/>
                      <a:r>
                        <a:rPr lang="ru-RU" sz="1100" b="0" i="0" u="none" strike="noStrike">
                          <a:solidFill>
                            <a:srgbClr val="000000"/>
                          </a:solidFill>
                          <a:effectLst/>
                          <a:latin typeface="Times New Roman" panose="02020603050405020304" pitchFamily="18" charset="0"/>
                          <a:cs typeface="Times New Roman" panose="02020603050405020304" pitchFamily="18" charset="0"/>
                        </a:rPr>
                        <a:t>81 738,32</a:t>
                      </a:r>
                    </a:p>
                  </a:txBody>
                  <a:tcPr marL="9525" marR="9525" marT="9525" marB="0" anchor="b"/>
                </a:tc>
                <a:extLst>
                  <a:ext uri="{0D108BD9-81ED-4DB2-BD59-A6C34878D82A}">
                    <a16:rowId xmlns:a16="http://schemas.microsoft.com/office/drawing/2014/main" val="10003"/>
                  </a:ext>
                </a:extLst>
              </a:tr>
              <a:tr h="353454">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Туристический налог</a:t>
                      </a:r>
                    </a:p>
                  </a:txBody>
                  <a:tcPr marL="9525" marR="9525" marT="9525" marB="0" anchor="b"/>
                </a:tc>
                <a:tc>
                  <a:txBody>
                    <a:bodyPr/>
                    <a:lstStyle/>
                    <a:p>
                      <a:pPr algn="l" fontAlgn="b"/>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288,11</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246,00</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246,00</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293,00</a:t>
                      </a:r>
                    </a:p>
                  </a:txBody>
                  <a:tcPr marL="9525" marR="9525" marT="9525" marB="0" anchor="b"/>
                </a:tc>
                <a:extLst>
                  <a:ext uri="{0D108BD9-81ED-4DB2-BD59-A6C34878D82A}">
                    <a16:rowId xmlns:a16="http://schemas.microsoft.com/office/drawing/2014/main" val="4234228418"/>
                  </a:ext>
                </a:extLst>
              </a:tr>
              <a:tr h="576064">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Налог, взимаемый в связи с применением упрощенной системы налогообложения</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298 021,18</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293 077,00</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376 777,00</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422 717,00</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481 322,00</a:t>
                      </a:r>
                    </a:p>
                  </a:txBody>
                  <a:tcPr marL="9525" marR="9525" marT="9525" marB="0" anchor="b"/>
                </a:tc>
                <a:extLst>
                  <a:ext uri="{0D108BD9-81ED-4DB2-BD59-A6C34878D82A}">
                    <a16:rowId xmlns:a16="http://schemas.microsoft.com/office/drawing/2014/main" val="10004"/>
                  </a:ext>
                </a:extLst>
              </a:tr>
              <a:tr h="307296">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ЕСХН</a:t>
                      </a:r>
                    </a:p>
                  </a:txBody>
                  <a:tcPr marL="9525" marR="9525" marT="9525" marB="0" anchor="b"/>
                </a:tc>
                <a:tc>
                  <a:txBody>
                    <a:bodyPr/>
                    <a:lstStyle/>
                    <a:p>
                      <a:pPr algn="r" fontAlgn="b"/>
                      <a:r>
                        <a:rPr lang="ru-RU" sz="1100" b="0" i="0" u="none" strike="noStrike">
                          <a:solidFill>
                            <a:srgbClr val="000000"/>
                          </a:solidFill>
                          <a:effectLst/>
                          <a:latin typeface="Times New Roman" panose="02020603050405020304" pitchFamily="18" charset="0"/>
                          <a:cs typeface="Times New Roman" panose="02020603050405020304" pitchFamily="18" charset="0"/>
                        </a:rPr>
                        <a:t>37 544,15</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37 496,52</a:t>
                      </a:r>
                    </a:p>
                  </a:txBody>
                  <a:tcPr marL="9525" marR="9525" marT="9525" marB="0" anchor="b"/>
                </a:tc>
                <a:tc>
                  <a:txBody>
                    <a:bodyPr/>
                    <a:lstStyle/>
                    <a:p>
                      <a:pPr algn="r" fontAlgn="b"/>
                      <a:r>
                        <a:rPr lang="ru-RU" sz="1100" b="0" i="0" u="none" strike="noStrike">
                          <a:solidFill>
                            <a:srgbClr val="000000"/>
                          </a:solidFill>
                          <a:effectLst/>
                          <a:latin typeface="Times New Roman" panose="02020603050405020304" pitchFamily="18" charset="0"/>
                          <a:cs typeface="Times New Roman" panose="02020603050405020304" pitchFamily="18" charset="0"/>
                        </a:rPr>
                        <a:t>42 612,00</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45 654,00</a:t>
                      </a:r>
                    </a:p>
                  </a:txBody>
                  <a:tcPr marL="9525" marR="9525" marT="9525" marB="0" anchor="b"/>
                </a:tc>
                <a:tc>
                  <a:txBody>
                    <a:bodyPr/>
                    <a:lstStyle/>
                    <a:p>
                      <a:pPr algn="r" fontAlgn="b"/>
                      <a:r>
                        <a:rPr lang="ru-RU" sz="1100" b="0" i="0" u="none" strike="noStrike">
                          <a:solidFill>
                            <a:srgbClr val="000000"/>
                          </a:solidFill>
                          <a:effectLst/>
                          <a:latin typeface="Times New Roman" panose="02020603050405020304" pitchFamily="18" charset="0"/>
                          <a:cs typeface="Times New Roman" panose="02020603050405020304" pitchFamily="18" charset="0"/>
                        </a:rPr>
                        <a:t>48 905,00</a:t>
                      </a:r>
                    </a:p>
                  </a:txBody>
                  <a:tcPr marL="9525" marR="9525" marT="9525" marB="0" anchor="b"/>
                </a:tc>
                <a:extLst>
                  <a:ext uri="{0D108BD9-81ED-4DB2-BD59-A6C34878D82A}">
                    <a16:rowId xmlns:a16="http://schemas.microsoft.com/office/drawing/2014/main" val="10006"/>
                  </a:ext>
                </a:extLst>
              </a:tr>
              <a:tr h="307296">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Патентная система налогообложения</a:t>
                      </a:r>
                    </a:p>
                  </a:txBody>
                  <a:tcPr marL="9525" marR="9525" marT="9525" marB="0" anchor="b"/>
                </a:tc>
                <a:tc>
                  <a:txBody>
                    <a:bodyPr/>
                    <a:lstStyle/>
                    <a:p>
                      <a:pPr algn="r" fontAlgn="b"/>
                      <a:r>
                        <a:rPr lang="ru-RU" sz="1100" b="0" i="0" u="none" strike="noStrike">
                          <a:solidFill>
                            <a:srgbClr val="000000"/>
                          </a:solidFill>
                          <a:effectLst/>
                          <a:latin typeface="Times New Roman" panose="02020603050405020304" pitchFamily="18" charset="0"/>
                          <a:cs typeface="Times New Roman" panose="02020603050405020304" pitchFamily="18" charset="0"/>
                        </a:rPr>
                        <a:t>29 905,39</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35 027,00</a:t>
                      </a:r>
                    </a:p>
                  </a:txBody>
                  <a:tcPr marL="9525" marR="9525" marT="9525" marB="0" anchor="b"/>
                </a:tc>
                <a:tc>
                  <a:txBody>
                    <a:bodyPr/>
                    <a:lstStyle/>
                    <a:p>
                      <a:pPr algn="r" fontAlgn="b"/>
                      <a:r>
                        <a:rPr lang="ru-RU" sz="1100" b="0" i="0" u="none" strike="noStrike">
                          <a:solidFill>
                            <a:srgbClr val="000000"/>
                          </a:solidFill>
                          <a:effectLst/>
                          <a:latin typeface="Times New Roman" panose="02020603050405020304" pitchFamily="18" charset="0"/>
                          <a:cs typeface="Times New Roman" panose="02020603050405020304" pitchFamily="18" charset="0"/>
                        </a:rPr>
                        <a:t>42 265,00</a:t>
                      </a:r>
                    </a:p>
                  </a:txBody>
                  <a:tcPr marL="9525" marR="9525" marT="9525" marB="0" anchor="b"/>
                </a:tc>
                <a:tc>
                  <a:txBody>
                    <a:bodyPr/>
                    <a:lstStyle/>
                    <a:p>
                      <a:pPr algn="r" fontAlgn="b"/>
                      <a:r>
                        <a:rPr lang="ru-RU" sz="1100" b="0" i="0" u="none" strike="noStrike">
                          <a:solidFill>
                            <a:srgbClr val="000000"/>
                          </a:solidFill>
                          <a:effectLst/>
                          <a:latin typeface="Times New Roman" panose="02020603050405020304" pitchFamily="18" charset="0"/>
                          <a:cs typeface="Times New Roman" panose="02020603050405020304" pitchFamily="18" charset="0"/>
                        </a:rPr>
                        <a:t>49 975,00</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58 995,00</a:t>
                      </a:r>
                    </a:p>
                  </a:txBody>
                  <a:tcPr marL="9525" marR="9525" marT="9525" marB="0" anchor="b"/>
                </a:tc>
                <a:extLst>
                  <a:ext uri="{0D108BD9-81ED-4DB2-BD59-A6C34878D82A}">
                    <a16:rowId xmlns:a16="http://schemas.microsoft.com/office/drawing/2014/main" val="10007"/>
                  </a:ext>
                </a:extLst>
              </a:tr>
              <a:tr h="307296">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Налог на имущество физических лиц</a:t>
                      </a:r>
                    </a:p>
                  </a:txBody>
                  <a:tcPr marL="9525" marR="9525" marT="9525" marB="0" anchor="b"/>
                </a:tc>
                <a:tc>
                  <a:txBody>
                    <a:bodyPr/>
                    <a:lstStyle/>
                    <a:p>
                      <a:pPr algn="r" fontAlgn="b"/>
                      <a:r>
                        <a:rPr lang="ru-RU" sz="1100" b="0" i="0" u="none" strike="noStrike">
                          <a:solidFill>
                            <a:srgbClr val="000000"/>
                          </a:solidFill>
                          <a:effectLst/>
                          <a:latin typeface="Times New Roman" panose="02020603050405020304" pitchFamily="18" charset="0"/>
                          <a:cs typeface="Times New Roman" panose="02020603050405020304" pitchFamily="18" charset="0"/>
                        </a:rPr>
                        <a:t>102 619,09</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92 176,00</a:t>
                      </a:r>
                    </a:p>
                  </a:txBody>
                  <a:tcPr marL="9525" marR="9525" marT="9525" marB="0" anchor="b"/>
                </a:tc>
                <a:tc>
                  <a:txBody>
                    <a:bodyPr/>
                    <a:lstStyle/>
                    <a:p>
                      <a:pPr algn="r" fontAlgn="b"/>
                      <a:r>
                        <a:rPr lang="ru-RU" sz="1100" b="0" i="0" u="none" strike="noStrike">
                          <a:solidFill>
                            <a:srgbClr val="000000"/>
                          </a:solidFill>
                          <a:effectLst/>
                          <a:latin typeface="Times New Roman" panose="02020603050405020304" pitchFamily="18" charset="0"/>
                          <a:cs typeface="Times New Roman" panose="02020603050405020304" pitchFamily="18" charset="0"/>
                        </a:rPr>
                        <a:t>176 245,00</a:t>
                      </a:r>
                    </a:p>
                  </a:txBody>
                  <a:tcPr marL="9525" marR="9525" marT="9525" marB="0" anchor="b"/>
                </a:tc>
                <a:tc>
                  <a:txBody>
                    <a:bodyPr/>
                    <a:lstStyle/>
                    <a:p>
                      <a:pPr algn="r" fontAlgn="b"/>
                      <a:r>
                        <a:rPr lang="ru-RU" sz="1100" b="0" i="0" u="none" strike="noStrike">
                          <a:solidFill>
                            <a:srgbClr val="000000"/>
                          </a:solidFill>
                          <a:effectLst/>
                          <a:latin typeface="Times New Roman" panose="02020603050405020304" pitchFamily="18" charset="0"/>
                          <a:cs typeface="Times New Roman" panose="02020603050405020304" pitchFamily="18" charset="0"/>
                        </a:rPr>
                        <a:t>176 245,00</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176 245,00</a:t>
                      </a:r>
                    </a:p>
                  </a:txBody>
                  <a:tcPr marL="9525" marR="9525" marT="9525" marB="0" anchor="b"/>
                </a:tc>
                <a:extLst>
                  <a:ext uri="{0D108BD9-81ED-4DB2-BD59-A6C34878D82A}">
                    <a16:rowId xmlns:a16="http://schemas.microsoft.com/office/drawing/2014/main" val="10008"/>
                  </a:ext>
                </a:extLst>
              </a:tr>
              <a:tr h="307296">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Земельный налог</a:t>
                      </a:r>
                    </a:p>
                  </a:txBody>
                  <a:tcPr marL="9525" marR="9525" marT="9525" marB="0" anchor="b"/>
                </a:tc>
                <a:tc>
                  <a:txBody>
                    <a:bodyPr/>
                    <a:lstStyle/>
                    <a:p>
                      <a:pPr algn="r" fontAlgn="b"/>
                      <a:r>
                        <a:rPr lang="ru-RU" sz="1100" b="0" i="0" u="none" strike="noStrike">
                          <a:solidFill>
                            <a:srgbClr val="000000"/>
                          </a:solidFill>
                          <a:effectLst/>
                          <a:latin typeface="Times New Roman" panose="02020603050405020304" pitchFamily="18" charset="0"/>
                          <a:cs typeface="Times New Roman" panose="02020603050405020304" pitchFamily="18" charset="0"/>
                        </a:rPr>
                        <a:t>174 644,67</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157 588,00</a:t>
                      </a:r>
                    </a:p>
                  </a:txBody>
                  <a:tcPr marL="9525" marR="9525" marT="9525" marB="0" anchor="b"/>
                </a:tc>
                <a:tc>
                  <a:txBody>
                    <a:bodyPr/>
                    <a:lstStyle/>
                    <a:p>
                      <a:pPr algn="r" fontAlgn="b"/>
                      <a:r>
                        <a:rPr lang="ru-RU" sz="1100" b="0" i="0" u="none" strike="noStrike">
                          <a:solidFill>
                            <a:srgbClr val="000000"/>
                          </a:solidFill>
                          <a:effectLst/>
                          <a:latin typeface="Times New Roman" panose="02020603050405020304" pitchFamily="18" charset="0"/>
                          <a:cs typeface="Times New Roman" panose="02020603050405020304" pitchFamily="18" charset="0"/>
                        </a:rPr>
                        <a:t>192 383,00</a:t>
                      </a:r>
                    </a:p>
                  </a:txBody>
                  <a:tcPr marL="9525" marR="9525" marT="9525" marB="0" anchor="b"/>
                </a:tc>
                <a:tc>
                  <a:txBody>
                    <a:bodyPr/>
                    <a:lstStyle/>
                    <a:p>
                      <a:pPr algn="r" fontAlgn="b"/>
                      <a:r>
                        <a:rPr lang="ru-RU" sz="1100" b="0" i="0" u="none" strike="noStrike">
                          <a:solidFill>
                            <a:srgbClr val="000000"/>
                          </a:solidFill>
                          <a:effectLst/>
                          <a:latin typeface="Times New Roman" panose="02020603050405020304" pitchFamily="18" charset="0"/>
                          <a:cs typeface="Times New Roman" panose="02020603050405020304" pitchFamily="18" charset="0"/>
                        </a:rPr>
                        <a:t>198 067,00</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204 146,00</a:t>
                      </a:r>
                    </a:p>
                  </a:txBody>
                  <a:tcPr marL="9525" marR="9525" marT="9525" marB="0" anchor="b"/>
                </a:tc>
                <a:extLst>
                  <a:ext uri="{0D108BD9-81ED-4DB2-BD59-A6C34878D82A}">
                    <a16:rowId xmlns:a16="http://schemas.microsoft.com/office/drawing/2014/main" val="10009"/>
                  </a:ext>
                </a:extLst>
              </a:tr>
              <a:tr h="307296">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Госпошлина</a:t>
                      </a:r>
                    </a:p>
                  </a:txBody>
                  <a:tcPr marL="9525" marR="9525" marT="9525" marB="0" anchor="b"/>
                </a:tc>
                <a:tc>
                  <a:txBody>
                    <a:bodyPr/>
                    <a:lstStyle/>
                    <a:p>
                      <a:pPr algn="r" fontAlgn="b"/>
                      <a:r>
                        <a:rPr lang="ru-RU" sz="1100" b="0" i="0" u="none" strike="noStrike">
                          <a:solidFill>
                            <a:srgbClr val="000000"/>
                          </a:solidFill>
                          <a:effectLst/>
                          <a:latin typeface="Times New Roman" panose="02020603050405020304" pitchFamily="18" charset="0"/>
                          <a:cs typeface="Times New Roman" panose="02020603050405020304" pitchFamily="18" charset="0"/>
                        </a:rPr>
                        <a:t>37 680,33</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69 920,00</a:t>
                      </a:r>
                    </a:p>
                  </a:txBody>
                  <a:tcPr marL="9525" marR="9525" marT="9525" marB="0" anchor="b"/>
                </a:tc>
                <a:tc>
                  <a:txBody>
                    <a:bodyPr/>
                    <a:lstStyle/>
                    <a:p>
                      <a:pPr algn="r" fontAlgn="b"/>
                      <a:r>
                        <a:rPr lang="ru-RU" sz="1100" b="0" i="0" u="none" strike="noStrike">
                          <a:solidFill>
                            <a:srgbClr val="000000"/>
                          </a:solidFill>
                          <a:effectLst/>
                          <a:latin typeface="Times New Roman" panose="02020603050405020304" pitchFamily="18" charset="0"/>
                          <a:cs typeface="Times New Roman" panose="02020603050405020304" pitchFamily="18" charset="0"/>
                        </a:rPr>
                        <a:t>62 982,00</a:t>
                      </a:r>
                    </a:p>
                  </a:txBody>
                  <a:tcPr marL="9525" marR="9525" marT="9525" marB="0" anchor="b"/>
                </a:tc>
                <a:tc>
                  <a:txBody>
                    <a:bodyPr/>
                    <a:lstStyle/>
                    <a:p>
                      <a:pPr algn="r" fontAlgn="b"/>
                      <a:r>
                        <a:rPr lang="ru-RU" sz="1100" b="0" i="0" u="none" strike="noStrike">
                          <a:solidFill>
                            <a:srgbClr val="000000"/>
                          </a:solidFill>
                          <a:effectLst/>
                          <a:latin typeface="Times New Roman" panose="02020603050405020304" pitchFamily="18" charset="0"/>
                          <a:cs typeface="Times New Roman" panose="02020603050405020304" pitchFamily="18" charset="0"/>
                        </a:rPr>
                        <a:t>63 798,00</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64 324,00</a:t>
                      </a:r>
                    </a:p>
                  </a:txBody>
                  <a:tcPr marL="9525" marR="9525" marT="9525" marB="0" anchor="b"/>
                </a:tc>
                <a:extLst>
                  <a:ext uri="{0D108BD9-81ED-4DB2-BD59-A6C34878D82A}">
                    <a16:rowId xmlns:a16="http://schemas.microsoft.com/office/drawing/2014/main" val="10010"/>
                  </a:ext>
                </a:extLst>
              </a:tr>
            </a:tbl>
          </a:graphicData>
        </a:graphic>
      </p:graphicFrame>
      <p:sp>
        <p:nvSpPr>
          <p:cNvPr id="4" name="Прямоугольник 3"/>
          <p:cNvSpPr/>
          <p:nvPr/>
        </p:nvSpPr>
        <p:spPr>
          <a:xfrm>
            <a:off x="8502352" y="1103675"/>
            <a:ext cx="1403648" cy="307716"/>
          </a:xfrm>
          <a:prstGeom prst="rect">
            <a:avLst/>
          </a:prstGeom>
        </p:spPr>
        <p:txBody>
          <a:bodyPr lIns="91380" tIns="45690" rIns="91380" bIns="45690">
            <a:spAutoFit/>
          </a:bodyPr>
          <a:lstStyle/>
          <a:p>
            <a:pPr marL="0" marR="0" lvl="0" indent="0" algn="l" defTabSz="913725"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w="900" cmpd="sng">
                  <a:noFill/>
                  <a:prstDash val="solid"/>
                </a:ln>
                <a:solidFill>
                  <a:prstClr val="black"/>
                </a:solidFill>
                <a:effectLst>
                  <a:innerShdw blurRad="101600" dist="76200" dir="5400000">
                    <a:srgbClr val="4F81BD">
                      <a:satMod val="190000"/>
                      <a:tint val="100000"/>
                      <a:alpha val="74000"/>
                    </a:srgbClr>
                  </a:innerShdw>
                </a:effectLst>
                <a:uLnTx/>
                <a:uFillTx/>
                <a:latin typeface="Times New Roman" pitchFamily="18" charset="0"/>
                <a:ea typeface="+mn-ea"/>
                <a:cs typeface="Times New Roman" pitchFamily="18" charset="0"/>
              </a:rPr>
              <a:t>(тыс. рублей)</a:t>
            </a:r>
            <a:endParaRPr kumimoji="0" lang="ru-RU" sz="1400" b="1" i="0" u="none" strike="noStrike" kern="1200" cap="none" spc="0" normalizeH="0" baseline="0" noProof="0" dirty="0">
              <a:ln w="900" cmpd="sng">
                <a:noFill/>
                <a:prstDash val="solid"/>
              </a:ln>
              <a:solidFill>
                <a:prstClr val="black"/>
              </a:solidFill>
              <a:effectLst/>
              <a:uLnTx/>
              <a:uFillTx/>
              <a:latin typeface="Times New Roman" pitchFamily="18" charset="0"/>
              <a:ea typeface="+mn-ea"/>
              <a:cs typeface="Times New Roman" pitchFamily="18" charset="0"/>
            </a:endParaRPr>
          </a:p>
        </p:txBody>
      </p:sp>
      <p:sp>
        <p:nvSpPr>
          <p:cNvPr id="3" name="Стрелка вниз 2"/>
          <p:cNvSpPr/>
          <p:nvPr/>
        </p:nvSpPr>
        <p:spPr>
          <a:xfrm>
            <a:off x="4700972" y="6237312"/>
            <a:ext cx="57606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1563" rtl="0" eaLnBrk="1" fontAlgn="base" latinLnBrk="0" hangingPunct="1">
              <a:lnSpc>
                <a:spcPct val="100000"/>
              </a:lnSpc>
              <a:spcBef>
                <a:spcPct val="0"/>
              </a:spcBef>
              <a:spcAft>
                <a:spcPct val="0"/>
              </a:spcAft>
              <a:buClrTx/>
              <a:buSzTx/>
              <a:buFontTx/>
              <a:buNone/>
              <a:tabLst/>
              <a:defRPr/>
            </a:pPr>
            <a:endParaRPr kumimoji="0" lang="ru-RU" sz="21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 name="Rectangle 2"/>
          <p:cNvSpPr>
            <a:spLocks noGrp="1" noChangeArrowheads="1"/>
          </p:cNvSpPr>
          <p:nvPr>
            <p:ph type="title"/>
          </p:nvPr>
        </p:nvSpPr>
        <p:spPr>
          <a:xfrm>
            <a:off x="296671" y="294747"/>
            <a:ext cx="9577064" cy="1081159"/>
          </a:xfrm>
        </p:spPr>
        <p:txBody>
          <a:bodyPr rtlCol="0">
            <a:noAutofit/>
          </a:bodyPr>
          <a:lstStyle/>
          <a:p>
            <a:pPr algn="ctr" defTabSz="1071563" fontAlgn="base">
              <a:spcAft>
                <a:spcPct val="0"/>
              </a:spcAft>
              <a:defRPr sz="2160" b="1" i="0" u="none" strike="noStrike" kern="1200" baseline="0">
                <a:solidFill>
                  <a:prstClr val="black"/>
                </a:solidFill>
                <a:latin typeface="+mn-lt"/>
                <a:ea typeface="+mn-ea"/>
                <a:cs typeface="+mn-cs"/>
              </a:defRPr>
            </a:pPr>
            <a:r>
              <a:rPr lang="ru-RU" sz="2000" b="1" dirty="0" smtClean="0">
                <a:ln w="900" cmpd="sng">
                  <a:solidFill>
                    <a:schemeClr val="accent1">
                      <a:satMod val="190000"/>
                      <a:alpha val="55000"/>
                    </a:schemeClr>
                  </a:solidFill>
                  <a:prstDash val="solid"/>
                </a:ln>
                <a:solidFill>
                  <a:prstClr val="black"/>
                </a:solidFill>
                <a:latin typeface="Times New Roman" pitchFamily="18" charset="0"/>
                <a:ea typeface="+mn-ea"/>
                <a:cs typeface="Times New Roman" pitchFamily="18" charset="0"/>
              </a:rPr>
              <a:t>СТРУКТУРА ДОХОДОВ </a:t>
            </a:r>
            <a:r>
              <a:rPr lang="ru-RU" sz="2000" b="1" dirty="0">
                <a:ln w="900" cmpd="sng">
                  <a:solidFill>
                    <a:schemeClr val="accent1">
                      <a:satMod val="190000"/>
                      <a:alpha val="55000"/>
                    </a:schemeClr>
                  </a:solidFill>
                  <a:prstDash val="solid"/>
                </a:ln>
                <a:solidFill>
                  <a:prstClr val="black"/>
                </a:solidFill>
                <a:latin typeface="Times New Roman" pitchFamily="18" charset="0"/>
                <a:ea typeface="+mn-ea"/>
                <a:cs typeface="Times New Roman" pitchFamily="18" charset="0"/>
              </a:rPr>
              <a:t>БЮДЖЕТА </a:t>
            </a:r>
            <a:r>
              <a:rPr lang="ru-RU" sz="2000" b="1" dirty="0" smtClean="0">
                <a:ln w="900" cmpd="sng">
                  <a:solidFill>
                    <a:schemeClr val="accent1">
                      <a:satMod val="190000"/>
                      <a:alpha val="55000"/>
                    </a:schemeClr>
                  </a:solidFill>
                  <a:prstDash val="solid"/>
                </a:ln>
                <a:solidFill>
                  <a:prstClr val="black"/>
                </a:solidFill>
                <a:latin typeface="Times New Roman" pitchFamily="18" charset="0"/>
                <a:ea typeface="+mn-ea"/>
                <a:cs typeface="Times New Roman" pitchFamily="18" charset="0"/>
              </a:rPr>
              <a:t>В 2024-2028 ГОДАХ</a:t>
            </a:r>
            <a:endParaRPr lang="ru-RU" sz="2000" b="1" dirty="0">
              <a:ln w="900" cmpd="sng">
                <a:solidFill>
                  <a:schemeClr val="accent1">
                    <a:satMod val="190000"/>
                    <a:alpha val="55000"/>
                  </a:schemeClr>
                </a:solidFill>
                <a:prstDash val="solid"/>
              </a:ln>
              <a:solidFill>
                <a:prstClr val="black"/>
              </a:solidFill>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479345640"/>
      </p:ext>
    </p:extLst>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991952453"/>
              </p:ext>
            </p:extLst>
          </p:nvPr>
        </p:nvGraphicFramePr>
        <p:xfrm>
          <a:off x="200471" y="692693"/>
          <a:ext cx="9577065" cy="5997635"/>
        </p:xfrm>
        <a:graphic>
          <a:graphicData uri="http://schemas.openxmlformats.org/drawingml/2006/table">
            <a:tbl>
              <a:tblPr>
                <a:tableStyleId>{08FB837D-C827-4EFA-A057-4D05807E0F7C}</a:tableStyleId>
              </a:tblPr>
              <a:tblGrid>
                <a:gridCol w="2715884">
                  <a:extLst>
                    <a:ext uri="{9D8B030D-6E8A-4147-A177-3AD203B41FA5}">
                      <a16:colId xmlns:a16="http://schemas.microsoft.com/office/drawing/2014/main" val="20000"/>
                    </a:ext>
                  </a:extLst>
                </a:gridCol>
                <a:gridCol w="1715295">
                  <a:extLst>
                    <a:ext uri="{9D8B030D-6E8A-4147-A177-3AD203B41FA5}">
                      <a16:colId xmlns:a16="http://schemas.microsoft.com/office/drawing/2014/main" val="20001"/>
                    </a:ext>
                  </a:extLst>
                </a:gridCol>
                <a:gridCol w="1257454">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1388334">
                  <a:extLst>
                    <a:ext uri="{9D8B030D-6E8A-4147-A177-3AD203B41FA5}">
                      <a16:colId xmlns:a16="http://schemas.microsoft.com/office/drawing/2014/main" val="20004"/>
                    </a:ext>
                  </a:extLst>
                </a:gridCol>
                <a:gridCol w="1203954">
                  <a:extLst>
                    <a:ext uri="{9D8B030D-6E8A-4147-A177-3AD203B41FA5}">
                      <a16:colId xmlns:a16="http://schemas.microsoft.com/office/drawing/2014/main" val="20005"/>
                    </a:ext>
                  </a:extLst>
                </a:gridCol>
              </a:tblGrid>
              <a:tr h="6406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u="none" strike="noStrike" cap="none" normalizeH="0" baseline="0" dirty="0">
                          <a:ln>
                            <a:noFill/>
                          </a:ln>
                          <a:effectLst/>
                          <a:latin typeface="Times New Roman" panose="02020603050405020304" pitchFamily="18" charset="0"/>
                          <a:cs typeface="Times New Roman" panose="02020603050405020304" pitchFamily="18" charset="0"/>
                        </a:rPr>
                        <a:t>Наименование </a:t>
                      </a:r>
                      <a:endParaRPr kumimoji="0" lang="ru-RU" sz="1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4401" marR="84401" marT="34286" marB="34286"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2024 год</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(факт)</a:t>
                      </a:r>
                      <a:endParaRPr kumimoji="0" lang="ru-RU" sz="1400" b="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4401" marR="84401" marT="34286" marB="34286"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2025 год</a:t>
                      </a:r>
                      <a:endParaRPr kumimoji="0" lang="ru-RU" sz="1400" b="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(план)</a:t>
                      </a:r>
                      <a:endParaRPr kumimoji="0" lang="ru-RU" sz="1400" b="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4401" marR="84401" marT="34286" marB="34286" anchor="ctr" horzOverflow="overflow"/>
                </a:tc>
                <a:tc>
                  <a:txBody>
                    <a:bodyPr/>
                    <a:lstStyle/>
                    <a:p>
                      <a:pPr algn="ctr"/>
                      <a:r>
                        <a:rPr lang="ru-RU" sz="1400" b="1" dirty="0" smtClean="0">
                          <a:solidFill>
                            <a:schemeClr val="tx1"/>
                          </a:solidFill>
                          <a:effectLst/>
                          <a:latin typeface="Times New Roman" panose="02020603050405020304" pitchFamily="18" charset="0"/>
                          <a:cs typeface="Times New Roman" panose="02020603050405020304" pitchFamily="18" charset="0"/>
                        </a:rPr>
                        <a:t>2026 год</a:t>
                      </a:r>
                      <a:endParaRPr lang="ru-RU" sz="1400" b="1" dirty="0">
                        <a:solidFill>
                          <a:schemeClr val="tx1"/>
                        </a:solidFill>
                        <a:effectLst/>
                        <a:latin typeface="Times New Roman" panose="02020603050405020304" pitchFamily="18" charset="0"/>
                        <a:cs typeface="Times New Roman" panose="02020603050405020304" pitchFamily="18" charset="0"/>
                      </a:endParaRPr>
                    </a:p>
                    <a:p>
                      <a:pPr algn="ctr"/>
                      <a:r>
                        <a:rPr lang="ru-RU" sz="1400" b="1" dirty="0">
                          <a:solidFill>
                            <a:schemeClr val="tx1"/>
                          </a:solidFill>
                          <a:effectLst/>
                          <a:latin typeface="Times New Roman" panose="02020603050405020304" pitchFamily="18" charset="0"/>
                          <a:cs typeface="Times New Roman" panose="02020603050405020304" pitchFamily="18" charset="0"/>
                        </a:rPr>
                        <a:t> </a:t>
                      </a:r>
                      <a:r>
                        <a:rPr lang="ru-RU" sz="1400" b="1" dirty="0" smtClean="0">
                          <a:solidFill>
                            <a:schemeClr val="tx1"/>
                          </a:solidFill>
                          <a:effectLst/>
                          <a:latin typeface="Times New Roman" panose="02020603050405020304" pitchFamily="18" charset="0"/>
                          <a:cs typeface="Times New Roman" panose="02020603050405020304" pitchFamily="18" charset="0"/>
                        </a:rPr>
                        <a:t>(план)</a:t>
                      </a:r>
                      <a:endParaRPr lang="ru-RU" sz="1400" b="1" dirty="0">
                        <a:solidFill>
                          <a:schemeClr val="tx1"/>
                        </a:solidFill>
                        <a:effectLst/>
                        <a:latin typeface="Times New Roman" panose="02020603050405020304" pitchFamily="18" charset="0"/>
                        <a:cs typeface="Times New Roman" panose="02020603050405020304" pitchFamily="18" charset="0"/>
                      </a:endParaRPr>
                    </a:p>
                  </a:txBody>
                  <a:tcPr marL="84401" marR="84401" marT="34286" marB="34286" anchor="ctr" horzOverflow="overflow"/>
                </a:tc>
                <a:tc>
                  <a:txBody>
                    <a:bodyPr/>
                    <a:lstStyle/>
                    <a:p>
                      <a:pPr algn="ctr"/>
                      <a:r>
                        <a:rPr lang="ru-RU" sz="1400" b="1" dirty="0" smtClean="0">
                          <a:solidFill>
                            <a:schemeClr val="tx1"/>
                          </a:solidFill>
                          <a:effectLst/>
                          <a:latin typeface="Times New Roman" panose="02020603050405020304" pitchFamily="18" charset="0"/>
                          <a:cs typeface="Times New Roman" panose="02020603050405020304" pitchFamily="18" charset="0"/>
                        </a:rPr>
                        <a:t>2027 год</a:t>
                      </a:r>
                      <a:endParaRPr lang="ru-RU" sz="1400" b="1" dirty="0">
                        <a:solidFill>
                          <a:schemeClr val="tx1"/>
                        </a:solidFill>
                        <a:effectLst/>
                        <a:latin typeface="Times New Roman" panose="02020603050405020304" pitchFamily="18" charset="0"/>
                        <a:cs typeface="Times New Roman" panose="02020603050405020304" pitchFamily="18" charset="0"/>
                      </a:endParaRPr>
                    </a:p>
                    <a:p>
                      <a:pPr algn="ctr"/>
                      <a:r>
                        <a:rPr lang="ru-RU" sz="1400" b="1" dirty="0" smtClean="0">
                          <a:solidFill>
                            <a:schemeClr val="tx1"/>
                          </a:solidFill>
                          <a:effectLst/>
                          <a:latin typeface="Times New Roman" panose="02020603050405020304" pitchFamily="18" charset="0"/>
                          <a:cs typeface="Times New Roman" panose="02020603050405020304" pitchFamily="18" charset="0"/>
                        </a:rPr>
                        <a:t>(план)  </a:t>
                      </a:r>
                      <a:endParaRPr lang="ru-RU" sz="1400" b="1" dirty="0">
                        <a:solidFill>
                          <a:schemeClr val="tx1"/>
                        </a:solidFill>
                        <a:effectLst/>
                        <a:latin typeface="Times New Roman" panose="02020603050405020304" pitchFamily="18" charset="0"/>
                        <a:cs typeface="Times New Roman" panose="02020603050405020304" pitchFamily="18" charset="0"/>
                      </a:endParaRPr>
                    </a:p>
                  </a:txBody>
                  <a:tcPr marL="84401" marR="84401" marT="34286" marB="34286"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2028 год</a:t>
                      </a:r>
                      <a:endParaRPr kumimoji="0" lang="ru-RU" sz="1400" b="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(план)</a:t>
                      </a:r>
                      <a:endParaRPr kumimoji="0" lang="ru-RU"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4401" marR="84401" marT="34286" marB="34286" anchor="ctr" horzOverflow="overflow"/>
                </a:tc>
                <a:extLst>
                  <a:ext uri="{0D108BD9-81ED-4DB2-BD59-A6C34878D82A}">
                    <a16:rowId xmlns:a16="http://schemas.microsoft.com/office/drawing/2014/main" val="10000"/>
                  </a:ext>
                </a:extLst>
              </a:tr>
              <a:tr h="390995">
                <a:tc>
                  <a:txBody>
                    <a:bodyPr/>
                    <a:lstStyle/>
                    <a:p>
                      <a:pPr marL="0" marR="0" indent="0" algn="l">
                        <a:spcBef>
                          <a:spcPts val="0"/>
                        </a:spcBef>
                        <a:spcAft>
                          <a:spcPts val="0"/>
                        </a:spcAft>
                      </a:pPr>
                      <a:r>
                        <a:rPr lang="ru-RU" sz="1400" b="1" dirty="0" smtClean="0">
                          <a:effectLst/>
                          <a:latin typeface="Times New Roman" panose="02020603050405020304" pitchFamily="18" charset="0"/>
                          <a:cs typeface="Times New Roman" panose="02020603050405020304" pitchFamily="18" charset="0"/>
                        </a:rPr>
                        <a:t>Неналоговые доходы</a:t>
                      </a:r>
                      <a:endParaRPr lang="ru-RU" sz="1400" b="1" dirty="0">
                        <a:solidFill>
                          <a:srgbClr val="000000"/>
                        </a:solidFill>
                        <a:effectLst/>
                        <a:latin typeface="Times New Roman" panose="02020603050405020304" pitchFamily="18" charset="0"/>
                        <a:cs typeface="Times New Roman" panose="02020603050405020304" pitchFamily="18" charset="0"/>
                      </a:endParaRPr>
                    </a:p>
                  </a:txBody>
                  <a:tcPr anchor="b"/>
                </a:tc>
                <a:tc>
                  <a:txBody>
                    <a:bodyPr/>
                    <a:lstStyle/>
                    <a:p>
                      <a:pPr algn="r" fontAlgn="b"/>
                      <a:r>
                        <a:rPr lang="ru-RU" sz="1200" b="1" i="0" u="none" strike="noStrike" dirty="0">
                          <a:solidFill>
                            <a:srgbClr val="000000"/>
                          </a:solidFill>
                          <a:effectLst/>
                          <a:latin typeface="Times New Roman" panose="02020603050405020304" pitchFamily="18" charset="0"/>
                          <a:cs typeface="Times New Roman" panose="02020603050405020304" pitchFamily="18" charset="0"/>
                        </a:rPr>
                        <a:t>271 </a:t>
                      </a:r>
                      <a:r>
                        <a:rPr lang="ru-RU" sz="1200" b="1" i="0" u="none" strike="noStrike" dirty="0" smtClean="0">
                          <a:solidFill>
                            <a:srgbClr val="000000"/>
                          </a:solidFill>
                          <a:effectLst/>
                          <a:latin typeface="Times New Roman" panose="02020603050405020304" pitchFamily="18" charset="0"/>
                          <a:cs typeface="Times New Roman" panose="02020603050405020304" pitchFamily="18" charset="0"/>
                        </a:rPr>
                        <a:t>469,25</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ru-RU" sz="1200" b="1" i="0" u="none" strike="noStrike" dirty="0">
                          <a:solidFill>
                            <a:srgbClr val="000000"/>
                          </a:solidFill>
                          <a:effectLst/>
                          <a:latin typeface="Times New Roman" panose="02020603050405020304" pitchFamily="18" charset="0"/>
                          <a:cs typeface="Times New Roman" panose="02020603050405020304" pitchFamily="18" charset="0"/>
                        </a:rPr>
                        <a:t>202 </a:t>
                      </a:r>
                      <a:r>
                        <a:rPr lang="ru-RU" sz="1200" b="1" i="0" u="none" strike="noStrike" dirty="0" smtClean="0">
                          <a:solidFill>
                            <a:srgbClr val="000000"/>
                          </a:solidFill>
                          <a:effectLst/>
                          <a:latin typeface="Times New Roman" panose="02020603050405020304" pitchFamily="18" charset="0"/>
                          <a:cs typeface="Times New Roman" panose="02020603050405020304" pitchFamily="18" charset="0"/>
                        </a:rPr>
                        <a:t>445,34</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ru-RU" sz="1200" b="1" i="0" u="none" strike="noStrike" dirty="0">
                          <a:solidFill>
                            <a:srgbClr val="000000"/>
                          </a:solidFill>
                          <a:effectLst/>
                          <a:latin typeface="Times New Roman" panose="02020603050405020304" pitchFamily="18" charset="0"/>
                          <a:cs typeface="Times New Roman" panose="02020603050405020304" pitchFamily="18" charset="0"/>
                        </a:rPr>
                        <a:t>188 197,74</a:t>
                      </a:r>
                    </a:p>
                  </a:txBody>
                  <a:tcPr marL="9525" marR="9525" marT="9525" marB="0" anchor="b"/>
                </a:tc>
                <a:tc>
                  <a:txBody>
                    <a:bodyPr/>
                    <a:lstStyle/>
                    <a:p>
                      <a:pPr algn="r" fontAlgn="b"/>
                      <a:r>
                        <a:rPr lang="ru-RU" sz="1200" b="1" i="0" u="none" strike="noStrike" dirty="0">
                          <a:solidFill>
                            <a:srgbClr val="000000"/>
                          </a:solidFill>
                          <a:effectLst/>
                          <a:latin typeface="Times New Roman" panose="02020603050405020304" pitchFamily="18" charset="0"/>
                          <a:cs typeface="Times New Roman" panose="02020603050405020304" pitchFamily="18" charset="0"/>
                        </a:rPr>
                        <a:t>188 028,59</a:t>
                      </a:r>
                    </a:p>
                  </a:txBody>
                  <a:tcPr marL="9525" marR="9525" marT="9525" marB="0" anchor="b"/>
                </a:tc>
                <a:tc>
                  <a:txBody>
                    <a:bodyPr/>
                    <a:lstStyle/>
                    <a:p>
                      <a:pPr algn="r" fontAlgn="b"/>
                      <a:r>
                        <a:rPr lang="ru-RU" sz="1200" b="1" i="0" u="none" strike="noStrike" dirty="0">
                          <a:solidFill>
                            <a:srgbClr val="000000"/>
                          </a:solidFill>
                          <a:effectLst/>
                          <a:latin typeface="Times New Roman" panose="02020603050405020304" pitchFamily="18" charset="0"/>
                          <a:cs typeface="Times New Roman" panose="02020603050405020304" pitchFamily="18" charset="0"/>
                        </a:rPr>
                        <a:t>188 040,59</a:t>
                      </a:r>
                    </a:p>
                  </a:txBody>
                  <a:tcPr marL="9525" marR="9525" marT="9525" marB="0" anchor="b"/>
                </a:tc>
                <a:extLst>
                  <a:ext uri="{0D108BD9-81ED-4DB2-BD59-A6C34878D82A}">
                    <a16:rowId xmlns:a16="http://schemas.microsoft.com/office/drawing/2014/main" val="142454065"/>
                  </a:ext>
                </a:extLst>
              </a:tr>
              <a:tr h="536149">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Доходы от использования имущества, находящегося в государственной и муниципальной собственности </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131 287,12</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94 069,42</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105 652,00</a:t>
                      </a:r>
                    </a:p>
                  </a:txBody>
                  <a:tcPr marL="9525" marR="9525" marT="9525" marB="0" anchor="b"/>
                </a:tc>
                <a:tc>
                  <a:txBody>
                    <a:bodyPr/>
                    <a:lstStyle/>
                    <a:p>
                      <a:pPr algn="r" fontAlgn="b"/>
                      <a:r>
                        <a:rPr lang="ru-RU" sz="1100" b="0" i="0" u="none" strike="noStrike">
                          <a:solidFill>
                            <a:srgbClr val="000000"/>
                          </a:solidFill>
                          <a:effectLst/>
                          <a:latin typeface="Times New Roman" panose="02020603050405020304" pitchFamily="18" charset="0"/>
                          <a:cs typeface="Times New Roman" panose="02020603050405020304" pitchFamily="18" charset="0"/>
                        </a:rPr>
                        <a:t>105 652,00</a:t>
                      </a:r>
                    </a:p>
                  </a:txBody>
                  <a:tcPr marL="9525" marR="9525" marT="9525" marB="0" anchor="b"/>
                </a:tc>
                <a:tc>
                  <a:txBody>
                    <a:bodyPr/>
                    <a:lstStyle/>
                    <a:p>
                      <a:pPr algn="r" fontAlgn="b"/>
                      <a:r>
                        <a:rPr lang="ru-RU" sz="1100" b="0" i="0" u="none" strike="noStrike">
                          <a:solidFill>
                            <a:srgbClr val="000000"/>
                          </a:solidFill>
                          <a:effectLst/>
                          <a:latin typeface="Times New Roman" panose="02020603050405020304" pitchFamily="18" charset="0"/>
                          <a:cs typeface="Times New Roman" panose="02020603050405020304" pitchFamily="18" charset="0"/>
                        </a:rPr>
                        <a:t>105 652,00</a:t>
                      </a:r>
                    </a:p>
                  </a:txBody>
                  <a:tcPr marL="9525" marR="9525" marT="9525" marB="0" anchor="b"/>
                </a:tc>
                <a:extLst>
                  <a:ext uri="{0D108BD9-81ED-4DB2-BD59-A6C34878D82A}">
                    <a16:rowId xmlns:a16="http://schemas.microsoft.com/office/drawing/2014/main" val="3528270193"/>
                  </a:ext>
                </a:extLst>
              </a:tr>
              <a:tr h="411048">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Плата за негативное воздействие на окружающую среду </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1 530,46</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2 114,36</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0,00</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0,00</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0,00</a:t>
                      </a:r>
                    </a:p>
                  </a:txBody>
                  <a:tcPr marL="9525" marR="9525" marT="9525" marB="0" anchor="b"/>
                </a:tc>
                <a:extLst>
                  <a:ext uri="{0D108BD9-81ED-4DB2-BD59-A6C34878D82A}">
                    <a16:rowId xmlns:a16="http://schemas.microsoft.com/office/drawing/2014/main" val="3604807711"/>
                  </a:ext>
                </a:extLst>
              </a:tr>
              <a:tr h="390995">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Доходы от оказания платных услуг </a:t>
                      </a:r>
                    </a:p>
                  </a:txBody>
                  <a:tcPr marL="9525" marR="9525" marT="9525" marB="0" anchor="b"/>
                </a:tc>
                <a:tc>
                  <a:txBody>
                    <a:bodyPr/>
                    <a:lstStyle/>
                    <a:p>
                      <a:pPr algn="r" fontAlgn="b"/>
                      <a:r>
                        <a:rPr lang="ru-RU" sz="1100" b="0" i="0" u="none" strike="noStrike">
                          <a:solidFill>
                            <a:srgbClr val="000000"/>
                          </a:solidFill>
                          <a:effectLst/>
                          <a:latin typeface="Times New Roman" panose="02020603050405020304" pitchFamily="18" charset="0"/>
                          <a:cs typeface="Times New Roman" panose="02020603050405020304" pitchFamily="18" charset="0"/>
                        </a:rPr>
                        <a:t>17 384,77</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7 130,29</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6 140,12</a:t>
                      </a:r>
                    </a:p>
                  </a:txBody>
                  <a:tcPr marL="9525" marR="9525" marT="9525" marB="0" anchor="b"/>
                </a:tc>
                <a:tc>
                  <a:txBody>
                    <a:bodyPr/>
                    <a:lstStyle/>
                    <a:p>
                      <a:pPr algn="r" fontAlgn="b"/>
                      <a:r>
                        <a:rPr lang="ru-RU" sz="1100" b="0" i="0" u="none" strike="noStrike">
                          <a:solidFill>
                            <a:srgbClr val="000000"/>
                          </a:solidFill>
                          <a:effectLst/>
                          <a:latin typeface="Times New Roman" panose="02020603050405020304" pitchFamily="18" charset="0"/>
                          <a:cs typeface="Times New Roman" panose="02020603050405020304" pitchFamily="18" charset="0"/>
                        </a:rPr>
                        <a:t>6 152,17</a:t>
                      </a:r>
                    </a:p>
                  </a:txBody>
                  <a:tcPr marL="9525" marR="9525" marT="9525" marB="0" anchor="b"/>
                </a:tc>
                <a:tc>
                  <a:txBody>
                    <a:bodyPr/>
                    <a:lstStyle/>
                    <a:p>
                      <a:pPr algn="r" fontAlgn="b"/>
                      <a:r>
                        <a:rPr lang="ru-RU" sz="1100" b="0" i="0" u="none" strike="noStrike">
                          <a:solidFill>
                            <a:srgbClr val="000000"/>
                          </a:solidFill>
                          <a:effectLst/>
                          <a:latin typeface="Times New Roman" panose="02020603050405020304" pitchFamily="18" charset="0"/>
                          <a:cs typeface="Times New Roman" panose="02020603050405020304" pitchFamily="18" charset="0"/>
                        </a:rPr>
                        <a:t>6 164,17</a:t>
                      </a:r>
                    </a:p>
                  </a:txBody>
                  <a:tcPr marL="9525" marR="9525" marT="9525" marB="0" anchor="b"/>
                </a:tc>
                <a:extLst>
                  <a:ext uri="{0D108BD9-81ED-4DB2-BD59-A6C34878D82A}">
                    <a16:rowId xmlns:a16="http://schemas.microsoft.com/office/drawing/2014/main" val="1798940985"/>
                  </a:ext>
                </a:extLst>
              </a:tr>
              <a:tr h="390995">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Доходы от продажи земельных участков </a:t>
                      </a:r>
                    </a:p>
                  </a:txBody>
                  <a:tcPr marL="9525" marR="9525" marT="9525" marB="0" anchor="b"/>
                </a:tc>
                <a:tc>
                  <a:txBody>
                    <a:bodyPr/>
                    <a:lstStyle/>
                    <a:p>
                      <a:pPr algn="r" fontAlgn="b"/>
                      <a:r>
                        <a:rPr lang="ru-RU" sz="1100" b="0" i="0" u="none" strike="noStrike">
                          <a:solidFill>
                            <a:srgbClr val="000000"/>
                          </a:solidFill>
                          <a:effectLst/>
                          <a:latin typeface="Times New Roman" panose="02020603050405020304" pitchFamily="18" charset="0"/>
                          <a:cs typeface="Times New Roman" panose="02020603050405020304" pitchFamily="18" charset="0"/>
                        </a:rPr>
                        <a:t>94 617,16</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76 972,68</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63 500,00</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63 500,00</a:t>
                      </a:r>
                    </a:p>
                  </a:txBody>
                  <a:tcPr marL="9525" marR="9525" marT="9525" marB="0" anchor="b"/>
                </a:tc>
                <a:tc>
                  <a:txBody>
                    <a:bodyPr/>
                    <a:lstStyle/>
                    <a:p>
                      <a:pPr algn="r" fontAlgn="b"/>
                      <a:r>
                        <a:rPr lang="ru-RU" sz="1100" b="0" i="0" u="none" strike="noStrike">
                          <a:solidFill>
                            <a:srgbClr val="000000"/>
                          </a:solidFill>
                          <a:effectLst/>
                          <a:latin typeface="Times New Roman" panose="02020603050405020304" pitchFamily="18" charset="0"/>
                          <a:cs typeface="Times New Roman" panose="02020603050405020304" pitchFamily="18" charset="0"/>
                        </a:rPr>
                        <a:t>63 500,00</a:t>
                      </a:r>
                    </a:p>
                  </a:txBody>
                  <a:tcPr marL="9525" marR="9525" marT="9525" marB="0" anchor="b"/>
                </a:tc>
                <a:extLst>
                  <a:ext uri="{0D108BD9-81ED-4DB2-BD59-A6C34878D82A}">
                    <a16:rowId xmlns:a16="http://schemas.microsoft.com/office/drawing/2014/main" val="1295384703"/>
                  </a:ext>
                </a:extLst>
              </a:tr>
              <a:tr h="390995">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Штрафы, санкции, возмещение ущерба </a:t>
                      </a:r>
                    </a:p>
                  </a:txBody>
                  <a:tcPr marL="9525" marR="9525" marT="9525" marB="0" anchor="b"/>
                </a:tc>
                <a:tc>
                  <a:txBody>
                    <a:bodyPr/>
                    <a:lstStyle/>
                    <a:p>
                      <a:pPr algn="r" fontAlgn="b"/>
                      <a:r>
                        <a:rPr lang="ru-RU" sz="1100" b="0" i="0" u="none" strike="noStrike">
                          <a:solidFill>
                            <a:srgbClr val="000000"/>
                          </a:solidFill>
                          <a:effectLst/>
                          <a:latin typeface="Times New Roman" panose="02020603050405020304" pitchFamily="18" charset="0"/>
                          <a:cs typeface="Times New Roman" panose="02020603050405020304" pitchFamily="18" charset="0"/>
                        </a:rPr>
                        <a:t>14 721,75</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5 564,20</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7 109,32</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7 109,32</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7 109,32</a:t>
                      </a:r>
                    </a:p>
                  </a:txBody>
                  <a:tcPr marL="9525" marR="9525" marT="9525" marB="0" anchor="b"/>
                </a:tc>
                <a:extLst>
                  <a:ext uri="{0D108BD9-81ED-4DB2-BD59-A6C34878D82A}">
                    <a16:rowId xmlns:a16="http://schemas.microsoft.com/office/drawing/2014/main" val="10004"/>
                  </a:ext>
                </a:extLst>
              </a:tr>
              <a:tr h="443128">
                <a:tc>
                  <a:txBody>
                    <a:bodyPr/>
                    <a:lstStyle/>
                    <a:p>
                      <a:pPr marL="0" marR="0" indent="0" algn="l">
                        <a:spcBef>
                          <a:spcPts val="0"/>
                        </a:spcBef>
                        <a:spcAft>
                          <a:spcPts val="0"/>
                        </a:spcAft>
                      </a:pPr>
                      <a:r>
                        <a:rPr lang="ru-RU" sz="1200" dirty="0" smtClean="0">
                          <a:effectLst/>
                          <a:latin typeface="Times New Roman" panose="02020603050405020304" pitchFamily="18" charset="0"/>
                          <a:cs typeface="Times New Roman" panose="02020603050405020304" pitchFamily="18" charset="0"/>
                        </a:rPr>
                        <a:t>Прочие неналоговые доходы</a:t>
                      </a:r>
                      <a:endParaRPr lang="ru-RU" sz="1200" b="1" dirty="0">
                        <a:solidFill>
                          <a:srgbClr val="000000"/>
                        </a:solidFill>
                        <a:effectLst/>
                        <a:latin typeface="Times New Roman" panose="02020603050405020304" pitchFamily="18" charset="0"/>
                        <a:cs typeface="Times New Roman" panose="02020603050405020304" pitchFamily="18" charset="0"/>
                      </a:endParaRPr>
                    </a:p>
                  </a:txBody>
                  <a:tcPr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11 </a:t>
                      </a: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927,99</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16 </a:t>
                      </a: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594,39</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5 796,30</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5 615,10</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5 615,10</a:t>
                      </a:r>
                    </a:p>
                  </a:txBody>
                  <a:tcPr marL="9525" marR="9525" marT="9525" marB="0" anchor="b"/>
                </a:tc>
                <a:extLst>
                  <a:ext uri="{0D108BD9-81ED-4DB2-BD59-A6C34878D82A}">
                    <a16:rowId xmlns:a16="http://schemas.microsoft.com/office/drawing/2014/main" val="218574309"/>
                  </a:ext>
                </a:extLst>
              </a:tr>
              <a:tr h="542130">
                <a:tc>
                  <a:txBody>
                    <a:bodyPr/>
                    <a:lstStyle/>
                    <a:p>
                      <a:pPr marL="0" marR="0" indent="0" algn="l">
                        <a:spcBef>
                          <a:spcPts val="0"/>
                        </a:spcBef>
                        <a:spcAft>
                          <a:spcPts val="0"/>
                        </a:spcAft>
                      </a:pPr>
                      <a:r>
                        <a:rPr lang="ru-RU" sz="1400" b="1" dirty="0" smtClean="0">
                          <a:effectLst/>
                          <a:latin typeface="Times New Roman" panose="02020603050405020304" pitchFamily="18" charset="0"/>
                          <a:cs typeface="Times New Roman" panose="02020603050405020304" pitchFamily="18" charset="0"/>
                        </a:rPr>
                        <a:t>БЕЗВОЗМЕЗДНЫЕ ПОСТУПЛЕНИЯ</a:t>
                      </a:r>
                      <a:endParaRPr lang="ru-RU" sz="1400" b="1" dirty="0">
                        <a:solidFill>
                          <a:srgbClr val="000000"/>
                        </a:solidFill>
                        <a:effectLst/>
                        <a:latin typeface="Times New Roman" panose="02020603050405020304" pitchFamily="18" charset="0"/>
                        <a:cs typeface="Times New Roman" panose="02020603050405020304" pitchFamily="18" charset="0"/>
                      </a:endParaRPr>
                    </a:p>
                  </a:txBody>
                  <a:tcPr anchor="b"/>
                </a:tc>
                <a:tc>
                  <a:txBody>
                    <a:bodyPr/>
                    <a:lstStyle/>
                    <a:p>
                      <a:pPr algn="r" fontAlgn="b"/>
                      <a:r>
                        <a:rPr lang="ru-RU" sz="1200" b="1" i="0" u="none" strike="noStrike" dirty="0">
                          <a:solidFill>
                            <a:srgbClr val="000000"/>
                          </a:solidFill>
                          <a:effectLst/>
                          <a:latin typeface="Times New Roman" panose="02020603050405020304" pitchFamily="18" charset="0"/>
                          <a:cs typeface="Times New Roman" panose="02020603050405020304" pitchFamily="18" charset="0"/>
                        </a:rPr>
                        <a:t>3 637 789,65</a:t>
                      </a:r>
                    </a:p>
                  </a:txBody>
                  <a:tcPr marL="9525" marR="9525" marT="9525" marB="0" anchor="b"/>
                </a:tc>
                <a:tc>
                  <a:txBody>
                    <a:bodyPr/>
                    <a:lstStyle/>
                    <a:p>
                      <a:pPr algn="r" fontAlgn="b"/>
                      <a:r>
                        <a:rPr lang="ru-RU" sz="1200" b="1" i="0" u="none" strike="noStrike" dirty="0" smtClean="0">
                          <a:solidFill>
                            <a:srgbClr val="000000"/>
                          </a:solidFill>
                          <a:effectLst/>
                          <a:latin typeface="Times New Roman" panose="02020603050405020304" pitchFamily="18" charset="0"/>
                          <a:cs typeface="Times New Roman" panose="02020603050405020304" pitchFamily="18" charset="0"/>
                        </a:rPr>
                        <a:t>3 034 840,99</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ru-RU" sz="1200" b="1" i="0" u="none" strike="noStrike" dirty="0" smtClean="0">
                          <a:solidFill>
                            <a:srgbClr val="000000"/>
                          </a:solidFill>
                          <a:effectLst/>
                          <a:latin typeface="Times New Roman" panose="02020603050405020304" pitchFamily="18" charset="0"/>
                          <a:cs typeface="Times New Roman" panose="02020603050405020304" pitchFamily="18" charset="0"/>
                        </a:rPr>
                        <a:t>3 417 561,89</a:t>
                      </a:r>
                    </a:p>
                  </a:txBody>
                  <a:tcPr marL="9525" marR="9525" marT="9525" marB="0" anchor="b"/>
                </a:tc>
                <a:tc>
                  <a:txBody>
                    <a:bodyPr/>
                    <a:lstStyle/>
                    <a:p>
                      <a:pPr algn="r" fontAlgn="b"/>
                      <a:r>
                        <a:rPr lang="ru-RU" sz="1200" b="1" i="0" u="none" strike="noStrike" dirty="0" smtClean="0">
                          <a:solidFill>
                            <a:srgbClr val="000000"/>
                          </a:solidFill>
                          <a:effectLst/>
                          <a:latin typeface="Times New Roman" panose="02020603050405020304" pitchFamily="18" charset="0"/>
                          <a:cs typeface="Times New Roman" panose="02020603050405020304" pitchFamily="18" charset="0"/>
                        </a:rPr>
                        <a:t>3 242 259,10</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ru-RU" sz="1200" b="1" i="0" u="none" strike="noStrike" dirty="0" smtClean="0">
                          <a:solidFill>
                            <a:srgbClr val="000000"/>
                          </a:solidFill>
                          <a:effectLst/>
                          <a:latin typeface="Times New Roman" panose="02020603050405020304" pitchFamily="18" charset="0"/>
                          <a:cs typeface="Times New Roman" panose="02020603050405020304" pitchFamily="18" charset="0"/>
                        </a:rPr>
                        <a:t>2 898 972,26</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5"/>
                  </a:ext>
                </a:extLst>
              </a:tr>
              <a:tr h="327375">
                <a:tc>
                  <a:txBody>
                    <a:bodyPr/>
                    <a:lstStyle/>
                    <a:p>
                      <a:pPr marL="0" marR="0" indent="0" algn="l">
                        <a:spcBef>
                          <a:spcPts val="0"/>
                        </a:spcBef>
                        <a:spcAft>
                          <a:spcPts val="0"/>
                        </a:spcAft>
                      </a:pPr>
                      <a:r>
                        <a:rPr lang="ru-RU" sz="1200" dirty="0" smtClean="0">
                          <a:effectLst/>
                          <a:latin typeface="Times New Roman" panose="02020603050405020304" pitchFamily="18" charset="0"/>
                          <a:cs typeface="Times New Roman" panose="02020603050405020304" pitchFamily="18" charset="0"/>
                        </a:rPr>
                        <a:t>Дотации</a:t>
                      </a:r>
                      <a:endParaRPr lang="ru-RU" sz="1200" b="1" dirty="0">
                        <a:solidFill>
                          <a:srgbClr val="000000"/>
                        </a:solidFill>
                        <a:effectLst/>
                        <a:latin typeface="Times New Roman" panose="02020603050405020304" pitchFamily="18" charset="0"/>
                        <a:cs typeface="Times New Roman" panose="02020603050405020304" pitchFamily="18" charset="0"/>
                      </a:endParaRPr>
                    </a:p>
                  </a:txBody>
                  <a:tcPr anchor="b"/>
                </a:tc>
                <a:tc>
                  <a:txBody>
                    <a:bodyPr/>
                    <a:lstStyle/>
                    <a:p>
                      <a:pPr algn="r"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3 355,23</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0,00</a:t>
                      </a:r>
                    </a:p>
                  </a:txBody>
                  <a:tcPr marL="9525" marR="9525" marT="9525" marB="0" anchor="b"/>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0,00</a:t>
                      </a:r>
                    </a:p>
                  </a:txBody>
                  <a:tcPr marL="9525" marR="9525" marT="9525" marB="0" anchor="b"/>
                </a:tc>
                <a:tc>
                  <a:txBody>
                    <a:bodyPr/>
                    <a:lstStyle/>
                    <a:p>
                      <a:pPr algn="r"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                    65 117,00   </a:t>
                      </a:r>
                    </a:p>
                  </a:txBody>
                  <a:tcPr marL="9525" marR="9525" marT="9525" marB="0" anchor="b"/>
                </a:tc>
                <a:tc>
                  <a:txBody>
                    <a:bodyPr/>
                    <a:lstStyle/>
                    <a:p>
                      <a:pPr marL="0" marR="0" indent="0" algn="r" defTabSz="685800" rtl="0" eaLnBrk="1" fontAlgn="b" latinLnBrk="0" hangingPunct="1">
                        <a:lnSpc>
                          <a:spcPct val="100000"/>
                        </a:lnSpc>
                        <a:spcBef>
                          <a:spcPts val="0"/>
                        </a:spcBef>
                        <a:spcAft>
                          <a:spcPts val="0"/>
                        </a:spcAft>
                        <a:buClrTx/>
                        <a:buSzTx/>
                        <a:buFontTx/>
                        <a:buNone/>
                        <a:tabLst/>
                        <a:defRPr/>
                      </a:pPr>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0,00</a:t>
                      </a:r>
                    </a:p>
                  </a:txBody>
                  <a:tcPr marL="9525" marR="9525" marT="9525" marB="0" anchor="b"/>
                </a:tc>
                <a:extLst>
                  <a:ext uri="{0D108BD9-81ED-4DB2-BD59-A6C34878D82A}">
                    <a16:rowId xmlns:a16="http://schemas.microsoft.com/office/drawing/2014/main" val="2554389674"/>
                  </a:ext>
                </a:extLst>
              </a:tr>
              <a:tr h="288032">
                <a:tc>
                  <a:txBody>
                    <a:bodyPr/>
                    <a:lstStyle/>
                    <a:p>
                      <a:pPr marL="0" marR="0" indent="0" algn="l">
                        <a:spcBef>
                          <a:spcPts val="0"/>
                        </a:spcBef>
                        <a:spcAft>
                          <a:spcPts val="0"/>
                        </a:spcAft>
                      </a:pPr>
                      <a:r>
                        <a:rPr lang="ru-RU" sz="1200" dirty="0" smtClean="0">
                          <a:effectLst/>
                          <a:latin typeface="Times New Roman" panose="02020603050405020304" pitchFamily="18" charset="0"/>
                          <a:cs typeface="Times New Roman" panose="02020603050405020304" pitchFamily="18" charset="0"/>
                        </a:rPr>
                        <a:t>Субсидии</a:t>
                      </a:r>
                      <a:endParaRPr lang="ru-RU" sz="1200" b="1" dirty="0">
                        <a:solidFill>
                          <a:srgbClr val="000000"/>
                        </a:solidFill>
                        <a:effectLst/>
                        <a:latin typeface="Times New Roman" panose="02020603050405020304" pitchFamily="18" charset="0"/>
                        <a:cs typeface="Times New Roman" panose="02020603050405020304" pitchFamily="18" charset="0"/>
                      </a:endParaRPr>
                    </a:p>
                  </a:txBody>
                  <a:tcPr anchor="b"/>
                </a:tc>
                <a:tc>
                  <a:txBody>
                    <a:bodyPr/>
                    <a:lstStyle/>
                    <a:p>
                      <a:pPr algn="r"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1 294 992,43</a:t>
                      </a:r>
                    </a:p>
                  </a:txBody>
                  <a:tcPr marL="9525" marR="9525" marT="9525" marB="0" anchor="b"/>
                </a:tc>
                <a:tc>
                  <a:txBody>
                    <a:bodyPr/>
                    <a:lstStyle/>
                    <a:p>
                      <a:pPr algn="r" rtl="0" fontAlgn="ctr"/>
                      <a:r>
                        <a:rPr lang="ru-RU" sz="1100" b="0" i="0" u="none" strike="noStrike" dirty="0">
                          <a:solidFill>
                            <a:srgbClr val="000000"/>
                          </a:solidFill>
                          <a:effectLst/>
                          <a:latin typeface="Times New Roman" panose="02020603050405020304" pitchFamily="18" charset="0"/>
                        </a:rPr>
                        <a:t>              </a:t>
                      </a:r>
                      <a:endParaRPr lang="ru-RU" sz="1100" b="0" i="0" u="none" strike="noStrike" dirty="0" smtClean="0">
                        <a:solidFill>
                          <a:srgbClr val="000000"/>
                        </a:solidFill>
                        <a:effectLst/>
                        <a:latin typeface="Times New Roman" panose="02020603050405020304" pitchFamily="18" charset="0"/>
                      </a:endParaRPr>
                    </a:p>
                    <a:p>
                      <a:pPr algn="r" rtl="0" fontAlgn="ctr"/>
                      <a:r>
                        <a:rPr lang="ru-RU" sz="1100" b="0" i="0" u="none" strike="noStrike" dirty="0" smtClean="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817 884,27   </a:t>
                      </a:r>
                    </a:p>
                  </a:txBody>
                  <a:tcPr marL="9525" marR="9525" marT="9525" marB="0" anchor="ctr"/>
                </a:tc>
                <a:tc>
                  <a:txBody>
                    <a:bodyPr/>
                    <a:lstStyle/>
                    <a:p>
                      <a:pPr algn="r" fontAlgn="b"/>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1 089 672,13</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765 360 68</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470 537,85</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57899019"/>
                  </a:ext>
                </a:extLst>
              </a:tr>
              <a:tr h="392645">
                <a:tc>
                  <a:txBody>
                    <a:bodyPr/>
                    <a:lstStyle/>
                    <a:p>
                      <a:pPr marL="0" marR="0" indent="0" algn="l">
                        <a:spcBef>
                          <a:spcPts val="0"/>
                        </a:spcBef>
                        <a:spcAft>
                          <a:spcPts val="0"/>
                        </a:spcAft>
                      </a:pPr>
                      <a:r>
                        <a:rPr lang="ru-RU" sz="1200" dirty="0" smtClean="0">
                          <a:effectLst/>
                          <a:latin typeface="Times New Roman" panose="02020603050405020304" pitchFamily="18" charset="0"/>
                          <a:cs typeface="Times New Roman" panose="02020603050405020304" pitchFamily="18" charset="0"/>
                        </a:rPr>
                        <a:t>Субвенции</a:t>
                      </a:r>
                      <a:endParaRPr lang="ru-RU" sz="1200" b="1" dirty="0">
                        <a:solidFill>
                          <a:srgbClr val="000000"/>
                        </a:solidFill>
                        <a:effectLst/>
                        <a:latin typeface="Times New Roman" panose="02020603050405020304" pitchFamily="18" charset="0"/>
                        <a:cs typeface="Times New Roman" panose="02020603050405020304" pitchFamily="18" charset="0"/>
                      </a:endParaRPr>
                    </a:p>
                  </a:txBody>
                  <a:tcPr anchor="b"/>
                </a:tc>
                <a:tc>
                  <a:txBody>
                    <a:bodyPr/>
                    <a:lstStyle/>
                    <a:p>
                      <a:pPr algn="r"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2 192 501,50</a:t>
                      </a:r>
                    </a:p>
                  </a:txBody>
                  <a:tcPr marL="9525" marR="9525" marT="9525" marB="0" anchor="b"/>
                </a:tc>
                <a:tc>
                  <a:txBody>
                    <a:bodyPr/>
                    <a:lstStyle/>
                    <a:p>
                      <a:pPr algn="r" rtl="0" fontAlgn="ctr"/>
                      <a:r>
                        <a:rPr lang="ru-RU" sz="1100" b="0" i="0" u="none" strike="noStrike" dirty="0">
                          <a:solidFill>
                            <a:srgbClr val="000000"/>
                          </a:solidFill>
                          <a:effectLst/>
                          <a:latin typeface="Times New Roman" panose="02020603050405020304" pitchFamily="18" charset="0"/>
                        </a:rPr>
                        <a:t>             </a:t>
                      </a:r>
                      <a:endParaRPr lang="ru-RU" sz="1100" b="0" i="0" u="none" strike="noStrike" dirty="0" smtClean="0">
                        <a:solidFill>
                          <a:srgbClr val="000000"/>
                        </a:solidFill>
                        <a:effectLst/>
                        <a:latin typeface="Times New Roman" panose="02020603050405020304" pitchFamily="18" charset="0"/>
                      </a:endParaRPr>
                    </a:p>
                    <a:p>
                      <a:pPr algn="r" rtl="0" fontAlgn="ctr"/>
                      <a:r>
                        <a:rPr lang="ru-RU" sz="1100" b="0" i="0" u="none" strike="noStrike" dirty="0" smtClean="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2 155 642,80   </a:t>
                      </a:r>
                    </a:p>
                  </a:txBody>
                  <a:tcPr marL="9525" marR="9525" marT="9525" marB="0" anchor="ctr"/>
                </a:tc>
                <a:tc>
                  <a:txBody>
                    <a:bodyPr/>
                    <a:lstStyle/>
                    <a:p>
                      <a:pPr algn="r" fontAlgn="b"/>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2 322 436,45   </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2 406 184,80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2 422 837,78</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6"/>
                  </a:ext>
                </a:extLst>
              </a:tr>
              <a:tr h="382675">
                <a:tc>
                  <a:txBody>
                    <a:bodyPr/>
                    <a:lstStyle/>
                    <a:p>
                      <a:pPr marL="0" marR="0" indent="0" algn="l">
                        <a:spcBef>
                          <a:spcPts val="0"/>
                        </a:spcBef>
                        <a:spcAft>
                          <a:spcPts val="0"/>
                        </a:spcAft>
                      </a:pPr>
                      <a:r>
                        <a:rPr lang="ru-RU" sz="1200" dirty="0" smtClean="0">
                          <a:effectLst/>
                          <a:latin typeface="Times New Roman" panose="02020603050405020304" pitchFamily="18" charset="0"/>
                          <a:cs typeface="Times New Roman" panose="02020603050405020304" pitchFamily="18" charset="0"/>
                        </a:rPr>
                        <a:t>Иные межбюджетные трансферты</a:t>
                      </a:r>
                      <a:endParaRPr lang="ru-RU" sz="1200" b="1" dirty="0">
                        <a:solidFill>
                          <a:srgbClr val="000000"/>
                        </a:solidFill>
                        <a:effectLst/>
                        <a:latin typeface="Times New Roman" panose="02020603050405020304" pitchFamily="18" charset="0"/>
                        <a:cs typeface="Times New Roman" panose="02020603050405020304" pitchFamily="18" charset="0"/>
                      </a:endParaRPr>
                    </a:p>
                  </a:txBody>
                  <a:tcPr anchor="b"/>
                </a:tc>
                <a:tc>
                  <a:txBody>
                    <a:bodyPr/>
                    <a:lstStyle/>
                    <a:p>
                      <a:pPr algn="r"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149 611,24</a:t>
                      </a:r>
                    </a:p>
                  </a:txBody>
                  <a:tcPr marL="9525" marR="9525" marT="9525" marB="0" anchor="b"/>
                </a:tc>
                <a:tc>
                  <a:txBody>
                    <a:bodyPr/>
                    <a:lstStyle/>
                    <a:p>
                      <a:pPr algn="r" rtl="0" fontAlgn="ctr"/>
                      <a:r>
                        <a:rPr lang="ru-RU" sz="1100" b="0" i="0" u="none" strike="noStrike" dirty="0">
                          <a:solidFill>
                            <a:srgbClr val="000000"/>
                          </a:solidFill>
                          <a:effectLst/>
                          <a:latin typeface="Times New Roman" panose="02020603050405020304" pitchFamily="18" charset="0"/>
                        </a:rPr>
                        <a:t>                 </a:t>
                      </a:r>
                      <a:endParaRPr lang="ru-RU" sz="1100" b="0" i="0" u="none" strike="noStrike" dirty="0" smtClean="0">
                        <a:solidFill>
                          <a:srgbClr val="000000"/>
                        </a:solidFill>
                        <a:effectLst/>
                        <a:latin typeface="Times New Roman" panose="02020603050405020304" pitchFamily="18" charset="0"/>
                      </a:endParaRPr>
                    </a:p>
                    <a:p>
                      <a:pPr algn="r" rtl="0" fontAlgn="ctr"/>
                      <a:r>
                        <a:rPr lang="ru-RU" sz="1100" b="0" i="0" u="none" strike="noStrike" dirty="0" smtClean="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64 539,76   </a:t>
                      </a:r>
                    </a:p>
                  </a:txBody>
                  <a:tcPr marL="9525" marR="9525" marT="9525" marB="0" anchor="ctr"/>
                </a:tc>
                <a:tc>
                  <a:txBody>
                    <a:bodyPr/>
                    <a:lstStyle/>
                    <a:p>
                      <a:pPr algn="r"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                  </a:t>
                      </a:r>
                      <a:endParaRPr lang="ru-RU" sz="1200" b="0" i="0" u="none" strike="noStrike" dirty="0" smtClean="0">
                        <a:solidFill>
                          <a:srgbClr val="000000"/>
                        </a:solidFill>
                        <a:effectLst/>
                        <a:latin typeface="Times New Roman" panose="02020603050405020304" pitchFamily="18" charset="0"/>
                        <a:cs typeface="Times New Roman" panose="02020603050405020304" pitchFamily="18" charset="0"/>
                      </a:endParaRPr>
                    </a:p>
                    <a:p>
                      <a:pPr algn="r" fontAlgn="b"/>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5 453,31</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5 596,62</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5 596,62</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524828543"/>
                  </a:ext>
                </a:extLst>
              </a:tr>
              <a:tr h="390995">
                <a:tc>
                  <a:txBody>
                    <a:bodyPr/>
                    <a:lstStyle/>
                    <a:p>
                      <a:pPr marL="0" marR="0" indent="0" algn="l">
                        <a:spcBef>
                          <a:spcPts val="0"/>
                        </a:spcBef>
                        <a:spcAft>
                          <a:spcPts val="0"/>
                        </a:spcAft>
                      </a:pPr>
                      <a:r>
                        <a:rPr lang="ru-RU" sz="1400" b="1" dirty="0" smtClean="0">
                          <a:effectLst/>
                          <a:latin typeface="Times New Roman" panose="02020603050405020304" pitchFamily="18" charset="0"/>
                          <a:cs typeface="Times New Roman" panose="02020603050405020304" pitchFamily="18" charset="0"/>
                        </a:rPr>
                        <a:t>ВСЕГО</a:t>
                      </a:r>
                      <a:r>
                        <a:rPr lang="ru-RU" sz="1400" b="1" baseline="0" dirty="0" smtClean="0">
                          <a:effectLst/>
                          <a:latin typeface="Times New Roman" panose="02020603050405020304" pitchFamily="18" charset="0"/>
                          <a:cs typeface="Times New Roman" panose="02020603050405020304" pitchFamily="18" charset="0"/>
                        </a:rPr>
                        <a:t> ДОХОДОВ</a:t>
                      </a:r>
                      <a:endParaRPr lang="ru-RU" sz="1400" b="1" dirty="0">
                        <a:solidFill>
                          <a:srgbClr val="000000"/>
                        </a:solidFill>
                        <a:effectLst/>
                        <a:latin typeface="Times New Roman" panose="02020603050405020304" pitchFamily="18" charset="0"/>
                        <a:cs typeface="Times New Roman" panose="02020603050405020304" pitchFamily="18" charset="0"/>
                      </a:endParaRPr>
                    </a:p>
                  </a:txBody>
                  <a:tcPr anchor="b"/>
                </a:tc>
                <a:tc>
                  <a:txBody>
                    <a:bodyPr/>
                    <a:lstStyle/>
                    <a:p>
                      <a:pPr algn="r" rtl="0" fontAlgn="ctr"/>
                      <a:r>
                        <a:rPr lang="ru-RU" sz="1200" b="1" i="0" u="none" strike="noStrike" dirty="0">
                          <a:solidFill>
                            <a:srgbClr val="000000"/>
                          </a:solidFill>
                          <a:effectLst/>
                          <a:latin typeface="Times New Roman" panose="02020603050405020304" pitchFamily="18" charset="0"/>
                          <a:cs typeface="Times New Roman" panose="02020603050405020304" pitchFamily="18" charset="0"/>
                        </a:rPr>
                        <a:t>6 250 397,71</a:t>
                      </a:r>
                    </a:p>
                  </a:txBody>
                  <a:tcPr marL="9525" marR="9525" marT="9525" marB="0" anchor="ctr"/>
                </a:tc>
                <a:tc>
                  <a:txBody>
                    <a:bodyPr/>
                    <a:lstStyle/>
                    <a:p>
                      <a:pPr algn="r" rtl="0" fontAlgn="ctr"/>
                      <a:r>
                        <a:rPr lang="ru-RU" sz="1200" b="1" i="0" u="none" strike="noStrike" dirty="0" smtClean="0">
                          <a:solidFill>
                            <a:srgbClr val="000000"/>
                          </a:solidFill>
                          <a:effectLst/>
                          <a:latin typeface="Times New Roman" panose="02020603050405020304" pitchFamily="18" charset="0"/>
                          <a:cs typeface="Times New Roman" panose="02020603050405020304" pitchFamily="18" charset="0"/>
                        </a:rPr>
                        <a:t>5 637 943,64</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rtl="0" fontAlgn="ctr"/>
                      <a:r>
                        <a:rPr lang="ru-RU" sz="1200" b="1" i="0" u="none" strike="noStrike" dirty="0" smtClean="0">
                          <a:solidFill>
                            <a:srgbClr val="000000"/>
                          </a:solidFill>
                          <a:effectLst/>
                          <a:latin typeface="Times New Roman" panose="02020603050405020304" pitchFamily="18" charset="0"/>
                          <a:cs typeface="Times New Roman" panose="02020603050405020304" pitchFamily="18" charset="0"/>
                        </a:rPr>
                        <a:t>6 207 561,89</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rtl="0" fontAlgn="ctr"/>
                      <a:r>
                        <a:rPr lang="ru-RU" sz="1200" b="1" i="0" u="none" strike="noStrike" dirty="0" smtClean="0">
                          <a:solidFill>
                            <a:srgbClr val="000000"/>
                          </a:solidFill>
                          <a:effectLst/>
                          <a:latin typeface="Times New Roman" panose="02020603050405020304" pitchFamily="18" charset="0"/>
                          <a:cs typeface="Times New Roman" panose="02020603050405020304" pitchFamily="18" charset="0"/>
                        </a:rPr>
                        <a:t>5 827 259,10</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rtl="0" fontAlgn="ctr"/>
                      <a:r>
                        <a:rPr lang="ru-RU" sz="1200" b="1" i="0" u="none" strike="noStrike" dirty="0" smtClean="0">
                          <a:solidFill>
                            <a:srgbClr val="000000"/>
                          </a:solidFill>
                          <a:effectLst/>
                          <a:latin typeface="Times New Roman" panose="02020603050405020304" pitchFamily="18" charset="0"/>
                          <a:cs typeface="Times New Roman" panose="02020603050405020304" pitchFamily="18" charset="0"/>
                        </a:rPr>
                        <a:t>5 664 572,26</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46655369"/>
                  </a:ext>
                </a:extLst>
              </a:tr>
            </a:tbl>
          </a:graphicData>
        </a:graphic>
      </p:graphicFrame>
      <p:sp>
        <p:nvSpPr>
          <p:cNvPr id="10" name="Прямоугольник 9"/>
          <p:cNvSpPr/>
          <p:nvPr/>
        </p:nvSpPr>
        <p:spPr>
          <a:xfrm>
            <a:off x="8337376" y="260648"/>
            <a:ext cx="1368152" cy="307716"/>
          </a:xfrm>
          <a:prstGeom prst="rect">
            <a:avLst/>
          </a:prstGeom>
        </p:spPr>
        <p:txBody>
          <a:bodyPr wrap="square" lIns="91380" tIns="45690" rIns="91380" bIns="45690">
            <a:spAutoFit/>
          </a:bodyPr>
          <a:lstStyle/>
          <a:p>
            <a:pPr marL="0" marR="0" lvl="0" indent="0" algn="l" defTabSz="913725"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w="900" cmpd="sng">
                  <a:noFill/>
                  <a:prstDash val="solid"/>
                </a:ln>
                <a:solidFill>
                  <a:prstClr val="black"/>
                </a:solidFill>
                <a:effectLst>
                  <a:innerShdw blurRad="101600" dist="76200" dir="5400000">
                    <a:srgbClr val="4F81BD">
                      <a:satMod val="190000"/>
                      <a:tint val="100000"/>
                      <a:alpha val="74000"/>
                    </a:srgbClr>
                  </a:innerShdw>
                </a:effectLst>
                <a:uLnTx/>
                <a:uFillTx/>
                <a:latin typeface="Times New Roman" pitchFamily="18" charset="0"/>
                <a:ea typeface="+mn-ea"/>
                <a:cs typeface="Times New Roman" pitchFamily="18" charset="0"/>
              </a:rPr>
              <a:t>(тыс. рублей)</a:t>
            </a:r>
            <a:endParaRPr kumimoji="0" lang="ru-RU" sz="1400" b="1" i="0" u="none" strike="noStrike" kern="1200" cap="none" spc="0" normalizeH="0" baseline="0" noProof="0" dirty="0">
              <a:ln w="900" cmpd="sng">
                <a:noFill/>
                <a:prstDash val="solid"/>
              </a:ln>
              <a:solidFill>
                <a:prstClr val="black"/>
              </a:solidFill>
              <a:effectLst/>
              <a:uLnTx/>
              <a:uFillTx/>
              <a:latin typeface="Times New Roman" pitchFamily="18" charset="0"/>
              <a:ea typeface="+mn-ea"/>
              <a:cs typeface="Times New Roman" pitchFamily="18" charset="0"/>
            </a:endParaRPr>
          </a:p>
        </p:txBody>
      </p:sp>
      <p:sp>
        <p:nvSpPr>
          <p:cNvPr id="5" name="Rectangle 2"/>
          <p:cNvSpPr>
            <a:spLocks noGrp="1" noChangeArrowheads="1"/>
          </p:cNvSpPr>
          <p:nvPr>
            <p:ph type="title"/>
          </p:nvPr>
        </p:nvSpPr>
        <p:spPr>
          <a:xfrm>
            <a:off x="296671" y="1"/>
            <a:ext cx="9408857" cy="692695"/>
          </a:xfrm>
        </p:spPr>
        <p:txBody>
          <a:bodyPr rtlCol="0">
            <a:noAutofit/>
          </a:bodyPr>
          <a:lstStyle/>
          <a:p>
            <a:pPr algn="ctr" defTabSz="1071563" fontAlgn="base">
              <a:spcAft>
                <a:spcPct val="0"/>
              </a:spcAft>
              <a:defRPr sz="2160" b="1" i="0" u="none" strike="noStrike" kern="1200" baseline="0">
                <a:solidFill>
                  <a:prstClr val="black"/>
                </a:solidFill>
                <a:latin typeface="+mn-lt"/>
                <a:ea typeface="+mn-ea"/>
                <a:cs typeface="+mn-cs"/>
              </a:defRPr>
            </a:pPr>
            <a:r>
              <a:rPr lang="ru-RU" sz="2000" b="1" dirty="0" smtClean="0">
                <a:ln w="900" cmpd="sng">
                  <a:solidFill>
                    <a:schemeClr val="accent1">
                      <a:satMod val="190000"/>
                      <a:alpha val="55000"/>
                    </a:schemeClr>
                  </a:solidFill>
                  <a:prstDash val="solid"/>
                </a:ln>
                <a:solidFill>
                  <a:prstClr val="black"/>
                </a:solidFill>
                <a:latin typeface="Times New Roman" pitchFamily="18" charset="0"/>
                <a:ea typeface="+mn-ea"/>
                <a:cs typeface="Times New Roman" pitchFamily="18" charset="0"/>
              </a:rPr>
              <a:t>СТРУКТУРА ДОХОДОВ </a:t>
            </a:r>
            <a:r>
              <a:rPr lang="ru-RU" sz="2000" b="1" dirty="0">
                <a:ln w="900" cmpd="sng">
                  <a:solidFill>
                    <a:schemeClr val="accent1">
                      <a:satMod val="190000"/>
                      <a:alpha val="55000"/>
                    </a:schemeClr>
                  </a:solidFill>
                  <a:prstDash val="solid"/>
                </a:ln>
                <a:solidFill>
                  <a:prstClr val="black"/>
                </a:solidFill>
                <a:latin typeface="Times New Roman" pitchFamily="18" charset="0"/>
                <a:ea typeface="+mn-ea"/>
                <a:cs typeface="Times New Roman" pitchFamily="18" charset="0"/>
              </a:rPr>
              <a:t>БЮДЖЕТА </a:t>
            </a:r>
            <a:r>
              <a:rPr lang="ru-RU" sz="2000" b="1" dirty="0" smtClean="0">
                <a:ln w="900" cmpd="sng">
                  <a:solidFill>
                    <a:schemeClr val="accent1">
                      <a:satMod val="190000"/>
                      <a:alpha val="55000"/>
                    </a:schemeClr>
                  </a:solidFill>
                  <a:prstDash val="solid"/>
                </a:ln>
                <a:solidFill>
                  <a:prstClr val="black"/>
                </a:solidFill>
                <a:latin typeface="Times New Roman" pitchFamily="18" charset="0"/>
                <a:ea typeface="+mn-ea"/>
                <a:cs typeface="Times New Roman" pitchFamily="18" charset="0"/>
              </a:rPr>
              <a:t>В 2024-2028 ГОДАХ</a:t>
            </a:r>
            <a:endParaRPr lang="ru-RU" sz="2000" b="1" dirty="0">
              <a:ln w="900" cmpd="sng">
                <a:solidFill>
                  <a:schemeClr val="accent1">
                    <a:satMod val="190000"/>
                    <a:alpha val="55000"/>
                  </a:schemeClr>
                </a:solidFill>
                <a:prstDash val="solid"/>
              </a:ln>
              <a:solidFill>
                <a:prstClr val="black"/>
              </a:solidFill>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787925036"/>
      </p:ext>
    </p:extLst>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13318" y="380327"/>
            <a:ext cx="9144000" cy="672409"/>
          </a:xfrm>
        </p:spPr>
        <p:txBody>
          <a:bodyPr rtlCol="0">
            <a:normAutofit/>
          </a:bodyPr>
          <a:lstStyle/>
          <a:p>
            <a:pPr algn="ctr" defTabSz="910215" fontAlgn="t">
              <a:spcAft>
                <a:spcPts val="0"/>
              </a:spcAft>
              <a:defRPr/>
            </a:pPr>
            <a:r>
              <a:rPr lang="ru-RU" altLang="ru-RU" sz="2000" b="1" dirty="0">
                <a:ln w="900" cmpd="sng">
                  <a:noFill/>
                  <a:prstDash val="solid"/>
                </a:ln>
                <a:solidFill>
                  <a:schemeClr val="accent1">
                    <a:lumMod val="50000"/>
                  </a:schemeClr>
                </a:solidFill>
                <a:effectLst>
                  <a:innerShdw blurRad="101600" dist="76200" dir="5400000">
                    <a:schemeClr val="accent1">
                      <a:satMod val="190000"/>
                      <a:tint val="100000"/>
                      <a:alpha val="74000"/>
                    </a:schemeClr>
                  </a:innerShdw>
                </a:effectLst>
                <a:latin typeface="Times New Roman" panose="02020603050405020304" pitchFamily="18" charset="0"/>
                <a:cs typeface="Times New Roman" pitchFamily="18" charset="0"/>
              </a:rPr>
              <a:t>ДИНАМИКА СОБСТВЕННЫХ ДОХОДОВ </a:t>
            </a:r>
          </a:p>
        </p:txBody>
      </p:sp>
      <p:graphicFrame>
        <p:nvGraphicFramePr>
          <p:cNvPr id="2" name="Таблица 1"/>
          <p:cNvGraphicFramePr>
            <a:graphicFrameLocks noGrp="1"/>
          </p:cNvGraphicFramePr>
          <p:nvPr>
            <p:extLst>
              <p:ext uri="{D42A27DB-BD31-4B8C-83A1-F6EECF244321}">
                <p14:modId xmlns:p14="http://schemas.microsoft.com/office/powerpoint/2010/main" val="2605445436"/>
              </p:ext>
            </p:extLst>
          </p:nvPr>
        </p:nvGraphicFramePr>
        <p:xfrm>
          <a:off x="632533" y="1606092"/>
          <a:ext cx="8700233" cy="1458227"/>
        </p:xfrm>
        <a:graphic>
          <a:graphicData uri="http://schemas.openxmlformats.org/drawingml/2006/table">
            <a:tbl>
              <a:tblPr>
                <a:tableStyleId>{775DCB02-9BB8-47FD-8907-85C794F793BA}</a:tableStyleId>
              </a:tblPr>
              <a:tblGrid>
                <a:gridCol w="3174527">
                  <a:extLst>
                    <a:ext uri="{9D8B030D-6E8A-4147-A177-3AD203B41FA5}">
                      <a16:colId xmlns:a16="http://schemas.microsoft.com/office/drawing/2014/main" val="20000"/>
                    </a:ext>
                  </a:extLst>
                </a:gridCol>
                <a:gridCol w="1747144">
                  <a:extLst>
                    <a:ext uri="{9D8B030D-6E8A-4147-A177-3AD203B41FA5}">
                      <a16:colId xmlns:a16="http://schemas.microsoft.com/office/drawing/2014/main" val="20001"/>
                    </a:ext>
                  </a:extLst>
                </a:gridCol>
                <a:gridCol w="1275265">
                  <a:extLst>
                    <a:ext uri="{9D8B030D-6E8A-4147-A177-3AD203B41FA5}">
                      <a16:colId xmlns:a16="http://schemas.microsoft.com/office/drawing/2014/main" val="20002"/>
                    </a:ext>
                  </a:extLst>
                </a:gridCol>
                <a:gridCol w="1360146">
                  <a:extLst>
                    <a:ext uri="{9D8B030D-6E8A-4147-A177-3AD203B41FA5}">
                      <a16:colId xmlns:a16="http://schemas.microsoft.com/office/drawing/2014/main" val="20003"/>
                    </a:ext>
                  </a:extLst>
                </a:gridCol>
                <a:gridCol w="1143151">
                  <a:extLst>
                    <a:ext uri="{9D8B030D-6E8A-4147-A177-3AD203B41FA5}">
                      <a16:colId xmlns:a16="http://schemas.microsoft.com/office/drawing/2014/main" val="20004"/>
                    </a:ext>
                  </a:extLst>
                </a:gridCol>
              </a:tblGrid>
              <a:tr h="68098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a:ln>
                            <a:noFill/>
                          </a:ln>
                          <a:effectLst/>
                          <a:latin typeface="Times New Roman" panose="02020603050405020304" pitchFamily="18" charset="0"/>
                          <a:cs typeface="Times New Roman" panose="02020603050405020304" pitchFamily="18" charset="0"/>
                        </a:rPr>
                        <a:t>Наименование</a:t>
                      </a:r>
                      <a:endParaRPr kumimoji="0" lang="ru-RU" sz="1400" b="1" i="0" u="none" strike="noStrike" cap="none" normalizeH="0" baseline="0" dirty="0">
                        <a:ln>
                          <a:noFill/>
                        </a:ln>
                        <a:solidFill>
                          <a:schemeClr val="tx1"/>
                        </a:solidFill>
                        <a:effectLst/>
                        <a:latin typeface="Times New Roman" pitchFamily="18" charset="0"/>
                        <a:cs typeface="Times New Roman" pitchFamily="18" charset="0"/>
                      </a:endParaRPr>
                    </a:p>
                  </a:txBody>
                  <a:tcPr marL="84401" marR="84401" marT="34286" marB="34286" anchor="ctr" horzOverflow="overflow">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2025 (план)</a:t>
                      </a:r>
                      <a:endParaRPr kumimoji="0" lang="ru-RU" sz="1400" b="1" i="0" u="none" strike="noStrike" cap="none" normalizeH="0" baseline="0" dirty="0">
                        <a:ln>
                          <a:noFill/>
                        </a:ln>
                        <a:solidFill>
                          <a:schemeClr val="tx1"/>
                        </a:solidFill>
                        <a:effectLst/>
                        <a:latin typeface="Times New Roman" pitchFamily="18" charset="0"/>
                        <a:cs typeface="Times New Roman" pitchFamily="18" charset="0"/>
                      </a:endParaRPr>
                    </a:p>
                  </a:txBody>
                  <a:tcPr marL="84401" marR="84401" marT="34286" marB="34286" anchor="ctr" horzOverflow="overflow">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ru-RU" sz="1400" b="1" i="0" dirty="0" smtClean="0">
                          <a:effectLst/>
                          <a:latin typeface="Times New Roman" pitchFamily="18" charset="0"/>
                          <a:cs typeface="Times New Roman" pitchFamily="18" charset="0"/>
                        </a:rPr>
                        <a:t>2026</a:t>
                      </a:r>
                      <a:r>
                        <a:rPr lang="ru-RU" sz="1400" b="1" i="0" baseline="0" dirty="0" smtClean="0">
                          <a:effectLst/>
                          <a:latin typeface="Times New Roman" pitchFamily="18" charset="0"/>
                          <a:cs typeface="Times New Roman" pitchFamily="18" charset="0"/>
                        </a:rPr>
                        <a:t> </a:t>
                      </a:r>
                      <a:r>
                        <a:rPr lang="ru-RU" sz="1400" b="1" i="0" dirty="0" smtClean="0">
                          <a:effectLst/>
                          <a:latin typeface="Times New Roman" pitchFamily="18" charset="0"/>
                          <a:cs typeface="Times New Roman" pitchFamily="18" charset="0"/>
                        </a:rPr>
                        <a:t>(план)</a:t>
                      </a:r>
                      <a:endParaRPr kumimoji="0" lang="ru-RU" sz="1400" b="1" i="0" u="none" strike="noStrike" cap="none" normalizeH="0" baseline="0" dirty="0">
                        <a:ln>
                          <a:noFill/>
                        </a:ln>
                        <a:solidFill>
                          <a:schemeClr val="tx1"/>
                        </a:solidFill>
                        <a:effectLst/>
                        <a:latin typeface="Times New Roman" pitchFamily="18" charset="0"/>
                        <a:cs typeface="Times New Roman" pitchFamily="18" charset="0"/>
                      </a:endParaRPr>
                    </a:p>
                  </a:txBody>
                  <a:tcPr marL="84401" marR="84401" marT="34286" marB="34286" anchor="ctr" horzOverflow="overflow">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ctr"/>
                      <a:r>
                        <a:rPr lang="ru-RU" sz="1400" b="1" i="0" dirty="0" smtClean="0">
                          <a:effectLst/>
                          <a:latin typeface="Times New Roman" pitchFamily="18" charset="0"/>
                          <a:cs typeface="Times New Roman" pitchFamily="18" charset="0"/>
                        </a:rPr>
                        <a:t>2027   </a:t>
                      </a:r>
                      <a:endParaRPr lang="ru-RU" sz="1400" b="1" i="0" dirty="0">
                        <a:effectLst/>
                        <a:latin typeface="Times New Roman" pitchFamily="18" charset="0"/>
                        <a:cs typeface="Times New Roman" pitchFamily="18" charset="0"/>
                      </a:endParaRPr>
                    </a:p>
                    <a:p>
                      <a:pPr algn="ctr"/>
                      <a:r>
                        <a:rPr lang="ru-RU" sz="1400" b="1" i="0" dirty="0" smtClean="0">
                          <a:effectLst/>
                          <a:latin typeface="Times New Roman" pitchFamily="18" charset="0"/>
                          <a:cs typeface="Times New Roman" pitchFamily="18" charset="0"/>
                        </a:rPr>
                        <a:t>(план)  </a:t>
                      </a:r>
                      <a:endParaRPr lang="ru-RU" sz="1400" b="1" i="0" dirty="0">
                        <a:effectLst/>
                        <a:latin typeface="Times New Roman" pitchFamily="18" charset="0"/>
                        <a:cs typeface="Times New Roman" pitchFamily="18" charset="0"/>
                      </a:endParaRPr>
                    </a:p>
                  </a:txBody>
                  <a:tcPr marL="84401" marR="84401" marT="34286" marB="34286" anchor="ctr" horzOverflow="overflow">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2028</a:t>
                      </a:r>
                      <a:endParaRPr kumimoji="0" lang="ru-RU" sz="14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(план)</a:t>
                      </a:r>
                      <a:endParaRPr kumimoji="0" lang="ru-RU" sz="1400" b="1" i="0" u="none" strike="noStrike" cap="none" normalizeH="0" baseline="0" dirty="0">
                        <a:ln>
                          <a:noFill/>
                        </a:ln>
                        <a:solidFill>
                          <a:schemeClr val="tx1"/>
                        </a:solidFill>
                        <a:effectLst/>
                        <a:latin typeface="Times New Roman" pitchFamily="18" charset="0"/>
                        <a:cs typeface="Times New Roman" pitchFamily="18" charset="0"/>
                      </a:endParaRPr>
                    </a:p>
                  </a:txBody>
                  <a:tcPr marL="84401" marR="84401" marT="34286" marB="34286" anchor="ctr" horzOverflow="overflow">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277443">
                <a:tc>
                  <a:txBody>
                    <a:bodyPr/>
                    <a:lstStyle/>
                    <a:p>
                      <a:r>
                        <a:rPr lang="ru-RU" sz="1400" b="0" i="0" dirty="0">
                          <a:solidFill>
                            <a:schemeClr val="tx1"/>
                          </a:solidFill>
                          <a:latin typeface="Times New Roman" panose="02020603050405020304" pitchFamily="18" charset="0"/>
                          <a:cs typeface="Times New Roman" panose="02020603050405020304" pitchFamily="18" charset="0"/>
                        </a:rPr>
                        <a:t>Собственные доходы,</a:t>
                      </a:r>
                      <a:r>
                        <a:rPr lang="ru-RU" sz="1400" b="0" i="0" baseline="0" dirty="0">
                          <a:solidFill>
                            <a:schemeClr val="tx1"/>
                          </a:solidFill>
                          <a:latin typeface="Times New Roman" panose="02020603050405020304" pitchFamily="18" charset="0"/>
                          <a:cs typeface="Times New Roman" panose="02020603050405020304" pitchFamily="18" charset="0"/>
                        </a:rPr>
                        <a:t> всего</a:t>
                      </a:r>
                      <a:endParaRPr lang="ru-RU" sz="1400" b="0" i="0" dirty="0">
                        <a:solidFill>
                          <a:schemeClr val="tx1"/>
                        </a:solidFill>
                        <a:latin typeface="Times New Roman" panose="02020603050405020304" pitchFamily="18" charset="0"/>
                        <a:cs typeface="Times New Roman" panose="02020603050405020304" pitchFamily="18" charset="0"/>
                      </a:endParaRPr>
                    </a:p>
                  </a:txBody>
                  <a:tcPr marL="84406" marR="84406" marT="34290" marB="3429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2</a:t>
                      </a: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603 102,65</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7144"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2 </a:t>
                      </a: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790</a:t>
                      </a: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 000,00</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7144"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2 </a:t>
                      </a: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585</a:t>
                      </a:r>
                      <a:r>
                        <a:rPr lang="ru-RU" sz="1400" b="0" i="0" u="none" strike="noStrike" baseline="0" dirty="0" smtClean="0">
                          <a:solidFill>
                            <a:srgbClr val="000000"/>
                          </a:solidFill>
                          <a:effectLst/>
                          <a:latin typeface="Times New Roman" panose="02020603050405020304" pitchFamily="18" charset="0"/>
                          <a:cs typeface="Times New Roman" panose="02020603050405020304" pitchFamily="18" charset="0"/>
                        </a:rPr>
                        <a:t> 000,00</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7144"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2 </a:t>
                      </a: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765 600,00</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7144"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288415">
                <a:tc>
                  <a:txBody>
                    <a:bodyPr/>
                    <a:lstStyle/>
                    <a:p>
                      <a:r>
                        <a:rPr lang="ru-RU" sz="1400" b="0" i="0" dirty="0">
                          <a:solidFill>
                            <a:schemeClr val="tx1"/>
                          </a:solidFill>
                          <a:latin typeface="Times New Roman" panose="02020603050405020304" pitchFamily="18" charset="0"/>
                          <a:cs typeface="Times New Roman" panose="02020603050405020304" pitchFamily="18" charset="0"/>
                        </a:rPr>
                        <a:t>Темп </a:t>
                      </a:r>
                      <a:r>
                        <a:rPr lang="ru-RU" sz="1400" b="0" i="0" dirty="0" smtClean="0">
                          <a:solidFill>
                            <a:schemeClr val="tx1"/>
                          </a:solidFill>
                          <a:latin typeface="Times New Roman" panose="02020603050405020304" pitchFamily="18" charset="0"/>
                          <a:cs typeface="Times New Roman" panose="02020603050405020304" pitchFamily="18" charset="0"/>
                        </a:rPr>
                        <a:t>роста</a:t>
                      </a:r>
                      <a:r>
                        <a:rPr lang="en-US" sz="1400" b="0" i="0" dirty="0" smtClean="0">
                          <a:solidFill>
                            <a:schemeClr val="tx1"/>
                          </a:solidFill>
                          <a:latin typeface="Times New Roman" panose="02020603050405020304" pitchFamily="18" charset="0"/>
                          <a:cs typeface="Times New Roman" panose="02020603050405020304" pitchFamily="18" charset="0"/>
                        </a:rPr>
                        <a:t> (</a:t>
                      </a:r>
                      <a:r>
                        <a:rPr lang="ru-RU" sz="1400" b="0" i="0" dirty="0" smtClean="0">
                          <a:solidFill>
                            <a:schemeClr val="tx1"/>
                          </a:solidFill>
                          <a:latin typeface="Times New Roman" panose="02020603050405020304" pitchFamily="18" charset="0"/>
                          <a:cs typeface="Times New Roman" panose="02020603050405020304" pitchFamily="18" charset="0"/>
                        </a:rPr>
                        <a:t>снижения</a:t>
                      </a:r>
                      <a:r>
                        <a:rPr lang="en-US" sz="1400" b="0" i="0" dirty="0" smtClean="0">
                          <a:solidFill>
                            <a:schemeClr val="tx1"/>
                          </a:solidFill>
                          <a:latin typeface="Times New Roman" panose="02020603050405020304" pitchFamily="18" charset="0"/>
                          <a:cs typeface="Times New Roman" panose="02020603050405020304" pitchFamily="18" charset="0"/>
                        </a:rPr>
                        <a:t>)</a:t>
                      </a:r>
                      <a:r>
                        <a:rPr lang="ru-RU" sz="1400" b="0" i="0" dirty="0" smtClean="0">
                          <a:solidFill>
                            <a:schemeClr val="tx1"/>
                          </a:solidFill>
                          <a:latin typeface="Times New Roman" panose="02020603050405020304" pitchFamily="18" charset="0"/>
                          <a:cs typeface="Times New Roman" panose="02020603050405020304" pitchFamily="18" charset="0"/>
                        </a:rPr>
                        <a:t> </a:t>
                      </a:r>
                      <a:r>
                        <a:rPr lang="ru-RU" sz="1400" b="0" i="0" dirty="0">
                          <a:solidFill>
                            <a:schemeClr val="tx1"/>
                          </a:solidFill>
                          <a:latin typeface="Times New Roman" panose="02020603050405020304" pitchFamily="18" charset="0"/>
                          <a:cs typeface="Times New Roman" panose="02020603050405020304" pitchFamily="18" charset="0"/>
                        </a:rPr>
                        <a:t>доходов</a:t>
                      </a:r>
                      <a:r>
                        <a:rPr lang="ru-RU" sz="1400" b="0" i="0" baseline="0" dirty="0">
                          <a:solidFill>
                            <a:schemeClr val="tx1"/>
                          </a:solidFill>
                          <a:latin typeface="Times New Roman" panose="02020603050405020304" pitchFamily="18" charset="0"/>
                          <a:cs typeface="Times New Roman" panose="02020603050405020304" pitchFamily="18" charset="0"/>
                        </a:rPr>
                        <a:t> к предыдущему году, %</a:t>
                      </a:r>
                      <a:endParaRPr lang="ru-RU" sz="1400" b="0" i="0" dirty="0">
                        <a:solidFill>
                          <a:schemeClr val="tx1"/>
                        </a:solidFill>
                        <a:latin typeface="Times New Roman" panose="02020603050405020304" pitchFamily="18" charset="0"/>
                        <a:cs typeface="Times New Roman" panose="02020603050405020304" pitchFamily="18" charset="0"/>
                      </a:endParaRPr>
                    </a:p>
                  </a:txBody>
                  <a:tcPr marL="84406" marR="84406" marT="34290" marB="3429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ctr" fontAlgn="b"/>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7144"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1,04</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7144"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0,9</a:t>
                      </a: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3</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7144"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1,07</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7144"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3" name="Диаграмма 3"/>
          <p:cNvGraphicFramePr>
            <a:graphicFrameLocks/>
          </p:cNvGraphicFramePr>
          <p:nvPr>
            <p:extLst/>
          </p:nvPr>
        </p:nvGraphicFramePr>
        <p:xfrm>
          <a:off x="344488" y="3157538"/>
          <a:ext cx="9042400" cy="2792412"/>
        </p:xfrm>
        <a:graphic>
          <a:graphicData uri="http://schemas.openxmlformats.org/drawingml/2006/chart">
            <c:chart xmlns:c="http://schemas.openxmlformats.org/drawingml/2006/chart" xmlns:r="http://schemas.openxmlformats.org/officeDocument/2006/relationships" r:id="rId2"/>
          </a:graphicData>
        </a:graphic>
      </p:graphicFrame>
      <p:sp>
        <p:nvSpPr>
          <p:cNvPr id="4" name="Прямоугольник 3"/>
          <p:cNvSpPr/>
          <p:nvPr/>
        </p:nvSpPr>
        <p:spPr>
          <a:xfrm>
            <a:off x="8032134" y="878681"/>
            <a:ext cx="1300632" cy="307722"/>
          </a:xfrm>
          <a:prstGeom prst="rect">
            <a:avLst/>
          </a:prstGeom>
        </p:spPr>
        <p:txBody>
          <a:bodyPr wrap="none" lIns="91386" tIns="45693" rIns="91386" bIns="45693">
            <a:spAutoFit/>
          </a:bodyPr>
          <a:lstStyle/>
          <a:p>
            <a:pPr marL="0" marR="0" lvl="0" indent="0" algn="l" defTabSz="913725" rtl="0" eaLnBrk="1" fontAlgn="auto" latinLnBrk="0" hangingPunct="1">
              <a:lnSpc>
                <a:spcPct val="100000"/>
              </a:lnSpc>
              <a:spcBef>
                <a:spcPts val="0"/>
              </a:spcBef>
              <a:spcAft>
                <a:spcPts val="0"/>
              </a:spcAft>
              <a:buClrTx/>
              <a:buSzTx/>
              <a:buFontTx/>
              <a:buNone/>
              <a:tabLst/>
              <a:defRPr/>
            </a:pPr>
            <a:r>
              <a:rPr kumimoji="0" lang="ru-RU" altLang="ru-RU" sz="1400" b="1" i="0" u="none" strike="noStrike" kern="1200" cap="none" spc="0" normalizeH="0" baseline="0" noProof="0" dirty="0">
                <a:ln w="900" cmpd="sng">
                  <a:noFill/>
                  <a:prstDash val="solid"/>
                </a:ln>
                <a:solidFill>
                  <a:prstClr val="black"/>
                </a:solidFill>
                <a:effectLst>
                  <a:innerShdw blurRad="101600" dist="76200" dir="5400000">
                    <a:srgbClr val="4F81BD">
                      <a:satMod val="190000"/>
                      <a:tint val="100000"/>
                      <a:alpha val="74000"/>
                    </a:srgbClr>
                  </a:innerShdw>
                </a:effectLst>
                <a:uLnTx/>
                <a:uFillTx/>
                <a:latin typeface="Times New Roman" panose="02020603050405020304" pitchFamily="18" charset="0"/>
                <a:ea typeface="+mn-ea"/>
                <a:cs typeface="Times New Roman" panose="02020603050405020304" pitchFamily="18" charset="0"/>
              </a:rPr>
              <a:t>(тыс. рублей) </a:t>
            </a:r>
            <a:endParaRPr kumimoji="0" lang="ru-RU" sz="1400" b="0" i="0" u="none" strike="noStrike" kern="1200" cap="none" spc="0" normalizeH="0" baseline="0" noProof="0" dirty="0">
              <a:ln w="900" cmpd="sng">
                <a:noFill/>
                <a:prstDash val="solid"/>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755385216"/>
      </p:ext>
    </p:extLst>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Заголовок 1"/>
          <p:cNvSpPr>
            <a:spLocks noGrp="1"/>
          </p:cNvSpPr>
          <p:nvPr>
            <p:ph type="title"/>
          </p:nvPr>
        </p:nvSpPr>
        <p:spPr>
          <a:xfrm>
            <a:off x="4088904" y="170350"/>
            <a:ext cx="2088232" cy="307975"/>
          </a:xfrm>
        </p:spPr>
        <p:txBody>
          <a:bodyPr>
            <a:normAutofit fontScale="90000"/>
          </a:bodyPr>
          <a:lstStyle/>
          <a:p>
            <a:r>
              <a:rPr lang="ru-RU" sz="2000" b="1" dirty="0">
                <a:ln w="900" cmpd="sng">
                  <a:solidFill>
                    <a:schemeClr val="accent1">
                      <a:satMod val="190000"/>
                      <a:alpha val="55000"/>
                    </a:schemeClr>
                  </a:solidFill>
                  <a:prstDash val="solid"/>
                </a:ln>
                <a:solidFill>
                  <a:schemeClr val="tx1"/>
                </a:solidFill>
                <a:latin typeface="Times New Roman"/>
                <a:ea typeface="+mn-ea"/>
                <a:cs typeface="+mn-cs"/>
              </a:rPr>
              <a:t>СОДЕРЖАНИЕ</a:t>
            </a:r>
            <a:endParaRPr lang="ru-RU" sz="2200" b="1" dirty="0">
              <a:ln w="900" cmpd="sng">
                <a:solidFill>
                  <a:schemeClr val="accent1">
                    <a:satMod val="190000"/>
                    <a:alpha val="55000"/>
                  </a:schemeClr>
                </a:solidFill>
                <a:prstDash val="solid"/>
              </a:ln>
              <a:solidFill>
                <a:schemeClr val="tx1"/>
              </a:solidFill>
              <a:latin typeface="Times New Roman"/>
              <a:ea typeface="+mn-ea"/>
              <a:cs typeface="+mn-cs"/>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678529696"/>
              </p:ext>
            </p:extLst>
          </p:nvPr>
        </p:nvGraphicFramePr>
        <p:xfrm>
          <a:off x="272480" y="441010"/>
          <a:ext cx="9289032" cy="6084329"/>
        </p:xfrm>
        <a:graphic>
          <a:graphicData uri="http://schemas.openxmlformats.org/drawingml/2006/table">
            <a:tbl>
              <a:tblPr/>
              <a:tblGrid>
                <a:gridCol w="8652538">
                  <a:extLst>
                    <a:ext uri="{9D8B030D-6E8A-4147-A177-3AD203B41FA5}">
                      <a16:colId xmlns:a16="http://schemas.microsoft.com/office/drawing/2014/main" val="20000"/>
                    </a:ext>
                  </a:extLst>
                </a:gridCol>
                <a:gridCol w="636494">
                  <a:extLst>
                    <a:ext uri="{9D8B030D-6E8A-4147-A177-3AD203B41FA5}">
                      <a16:colId xmlns:a16="http://schemas.microsoft.com/office/drawing/2014/main" val="20001"/>
                    </a:ext>
                  </a:extLst>
                </a:gridCol>
              </a:tblGrid>
              <a:tr h="20984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Times New Roman" pitchFamily="18" charset="0"/>
                          <a:cs typeface="Times New Roman" pitchFamily="18" charset="0"/>
                        </a:rPr>
                        <a:t>Глоссарий (основные термины)</a:t>
                      </a:r>
                      <a:endParaRPr kumimoji="0" lang="ru-RU" sz="1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smtClean="0">
                          <a:ln>
                            <a:noFill/>
                          </a:ln>
                          <a:solidFill>
                            <a:srgbClr val="000000"/>
                          </a:solidFill>
                          <a:effectLst/>
                          <a:latin typeface="Times New Roman" pitchFamily="18" charset="0"/>
                          <a:cs typeface="Times New Roman" pitchFamily="18" charset="0"/>
                        </a:rPr>
                        <a:t>3</a:t>
                      </a:r>
                      <a:endParaRPr kumimoji="0" lang="ru-RU" sz="10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0"/>
                  </a:ext>
                </a:extLst>
              </a:tr>
              <a:tr h="20984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Times New Roman" pitchFamily="18" charset="0"/>
                          <a:cs typeface="Times New Roman" pitchFamily="18" charset="0"/>
                        </a:rPr>
                        <a:t>Административно-территориальное деление Шпаковского муниципального округа</a:t>
                      </a:r>
                      <a:endParaRPr kumimoji="0" lang="ru-RU" sz="1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Times New Roman" pitchFamily="18" charset="0"/>
                          <a:cs typeface="Times New Roman" pitchFamily="18" charset="0"/>
                        </a:rPr>
                        <a:t>4</a:t>
                      </a:r>
                      <a:endParaRPr kumimoji="0" lang="ru-RU" sz="1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20984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Times New Roman" pitchFamily="18" charset="0"/>
                          <a:cs typeface="Times New Roman" pitchFamily="18" charset="0"/>
                        </a:rPr>
                        <a:t>Основные показатели социально – экономического развития</a:t>
                      </a:r>
                      <a:r>
                        <a:rPr kumimoji="0" lang="en-US" sz="10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1000" b="1" i="0" u="none" strike="noStrike" cap="none" normalizeH="0" baseline="0" dirty="0" smtClean="0">
                          <a:ln>
                            <a:noFill/>
                          </a:ln>
                          <a:solidFill>
                            <a:srgbClr val="000000"/>
                          </a:solidFill>
                          <a:effectLst/>
                          <a:latin typeface="Times New Roman" pitchFamily="18" charset="0"/>
                          <a:cs typeface="Times New Roman" pitchFamily="18" charset="0"/>
                        </a:rPr>
                        <a:t>Шпаковского муниципального округа</a:t>
                      </a:r>
                      <a:endParaRPr kumimoji="0" lang="ru-RU" sz="1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Times New Roman" pitchFamily="18" charset="0"/>
                          <a:cs typeface="Times New Roman" pitchFamily="18" charset="0"/>
                        </a:rPr>
                        <a:t>5</a:t>
                      </a:r>
                      <a:endParaRPr kumimoji="0" lang="ru-RU" sz="1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20984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Times New Roman" pitchFamily="18" charset="0"/>
                          <a:cs typeface="Times New Roman" pitchFamily="18" charset="0"/>
                        </a:rPr>
                        <a:t>Реализация основных направлений бюджетной, налоговой и долговой политики</a:t>
                      </a:r>
                      <a:endParaRPr kumimoji="0" lang="ru-RU" sz="1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Times New Roman" pitchFamily="18" charset="0"/>
                          <a:cs typeface="Times New Roman" pitchFamily="18" charset="0"/>
                        </a:rPr>
                        <a:t>6</a:t>
                      </a:r>
                      <a:endParaRPr kumimoji="0" lang="ru-RU" sz="1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7166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Основные характеристики бюджета Шпаковского муниципального округа на 2026 год и плановый период 2027 и 2028 годов  в сравнении с фактическими значениями за 2024 год и ожидаемым исполнением за 2025 год</a:t>
                      </a: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Times New Roman" pitchFamily="18" charset="0"/>
                          <a:cs typeface="Times New Roman" pitchFamily="18" charset="0"/>
                        </a:rPr>
                        <a:t>7-8</a:t>
                      </a:r>
                      <a:endParaRPr kumimoji="0" lang="ru-RU" sz="1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20164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ДОХОДЫ</a:t>
                      </a:r>
                      <a:endParaRPr kumimoji="0" lang="ru-RU"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9-23</a:t>
                      </a: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20984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изменения в налоговое законодательство</a:t>
                      </a: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9-12</a:t>
                      </a: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2865039071"/>
                  </a:ext>
                </a:extLst>
              </a:tr>
              <a:tr h="37166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       динамика роста доходов  (фактические значения за 2023-2024 годы, плановые значения в текущем 2025 году, а также на очередной 2026 год и плановый период 2027 и 2028 годов)</a:t>
                      </a: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Times New Roman" pitchFamily="18" charset="0"/>
                          <a:cs typeface="Times New Roman" pitchFamily="18" charset="0"/>
                        </a:rPr>
                        <a:t>13-14</a:t>
                      </a:r>
                      <a:endParaRPr kumimoji="0" lang="ru-RU" sz="1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20329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деятельность органов местного самоуправления, влияющая на изменение доходов бюджета</a:t>
                      </a: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15</a:t>
                      </a: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r h="20329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объем и структура доходов в динамике (налоговые и неналоговые доходы, межбюджетные трансферты)</a:t>
                      </a: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Times New Roman" pitchFamily="18" charset="0"/>
                          <a:cs typeface="Times New Roman" pitchFamily="18" charset="0"/>
                        </a:rPr>
                        <a:t> 16-22</a:t>
                      </a:r>
                      <a:endParaRPr kumimoji="0" lang="ru-RU" sz="1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0"/>
                  </a:ext>
                </a:extLst>
              </a:tr>
              <a:tr h="203290">
                <a:tc>
                  <a:txBody>
                    <a:bodyPr/>
                    <a:lstStyle/>
                    <a:p>
                      <a:pPr marL="0" marR="0" lvl="0" indent="179388"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налоговые расходы (налоговые льготы)</a:t>
                      </a: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23</a:t>
                      </a: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803819100"/>
                  </a:ext>
                </a:extLst>
              </a:tr>
              <a:tr h="20984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Times New Roman" pitchFamily="18" charset="0"/>
                          <a:cs typeface="Times New Roman" pitchFamily="18" charset="0"/>
                        </a:rPr>
                        <a:t>РАСХОДЫ</a:t>
                      </a:r>
                      <a:endParaRPr kumimoji="0" lang="ru-RU" sz="1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Times New Roman" pitchFamily="18" charset="0"/>
                          <a:cs typeface="Times New Roman" pitchFamily="18" charset="0"/>
                        </a:rPr>
                        <a:t>24-51</a:t>
                      </a:r>
                      <a:endParaRPr kumimoji="0" lang="ru-RU"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1"/>
                  </a:ext>
                </a:extLst>
              </a:tr>
              <a:tr h="37166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       динамика расходов и функциональная структура бюджета (фактические значения за 2023-2024 годы, плановые значения в текущем 2025 году, а также на очередной 2026 год и плановый период 2027 и 2028 годов)</a:t>
                      </a:r>
                      <a:endPar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Times New Roman" pitchFamily="18" charset="0"/>
                          <a:cs typeface="Times New Roman" pitchFamily="18" charset="0"/>
                        </a:rPr>
                        <a:t>24-26</a:t>
                      </a:r>
                      <a:endParaRPr kumimoji="0" lang="ru-RU" sz="1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2"/>
                  </a:ext>
                </a:extLst>
              </a:tr>
              <a:tr h="18583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реализация национальных проектов в 2026-2028 годах</a:t>
                      </a: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27</a:t>
                      </a: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3"/>
                  </a:ext>
                </a:extLst>
              </a:tr>
              <a:tr h="18583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       расходы местного бюджета с учетом интересов целевых групп пользователей (социально-культурная сфера)</a:t>
                      </a:r>
                      <a:endPar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28-29</a:t>
                      </a: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4"/>
                  </a:ext>
                </a:extLst>
              </a:tr>
              <a:tr h="185833">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расходы на социальную поддержку отдельных категорий граждан, </a:t>
                      </a: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предоставление услуг в сфере образования, в сфере культуры и физической культуры</a:t>
                      </a:r>
                      <a:endPar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Times New Roman" pitchFamily="18" charset="0"/>
                          <a:cs typeface="Times New Roman" pitchFamily="18" charset="0"/>
                        </a:rPr>
                        <a:t> 30-38</a:t>
                      </a:r>
                      <a:endParaRPr kumimoji="0" lang="ru-RU" sz="1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5"/>
                  </a:ext>
                </a:extLst>
              </a:tr>
              <a:tr h="18583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       обеспечение жильем молодых семей</a:t>
                      </a:r>
                      <a:endPar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Times New Roman" pitchFamily="18" charset="0"/>
                          <a:cs typeface="Times New Roman" pitchFamily="18" charset="0"/>
                        </a:rPr>
                        <a:t>39</a:t>
                      </a:r>
                      <a:endParaRPr kumimoji="0" lang="ru-RU" sz="1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7"/>
                  </a:ext>
                </a:extLst>
              </a:tr>
              <a:tr h="185833">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сведения об общественно значимых проектах (капитальное строительство</a:t>
                      </a: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 укрепление материально-технической базы муниципальных организаций</a:t>
                      </a:r>
                      <a:endPar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1000" b="1" i="0" u="none" strike="noStrike" cap="none" normalizeH="0" baseline="0" dirty="0" smtClean="0">
                          <a:ln>
                            <a:noFill/>
                          </a:ln>
                          <a:solidFill>
                            <a:srgbClr val="000000"/>
                          </a:solidFill>
                          <a:effectLst/>
                          <a:latin typeface="Times New Roman" pitchFamily="18" charset="0"/>
                          <a:cs typeface="Times New Roman" pitchFamily="18" charset="0"/>
                        </a:rPr>
                        <a:t>40-41</a:t>
                      </a:r>
                      <a:endParaRPr kumimoji="0" lang="ru-RU" sz="1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8"/>
                  </a:ext>
                </a:extLst>
              </a:tr>
              <a:tr h="18583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расходы на благоустройство территории (формирование городской среды) и жилищно-коммунальное хозяйство Шпаковского муниципального округа</a:t>
                      </a: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42</a:t>
                      </a:r>
                      <a:endParaRPr kumimoji="0" lang="ru-RU" sz="1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20"/>
                  </a:ext>
                </a:extLst>
              </a:tr>
              <a:tr h="201038">
                <a:tc>
                  <a:txBody>
                    <a:bodyPr/>
                    <a:lstStyle/>
                    <a:p>
                      <a:pPr marL="0" marR="0" lvl="0" indent="0" algn="l" defTabSz="909638"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       информация о реализации инициативных проектов (количество проектов, финансовое обеспечение), сведения об учете мнения граждан</a:t>
                      </a:r>
                      <a:endPar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43-44</a:t>
                      </a:r>
                      <a:endParaRPr kumimoji="0" lang="ru-RU" sz="1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21"/>
                  </a:ext>
                </a:extLst>
              </a:tr>
              <a:tr h="20984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развитие транспортной инфраструктуры (муниципальный дорожный фонд)</a:t>
                      </a: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45</a:t>
                      </a:r>
                      <a:endParaRPr kumimoji="0" lang="ru-RU" sz="1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3275213660"/>
                  </a:ext>
                </a:extLst>
              </a:tr>
              <a:tr h="20984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       расходы на реализацию муниципальных программ и непрограммных направлений деятельности</a:t>
                      </a:r>
                      <a:endPar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Times New Roman" pitchFamily="18" charset="0"/>
                          <a:cs typeface="Times New Roman" pitchFamily="18" charset="0"/>
                        </a:rPr>
                        <a:t>46-49</a:t>
                      </a:r>
                      <a:endParaRPr kumimoji="0" lang="ru-RU" sz="1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23"/>
                  </a:ext>
                </a:extLst>
              </a:tr>
              <a:tr h="18583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основные подходы по формированию расходной части бюджета </a:t>
                      </a: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50-51</a:t>
                      </a:r>
                      <a:endParaRPr kumimoji="0" lang="ru-RU" sz="1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318101129"/>
                  </a:ext>
                </a:extLst>
              </a:tr>
              <a:tr h="37166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Times New Roman" pitchFamily="18" charset="0"/>
                          <a:cs typeface="Times New Roman" pitchFamily="18" charset="0"/>
                        </a:rPr>
                        <a:t>Удельные и </a:t>
                      </a:r>
                      <a:r>
                        <a:rPr kumimoji="0" lang="ru-RU" sz="1000" b="1" i="0" u="none" strike="noStrike" cap="none" normalizeH="0" baseline="0" dirty="0" err="1" smtClean="0">
                          <a:ln>
                            <a:noFill/>
                          </a:ln>
                          <a:solidFill>
                            <a:srgbClr val="000000"/>
                          </a:solidFill>
                          <a:effectLst/>
                          <a:latin typeface="Times New Roman" pitchFamily="18" charset="0"/>
                          <a:cs typeface="Times New Roman" pitchFamily="18" charset="0"/>
                        </a:rPr>
                        <a:t>подушевые</a:t>
                      </a:r>
                      <a:r>
                        <a:rPr kumimoji="0" lang="ru-RU" sz="1000" b="1" i="0" u="none" strike="noStrike" cap="none" normalizeH="0" baseline="0" dirty="0" smtClean="0">
                          <a:ln>
                            <a:noFill/>
                          </a:ln>
                          <a:solidFill>
                            <a:srgbClr val="000000"/>
                          </a:solidFill>
                          <a:effectLst/>
                          <a:latin typeface="Times New Roman" pitchFamily="18" charset="0"/>
                          <a:cs typeface="Times New Roman" pitchFamily="18" charset="0"/>
                        </a:rPr>
                        <a:t> показатели доходов и расходов бюджета в сравнении с аналогичными показателями других муниципальных образований края за 2024 год</a:t>
                      </a:r>
                      <a:endParaRPr kumimoji="0" lang="ru-RU" sz="1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1000" b="1" i="0" u="none" strike="noStrike" cap="none" normalizeH="0" baseline="0" dirty="0" smtClean="0">
                          <a:ln>
                            <a:noFill/>
                          </a:ln>
                          <a:solidFill>
                            <a:srgbClr val="000000"/>
                          </a:solidFill>
                          <a:effectLst/>
                          <a:latin typeface="Times New Roman" pitchFamily="18" charset="0"/>
                          <a:cs typeface="Times New Roman" pitchFamily="18" charset="0"/>
                        </a:rPr>
                        <a:t>52</a:t>
                      </a:r>
                      <a:endParaRPr kumimoji="0" lang="ru-RU" sz="1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24"/>
                  </a:ext>
                </a:extLst>
              </a:tr>
              <a:tr h="18583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Times New Roman" pitchFamily="18" charset="0"/>
                          <a:cs typeface="Times New Roman" pitchFamily="18" charset="0"/>
                        </a:rPr>
                        <a:t>Уровень долговой нагрузки на бюджет</a:t>
                      </a:r>
                      <a:endParaRPr kumimoji="0" lang="ru-RU" sz="1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Times New Roman" pitchFamily="18" charset="0"/>
                          <a:cs typeface="Times New Roman" pitchFamily="18" charset="0"/>
                        </a:rPr>
                        <a:t>53-54</a:t>
                      </a:r>
                      <a:endParaRPr kumimoji="0" lang="ru-RU" sz="1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25"/>
                  </a:ext>
                </a:extLst>
              </a:tr>
              <a:tr h="20984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Times New Roman" pitchFamily="18" charset="0"/>
                          <a:cs typeface="Times New Roman" pitchFamily="18" charset="0"/>
                        </a:rPr>
                        <a:t>Информация о позиции округа в рейтингах</a:t>
                      </a:r>
                      <a:endParaRPr kumimoji="0" lang="ru-RU" sz="1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Times New Roman" pitchFamily="18" charset="0"/>
                          <a:cs typeface="Times New Roman" pitchFamily="18" charset="0"/>
                        </a:rPr>
                        <a:t>55</a:t>
                      </a:r>
                      <a:endParaRPr kumimoji="0" lang="ru-RU" sz="1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26"/>
                  </a:ext>
                </a:extLst>
              </a:tr>
              <a:tr h="20984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Times New Roman" pitchFamily="18" charset="0"/>
                          <a:cs typeface="Times New Roman" pitchFamily="18" charset="0"/>
                        </a:rPr>
                        <a:t>Способы информирования граждан (контактная информация)</a:t>
                      </a:r>
                      <a:endParaRPr kumimoji="0" lang="ru-RU" sz="1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Times New Roman" pitchFamily="18" charset="0"/>
                          <a:ea typeface="+mn-ea"/>
                          <a:cs typeface="Times New Roman" pitchFamily="18" charset="0"/>
                        </a:rPr>
                        <a:t>56-57</a:t>
                      </a:r>
                      <a:endParaRPr kumimoji="0" lang="ru-RU" sz="1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32878" marR="3287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41847946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9" name="Rectangle 2"/>
          <p:cNvSpPr>
            <a:spLocks noGrp="1" noChangeArrowheads="1"/>
          </p:cNvSpPr>
          <p:nvPr>
            <p:ph type="title"/>
          </p:nvPr>
        </p:nvSpPr>
        <p:spPr>
          <a:xfrm>
            <a:off x="560512" y="332656"/>
            <a:ext cx="8964488" cy="727474"/>
          </a:xfrm>
        </p:spPr>
        <p:txBody>
          <a:bodyPr rtlCol="0">
            <a:normAutofit/>
          </a:bodyPr>
          <a:lstStyle/>
          <a:p>
            <a:pPr defTabSz="910215" fontAlgn="auto">
              <a:spcAft>
                <a:spcPts val="0"/>
              </a:spcAft>
              <a:defRPr/>
            </a:pPr>
            <a:r>
              <a:rPr lang="ru-RU" altLang="ru-RU" sz="2100" b="1" dirty="0">
                <a:ln w="900" cmpd="sng">
                  <a:noFill/>
                  <a:prstDash val="solid"/>
                </a:ln>
                <a:solidFill>
                  <a:schemeClr val="accent1">
                    <a:lumMod val="50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СТРУКТУРА  СОБСТВЕННЫХ ДОХОДОВ БЮДЖЕТА НА </a:t>
            </a:r>
            <a:r>
              <a:rPr lang="ru-RU" altLang="ru-RU" sz="2100" b="1" dirty="0" smtClean="0">
                <a:ln w="900" cmpd="sng">
                  <a:noFill/>
                  <a:prstDash val="solid"/>
                </a:ln>
                <a:solidFill>
                  <a:schemeClr val="accent1">
                    <a:lumMod val="50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2026 </a:t>
            </a:r>
            <a:r>
              <a:rPr lang="ru-RU" altLang="ru-RU" sz="2100" b="1" dirty="0">
                <a:ln w="900" cmpd="sng">
                  <a:noFill/>
                  <a:prstDash val="solid"/>
                </a:ln>
                <a:solidFill>
                  <a:schemeClr val="accent1">
                    <a:lumMod val="50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ГОД</a:t>
            </a:r>
          </a:p>
        </p:txBody>
      </p:sp>
      <p:graphicFrame>
        <p:nvGraphicFramePr>
          <p:cNvPr id="28693" name="Object 21"/>
          <p:cNvGraphicFramePr>
            <a:graphicFrameLocks noGrp="1"/>
          </p:cNvGraphicFramePr>
          <p:nvPr>
            <p:ph idx="1"/>
          </p:nvPr>
        </p:nvGraphicFramePr>
        <p:xfrm>
          <a:off x="1608138" y="3590925"/>
          <a:ext cx="3886200" cy="1717675"/>
        </p:xfrm>
        <a:graphic>
          <a:graphicData uri="http://schemas.openxmlformats.org/presentationml/2006/ole">
            <mc:AlternateContent xmlns:mc="http://schemas.openxmlformats.org/markup-compatibility/2006">
              <mc:Choice xmlns:v="urn:schemas-microsoft-com:vml" Requires="v">
                <p:oleObj spid="_x0000_s41013" name="Диаграмма" r:id="rId4" imgW="5200339" imgH="2298391" progId="">
                  <p:embed/>
                </p:oleObj>
              </mc:Choice>
              <mc:Fallback>
                <p:oleObj name="Диаграмма" r:id="rId4" imgW="5200339" imgH="2298391" progId="">
                  <p:embed/>
                  <p:pic>
                    <p:nvPicPr>
                      <p:cNvPr id="28693" name="Object 21"/>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8138" y="3590925"/>
                        <a:ext cx="3886200" cy="171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Диаграмма 6"/>
          <p:cNvGraphicFramePr>
            <a:graphicFrameLocks/>
          </p:cNvGraphicFramePr>
          <p:nvPr>
            <p:extLst/>
          </p:nvPr>
        </p:nvGraphicFramePr>
        <p:xfrm>
          <a:off x="272480" y="980728"/>
          <a:ext cx="9633520" cy="587727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316304282"/>
      </p:ext>
    </p:extLst>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344488" y="240146"/>
            <a:ext cx="9074122" cy="898879"/>
          </a:xfrm>
          <a:prstGeom prst="rect">
            <a:avLst/>
          </a:prstGeom>
        </p:spPr>
        <p:txBody>
          <a:bodyPr lIns="77865" tIns="38933" rIns="77865" bIns="38933">
            <a:normAutofit/>
          </a:bodyPr>
          <a:lstStyle/>
          <a:p>
            <a:pPr marL="0" marR="0" lvl="0" indent="0" algn="ctr" defTabSz="1071563" rtl="0" eaLnBrk="1" fontAlgn="base" latinLnBrk="0" hangingPunct="1">
              <a:lnSpc>
                <a:spcPct val="100000"/>
              </a:lnSpc>
              <a:spcBef>
                <a:spcPct val="0"/>
              </a:spcBef>
              <a:spcAft>
                <a:spcPct val="0"/>
              </a:spcAft>
              <a:buClrTx/>
              <a:buSzTx/>
              <a:buFontTx/>
              <a:buNone/>
              <a:tabLst/>
              <a:defRPr/>
            </a:pPr>
            <a:r>
              <a:rPr kumimoji="0" lang="ru-RU" sz="2000" b="1" i="0" u="none" strike="noStrike" kern="1200" cap="none" spc="0" normalizeH="0" baseline="0" noProof="0" dirty="0">
                <a:ln w="900" cmpd="sng">
                  <a:noFill/>
                  <a:prstDash val="solid"/>
                </a:ln>
                <a:solidFill>
                  <a:srgbClr val="94B6D2">
                    <a:lumMod val="50000"/>
                  </a:srgbClr>
                </a:solidFill>
                <a:effectLst>
                  <a:innerShdw blurRad="101600" dist="76200" dir="5400000">
                    <a:srgbClr val="94B6D2">
                      <a:satMod val="190000"/>
                      <a:tint val="100000"/>
                      <a:alpha val="74000"/>
                    </a:srgbClr>
                  </a:innerShdw>
                </a:effectLst>
                <a:uLnTx/>
                <a:uFillTx/>
                <a:latin typeface="Times New Roman" pitchFamily="18" charset="0"/>
                <a:ea typeface="+mn-ea"/>
                <a:cs typeface="Times New Roman" pitchFamily="18" charset="0"/>
              </a:rPr>
              <a:t>ДИНАМИКА И СТРУКТУРА ДОХОДОВ МЕСТНОГО БЮДЖЕТА </a:t>
            </a:r>
          </a:p>
          <a:p>
            <a:pPr marL="0" marR="0" lvl="0" indent="0" algn="ctr" defTabSz="1071563" rtl="0" eaLnBrk="1" fontAlgn="base" latinLnBrk="0" hangingPunct="1">
              <a:lnSpc>
                <a:spcPct val="100000"/>
              </a:lnSpc>
              <a:spcBef>
                <a:spcPct val="0"/>
              </a:spcBef>
              <a:spcAft>
                <a:spcPct val="0"/>
              </a:spcAft>
              <a:buClrTx/>
              <a:buSzTx/>
              <a:buFontTx/>
              <a:buNone/>
              <a:tabLst/>
              <a:defRPr/>
            </a:pPr>
            <a:r>
              <a:rPr kumimoji="0" lang="ru-RU" sz="2000" b="1" i="0" u="none" strike="noStrike" kern="1200" cap="none" spc="0" normalizeH="0" baseline="0" noProof="0" dirty="0">
                <a:ln w="900" cmpd="sng">
                  <a:noFill/>
                  <a:prstDash val="solid"/>
                </a:ln>
                <a:solidFill>
                  <a:srgbClr val="94B6D2">
                    <a:lumMod val="50000"/>
                  </a:srgbClr>
                </a:solidFill>
                <a:effectLst>
                  <a:innerShdw blurRad="101600" dist="76200" dir="5400000">
                    <a:srgbClr val="94B6D2">
                      <a:satMod val="190000"/>
                      <a:tint val="100000"/>
                      <a:alpha val="74000"/>
                    </a:srgbClr>
                  </a:innerShdw>
                </a:effectLst>
                <a:uLnTx/>
                <a:uFillTx/>
                <a:latin typeface="Times New Roman" pitchFamily="18" charset="0"/>
                <a:ea typeface="+mn-ea"/>
                <a:cs typeface="Times New Roman" pitchFamily="18" charset="0"/>
              </a:rPr>
              <a:t>ПО БЕЗВОЗМЕЗДНЫМ ПОСТУПЛЕНИЯМ В </a:t>
            </a:r>
            <a:r>
              <a:rPr kumimoji="0" lang="ru-RU" sz="2000" b="1" i="0" u="none" strike="noStrike" kern="1200" cap="none" spc="0" normalizeH="0" baseline="0" noProof="0" dirty="0" smtClean="0">
                <a:ln w="900" cmpd="sng">
                  <a:noFill/>
                  <a:prstDash val="solid"/>
                </a:ln>
                <a:solidFill>
                  <a:srgbClr val="94B6D2">
                    <a:lumMod val="50000"/>
                  </a:srgbClr>
                </a:solidFill>
                <a:effectLst>
                  <a:innerShdw blurRad="101600" dist="76200" dir="5400000">
                    <a:srgbClr val="94B6D2">
                      <a:satMod val="190000"/>
                      <a:tint val="100000"/>
                      <a:alpha val="74000"/>
                    </a:srgbClr>
                  </a:innerShdw>
                </a:effectLst>
                <a:uLnTx/>
                <a:uFillTx/>
                <a:latin typeface="Times New Roman" pitchFamily="18" charset="0"/>
                <a:ea typeface="+mn-ea"/>
                <a:cs typeface="Times New Roman" pitchFamily="18" charset="0"/>
              </a:rPr>
              <a:t>2024-2028 </a:t>
            </a:r>
            <a:r>
              <a:rPr kumimoji="0" lang="ru-RU" sz="2000" b="1" i="0" u="none" strike="noStrike" kern="1200" cap="none" spc="0" normalizeH="0" baseline="0" noProof="0" dirty="0">
                <a:ln w="900" cmpd="sng">
                  <a:noFill/>
                  <a:prstDash val="solid"/>
                </a:ln>
                <a:solidFill>
                  <a:srgbClr val="94B6D2">
                    <a:lumMod val="50000"/>
                  </a:srgbClr>
                </a:solidFill>
                <a:effectLst>
                  <a:innerShdw blurRad="101600" dist="76200" dir="5400000">
                    <a:srgbClr val="94B6D2">
                      <a:satMod val="190000"/>
                      <a:tint val="100000"/>
                      <a:alpha val="74000"/>
                    </a:srgbClr>
                  </a:innerShdw>
                </a:effectLst>
                <a:uLnTx/>
                <a:uFillTx/>
                <a:latin typeface="Times New Roman" pitchFamily="18" charset="0"/>
                <a:ea typeface="+mn-ea"/>
                <a:cs typeface="Times New Roman" pitchFamily="18" charset="0"/>
              </a:rPr>
              <a:t>ГОДАХ</a:t>
            </a:r>
          </a:p>
          <a:p>
            <a:pPr marL="0" marR="0" lvl="0" indent="0" algn="l" defTabSz="913725" rtl="0" eaLnBrk="1" fontAlgn="auto" latinLnBrk="0" hangingPunct="1">
              <a:lnSpc>
                <a:spcPct val="100000"/>
              </a:lnSpc>
              <a:spcBef>
                <a:spcPts val="0"/>
              </a:spcBef>
              <a:spcAft>
                <a:spcPts val="0"/>
              </a:spcAft>
              <a:buClrTx/>
              <a:buSzTx/>
              <a:buFontTx/>
              <a:buNone/>
              <a:tabLst/>
              <a:defRPr/>
            </a:pPr>
            <a:endParaRPr kumimoji="0" lang="ru-RU" sz="2000" b="1" i="0" u="none" strike="noStrike" kern="1200" cap="none" spc="0" normalizeH="0" baseline="0" noProof="0" dirty="0">
              <a:ln w="900" cmpd="sng">
                <a:noFill/>
                <a:prstDash val="solid"/>
              </a:ln>
              <a:solidFill>
                <a:srgbClr val="94B6D2">
                  <a:lumMod val="50000"/>
                </a:srgbClr>
              </a:solidFill>
              <a:effectLst>
                <a:innerShdw blurRad="101600" dist="76200" dir="5400000">
                  <a:srgbClr val="4F81BD">
                    <a:satMod val="190000"/>
                    <a:tint val="100000"/>
                    <a:alpha val="74000"/>
                  </a:srgbClr>
                </a:innerShdw>
              </a:effectLst>
              <a:uLnTx/>
              <a:uFillTx/>
              <a:latin typeface="Times New Roman" panose="02020603050405020304" pitchFamily="18" charset="0"/>
              <a:ea typeface="+mn-ea"/>
              <a:cs typeface="Times New Roman" panose="02020603050405020304" pitchFamily="18" charset="0"/>
            </a:endParaRPr>
          </a:p>
          <a:p>
            <a:pPr marL="0" marR="0" lvl="0" indent="0" algn="l" defTabSz="913725" rtl="0" eaLnBrk="1" fontAlgn="auto" latinLnBrk="0" hangingPunct="1">
              <a:lnSpc>
                <a:spcPct val="100000"/>
              </a:lnSpc>
              <a:spcBef>
                <a:spcPts val="0"/>
              </a:spcBef>
              <a:spcAft>
                <a:spcPts val="0"/>
              </a:spcAft>
              <a:buClrTx/>
              <a:buSzTx/>
              <a:buFontTx/>
              <a:buNone/>
              <a:tabLst/>
              <a:defRPr/>
            </a:pPr>
            <a:endParaRPr kumimoji="0" lang="ru-RU" sz="900" b="1" i="0" u="none" strike="noStrike" kern="1200" cap="none" spc="0" normalizeH="0" baseline="0" noProof="0" dirty="0">
              <a:ln w="900" cmpd="sng">
                <a:noFill/>
                <a:prstDash val="solid"/>
              </a:ln>
              <a:solidFill>
                <a:prstClr val="black"/>
              </a:solidFill>
              <a:effectLst>
                <a:innerShdw blurRad="101600" dist="76200" dir="5400000">
                  <a:srgbClr val="4F81BD">
                    <a:satMod val="190000"/>
                    <a:tint val="100000"/>
                    <a:alpha val="74000"/>
                  </a:srgbClr>
                </a:innerShdw>
              </a:effectLst>
              <a:uLnTx/>
              <a:uFillTx/>
              <a:latin typeface="Times New Roman" panose="02020603050405020304" pitchFamily="18" charset="0"/>
              <a:ea typeface="+mn-ea"/>
              <a:cs typeface="Times New Roman" panose="02020603050405020304" pitchFamily="18" charset="0"/>
            </a:endParaRPr>
          </a:p>
          <a:p>
            <a:pPr marL="0" marR="0" lvl="0" indent="0" algn="l" defTabSz="913725" rtl="0" eaLnBrk="1" fontAlgn="auto" latinLnBrk="0" hangingPunct="1">
              <a:lnSpc>
                <a:spcPct val="100000"/>
              </a:lnSpc>
              <a:spcBef>
                <a:spcPts val="0"/>
              </a:spcBef>
              <a:spcAft>
                <a:spcPts val="0"/>
              </a:spcAft>
              <a:buClrTx/>
              <a:buSzTx/>
              <a:buFontTx/>
              <a:buNone/>
              <a:tabLst/>
              <a:defRPr/>
            </a:pPr>
            <a:endParaRPr kumimoji="0" lang="ru-RU" sz="900" b="1" i="0" u="none" strike="noStrike" kern="1200" cap="none" spc="0" normalizeH="0" baseline="0" noProof="0" dirty="0">
              <a:ln w="900" cmpd="sng">
                <a:noFill/>
                <a:prstDash val="solid"/>
              </a:ln>
              <a:solidFill>
                <a:prstClr val="black"/>
              </a:solidFill>
              <a:effectLst>
                <a:innerShdw blurRad="101600" dist="76200" dir="5400000">
                  <a:srgbClr val="4F81BD">
                    <a:satMod val="190000"/>
                    <a:tint val="100000"/>
                    <a:alpha val="74000"/>
                  </a:srgbClr>
                </a:innerShdw>
              </a:effectLst>
              <a:uLnTx/>
              <a:uFillTx/>
              <a:latin typeface="Times New Roman" panose="02020603050405020304" pitchFamily="18" charset="0"/>
              <a:ea typeface="+mn-ea"/>
              <a:cs typeface="Times New Roman" panose="02020603050405020304" pitchFamily="18" charset="0"/>
            </a:endParaRPr>
          </a:p>
          <a:p>
            <a:pPr marL="0" marR="0" lvl="0" indent="0" algn="l" defTabSz="913725" rtl="0" eaLnBrk="1" fontAlgn="auto" latinLnBrk="0" hangingPunct="1">
              <a:lnSpc>
                <a:spcPct val="100000"/>
              </a:lnSpc>
              <a:spcBef>
                <a:spcPts val="0"/>
              </a:spcBef>
              <a:spcAft>
                <a:spcPts val="0"/>
              </a:spcAft>
              <a:buClrTx/>
              <a:buSzTx/>
              <a:buFontTx/>
              <a:buNone/>
              <a:tabLst/>
              <a:defRPr/>
            </a:pPr>
            <a:endParaRPr kumimoji="0" lang="ru-RU" sz="900" b="1" i="0" u="none" strike="noStrike" kern="1200" cap="none" spc="0" normalizeH="0" baseline="0" noProof="0" dirty="0">
              <a:ln w="900" cmpd="sng">
                <a:noFill/>
                <a:prstDash val="solid"/>
              </a:ln>
              <a:solidFill>
                <a:prstClr val="black"/>
              </a:solidFill>
              <a:effectLst>
                <a:innerShdw blurRad="101600" dist="76200" dir="5400000">
                  <a:srgbClr val="4F81BD">
                    <a:satMod val="190000"/>
                    <a:tint val="100000"/>
                    <a:alpha val="74000"/>
                  </a:srgbClr>
                </a:innerShdw>
              </a:effectLst>
              <a:uLnTx/>
              <a:uFillTx/>
              <a:latin typeface="Times New Roman" panose="02020603050405020304" pitchFamily="18" charset="0"/>
              <a:ea typeface="+mn-ea"/>
              <a:cs typeface="Times New Roman" panose="02020603050405020304" pitchFamily="18" charset="0"/>
            </a:endParaRPr>
          </a:p>
          <a:p>
            <a:pPr marL="0" marR="0" lvl="0" indent="0" algn="l" defTabSz="913725" rtl="0" eaLnBrk="1" fontAlgn="auto" latinLnBrk="0" hangingPunct="1">
              <a:lnSpc>
                <a:spcPct val="100000"/>
              </a:lnSpc>
              <a:spcBef>
                <a:spcPts val="0"/>
              </a:spcBef>
              <a:spcAft>
                <a:spcPts val="0"/>
              </a:spcAft>
              <a:buClrTx/>
              <a:buSzTx/>
              <a:buFontTx/>
              <a:buNone/>
              <a:tabLst/>
              <a:defRPr/>
            </a:pPr>
            <a:endParaRPr kumimoji="0" lang="ru-RU" sz="900" b="1" i="0" u="none" strike="noStrike" kern="1200" cap="none" spc="0" normalizeH="0" baseline="0" noProof="0" dirty="0">
              <a:ln w="900" cmpd="sng">
                <a:noFill/>
                <a:prstDash val="solid"/>
              </a:ln>
              <a:solidFill>
                <a:prstClr val="black"/>
              </a:solidFill>
              <a:effectLst>
                <a:innerShdw blurRad="101600" dist="76200" dir="5400000">
                  <a:srgbClr val="4F81BD">
                    <a:satMod val="190000"/>
                    <a:tint val="100000"/>
                    <a:alpha val="74000"/>
                  </a:srgbClr>
                </a:innerShdw>
              </a:effectLst>
              <a:uLnTx/>
              <a:uFillTx/>
              <a:latin typeface="Times New Roman" panose="02020603050405020304" pitchFamily="18" charset="0"/>
              <a:ea typeface="+mn-ea"/>
              <a:cs typeface="Times New Roman" panose="02020603050405020304" pitchFamily="18" charset="0"/>
            </a:endParaRPr>
          </a:p>
          <a:p>
            <a:pPr marL="0" marR="0" lvl="0" indent="0" algn="l" defTabSz="913725" rtl="0" eaLnBrk="1" fontAlgn="auto" latinLnBrk="0" hangingPunct="1">
              <a:lnSpc>
                <a:spcPct val="100000"/>
              </a:lnSpc>
              <a:spcBef>
                <a:spcPts val="0"/>
              </a:spcBef>
              <a:spcAft>
                <a:spcPts val="0"/>
              </a:spcAft>
              <a:buClrTx/>
              <a:buSzTx/>
              <a:buFontTx/>
              <a:buNone/>
              <a:tabLst/>
              <a:defRPr/>
            </a:pPr>
            <a:endParaRPr kumimoji="0" lang="ru-RU" sz="900" b="1" i="0" u="none" strike="noStrike" kern="1200" cap="none" spc="0" normalizeH="0" baseline="0" noProof="0" dirty="0">
              <a:ln w="900" cmpd="sng">
                <a:noFill/>
                <a:prstDash val="solid"/>
              </a:ln>
              <a:solidFill>
                <a:prstClr val="black"/>
              </a:solidFill>
              <a:effectLst>
                <a:innerShdw blurRad="101600" dist="76200" dir="5400000">
                  <a:srgbClr val="4F81BD">
                    <a:satMod val="190000"/>
                    <a:tint val="100000"/>
                    <a:alpha val="74000"/>
                  </a:srgbClr>
                </a:innerShdw>
              </a:effectLst>
              <a:uLnTx/>
              <a:uFillTx/>
              <a:latin typeface="Times New Roman" panose="02020603050405020304" pitchFamily="18" charset="0"/>
              <a:ea typeface="+mn-ea"/>
              <a:cs typeface="Times New Roman" panose="02020603050405020304" pitchFamily="18" charset="0"/>
            </a:endParaRPr>
          </a:p>
          <a:p>
            <a:pPr marL="0" marR="0" lvl="0" indent="0" algn="l" defTabSz="913725" rtl="0" eaLnBrk="1" fontAlgn="auto" latinLnBrk="0" hangingPunct="1">
              <a:lnSpc>
                <a:spcPct val="100000"/>
              </a:lnSpc>
              <a:spcBef>
                <a:spcPts val="0"/>
              </a:spcBef>
              <a:spcAft>
                <a:spcPts val="0"/>
              </a:spcAft>
              <a:buClrTx/>
              <a:buSzTx/>
              <a:buFontTx/>
              <a:buNone/>
              <a:tabLst/>
              <a:defRPr/>
            </a:pPr>
            <a:endParaRPr kumimoji="0" lang="ru-RU" sz="900" b="1" i="0" u="none" strike="noStrike" kern="1200" cap="none" spc="0" normalizeH="0" baseline="0" noProof="0" dirty="0">
              <a:ln w="900" cmpd="sng">
                <a:noFill/>
                <a:prstDash val="solid"/>
              </a:ln>
              <a:solidFill>
                <a:prstClr val="black"/>
              </a:solidFill>
              <a:effectLst>
                <a:innerShdw blurRad="101600" dist="76200" dir="5400000">
                  <a:srgbClr val="4F81BD">
                    <a:satMod val="190000"/>
                    <a:tint val="100000"/>
                    <a:alpha val="74000"/>
                  </a:srgbClr>
                </a:innerShdw>
              </a:effectLst>
              <a:uLnTx/>
              <a:uFillTx/>
              <a:latin typeface="Times New Roman" panose="02020603050405020304" pitchFamily="18" charset="0"/>
              <a:ea typeface="+mn-ea"/>
              <a:cs typeface="Times New Roman" panose="02020603050405020304" pitchFamily="18" charset="0"/>
            </a:endParaRPr>
          </a:p>
          <a:p>
            <a:pPr marL="0" marR="0" lvl="0" indent="0" algn="l" defTabSz="913725" rtl="0" eaLnBrk="1" fontAlgn="auto" latinLnBrk="0" hangingPunct="1">
              <a:lnSpc>
                <a:spcPct val="100000"/>
              </a:lnSpc>
              <a:spcBef>
                <a:spcPts val="0"/>
              </a:spcBef>
              <a:spcAft>
                <a:spcPts val="0"/>
              </a:spcAft>
              <a:buClrTx/>
              <a:buSzTx/>
              <a:buFontTx/>
              <a:buNone/>
              <a:tabLst/>
              <a:defRPr/>
            </a:pPr>
            <a:endParaRPr kumimoji="0" lang="ru-RU" sz="900" b="1" i="0" u="none" strike="noStrike" kern="1200" cap="none" spc="0" normalizeH="0" baseline="0" noProof="0" dirty="0">
              <a:ln w="900" cmpd="sng">
                <a:noFill/>
                <a:prstDash val="solid"/>
              </a:ln>
              <a:solidFill>
                <a:prstClr val="black"/>
              </a:solidFill>
              <a:effectLst>
                <a:innerShdw blurRad="101600" dist="76200" dir="5400000">
                  <a:srgbClr val="4F81BD">
                    <a:satMod val="190000"/>
                    <a:tint val="100000"/>
                    <a:alpha val="74000"/>
                  </a:srgbClr>
                </a:innerShdw>
              </a:effectLst>
              <a:uLnTx/>
              <a:uFillTx/>
              <a:latin typeface="Times New Roman" panose="02020603050405020304" pitchFamily="18" charset="0"/>
              <a:ea typeface="+mn-ea"/>
              <a:cs typeface="Times New Roman" panose="02020603050405020304" pitchFamily="18" charset="0"/>
            </a:endParaRPr>
          </a:p>
          <a:p>
            <a:pPr marL="0" marR="0" lvl="0" indent="0" algn="l" defTabSz="913725" rtl="0" eaLnBrk="1" fontAlgn="auto" latinLnBrk="0" hangingPunct="1">
              <a:lnSpc>
                <a:spcPct val="100000"/>
              </a:lnSpc>
              <a:spcBef>
                <a:spcPts val="0"/>
              </a:spcBef>
              <a:spcAft>
                <a:spcPts val="0"/>
              </a:spcAft>
              <a:buClrTx/>
              <a:buSzTx/>
              <a:buFontTx/>
              <a:buNone/>
              <a:tabLst/>
              <a:defRPr/>
            </a:pPr>
            <a:endParaRPr kumimoji="0" lang="ru-RU" sz="900" b="1" i="0" u="none" strike="noStrike" kern="1200" cap="none" spc="0" normalizeH="0" baseline="0" noProof="0" dirty="0">
              <a:ln w="900" cmpd="sng">
                <a:noFill/>
                <a:prstDash val="solid"/>
              </a:ln>
              <a:solidFill>
                <a:prstClr val="black"/>
              </a:solidFill>
              <a:effectLst>
                <a:innerShdw blurRad="101600" dist="76200" dir="5400000">
                  <a:srgbClr val="4F81BD">
                    <a:satMod val="190000"/>
                    <a:tint val="100000"/>
                    <a:alpha val="74000"/>
                  </a:srgbClr>
                </a:innerShdw>
              </a:effectLst>
              <a:uLnTx/>
              <a:uFillTx/>
              <a:latin typeface="Times New Roman" panose="02020603050405020304" pitchFamily="18" charset="0"/>
              <a:ea typeface="+mn-ea"/>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442181985"/>
              </p:ext>
            </p:extLst>
          </p:nvPr>
        </p:nvGraphicFramePr>
        <p:xfrm>
          <a:off x="200473" y="1341438"/>
          <a:ext cx="9505058" cy="3306071"/>
        </p:xfrm>
        <a:graphic>
          <a:graphicData uri="http://schemas.openxmlformats.org/drawingml/2006/table">
            <a:tbl>
              <a:tblPr>
                <a:tableStyleId>{5C22544A-7EE6-4342-B048-85BDC9FD1C3A}</a:tableStyleId>
              </a:tblPr>
              <a:tblGrid>
                <a:gridCol w="3312367">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gridCol w="1152131">
                  <a:extLst>
                    <a:ext uri="{9D8B030D-6E8A-4147-A177-3AD203B41FA5}">
                      <a16:colId xmlns:a16="http://schemas.microsoft.com/office/drawing/2014/main" val="20005"/>
                    </a:ext>
                  </a:extLst>
                </a:gridCol>
              </a:tblGrid>
              <a:tr h="7895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Наименование показателя</a:t>
                      </a:r>
                    </a:p>
                  </a:txBody>
                  <a:tcPr marL="7145" marR="7145" marT="714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ru-RU" sz="1200" b="1" i="0" u="none" strike="noStrike" dirty="0" smtClean="0">
                          <a:solidFill>
                            <a:schemeClr val="tx1"/>
                          </a:solidFill>
                          <a:effectLst/>
                          <a:latin typeface="Times New Roman" pitchFamily="18" charset="0"/>
                          <a:cs typeface="Times New Roman" pitchFamily="18" charset="0"/>
                        </a:rPr>
                        <a:t>2024</a:t>
                      </a:r>
                    </a:p>
                    <a:p>
                      <a:pPr algn="ctr" fontAlgn="b"/>
                      <a:r>
                        <a:rPr lang="ru-RU" sz="1200" b="1" i="0" u="none" strike="noStrike" dirty="0" smtClean="0">
                          <a:solidFill>
                            <a:schemeClr val="tx1"/>
                          </a:solidFill>
                          <a:effectLst/>
                          <a:latin typeface="Times New Roman" pitchFamily="18" charset="0"/>
                          <a:cs typeface="Times New Roman" pitchFamily="18" charset="0"/>
                        </a:rPr>
                        <a:t>(факт)</a:t>
                      </a:r>
                      <a:endParaRPr lang="ru-RU" sz="1200" b="1" i="0" u="none" strike="noStrike" dirty="0">
                        <a:solidFill>
                          <a:schemeClr val="tx1"/>
                        </a:solidFill>
                        <a:effectLst/>
                        <a:latin typeface="Times New Roman" pitchFamily="18" charset="0"/>
                        <a:cs typeface="Times New Roman" pitchFamily="18" charset="0"/>
                      </a:endParaRPr>
                    </a:p>
                  </a:txBody>
                  <a:tcPr marL="7145" marR="7145" marT="714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ru-RU" sz="1200" b="1" i="0" u="none" strike="noStrike" dirty="0" smtClean="0">
                          <a:solidFill>
                            <a:schemeClr val="tx1"/>
                          </a:solidFill>
                          <a:effectLst/>
                          <a:latin typeface="Times New Roman" pitchFamily="18" charset="0"/>
                          <a:cs typeface="Times New Roman" pitchFamily="18" charset="0"/>
                        </a:rPr>
                        <a:t>2025</a:t>
                      </a:r>
                      <a:endParaRPr lang="ru-RU" sz="1200" b="1" i="0" u="none" strike="noStrike" dirty="0">
                        <a:solidFill>
                          <a:schemeClr val="tx1"/>
                        </a:solidFill>
                        <a:effectLst/>
                        <a:latin typeface="Times New Roman" pitchFamily="18" charset="0"/>
                        <a:cs typeface="Times New Roman" pitchFamily="18" charset="0"/>
                      </a:endParaRPr>
                    </a:p>
                    <a:p>
                      <a:pPr algn="ctr" fontAlgn="b"/>
                      <a:r>
                        <a:rPr lang="ru-RU" sz="1200" b="1" i="0" u="none" strike="noStrike" dirty="0" smtClean="0">
                          <a:solidFill>
                            <a:schemeClr val="tx1"/>
                          </a:solidFill>
                          <a:effectLst/>
                          <a:latin typeface="Times New Roman" pitchFamily="18" charset="0"/>
                          <a:cs typeface="Times New Roman" pitchFamily="18" charset="0"/>
                        </a:rPr>
                        <a:t>(план)</a:t>
                      </a:r>
                      <a:endParaRPr lang="ru-RU" sz="1200" b="1" i="0" u="none" strike="noStrike" dirty="0">
                        <a:solidFill>
                          <a:schemeClr val="tx1"/>
                        </a:solidFill>
                        <a:effectLst/>
                        <a:latin typeface="Times New Roman" pitchFamily="18" charset="0"/>
                        <a:cs typeface="Times New Roman" pitchFamily="18" charset="0"/>
                      </a:endParaRPr>
                    </a:p>
                  </a:txBody>
                  <a:tcPr marL="7145" marR="7145" marT="714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ru-RU" sz="1200" b="1" i="0" u="none" strike="noStrike" dirty="0" smtClean="0">
                          <a:solidFill>
                            <a:schemeClr val="tx1"/>
                          </a:solidFill>
                          <a:effectLst/>
                          <a:latin typeface="Times New Roman" pitchFamily="18" charset="0"/>
                          <a:cs typeface="Times New Roman" pitchFamily="18" charset="0"/>
                        </a:rPr>
                        <a:t>2026</a:t>
                      </a:r>
                      <a:endParaRPr lang="ru-RU" sz="1200" b="1" i="0" u="none" strike="noStrike" dirty="0">
                        <a:solidFill>
                          <a:schemeClr val="tx1"/>
                        </a:solidFill>
                        <a:effectLst/>
                        <a:latin typeface="Times New Roman" pitchFamily="18" charset="0"/>
                        <a:cs typeface="Times New Roman" pitchFamily="18" charset="0"/>
                      </a:endParaRPr>
                    </a:p>
                    <a:p>
                      <a:pPr algn="ctr" fontAlgn="b"/>
                      <a:r>
                        <a:rPr lang="ru-RU" sz="1200" b="1" i="0" u="none" strike="noStrike" dirty="0" smtClean="0">
                          <a:solidFill>
                            <a:schemeClr val="tx1"/>
                          </a:solidFill>
                          <a:effectLst/>
                          <a:latin typeface="Times New Roman" pitchFamily="18" charset="0"/>
                          <a:cs typeface="Times New Roman" pitchFamily="18" charset="0"/>
                        </a:rPr>
                        <a:t>(план)</a:t>
                      </a:r>
                      <a:endParaRPr lang="ru-RU" sz="1200" b="1" i="0" u="none" strike="noStrike" dirty="0">
                        <a:solidFill>
                          <a:schemeClr val="tx1"/>
                        </a:solidFill>
                        <a:effectLst/>
                        <a:latin typeface="Times New Roman" pitchFamily="18" charset="0"/>
                        <a:cs typeface="Times New Roman" pitchFamily="18" charset="0"/>
                      </a:endParaRPr>
                    </a:p>
                  </a:txBody>
                  <a:tcPr marL="7145" marR="7145" marT="714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ru-RU" sz="1200" b="1" i="0" u="none" strike="noStrike" dirty="0" smtClean="0">
                          <a:solidFill>
                            <a:schemeClr val="tx1"/>
                          </a:solidFill>
                          <a:effectLst/>
                          <a:latin typeface="Times New Roman" pitchFamily="18" charset="0"/>
                          <a:cs typeface="Times New Roman" pitchFamily="18" charset="0"/>
                        </a:rPr>
                        <a:t>2027</a:t>
                      </a:r>
                      <a:endParaRPr lang="ru-RU" sz="1200" b="1" i="0" u="none" strike="noStrike" dirty="0">
                        <a:solidFill>
                          <a:schemeClr val="tx1"/>
                        </a:solidFill>
                        <a:effectLst/>
                        <a:latin typeface="Times New Roman" pitchFamily="18" charset="0"/>
                        <a:cs typeface="Times New Roman" pitchFamily="18" charset="0"/>
                      </a:endParaRPr>
                    </a:p>
                    <a:p>
                      <a:pPr algn="ctr" fontAlgn="b"/>
                      <a:r>
                        <a:rPr lang="ru-RU" sz="1200" b="1" i="0" u="none" strike="noStrike" dirty="0" smtClean="0">
                          <a:solidFill>
                            <a:schemeClr val="tx1"/>
                          </a:solidFill>
                          <a:effectLst/>
                          <a:latin typeface="Times New Roman" pitchFamily="18" charset="0"/>
                          <a:cs typeface="Times New Roman" pitchFamily="18" charset="0"/>
                        </a:rPr>
                        <a:t>(план)</a:t>
                      </a:r>
                      <a:endParaRPr lang="ru-RU" sz="1200" b="1" i="0" u="none" strike="noStrike" dirty="0">
                        <a:solidFill>
                          <a:schemeClr val="tx1"/>
                        </a:solidFill>
                        <a:effectLst/>
                        <a:latin typeface="Times New Roman" pitchFamily="18" charset="0"/>
                        <a:cs typeface="Times New Roman" pitchFamily="18" charset="0"/>
                      </a:endParaRPr>
                    </a:p>
                  </a:txBody>
                  <a:tcPr marL="7145" marR="7145" marT="714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ru-RU" sz="1200" b="1" i="0" u="none" strike="noStrike" dirty="0" smtClean="0">
                          <a:solidFill>
                            <a:schemeClr val="tx1"/>
                          </a:solidFill>
                          <a:effectLst/>
                          <a:latin typeface="Times New Roman" pitchFamily="18" charset="0"/>
                          <a:cs typeface="Times New Roman" pitchFamily="18" charset="0"/>
                        </a:rPr>
                        <a:t>2028</a:t>
                      </a:r>
                      <a:endParaRPr lang="ru-RU" sz="1200" b="1" i="0" u="none" strike="noStrike" dirty="0">
                        <a:solidFill>
                          <a:schemeClr val="tx1"/>
                        </a:solidFill>
                        <a:effectLst/>
                        <a:latin typeface="Times New Roman" pitchFamily="18" charset="0"/>
                        <a:cs typeface="Times New Roman" pitchFamily="18" charset="0"/>
                      </a:endParaRPr>
                    </a:p>
                    <a:p>
                      <a:pPr algn="ctr" fontAlgn="b"/>
                      <a:r>
                        <a:rPr lang="ru-RU" sz="1200" b="1" i="0" u="none" strike="noStrike" dirty="0" smtClean="0">
                          <a:solidFill>
                            <a:schemeClr val="tx1"/>
                          </a:solidFill>
                          <a:effectLst/>
                          <a:latin typeface="Times New Roman" pitchFamily="18" charset="0"/>
                          <a:cs typeface="Times New Roman" pitchFamily="18" charset="0"/>
                        </a:rPr>
                        <a:t>(план)</a:t>
                      </a:r>
                      <a:endParaRPr lang="ru-RU" sz="1200" b="1" i="0" u="none" strike="noStrike" dirty="0">
                        <a:solidFill>
                          <a:schemeClr val="tx1"/>
                        </a:solidFill>
                        <a:effectLst/>
                        <a:latin typeface="Times New Roman" pitchFamily="18" charset="0"/>
                        <a:cs typeface="Times New Roman" pitchFamily="18" charset="0"/>
                      </a:endParaRPr>
                    </a:p>
                  </a:txBody>
                  <a:tcPr marL="7145" marR="7145" marT="714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273323">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Дотации </a:t>
                      </a:r>
                    </a:p>
                  </a:txBody>
                  <a:tcPr marL="7145" marR="7145" marT="7145"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3 355,23</a:t>
                      </a:r>
                    </a:p>
                  </a:txBody>
                  <a:tcPr marL="9525" marR="9525" marT="9525"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l"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  65 </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117,00   </a:t>
                      </a:r>
                    </a:p>
                  </a:txBody>
                  <a:tcPr marL="9525" marR="9525" marT="9525"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295216">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Субсидии</a:t>
                      </a:r>
                    </a:p>
                  </a:txBody>
                  <a:tcPr marL="7145" marR="7145" marT="7145"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1 294 992,43</a:t>
                      </a:r>
                    </a:p>
                  </a:txBody>
                  <a:tcPr marL="9525" marR="9525" marT="9525"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r" rtl="0"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                </a:t>
                      </a:r>
                      <a:endParaRPr lang="ru-RU" sz="1100" b="0" i="0" u="none" strike="noStrike" dirty="0" smtClean="0">
                        <a:solidFill>
                          <a:srgbClr val="000000"/>
                        </a:solidFill>
                        <a:effectLst/>
                        <a:latin typeface="Times New Roman" panose="02020603050405020304" pitchFamily="18" charset="0"/>
                        <a:cs typeface="Times New Roman" panose="02020603050405020304" pitchFamily="18" charset="0"/>
                      </a:endParaRPr>
                    </a:p>
                    <a:p>
                      <a:pPr algn="r" rtl="0" fontAlgn="ct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817 </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884,27   </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r" fontAlgn="b"/>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1 089 672,13</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r" fontAlgn="b"/>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765 360 68</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r" fontAlgn="b"/>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470 537,85</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295216">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Субвенции</a:t>
                      </a:r>
                    </a:p>
                  </a:txBody>
                  <a:tcPr marL="7145" marR="7145" marT="7145"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2 192 501,50</a:t>
                      </a:r>
                    </a:p>
                  </a:txBody>
                  <a:tcPr marL="9525" marR="9525" marT="9525"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r" rtl="0"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              </a:t>
                      </a:r>
                      <a:endParaRPr lang="ru-RU" sz="1100" b="0" i="0" u="none" strike="noStrike" dirty="0" smtClean="0">
                        <a:solidFill>
                          <a:srgbClr val="000000"/>
                        </a:solidFill>
                        <a:effectLst/>
                        <a:latin typeface="Times New Roman" panose="02020603050405020304" pitchFamily="18" charset="0"/>
                        <a:cs typeface="Times New Roman" panose="02020603050405020304" pitchFamily="18" charset="0"/>
                      </a:endParaRPr>
                    </a:p>
                    <a:p>
                      <a:pPr algn="r" rtl="0" fontAlgn="ct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2 </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155 642,80   </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r" fontAlgn="b"/>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2 322 436,45   </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r"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             </a:t>
                      </a:r>
                      <a:endParaRPr lang="ru-RU" sz="1200" b="0" i="0" u="none" strike="noStrike" dirty="0" smtClean="0">
                        <a:solidFill>
                          <a:srgbClr val="000000"/>
                        </a:solidFill>
                        <a:effectLst/>
                        <a:latin typeface="Times New Roman" panose="02020603050405020304" pitchFamily="18" charset="0"/>
                        <a:cs typeface="Times New Roman" panose="02020603050405020304" pitchFamily="18" charset="0"/>
                      </a:endParaRPr>
                    </a:p>
                    <a:p>
                      <a:pPr algn="r" fontAlgn="b"/>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 2 406 184,80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r" fontAlgn="b"/>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2 422 837,78</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295216">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Иные межбюджетные трансферты</a:t>
                      </a:r>
                    </a:p>
                  </a:txBody>
                  <a:tcPr marL="7145" marR="7145" marT="7145"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r" fontAlgn="b"/>
                      <a:r>
                        <a:rPr lang="ru-RU" sz="1100" b="0" i="0" u="none" strike="noStrike">
                          <a:solidFill>
                            <a:srgbClr val="000000"/>
                          </a:solidFill>
                          <a:effectLst/>
                          <a:latin typeface="Times New Roman" panose="02020603050405020304" pitchFamily="18" charset="0"/>
                          <a:cs typeface="Times New Roman" panose="02020603050405020304" pitchFamily="18" charset="0"/>
                        </a:rPr>
                        <a:t>149 611,24</a:t>
                      </a:r>
                    </a:p>
                  </a:txBody>
                  <a:tcPr marL="9525" marR="9525" marT="9525"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r" rtl="0"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                  </a:t>
                      </a:r>
                      <a:endParaRPr lang="ru-RU" sz="1100" b="0" i="0" u="none" strike="noStrike" dirty="0" smtClean="0">
                        <a:solidFill>
                          <a:srgbClr val="000000"/>
                        </a:solidFill>
                        <a:effectLst/>
                        <a:latin typeface="Times New Roman" panose="02020603050405020304" pitchFamily="18" charset="0"/>
                        <a:cs typeface="Times New Roman" panose="02020603050405020304" pitchFamily="18" charset="0"/>
                      </a:endParaRPr>
                    </a:p>
                    <a:p>
                      <a:pPr algn="r" rtl="0" fontAlgn="ct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64 539,76   </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r"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                  </a:t>
                      </a:r>
                      <a:endParaRPr lang="ru-RU" sz="1200" b="0" i="0" u="none" strike="noStrike" dirty="0" smtClean="0">
                        <a:solidFill>
                          <a:srgbClr val="000000"/>
                        </a:solidFill>
                        <a:effectLst/>
                        <a:latin typeface="Times New Roman" panose="02020603050405020304" pitchFamily="18" charset="0"/>
                        <a:cs typeface="Times New Roman" panose="02020603050405020304" pitchFamily="18" charset="0"/>
                      </a:endParaRPr>
                    </a:p>
                    <a:p>
                      <a:pPr algn="r" fontAlgn="b"/>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5 453,31</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r" fontAlgn="b"/>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5 596,62</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r" fontAlgn="b"/>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5 596,62</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4"/>
                  </a:ext>
                </a:extLst>
              </a:tr>
              <a:tr h="244690">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Прочие безвозмездные поступления</a:t>
                      </a:r>
                    </a:p>
                  </a:txBody>
                  <a:tcPr marL="7145" marR="7145" marT="7145"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r" fontAlgn="b"/>
                      <a:r>
                        <a:rPr lang="ru-RU" sz="1100" b="0" i="0" u="none" strike="noStrike">
                          <a:solidFill>
                            <a:srgbClr val="000000"/>
                          </a:solidFill>
                          <a:effectLst/>
                          <a:latin typeface="Times New Roman" panose="02020603050405020304" pitchFamily="18" charset="0"/>
                          <a:cs typeface="Times New Roman" panose="02020603050405020304" pitchFamily="18" charset="0"/>
                        </a:rPr>
                        <a:t>275,07</a:t>
                      </a:r>
                    </a:p>
                  </a:txBody>
                  <a:tcPr marL="9525" marR="9525" marT="9525"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 - </a:t>
                      </a:r>
                    </a:p>
                  </a:txBody>
                  <a:tcPr marL="9525" marR="9525" marT="9525"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 - </a:t>
                      </a:r>
                    </a:p>
                  </a:txBody>
                  <a:tcPr marL="9525" marR="9525" marT="9525"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 - </a:t>
                      </a:r>
                    </a:p>
                  </a:txBody>
                  <a:tcPr marL="9525" marR="9525" marT="9525"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5"/>
                  </a:ext>
                </a:extLst>
              </a:tr>
              <a:tr h="607908">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Возврат остатков субсидий, субвенций и иных межбюджетных трансфертов, имеющих целевое назначение, прошлых лет </a:t>
                      </a:r>
                      <a:endParaRPr kumimoji="0" lang="ru-RU" sz="1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marL="7145" marR="7145" marT="7145"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r" fontAlgn="b"/>
                      <a:r>
                        <a:rPr lang="ru-RU" sz="1100" b="0" i="0" u="none" strike="noStrike">
                          <a:solidFill>
                            <a:srgbClr val="000000"/>
                          </a:solidFill>
                          <a:effectLst/>
                          <a:latin typeface="Times New Roman" panose="02020603050405020304" pitchFamily="18" charset="0"/>
                          <a:cs typeface="Times New Roman" panose="02020603050405020304" pitchFamily="18" charset="0"/>
                        </a:rPr>
                        <a:t>-2 945,82</a:t>
                      </a:r>
                    </a:p>
                  </a:txBody>
                  <a:tcPr marL="9525" marR="9525" marT="9525"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r" fontAlgn="b"/>
                      <a:r>
                        <a:rPr lang="ru-RU" sz="1100" b="0" i="0" u="none" strike="noStrike" dirty="0">
                          <a:solidFill>
                            <a:srgbClr val="000000"/>
                          </a:solidFill>
                          <a:effectLst/>
                          <a:latin typeface="Times New Roman" panose="02020603050405020304" pitchFamily="18" charset="0"/>
                          <a:cs typeface="Times New Roman" panose="02020603050405020304" pitchFamily="18" charset="0"/>
                        </a:rPr>
                        <a:t>-3 </a:t>
                      </a: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225,84</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6"/>
                  </a:ext>
                </a:extLst>
              </a:tr>
              <a:tr h="295216">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ИТОГО:</a:t>
                      </a:r>
                    </a:p>
                  </a:txBody>
                  <a:tcPr marL="7145" marR="7145" marT="7145"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r" fontAlgn="b"/>
                      <a:r>
                        <a:rPr lang="ru-RU" sz="1100" b="1" i="0" u="none" strike="noStrike" dirty="0">
                          <a:solidFill>
                            <a:srgbClr val="000000"/>
                          </a:solidFill>
                          <a:effectLst/>
                          <a:latin typeface="Times New Roman" panose="02020603050405020304" pitchFamily="18" charset="0"/>
                          <a:cs typeface="Times New Roman" panose="02020603050405020304" pitchFamily="18" charset="0"/>
                        </a:rPr>
                        <a:t>3 637 789,65</a:t>
                      </a:r>
                    </a:p>
                  </a:txBody>
                  <a:tcPr marL="9525" marR="9525" marT="9525"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r" fontAlgn="b"/>
                      <a:r>
                        <a:rPr lang="ru-RU" sz="1100" b="1" i="0" u="none" strike="noStrike" dirty="0" smtClean="0">
                          <a:solidFill>
                            <a:srgbClr val="000000"/>
                          </a:solidFill>
                          <a:effectLst/>
                          <a:latin typeface="Times New Roman" panose="02020603050405020304" pitchFamily="18" charset="0"/>
                          <a:cs typeface="Times New Roman" panose="02020603050405020304" pitchFamily="18" charset="0"/>
                        </a:rPr>
                        <a:t>3 034 840,99</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r" fontAlgn="b"/>
                      <a:r>
                        <a:rPr lang="ru-RU" sz="1100" b="1" i="0" u="none" strike="noStrike" dirty="0" smtClean="0">
                          <a:solidFill>
                            <a:srgbClr val="000000"/>
                          </a:solidFill>
                          <a:effectLst/>
                          <a:latin typeface="Times New Roman" panose="02020603050405020304" pitchFamily="18" charset="0"/>
                          <a:cs typeface="Times New Roman" panose="02020603050405020304" pitchFamily="18" charset="0"/>
                        </a:rPr>
                        <a:t>3 417 561,89</a:t>
                      </a:r>
                    </a:p>
                  </a:txBody>
                  <a:tcPr marL="9525" marR="9525" marT="9525"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r" fontAlgn="b"/>
                      <a:r>
                        <a:rPr lang="ru-RU" sz="1100" b="1" i="0" u="none" strike="noStrike" dirty="0" smtClean="0">
                          <a:solidFill>
                            <a:srgbClr val="000000"/>
                          </a:solidFill>
                          <a:effectLst/>
                          <a:latin typeface="Times New Roman" panose="02020603050405020304" pitchFamily="18" charset="0"/>
                          <a:cs typeface="Times New Roman" panose="02020603050405020304" pitchFamily="18" charset="0"/>
                        </a:rPr>
                        <a:t>3 242 259,10</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tc>
                  <a:txBody>
                    <a:bodyPr/>
                    <a:lstStyle/>
                    <a:p>
                      <a:pPr algn="r" fontAlgn="b"/>
                      <a:r>
                        <a:rPr lang="ru-RU" sz="1100" b="1" i="0" u="none" strike="noStrike" dirty="0" smtClean="0">
                          <a:solidFill>
                            <a:srgbClr val="000000"/>
                          </a:solidFill>
                          <a:effectLst/>
                          <a:latin typeface="Times New Roman" panose="02020603050405020304" pitchFamily="18" charset="0"/>
                          <a:cs typeface="Times New Roman" panose="02020603050405020304" pitchFamily="18" charset="0"/>
                        </a:rPr>
                        <a:t>2 898 972,26</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7"/>
                  </a:ext>
                </a:extLst>
              </a:tr>
            </a:tbl>
          </a:graphicData>
        </a:graphic>
      </p:graphicFrame>
      <p:graphicFrame>
        <p:nvGraphicFramePr>
          <p:cNvPr id="2" name="Диаграмма 4"/>
          <p:cNvGraphicFramePr>
            <a:graphicFrameLocks/>
          </p:cNvGraphicFramePr>
          <p:nvPr>
            <p:extLst>
              <p:ext uri="{D42A27DB-BD31-4B8C-83A1-F6EECF244321}">
                <p14:modId xmlns:p14="http://schemas.microsoft.com/office/powerpoint/2010/main" val="3255327578"/>
              </p:ext>
            </p:extLst>
          </p:nvPr>
        </p:nvGraphicFramePr>
        <p:xfrm>
          <a:off x="416496" y="4635104"/>
          <a:ext cx="8887842" cy="1962248"/>
        </p:xfrm>
        <a:graphic>
          <a:graphicData uri="http://schemas.openxmlformats.org/drawingml/2006/chart">
            <c:chart xmlns:c="http://schemas.openxmlformats.org/drawingml/2006/chart" xmlns:r="http://schemas.openxmlformats.org/officeDocument/2006/relationships" r:id="rId3"/>
          </a:graphicData>
        </a:graphic>
      </p:graphicFrame>
      <p:sp>
        <p:nvSpPr>
          <p:cNvPr id="6" name="Прямоугольник 5"/>
          <p:cNvSpPr/>
          <p:nvPr/>
        </p:nvSpPr>
        <p:spPr>
          <a:xfrm>
            <a:off x="8193360" y="985167"/>
            <a:ext cx="1822048" cy="307716"/>
          </a:xfrm>
          <a:prstGeom prst="rect">
            <a:avLst/>
          </a:prstGeom>
        </p:spPr>
        <p:txBody>
          <a:bodyPr lIns="91380" tIns="45690" rIns="91380" bIns="45690">
            <a:spAutoFit/>
          </a:bodyPr>
          <a:lstStyle/>
          <a:p>
            <a:pPr marL="0" marR="0" lvl="0" indent="0" algn="l" defTabSz="913725"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w="900" cmpd="sng">
                  <a:noFill/>
                  <a:prstDash val="solid"/>
                </a:ln>
                <a:solidFill>
                  <a:prstClr val="black"/>
                </a:solidFill>
                <a:effectLst>
                  <a:innerShdw blurRad="101600" dist="76200" dir="5400000">
                    <a:srgbClr val="4F81BD">
                      <a:satMod val="190000"/>
                      <a:tint val="100000"/>
                      <a:alpha val="74000"/>
                    </a:srgbClr>
                  </a:innerShdw>
                </a:effectLst>
                <a:uLnTx/>
                <a:uFillTx/>
                <a:latin typeface="Times New Roman" pitchFamily="18" charset="0"/>
                <a:ea typeface="+mn-ea"/>
                <a:cs typeface="Times New Roman" pitchFamily="18" charset="0"/>
              </a:rPr>
              <a:t>(тыс. рублей)</a:t>
            </a:r>
            <a:endParaRPr kumimoji="0" lang="ru-RU" sz="1400" b="1" i="0" u="none" strike="noStrike" kern="1200" cap="none" spc="0" normalizeH="0" baseline="0" noProof="0" dirty="0">
              <a:ln w="900" cmpd="sng">
                <a:noFill/>
                <a:prstDash val="solid"/>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554835796"/>
      </p:ext>
    </p:extLst>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p:cNvSpPr/>
          <p:nvPr/>
        </p:nvSpPr>
        <p:spPr>
          <a:xfrm>
            <a:off x="1390966" y="3135532"/>
            <a:ext cx="1584176" cy="1512168"/>
          </a:xfrm>
          <a:prstGeom prst="ellipse">
            <a:avLst/>
          </a:prstGeom>
          <a:solidFill>
            <a:schemeClr val="tx1">
              <a:lumMod val="50000"/>
              <a:lumOff val="50000"/>
              <a:alpha val="60000"/>
            </a:schemeClr>
          </a:solidFill>
          <a:ln>
            <a:noFill/>
          </a:ln>
          <a:effectLst>
            <a:glow rad="139700">
              <a:schemeClr val="tx1">
                <a:lumMod val="50000"/>
                <a:lumOff val="50000"/>
                <a:alpha val="6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nchor="ctr"/>
          <a:lstStyle/>
          <a:p>
            <a:pPr marL="0" marR="0" lvl="0" indent="0" algn="ctr" defTabSz="913725"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w="3175">
                  <a:solidFill>
                    <a:srgbClr val="1F497D">
                      <a:satMod val="155000"/>
                    </a:srgbClr>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3 034,84</a:t>
            </a:r>
            <a:endParaRPr kumimoji="0" lang="ru-RU" sz="1800" b="1" i="0" u="none" strike="noStrike" kern="1200" cap="none" spc="0" normalizeH="0" baseline="0" noProof="0" dirty="0">
              <a:ln w="3175">
                <a:solidFill>
                  <a:srgbClr val="1F497D">
                    <a:satMod val="155000"/>
                  </a:srgbClr>
                </a:solidFill>
                <a:prstDash val="solid"/>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Овал 7"/>
          <p:cNvSpPr/>
          <p:nvPr/>
        </p:nvSpPr>
        <p:spPr>
          <a:xfrm>
            <a:off x="7041232" y="3135532"/>
            <a:ext cx="1584176" cy="1512168"/>
          </a:xfrm>
          <a:prstGeom prst="ellipse">
            <a:avLst/>
          </a:prstGeom>
          <a:solidFill>
            <a:schemeClr val="tx1">
              <a:lumMod val="50000"/>
              <a:lumOff val="50000"/>
              <a:alpha val="60000"/>
            </a:schemeClr>
          </a:solidFill>
          <a:ln>
            <a:noFill/>
          </a:ln>
          <a:effectLst>
            <a:glow rad="139700">
              <a:schemeClr val="tx1">
                <a:lumMod val="50000"/>
                <a:lumOff val="50000"/>
                <a:alpha val="6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nchor="ctr"/>
          <a:lstStyle/>
          <a:p>
            <a:pPr marL="0" marR="0" lvl="0" indent="0" algn="ctr" defTabSz="91372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w="3175">
                  <a:solidFill>
                    <a:srgbClr val="1F497D">
                      <a:satMod val="155000"/>
                    </a:srgbClr>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3 </a:t>
            </a:r>
            <a:r>
              <a:rPr lang="ru-RU" sz="1800" b="1" dirty="0" smtClean="0">
                <a:ln w="3175">
                  <a:solidFill>
                    <a:srgbClr val="1F497D">
                      <a:satMod val="155000"/>
                    </a:srgbClr>
                  </a:solidFill>
                  <a:prstDash val="solid"/>
                </a:ln>
                <a:solidFill>
                  <a:prstClr val="black"/>
                </a:solidFill>
                <a:latin typeface="Times New Roman" panose="02020603050405020304" pitchFamily="18" charset="0"/>
                <a:cs typeface="Times New Roman" panose="02020603050405020304" pitchFamily="18" charset="0"/>
              </a:rPr>
              <a:t>417,56</a:t>
            </a:r>
            <a:endParaRPr kumimoji="0" lang="ru-RU" sz="1800" b="1" i="0" u="none" strike="noStrike" kern="1200" cap="none" spc="0" normalizeH="0" baseline="0" noProof="0" dirty="0">
              <a:ln w="3175">
                <a:solidFill>
                  <a:srgbClr val="1F497D">
                    <a:satMod val="155000"/>
                  </a:srgbClr>
                </a:solidFill>
                <a:prstDash val="solid"/>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Заголовок 4"/>
          <p:cNvSpPr>
            <a:spLocks noGrp="1"/>
          </p:cNvSpPr>
          <p:nvPr>
            <p:ph type="title"/>
          </p:nvPr>
        </p:nvSpPr>
        <p:spPr>
          <a:xfrm>
            <a:off x="128464" y="330791"/>
            <a:ext cx="9468575" cy="915566"/>
          </a:xfrm>
        </p:spPr>
        <p:txBody>
          <a:bodyPr rtlCol="0">
            <a:noAutofit/>
          </a:bodyPr>
          <a:lstStyle/>
          <a:p>
            <a:pPr algn="ctr" defTabSz="910215" fontAlgn="auto">
              <a:spcAft>
                <a:spcPts val="0"/>
              </a:spcAft>
              <a:defRPr/>
            </a:pPr>
            <a:r>
              <a:rPr lang="ru-RU" sz="2100" b="1" dirty="0">
                <a:ln w="900" cmpd="sng">
                  <a:noFill/>
                  <a:prstDash val="solid"/>
                </a:ln>
                <a:solidFill>
                  <a:schemeClr val="accent1">
                    <a:lumMod val="50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ДОЛЯ СУБСИДИЙ, СУБВЕНЦИЙ И ИНЫХ МЕЖБЮДЖЕТНЫХ ТРАНСФЕРТОВ В ОБЩЕМ ОБЪЕМЕ БЕЗВОЗМЕЗДНЫХ </a:t>
            </a:r>
            <a:r>
              <a:rPr lang="ru-RU" sz="2000" b="1" dirty="0">
                <a:ln w="900" cmpd="sng">
                  <a:noFill/>
                  <a:prstDash val="solid"/>
                </a:ln>
                <a:solidFill>
                  <a:schemeClr val="accent1">
                    <a:lumMod val="50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ПОСТУПЛЕНИЙ</a:t>
            </a:r>
            <a:endParaRPr lang="ru-RU" sz="2000" dirty="0">
              <a:ln w="900" cmpd="sng">
                <a:noFill/>
                <a:prstDash val="solid"/>
              </a:ln>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4" name="Диаграмма 1"/>
          <p:cNvGraphicFramePr>
            <a:graphicFrameLocks/>
          </p:cNvGraphicFramePr>
          <p:nvPr>
            <p:extLst/>
          </p:nvPr>
        </p:nvGraphicFramePr>
        <p:xfrm>
          <a:off x="128464" y="1288444"/>
          <a:ext cx="6480720" cy="53809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Диаграмма 5"/>
          <p:cNvGraphicFramePr>
            <a:graphicFrameLocks/>
          </p:cNvGraphicFramePr>
          <p:nvPr>
            <p:extLst>
              <p:ext uri="{D42A27DB-BD31-4B8C-83A1-F6EECF244321}">
                <p14:modId xmlns:p14="http://schemas.microsoft.com/office/powerpoint/2010/main" val="1083256361"/>
              </p:ext>
            </p:extLst>
          </p:nvPr>
        </p:nvGraphicFramePr>
        <p:xfrm>
          <a:off x="5457056" y="330791"/>
          <a:ext cx="5112568" cy="6338569"/>
        </p:xfrm>
        <a:graphic>
          <a:graphicData uri="http://schemas.openxmlformats.org/drawingml/2006/chart">
            <c:chart xmlns:c="http://schemas.openxmlformats.org/drawingml/2006/chart" xmlns:r="http://schemas.openxmlformats.org/officeDocument/2006/relationships" r:id="rId4"/>
          </a:graphicData>
        </a:graphic>
      </p:graphicFrame>
      <p:sp>
        <p:nvSpPr>
          <p:cNvPr id="7" name="Прямоугольник 6"/>
          <p:cNvSpPr/>
          <p:nvPr/>
        </p:nvSpPr>
        <p:spPr>
          <a:xfrm>
            <a:off x="7185248" y="980728"/>
            <a:ext cx="2123219" cy="307716"/>
          </a:xfrm>
          <a:prstGeom prst="rect">
            <a:avLst/>
          </a:prstGeom>
        </p:spPr>
        <p:txBody>
          <a:bodyPr lIns="91380" tIns="45690" rIns="91380" bIns="45690">
            <a:spAutoFit/>
          </a:bodyPr>
          <a:lstStyle/>
          <a:p>
            <a:pPr marL="0" marR="0" lvl="0" indent="0" algn="l" defTabSz="913725"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w="900" cmpd="sng">
                  <a:noFill/>
                  <a:prstDash val="solid"/>
                </a:ln>
                <a:solidFill>
                  <a:prstClr val="black"/>
                </a:solidFill>
                <a:effectLst>
                  <a:innerShdw blurRad="101600" dist="76200" dir="5400000">
                    <a:srgbClr val="4F81BD">
                      <a:satMod val="190000"/>
                      <a:tint val="100000"/>
                      <a:alpha val="74000"/>
                    </a:srgbClr>
                  </a:innerShdw>
                </a:effectLst>
                <a:uLnTx/>
                <a:uFillTx/>
                <a:latin typeface="Times New Roman" pitchFamily="18" charset="0"/>
                <a:ea typeface="+mn-ea"/>
                <a:cs typeface="Times New Roman" pitchFamily="18" charset="0"/>
              </a:rPr>
              <a:t>(млн. рублей)</a:t>
            </a:r>
            <a:endParaRPr kumimoji="0" lang="ru-RU" sz="1400" b="1" i="0" u="none" strike="noStrike" kern="1200" cap="none" spc="0" normalizeH="0" baseline="0" noProof="0" dirty="0">
              <a:ln w="900" cmpd="sng">
                <a:noFill/>
                <a:prstDash val="solid"/>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807249906"/>
      </p:ext>
    </p:extLst>
  </p:cSld>
  <p:clrMapOvr>
    <a:masterClrMapping/>
  </p:clrMapOvr>
  <p:transition spd="slow">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7155" y="309457"/>
            <a:ext cx="8915400" cy="1143000"/>
          </a:xfrm>
        </p:spPr>
        <p:txBody>
          <a:bodyPr>
            <a:normAutofit/>
          </a:bodyPr>
          <a:lstStyle/>
          <a:p>
            <a:pPr algn="ctr" defTabSz="1071563" fontAlgn="base">
              <a:spcAft>
                <a:spcPct val="0"/>
              </a:spcAft>
              <a:defRPr sz="2160" b="1" i="0" u="none" strike="noStrike" kern="1200" baseline="0">
                <a:solidFill>
                  <a:prstClr val="black"/>
                </a:solidFill>
                <a:latin typeface="+mn-lt"/>
                <a:ea typeface="+mn-ea"/>
                <a:cs typeface="+mn-cs"/>
              </a:defRPr>
            </a:pPr>
            <a:r>
              <a:rPr lang="ru-RU" sz="2000" b="1" dirty="0">
                <a:ln w="900" cmpd="sng">
                  <a:solidFill>
                    <a:schemeClr val="accent1">
                      <a:satMod val="190000"/>
                      <a:alpha val="55000"/>
                    </a:schemeClr>
                  </a:solidFill>
                  <a:prstDash val="solid"/>
                </a:ln>
                <a:solidFill>
                  <a:prstClr val="black"/>
                </a:solidFill>
                <a:latin typeface="Times New Roman" pitchFamily="18" charset="0"/>
                <a:ea typeface="+mn-ea"/>
                <a:cs typeface="Times New Roman" pitchFamily="18" charset="0"/>
              </a:rPr>
              <a:t>СВЕДЕНИЯ О НАЛОГОВЫХ РАСХОДАХ (НАЛОГОВЫХ ЛЬГОТАХ)</a:t>
            </a:r>
            <a:br>
              <a:rPr lang="ru-RU" sz="2000" b="1" dirty="0">
                <a:ln w="900" cmpd="sng">
                  <a:solidFill>
                    <a:schemeClr val="accent1">
                      <a:satMod val="190000"/>
                      <a:alpha val="55000"/>
                    </a:schemeClr>
                  </a:solidFill>
                  <a:prstDash val="solid"/>
                </a:ln>
                <a:solidFill>
                  <a:prstClr val="black"/>
                </a:solidFill>
                <a:latin typeface="Times New Roman" pitchFamily="18" charset="0"/>
                <a:ea typeface="+mn-ea"/>
                <a:cs typeface="Times New Roman" pitchFamily="18" charset="0"/>
              </a:rPr>
            </a:br>
            <a:r>
              <a:rPr lang="ru-RU" sz="2000" b="1" dirty="0">
                <a:ln w="900" cmpd="sng">
                  <a:solidFill>
                    <a:schemeClr val="accent1">
                      <a:satMod val="190000"/>
                      <a:alpha val="55000"/>
                    </a:schemeClr>
                  </a:solidFill>
                  <a:prstDash val="solid"/>
                </a:ln>
                <a:solidFill>
                  <a:prstClr val="black"/>
                </a:solidFill>
                <a:latin typeface="Times New Roman" pitchFamily="18" charset="0"/>
                <a:ea typeface="+mn-ea"/>
                <a:cs typeface="Times New Roman" pitchFamily="18" charset="0"/>
              </a:rPr>
              <a:t>В ШПАКОВСКОМ МУНИЦИПАЛЬНОМ ОКРУГЕ СТАВРОПОЛЬСКОГО КРАЯ</a:t>
            </a:r>
          </a:p>
        </p:txBody>
      </p:sp>
      <p:graphicFrame>
        <p:nvGraphicFramePr>
          <p:cNvPr id="5" name="Объект 4"/>
          <p:cNvGraphicFramePr>
            <a:graphicFrameLocks noGrp="1"/>
          </p:cNvGraphicFramePr>
          <p:nvPr>
            <p:ph idx="1"/>
            <p:extLst/>
          </p:nvPr>
        </p:nvGraphicFramePr>
        <p:xfrm>
          <a:off x="200473" y="1340768"/>
          <a:ext cx="9577062" cy="5439474"/>
        </p:xfrm>
        <a:graphic>
          <a:graphicData uri="http://schemas.openxmlformats.org/drawingml/2006/table">
            <a:tbl>
              <a:tblPr>
                <a:effectLst>
                  <a:outerShdw blurRad="50800" dist="38100" algn="l" rotWithShape="0">
                    <a:prstClr val="black">
                      <a:alpha val="40000"/>
                    </a:prstClr>
                  </a:outerShdw>
                </a:effectLst>
                <a:tableStyleId>{35758FB7-9AC5-4552-8A53-C91805E547FA}</a:tableStyleId>
              </a:tblPr>
              <a:tblGrid>
                <a:gridCol w="347073">
                  <a:extLst>
                    <a:ext uri="{9D8B030D-6E8A-4147-A177-3AD203B41FA5}">
                      <a16:colId xmlns:a16="http://schemas.microsoft.com/office/drawing/2014/main" val="2452834740"/>
                    </a:ext>
                  </a:extLst>
                </a:gridCol>
                <a:gridCol w="2154885">
                  <a:extLst>
                    <a:ext uri="{9D8B030D-6E8A-4147-A177-3AD203B41FA5}">
                      <a16:colId xmlns:a16="http://schemas.microsoft.com/office/drawing/2014/main" val="4213019894"/>
                    </a:ext>
                  </a:extLst>
                </a:gridCol>
                <a:gridCol w="2395214">
                  <a:extLst>
                    <a:ext uri="{9D8B030D-6E8A-4147-A177-3AD203B41FA5}">
                      <a16:colId xmlns:a16="http://schemas.microsoft.com/office/drawing/2014/main" val="1269430225"/>
                    </a:ext>
                  </a:extLst>
                </a:gridCol>
                <a:gridCol w="935978">
                  <a:extLst>
                    <a:ext uri="{9D8B030D-6E8A-4147-A177-3AD203B41FA5}">
                      <a16:colId xmlns:a16="http://schemas.microsoft.com/office/drawing/2014/main" val="2911580511"/>
                    </a:ext>
                  </a:extLst>
                </a:gridCol>
                <a:gridCol w="935978">
                  <a:extLst>
                    <a:ext uri="{9D8B030D-6E8A-4147-A177-3AD203B41FA5}">
                      <a16:colId xmlns:a16="http://schemas.microsoft.com/office/drawing/2014/main" val="2783040267"/>
                    </a:ext>
                  </a:extLst>
                </a:gridCol>
                <a:gridCol w="935978">
                  <a:extLst>
                    <a:ext uri="{9D8B030D-6E8A-4147-A177-3AD203B41FA5}">
                      <a16:colId xmlns:a16="http://schemas.microsoft.com/office/drawing/2014/main" val="3311572854"/>
                    </a:ext>
                  </a:extLst>
                </a:gridCol>
                <a:gridCol w="935978">
                  <a:extLst>
                    <a:ext uri="{9D8B030D-6E8A-4147-A177-3AD203B41FA5}">
                      <a16:colId xmlns:a16="http://schemas.microsoft.com/office/drawing/2014/main" val="2835377695"/>
                    </a:ext>
                  </a:extLst>
                </a:gridCol>
                <a:gridCol w="935978">
                  <a:extLst>
                    <a:ext uri="{9D8B030D-6E8A-4147-A177-3AD203B41FA5}">
                      <a16:colId xmlns:a16="http://schemas.microsoft.com/office/drawing/2014/main" val="4242861887"/>
                    </a:ext>
                  </a:extLst>
                </a:gridCol>
              </a:tblGrid>
              <a:tr h="661345">
                <a:tc>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 п/п</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43" marR="5943" marT="5943" marB="0" anchor="ctr">
                    <a:solidFill>
                      <a:schemeClr val="accent1">
                        <a:lumMod val="60000"/>
                        <a:lumOff val="40000"/>
                      </a:schemeClr>
                    </a:solidFill>
                  </a:tcPr>
                </a:tc>
                <a:tc>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Условие предоставления налоговых льгот</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43" marR="5943" marT="5943" marB="0" anchor="ctr">
                    <a:solidFill>
                      <a:schemeClr val="accent1">
                        <a:lumMod val="60000"/>
                        <a:lumOff val="40000"/>
                      </a:schemeClr>
                    </a:solidFill>
                  </a:tcPr>
                </a:tc>
                <a:tc>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Категория плательщиков налогов, для которых предусмотрены налоговые льготы</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43" marR="5943" marT="5943" marB="0" anchor="ctr">
                    <a:solidFill>
                      <a:schemeClr val="accent1">
                        <a:lumMod val="60000"/>
                        <a:lumOff val="40000"/>
                      </a:schemeClr>
                    </a:solidFill>
                  </a:tcPr>
                </a:tc>
                <a:tc>
                  <a:txBody>
                    <a:bodyPr/>
                    <a:lstStyle/>
                    <a:p>
                      <a:pPr algn="ctr" fontAlgn="ctr"/>
                      <a:r>
                        <a:rPr lang="ru-RU" sz="1050" b="1" u="none" strike="noStrike" dirty="0" smtClean="0">
                          <a:effectLst/>
                          <a:latin typeface="Times New Roman" panose="02020603050405020304" pitchFamily="18" charset="0"/>
                          <a:cs typeface="Times New Roman" panose="02020603050405020304" pitchFamily="18" charset="0"/>
                        </a:rPr>
                        <a:t>2024 год</a:t>
                      </a:r>
                    </a:p>
                    <a:p>
                      <a:pPr algn="ctr" fontAlgn="ctr"/>
                      <a:r>
                        <a:rPr lang="ru-RU" sz="1050" b="1" u="none" strike="noStrike" dirty="0" smtClean="0">
                          <a:effectLst/>
                          <a:latin typeface="Times New Roman" panose="02020603050405020304" pitchFamily="18" charset="0"/>
                          <a:cs typeface="Times New Roman" panose="02020603050405020304" pitchFamily="18" charset="0"/>
                        </a:rPr>
                        <a:t> </a:t>
                      </a:r>
                      <a:r>
                        <a:rPr lang="ru-RU" sz="1050" b="1" u="none" strike="noStrike" dirty="0">
                          <a:effectLst/>
                          <a:latin typeface="Times New Roman" panose="02020603050405020304" pitchFamily="18" charset="0"/>
                          <a:cs typeface="Times New Roman" panose="02020603050405020304" pitchFamily="18" charset="0"/>
                        </a:rPr>
                        <a:t>(факт)</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43" marR="5943" marT="5943" marB="0" anchor="ctr">
                    <a:solidFill>
                      <a:schemeClr val="accent1">
                        <a:lumMod val="60000"/>
                        <a:lumOff val="40000"/>
                      </a:schemeClr>
                    </a:solidFill>
                  </a:tcPr>
                </a:tc>
                <a:tc>
                  <a:txBody>
                    <a:bodyPr/>
                    <a:lstStyle/>
                    <a:p>
                      <a:pPr algn="ctr" fontAlgn="ctr"/>
                      <a:r>
                        <a:rPr lang="ru-RU" sz="1050" b="1" u="none" strike="noStrike" dirty="0" smtClean="0">
                          <a:effectLst/>
                          <a:latin typeface="Times New Roman" panose="02020603050405020304" pitchFamily="18" charset="0"/>
                          <a:cs typeface="Times New Roman" panose="02020603050405020304" pitchFamily="18" charset="0"/>
                        </a:rPr>
                        <a:t>2025 </a:t>
                      </a:r>
                      <a:r>
                        <a:rPr lang="ru-RU" sz="1050" b="1" u="none" strike="noStrike" dirty="0">
                          <a:effectLst/>
                          <a:latin typeface="Times New Roman" panose="02020603050405020304" pitchFamily="18" charset="0"/>
                          <a:cs typeface="Times New Roman" panose="02020603050405020304" pitchFamily="18" charset="0"/>
                        </a:rPr>
                        <a:t>год </a:t>
                      </a:r>
                      <a:r>
                        <a:rPr lang="ru-RU" sz="1050" b="1" u="none" strike="noStrike" dirty="0" smtClean="0">
                          <a:effectLst/>
                          <a:latin typeface="Times New Roman" panose="02020603050405020304" pitchFamily="18" charset="0"/>
                          <a:cs typeface="Times New Roman" panose="02020603050405020304" pitchFamily="18" charset="0"/>
                        </a:rPr>
                        <a:t>(оценка)</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43" marR="5943" marT="5943" marB="0" anchor="ctr">
                    <a:solidFill>
                      <a:schemeClr val="accent1">
                        <a:lumMod val="60000"/>
                        <a:lumOff val="40000"/>
                      </a:schemeClr>
                    </a:solidFill>
                  </a:tcPr>
                </a:tc>
                <a:tc>
                  <a:txBody>
                    <a:bodyPr/>
                    <a:lstStyle/>
                    <a:p>
                      <a:pPr algn="ctr" fontAlgn="ctr"/>
                      <a:r>
                        <a:rPr lang="ru-RU" sz="1050" b="1" u="none" strike="noStrike" dirty="0" smtClean="0">
                          <a:effectLst/>
                          <a:latin typeface="Times New Roman" panose="02020603050405020304" pitchFamily="18" charset="0"/>
                          <a:cs typeface="Times New Roman" panose="02020603050405020304" pitchFamily="18" charset="0"/>
                        </a:rPr>
                        <a:t>2026 </a:t>
                      </a:r>
                      <a:r>
                        <a:rPr lang="ru-RU" sz="1050" b="1" u="none" strike="noStrike" dirty="0">
                          <a:effectLst/>
                          <a:latin typeface="Times New Roman" panose="02020603050405020304" pitchFamily="18" charset="0"/>
                          <a:cs typeface="Times New Roman" panose="02020603050405020304" pitchFamily="18" charset="0"/>
                        </a:rPr>
                        <a:t>год</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43" marR="5943" marT="5943" marB="0" anchor="ctr">
                    <a:solidFill>
                      <a:schemeClr val="accent1">
                        <a:lumMod val="60000"/>
                        <a:lumOff val="40000"/>
                      </a:schemeClr>
                    </a:solidFill>
                  </a:tcPr>
                </a:tc>
                <a:tc>
                  <a:txBody>
                    <a:bodyPr/>
                    <a:lstStyle/>
                    <a:p>
                      <a:pPr algn="ctr" fontAlgn="ctr"/>
                      <a:r>
                        <a:rPr lang="ru-RU" sz="1050" b="1" u="none" strike="noStrike" dirty="0" smtClean="0">
                          <a:effectLst/>
                          <a:latin typeface="Times New Roman" panose="02020603050405020304" pitchFamily="18" charset="0"/>
                          <a:cs typeface="Times New Roman" panose="02020603050405020304" pitchFamily="18" charset="0"/>
                        </a:rPr>
                        <a:t>2027 </a:t>
                      </a:r>
                      <a:r>
                        <a:rPr lang="ru-RU" sz="1050" b="1" u="none" strike="noStrike" dirty="0">
                          <a:effectLst/>
                          <a:latin typeface="Times New Roman" panose="02020603050405020304" pitchFamily="18" charset="0"/>
                          <a:cs typeface="Times New Roman" panose="02020603050405020304" pitchFamily="18" charset="0"/>
                        </a:rPr>
                        <a:t>год </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43" marR="5943" marT="5943" marB="0" anchor="ctr">
                    <a:solidFill>
                      <a:schemeClr val="accent1">
                        <a:lumMod val="60000"/>
                        <a:lumOff val="40000"/>
                      </a:schemeClr>
                    </a:solidFill>
                  </a:tcPr>
                </a:tc>
                <a:tc>
                  <a:txBody>
                    <a:bodyPr/>
                    <a:lstStyle/>
                    <a:p>
                      <a:pPr algn="ctr" fontAlgn="ctr"/>
                      <a:r>
                        <a:rPr lang="ru-RU" sz="1050" b="1" u="none" strike="noStrike" dirty="0" smtClean="0">
                          <a:effectLst/>
                          <a:latin typeface="Times New Roman" panose="02020603050405020304" pitchFamily="18" charset="0"/>
                          <a:cs typeface="Times New Roman" panose="02020603050405020304" pitchFamily="18" charset="0"/>
                        </a:rPr>
                        <a:t>2028 </a:t>
                      </a:r>
                      <a:r>
                        <a:rPr lang="ru-RU" sz="1050" b="1" u="none" strike="noStrike" dirty="0">
                          <a:effectLst/>
                          <a:latin typeface="Times New Roman" panose="02020603050405020304" pitchFamily="18" charset="0"/>
                          <a:cs typeface="Times New Roman" panose="02020603050405020304" pitchFamily="18" charset="0"/>
                        </a:rPr>
                        <a:t>год  </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43" marR="5943" marT="5943" marB="0" anchor="ctr">
                    <a:solidFill>
                      <a:schemeClr val="accent1">
                        <a:lumMod val="60000"/>
                        <a:lumOff val="40000"/>
                      </a:schemeClr>
                    </a:solidFill>
                  </a:tcPr>
                </a:tc>
                <a:extLst>
                  <a:ext uri="{0D108BD9-81ED-4DB2-BD59-A6C34878D82A}">
                    <a16:rowId xmlns:a16="http://schemas.microsoft.com/office/drawing/2014/main" val="1024555975"/>
                  </a:ext>
                </a:extLst>
              </a:tr>
              <a:tr h="346767">
                <a:tc gridSpan="8">
                  <a:txBody>
                    <a:bodyPr/>
                    <a:lstStyle/>
                    <a:p>
                      <a:pPr algn="ctr" fontAlgn="ctr"/>
                      <a:endParaRPr lang="ru-RU" sz="1050" u="none" strike="noStrike" dirty="0" smtClean="0">
                        <a:effectLst/>
                        <a:latin typeface="Times New Roman" panose="02020603050405020304" pitchFamily="18" charset="0"/>
                        <a:cs typeface="Times New Roman" panose="02020603050405020304" pitchFamily="18" charset="0"/>
                      </a:endParaRPr>
                    </a:p>
                    <a:p>
                      <a:pPr algn="ctr" fontAlgn="ctr"/>
                      <a:r>
                        <a:rPr lang="ru-RU" sz="1050" u="sng" strike="noStrike" dirty="0" smtClean="0">
                          <a:effectLst/>
                          <a:latin typeface="Times New Roman" panose="02020603050405020304" pitchFamily="18" charset="0"/>
                          <a:cs typeface="Times New Roman" panose="02020603050405020304" pitchFamily="18" charset="0"/>
                        </a:rPr>
                        <a:t>Земельный налог</a:t>
                      </a:r>
                    </a:p>
                    <a:p>
                      <a:pPr algn="ctr" fontAlgn="ct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43" marR="5943" marT="5943" marB="0" anchor="ctr">
                    <a:solidFill>
                      <a:schemeClr val="tx2">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305532850"/>
                  </a:ext>
                </a:extLst>
              </a:tr>
              <a:tr h="508836">
                <a:tc gridSpan="8">
                  <a:txBody>
                    <a:bodyPr/>
                    <a:lstStyle/>
                    <a:p>
                      <a:pPr algn="ctr" fontAlgn="ctr"/>
                      <a:r>
                        <a:rPr lang="ru-RU" sz="1050" u="none" strike="noStrike" dirty="0">
                          <a:effectLst/>
                          <a:latin typeface="Times New Roman" panose="02020603050405020304" pitchFamily="18" charset="0"/>
                          <a:cs typeface="Times New Roman" panose="02020603050405020304" pitchFamily="18" charset="0"/>
                        </a:rPr>
                        <a:t> </a:t>
                      </a:r>
                      <a:r>
                        <a:rPr lang="ru-RU" sz="1050" u="none" strike="noStrike" dirty="0" smtClean="0">
                          <a:effectLst/>
                          <a:latin typeface="Times New Roman" panose="02020603050405020304" pitchFamily="18" charset="0"/>
                          <a:cs typeface="Times New Roman" panose="02020603050405020304" pitchFamily="18" charset="0"/>
                        </a:rPr>
                        <a:t>Решение </a:t>
                      </a:r>
                      <a:r>
                        <a:rPr lang="ru-RU" sz="1050" u="none" strike="noStrike" dirty="0">
                          <a:effectLst/>
                          <a:latin typeface="Times New Roman" panose="02020603050405020304" pitchFamily="18" charset="0"/>
                          <a:cs typeface="Times New Roman" panose="02020603050405020304" pitchFamily="18" charset="0"/>
                        </a:rPr>
                        <a:t>Думы Шпаковского муниципального округа Ставропольского края от 15.12.2022 г. № 411 «Об освобождении от налогообложения по земельному налогу отдельных категорий налогоплательщиков Шпаковского муниципального округа Ставропольского </a:t>
                      </a:r>
                      <a:r>
                        <a:rPr lang="ru-RU" sz="1050" u="none" strike="noStrike" dirty="0" smtClean="0">
                          <a:effectLst/>
                          <a:latin typeface="Times New Roman" panose="02020603050405020304" pitchFamily="18" charset="0"/>
                          <a:cs typeface="Times New Roman" panose="02020603050405020304" pitchFamily="18" charset="0"/>
                        </a:rPr>
                        <a:t>края</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43" marR="5943" marT="5943" marB="0" anchor="ctr">
                    <a:solidFill>
                      <a:schemeClr val="tx2">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802263456"/>
                  </a:ext>
                </a:extLst>
              </a:tr>
              <a:tr h="1656184">
                <a:tc>
                  <a:txBody>
                    <a:bodyPr/>
                    <a:lstStyle/>
                    <a:p>
                      <a:pPr algn="ctr" fontAlgn="ctr"/>
                      <a:r>
                        <a:rPr lang="ru-RU" sz="1050" u="none" strike="noStrike" dirty="0">
                          <a:effectLst/>
                          <a:latin typeface="Times New Roman" panose="02020603050405020304" pitchFamily="18" charset="0"/>
                          <a:cs typeface="Times New Roman" panose="02020603050405020304" pitchFamily="18" charset="0"/>
                        </a:rPr>
                        <a:t>1</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43" marR="5943" marT="5943" marB="0" anchor="ctr">
                    <a:solidFill>
                      <a:schemeClr val="tx2">
                        <a:lumMod val="20000"/>
                        <a:lumOff val="80000"/>
                      </a:schemeClr>
                    </a:solidFill>
                  </a:tcPr>
                </a:tc>
                <a:tc>
                  <a:txBody>
                    <a:bodyPr/>
                    <a:lstStyle/>
                    <a:p>
                      <a:pPr algn="ctr" fontAlgn="t"/>
                      <a:r>
                        <a:rPr lang="ru-RU" sz="1050" u="none" strike="noStrike" dirty="0">
                          <a:effectLst/>
                          <a:latin typeface="Times New Roman" panose="02020603050405020304" pitchFamily="18" charset="0"/>
                          <a:cs typeface="Times New Roman" panose="02020603050405020304" pitchFamily="18" charset="0"/>
                        </a:rPr>
                        <a:t>освобождение от уплаты налога в отношении земельных участков, общего пользования, занятых площадями, улицами, проездами, автомобильными дорогами, скверами, бульварами, открытыми спортивно-физкультурными сооружениями, используемыми неограниченным кругом лиц</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43" marR="5943" marT="5943" marB="0" anchor="ctr">
                    <a:solidFill>
                      <a:schemeClr val="tx2">
                        <a:lumMod val="20000"/>
                        <a:lumOff val="80000"/>
                      </a:schemeClr>
                    </a:solidFill>
                  </a:tcPr>
                </a:tc>
                <a:tc>
                  <a:txBody>
                    <a:bodyPr/>
                    <a:lstStyle/>
                    <a:p>
                      <a:pPr algn="ctr" fontAlgn="t"/>
                      <a:r>
                        <a:rPr lang="ru-RU" sz="1050" u="none" strike="noStrike" dirty="0">
                          <a:effectLst/>
                          <a:latin typeface="Times New Roman" panose="02020603050405020304" pitchFamily="18" charset="0"/>
                          <a:cs typeface="Times New Roman" panose="02020603050405020304" pitchFamily="18" charset="0"/>
                        </a:rPr>
                        <a:t>лица, имеющие высшие звания Российской Федерации, ордена Российской Федерации, предусмотренные подпунктами «а», «б» пункта 2 Указа Президента Российской Федерации от 07 сентября 2010 г. № 1099 «О мерах по совершенствованию государственной наградной системы Российской Федерации»</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43" marR="5943" marT="5943" marB="0" anchor="ctr">
                    <a:solidFill>
                      <a:schemeClr val="tx2">
                        <a:lumMod val="20000"/>
                        <a:lumOff val="80000"/>
                      </a:schemeClr>
                    </a:solidFill>
                  </a:tcPr>
                </a:tc>
                <a:tc>
                  <a:txBody>
                    <a:bodyPr/>
                    <a:lstStyle/>
                    <a:p>
                      <a:pPr algn="ctr" fontAlgn="ct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363,00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363,00</a:t>
                      </a:r>
                      <a:endParaRPr kumimoji="0" lang="ru-RU" sz="105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ctr">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363,00</a:t>
                      </a:r>
                      <a:endParaRPr kumimoji="0" lang="ru-RU" sz="105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ctr">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363,00</a:t>
                      </a:r>
                      <a:endParaRPr kumimoji="0" lang="ru-RU" sz="105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ctr">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363,00</a:t>
                      </a:r>
                      <a:endParaRPr kumimoji="0" lang="ru-RU" sz="105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282328049"/>
                  </a:ext>
                </a:extLst>
              </a:tr>
              <a:tr h="2127106">
                <a:tc>
                  <a:txBody>
                    <a:bodyPr/>
                    <a:lstStyle/>
                    <a:p>
                      <a:pPr algn="ctr" fontAlgn="ctr"/>
                      <a:r>
                        <a:rPr lang="ru-RU" sz="1050" u="none" strike="noStrike" dirty="0">
                          <a:effectLst/>
                          <a:latin typeface="Times New Roman" panose="02020603050405020304" pitchFamily="18" charset="0"/>
                          <a:cs typeface="Times New Roman" panose="02020603050405020304" pitchFamily="18" charset="0"/>
                        </a:rPr>
                        <a:t>2</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43" marR="5943" marT="5943" marB="0" anchor="ctr">
                    <a:solidFill>
                      <a:schemeClr val="tx2">
                        <a:lumMod val="20000"/>
                        <a:lumOff val="80000"/>
                      </a:schemeClr>
                    </a:solidFill>
                  </a:tcPr>
                </a:tc>
                <a:tc>
                  <a:txBody>
                    <a:bodyPr/>
                    <a:lstStyle/>
                    <a:p>
                      <a:pPr algn="ctr" fontAlgn="t"/>
                      <a:r>
                        <a:rPr lang="ru-RU" sz="1050" u="none" strike="noStrike" dirty="0">
                          <a:effectLst/>
                          <a:latin typeface="Times New Roman" panose="02020603050405020304" pitchFamily="18" charset="0"/>
                          <a:cs typeface="Times New Roman" panose="02020603050405020304" pitchFamily="18" charset="0"/>
                        </a:rPr>
                        <a:t>освобождение от уплаты налога в отношении одного земельного участка, приобретенного (предоставленного) для жилищного строительства</a:t>
                      </a:r>
                      <a:r>
                        <a:rPr lang="ru-RU" sz="1050" u="none" strike="noStrike" dirty="0" smtClean="0">
                          <a:effectLst/>
                          <a:latin typeface="Times New Roman" panose="02020603050405020304" pitchFamily="18" charset="0"/>
                          <a:cs typeface="Times New Roman" panose="02020603050405020304" pitchFamily="18" charset="0"/>
                        </a:rPr>
                        <a:t>, ведения </a:t>
                      </a:r>
                      <a:r>
                        <a:rPr lang="ru-RU" sz="1050" u="none" strike="noStrike" dirty="0">
                          <a:effectLst/>
                          <a:latin typeface="Times New Roman" panose="02020603050405020304" pitchFamily="18" charset="0"/>
                          <a:cs typeface="Times New Roman" panose="02020603050405020304" pitchFamily="18" charset="0"/>
                        </a:rPr>
                        <a:t>личного подсобного хозяйства, садоводства или огородничества, и не используемого в предпринимательской деятельности</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43" marR="5943" marT="5943" marB="0" anchor="ctr">
                    <a:solidFill>
                      <a:schemeClr val="tx2">
                        <a:lumMod val="20000"/>
                        <a:lumOff val="80000"/>
                      </a:schemeClr>
                    </a:solidFill>
                  </a:tcPr>
                </a:tc>
                <a:tc>
                  <a:txBody>
                    <a:bodyPr/>
                    <a:lstStyle/>
                    <a:p>
                      <a:pPr algn="ctr" fontAlgn="t"/>
                      <a:r>
                        <a:rPr lang="ru-RU" sz="1050" u="none" strike="noStrike" dirty="0">
                          <a:effectLst/>
                          <a:latin typeface="Times New Roman" panose="02020603050405020304" pitchFamily="18" charset="0"/>
                          <a:cs typeface="Times New Roman" panose="02020603050405020304" pitchFamily="18" charset="0"/>
                        </a:rPr>
                        <a:t>граждане, призванные на военную службу по мобилизации в Вооруженные Силы Российской Федерации</a:t>
                      </a:r>
                      <a:r>
                        <a:rPr lang="ru-RU" sz="1050" u="none" strike="noStrike" dirty="0" smtClean="0">
                          <a:effectLst/>
                          <a:latin typeface="Times New Roman" panose="02020603050405020304" pitchFamily="18" charset="0"/>
                          <a:cs typeface="Times New Roman" panose="02020603050405020304" pitchFamily="18" charset="0"/>
                        </a:rPr>
                        <a:t>, либо </a:t>
                      </a:r>
                      <a:r>
                        <a:rPr lang="ru-RU" sz="1050" u="none" strike="noStrike" dirty="0">
                          <a:effectLst/>
                          <a:latin typeface="Times New Roman" panose="02020603050405020304" pitchFamily="18" charset="0"/>
                          <a:cs typeface="Times New Roman" panose="02020603050405020304" pitchFamily="18" charset="0"/>
                        </a:rPr>
                        <a:t>их супруг(супруга</a:t>
                      </a:r>
                      <a:r>
                        <a:rPr lang="ru-RU" sz="1050" u="none" strike="noStrike" dirty="0" smtClean="0">
                          <a:effectLst/>
                          <a:latin typeface="Times New Roman" panose="02020603050405020304" pitchFamily="18" charset="0"/>
                          <a:cs typeface="Times New Roman" panose="02020603050405020304" pitchFamily="18" charset="0"/>
                        </a:rPr>
                        <a:t>); добровольцы </a:t>
                      </a:r>
                      <a:r>
                        <a:rPr lang="ru-RU" sz="1050" u="none" strike="noStrike" baseline="0" dirty="0" smtClean="0">
                          <a:effectLst/>
                          <a:latin typeface="Times New Roman" panose="02020603050405020304" pitchFamily="18" charset="0"/>
                          <a:cs typeface="Times New Roman" panose="02020603050405020304" pitchFamily="18" charset="0"/>
                        </a:rPr>
                        <a:t>принимающие участие в СВО</a:t>
                      </a:r>
                      <a:r>
                        <a:rPr lang="ru-RU" sz="1050" u="none" strike="noStrike" dirty="0" smtClean="0">
                          <a:effectLst/>
                          <a:latin typeface="Times New Roman" panose="02020603050405020304" pitchFamily="18" charset="0"/>
                          <a:cs typeface="Times New Roman" panose="02020603050405020304" pitchFamily="18" charset="0"/>
                        </a:rPr>
                        <a:t>;</a:t>
                      </a:r>
                      <a:r>
                        <a:rPr lang="ru-RU" sz="1050" u="none" strike="noStrike" baseline="0" dirty="0" smtClean="0">
                          <a:effectLst/>
                          <a:latin typeface="Times New Roman" panose="02020603050405020304" pitchFamily="18" charset="0"/>
                          <a:cs typeface="Times New Roman" panose="02020603050405020304" pitchFamily="18" charset="0"/>
                        </a:rPr>
                        <a:t> военнослужащие, лица, проходящие службу в войсках национальной гвардии РФ и имеющие специальные звания полиции, принимающие участие в СВО; сотрудники правоохранительных органов</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43" marR="5943" marT="5943" marB="0" anchor="ctr">
                    <a:solidFill>
                      <a:schemeClr val="tx2">
                        <a:lumMod val="20000"/>
                        <a:lumOff val="80000"/>
                      </a:schemeClr>
                    </a:solidFill>
                  </a:tcPr>
                </a:tc>
                <a:tc>
                  <a:txBody>
                    <a:bodyPr/>
                    <a:lstStyle/>
                    <a:p>
                      <a:pPr algn="ctr" fontAlgn="ct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123,00</a:t>
                      </a:r>
                    </a:p>
                  </a:txBody>
                  <a:tcPr marL="9525" marR="9525" marT="9525" marB="0" anchor="ctr">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123,00</a:t>
                      </a:r>
                      <a:endParaRPr kumimoji="0" lang="ru-RU" sz="105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ctr">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123,00</a:t>
                      </a:r>
                      <a:endParaRPr kumimoji="0" lang="ru-RU" sz="105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ctr">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123,00</a:t>
                      </a:r>
                      <a:endParaRPr kumimoji="0" lang="ru-RU" sz="105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9525" marR="9525" marT="9525" marB="0" anchor="ctr">
                    <a:solidFill>
                      <a:schemeClr val="tx2">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123,00</a:t>
                      </a:r>
                    </a:p>
                  </a:txBody>
                  <a:tcPr marL="9525" marR="9525" marT="9525" marB="0" anchor="ctr">
                    <a:solidFill>
                      <a:schemeClr val="tx2">
                        <a:lumMod val="20000"/>
                        <a:lumOff val="80000"/>
                      </a:schemeClr>
                    </a:solidFill>
                  </a:tcPr>
                </a:tc>
                <a:extLst>
                  <a:ext uri="{0D108BD9-81ED-4DB2-BD59-A6C34878D82A}">
                    <a16:rowId xmlns:a16="http://schemas.microsoft.com/office/drawing/2014/main" val="1266536012"/>
                  </a:ext>
                </a:extLst>
              </a:tr>
            </a:tbl>
          </a:graphicData>
        </a:graphic>
      </p:graphicFrame>
      <p:sp>
        <p:nvSpPr>
          <p:cNvPr id="6" name="Заголовок 1"/>
          <p:cNvSpPr txBox="1">
            <a:spLocks/>
          </p:cNvSpPr>
          <p:nvPr/>
        </p:nvSpPr>
        <p:spPr bwMode="auto">
          <a:xfrm>
            <a:off x="8408561" y="836713"/>
            <a:ext cx="1482725" cy="432048"/>
          </a:xfrm>
          <a:prstGeom prst="rect">
            <a:avLst/>
          </a:prstGeom>
          <a:noFill/>
          <a:ln w="9525">
            <a:noFill/>
            <a:miter lim="800000"/>
            <a:headEnd/>
            <a:tailEnd/>
          </a:ln>
        </p:spPr>
        <p:txBody>
          <a:bodyPr lIns="91380" tIns="45690" rIns="91380" bIns="45690" anchor="ct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ru-RU" sz="1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ru-RU" sz="11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тыс</a:t>
            </a:r>
            <a:r>
              <a:rPr kumimoji="0" lang="ru-RU" sz="1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11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рублей</a:t>
            </a:r>
            <a:r>
              <a:rPr kumimoji="0" lang="ru-RU" sz="1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Tree>
    <p:extLst>
      <p:ext uri="{BB962C8B-B14F-4D97-AF65-F5344CB8AC3E}">
        <p14:creationId xmlns:p14="http://schemas.microsoft.com/office/powerpoint/2010/main" val="4638374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p:nvPr>
            <p:extLst/>
          </p:nvPr>
        </p:nvGraphicFramePr>
        <p:xfrm>
          <a:off x="495722" y="1271673"/>
          <a:ext cx="9422953" cy="39531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Объект 3"/>
          <p:cNvGraphicFramePr>
            <a:graphicFrameLocks noGrp="1"/>
          </p:cNvGraphicFramePr>
          <p:nvPr>
            <p:ph idx="1"/>
            <p:extLst>
              <p:ext uri="{D42A27DB-BD31-4B8C-83A1-F6EECF244321}">
                <p14:modId xmlns:p14="http://schemas.microsoft.com/office/powerpoint/2010/main" val="1589668951"/>
              </p:ext>
            </p:extLst>
          </p:nvPr>
        </p:nvGraphicFramePr>
        <p:xfrm>
          <a:off x="495722" y="2620824"/>
          <a:ext cx="9134919" cy="3826123"/>
        </p:xfrm>
        <a:graphic>
          <a:graphicData uri="http://schemas.openxmlformats.org/drawingml/2006/chart">
            <c:chart xmlns:c="http://schemas.openxmlformats.org/drawingml/2006/chart" xmlns:r="http://schemas.openxmlformats.org/officeDocument/2006/relationships" r:id="rId4"/>
          </a:graphicData>
        </a:graphic>
      </p:graphicFrame>
      <p:sp>
        <p:nvSpPr>
          <p:cNvPr id="119809" name="Заголовок 1"/>
          <p:cNvSpPr>
            <a:spLocks noGrp="1"/>
          </p:cNvSpPr>
          <p:nvPr>
            <p:ph type="title"/>
          </p:nvPr>
        </p:nvSpPr>
        <p:spPr>
          <a:xfrm>
            <a:off x="380777" y="313960"/>
            <a:ext cx="9350375" cy="981075"/>
          </a:xfrm>
        </p:spPr>
        <p:txBody>
          <a:bodyPr>
            <a:normAutofit/>
          </a:bodyPr>
          <a:lstStyle/>
          <a:p>
            <a:pPr algn="ctr" defTabSz="1071563" fontAlgn="base">
              <a:spcAft>
                <a:spcPct val="0"/>
              </a:spcAft>
              <a:defRPr sz="2160" b="1" i="0" u="none" strike="noStrike" kern="1200" baseline="0">
                <a:solidFill>
                  <a:prstClr val="black"/>
                </a:solidFill>
                <a:latin typeface="+mn-lt"/>
                <a:ea typeface="+mn-ea"/>
                <a:cs typeface="+mn-cs"/>
              </a:defRPr>
            </a:pPr>
            <a:r>
              <a:rPr lang="ru-RU" sz="2000" b="1" dirty="0" smtClean="0">
                <a:ln w="900" cmpd="sng">
                  <a:solidFill>
                    <a:schemeClr val="accent1">
                      <a:satMod val="190000"/>
                      <a:alpha val="55000"/>
                    </a:schemeClr>
                  </a:solidFill>
                  <a:prstDash val="solid"/>
                </a:ln>
                <a:solidFill>
                  <a:prstClr val="black"/>
                </a:solidFill>
                <a:latin typeface="Times New Roman" pitchFamily="18" charset="0"/>
                <a:ea typeface="+mn-ea"/>
                <a:cs typeface="Times New Roman" pitchFamily="18" charset="0"/>
              </a:rPr>
              <a:t>ДИНАМИКА РАСХОДОВ </a:t>
            </a:r>
            <a:r>
              <a:rPr lang="ru-RU" sz="2000" b="1" dirty="0">
                <a:ln w="900" cmpd="sng">
                  <a:solidFill>
                    <a:schemeClr val="accent1">
                      <a:satMod val="190000"/>
                      <a:alpha val="55000"/>
                    </a:schemeClr>
                  </a:solidFill>
                  <a:prstDash val="solid"/>
                </a:ln>
                <a:solidFill>
                  <a:prstClr val="black"/>
                </a:solidFill>
                <a:latin typeface="Times New Roman" pitchFamily="18" charset="0"/>
                <a:ea typeface="+mn-ea"/>
                <a:cs typeface="Times New Roman" pitchFamily="18" charset="0"/>
              </a:rPr>
              <a:t>БЮДЖЕТА ШПАКОВСКОГО МУНИЦИПАЛЬНОГО ОКРУГА</a:t>
            </a:r>
            <a:r>
              <a:rPr lang="en-US" sz="2000" b="1" dirty="0">
                <a:ln w="900" cmpd="sng">
                  <a:solidFill>
                    <a:schemeClr val="accent1">
                      <a:satMod val="190000"/>
                      <a:alpha val="55000"/>
                    </a:schemeClr>
                  </a:solidFill>
                  <a:prstDash val="solid"/>
                </a:ln>
                <a:solidFill>
                  <a:prstClr val="black"/>
                </a:solidFill>
                <a:latin typeface="Times New Roman" pitchFamily="18" charset="0"/>
                <a:ea typeface="+mn-ea"/>
                <a:cs typeface="Times New Roman" pitchFamily="18" charset="0"/>
              </a:rPr>
              <a:t> </a:t>
            </a:r>
            <a:r>
              <a:rPr lang="ru-RU" sz="2000" b="1" dirty="0">
                <a:ln w="900" cmpd="sng">
                  <a:solidFill>
                    <a:schemeClr val="accent1">
                      <a:satMod val="190000"/>
                      <a:alpha val="55000"/>
                    </a:schemeClr>
                  </a:solidFill>
                  <a:prstDash val="solid"/>
                </a:ln>
                <a:solidFill>
                  <a:prstClr val="black"/>
                </a:solidFill>
                <a:latin typeface="Times New Roman" pitchFamily="18" charset="0"/>
                <a:ea typeface="+mn-ea"/>
                <a:cs typeface="Times New Roman" pitchFamily="18" charset="0"/>
              </a:rPr>
              <a:t>СТАВРОПОЛЬСКОГО КРАЯ </a:t>
            </a:r>
            <a:r>
              <a:rPr lang="ru-RU" sz="2000" b="1" dirty="0" smtClean="0">
                <a:ln w="900" cmpd="sng">
                  <a:solidFill>
                    <a:schemeClr val="accent1">
                      <a:satMod val="190000"/>
                      <a:alpha val="55000"/>
                    </a:schemeClr>
                  </a:solidFill>
                  <a:prstDash val="solid"/>
                </a:ln>
                <a:solidFill>
                  <a:prstClr val="black"/>
                </a:solidFill>
                <a:latin typeface="Times New Roman" pitchFamily="18" charset="0"/>
                <a:ea typeface="+mn-ea"/>
                <a:cs typeface="Times New Roman" pitchFamily="18" charset="0"/>
              </a:rPr>
              <a:t/>
            </a:r>
            <a:br>
              <a:rPr lang="ru-RU" sz="2000" b="1" dirty="0" smtClean="0">
                <a:ln w="900" cmpd="sng">
                  <a:solidFill>
                    <a:schemeClr val="accent1">
                      <a:satMod val="190000"/>
                      <a:alpha val="55000"/>
                    </a:schemeClr>
                  </a:solidFill>
                  <a:prstDash val="solid"/>
                </a:ln>
                <a:solidFill>
                  <a:prstClr val="black"/>
                </a:solidFill>
                <a:latin typeface="Times New Roman" pitchFamily="18" charset="0"/>
                <a:ea typeface="+mn-ea"/>
                <a:cs typeface="Times New Roman" pitchFamily="18" charset="0"/>
              </a:rPr>
            </a:br>
            <a:r>
              <a:rPr lang="ru-RU" sz="2000" b="1" dirty="0" smtClean="0">
                <a:ln w="900" cmpd="sng">
                  <a:solidFill>
                    <a:schemeClr val="accent1">
                      <a:satMod val="190000"/>
                      <a:alpha val="55000"/>
                    </a:schemeClr>
                  </a:solidFill>
                  <a:prstDash val="solid"/>
                </a:ln>
                <a:solidFill>
                  <a:prstClr val="black"/>
                </a:solidFill>
                <a:latin typeface="Times New Roman" pitchFamily="18" charset="0"/>
                <a:ea typeface="+mn-ea"/>
                <a:cs typeface="Times New Roman" pitchFamily="18" charset="0"/>
              </a:rPr>
              <a:t>ЗА 2023-2028 </a:t>
            </a:r>
            <a:r>
              <a:rPr lang="ru-RU" sz="2000" b="1" dirty="0">
                <a:ln w="900" cmpd="sng">
                  <a:solidFill>
                    <a:schemeClr val="accent1">
                      <a:satMod val="190000"/>
                      <a:alpha val="55000"/>
                    </a:schemeClr>
                  </a:solidFill>
                  <a:prstDash val="solid"/>
                </a:ln>
                <a:solidFill>
                  <a:prstClr val="black"/>
                </a:solidFill>
                <a:latin typeface="Times New Roman" pitchFamily="18" charset="0"/>
                <a:ea typeface="+mn-ea"/>
                <a:cs typeface="Times New Roman" pitchFamily="18" charset="0"/>
              </a:rPr>
              <a:t>ГОДЫ</a:t>
            </a:r>
          </a:p>
        </p:txBody>
      </p:sp>
      <p:sp>
        <p:nvSpPr>
          <p:cNvPr id="119811" name="TextBox 4"/>
          <p:cNvSpPr txBox="1">
            <a:spLocks noChangeArrowheads="1"/>
          </p:cNvSpPr>
          <p:nvPr/>
        </p:nvSpPr>
        <p:spPr bwMode="auto">
          <a:xfrm>
            <a:off x="8193360" y="1524798"/>
            <a:ext cx="1255713" cy="307975"/>
          </a:xfrm>
          <a:prstGeom prst="rect">
            <a:avLst/>
          </a:prstGeom>
          <a:noFill/>
          <a:ln w="9525">
            <a:noFill/>
            <a:miter lim="800000"/>
            <a:headEnd/>
            <a:tailEnd/>
          </a:ln>
        </p:spPr>
        <p:txBody>
          <a:bodyPr wrap="none">
            <a:spAutoFit/>
          </a:bodyPr>
          <a:lstStyle/>
          <a:p>
            <a:r>
              <a:rPr lang="ru-RU" sz="1400" b="1">
                <a:latin typeface="Times New Roman" pitchFamily="18" charset="0"/>
                <a:cs typeface="Times New Roman" pitchFamily="18" charset="0"/>
              </a:rPr>
              <a:t>(тыс. рублей)</a:t>
            </a:r>
          </a:p>
        </p:txBody>
      </p:sp>
      <p:sp>
        <p:nvSpPr>
          <p:cNvPr id="14" name="TextBox 1"/>
          <p:cNvSpPr txBox="1"/>
          <p:nvPr/>
        </p:nvSpPr>
        <p:spPr>
          <a:xfrm>
            <a:off x="2648362" y="2019608"/>
            <a:ext cx="904091" cy="24471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b="1" dirty="0" smtClean="0">
                <a:solidFill>
                  <a:srgbClr val="00B050"/>
                </a:solidFill>
                <a:latin typeface="Times New Roman" panose="02020603050405020304" pitchFamily="18" charset="0"/>
                <a:cs typeface="Times New Roman" panose="02020603050405020304" pitchFamily="18" charset="0"/>
              </a:rPr>
              <a:t>+ 4,47 </a:t>
            </a:r>
            <a:r>
              <a:rPr lang="ru-RU" sz="1100" b="1" dirty="0" smtClean="0">
                <a:solidFill>
                  <a:srgbClr val="00B050"/>
                </a:solidFill>
                <a:latin typeface="Times New Roman" panose="02020603050405020304" pitchFamily="18" charset="0"/>
                <a:cs typeface="Times New Roman" panose="02020603050405020304" pitchFamily="18" charset="0"/>
              </a:rPr>
              <a:t>%</a:t>
            </a:r>
            <a:endParaRPr lang="ru-RU" sz="1100" b="1" dirty="0">
              <a:solidFill>
                <a:srgbClr val="00B050"/>
              </a:solidFill>
              <a:latin typeface="Times New Roman" panose="02020603050405020304" pitchFamily="18" charset="0"/>
              <a:cs typeface="Times New Roman" panose="02020603050405020304" pitchFamily="18" charset="0"/>
            </a:endParaRPr>
          </a:p>
        </p:txBody>
      </p:sp>
      <p:sp>
        <p:nvSpPr>
          <p:cNvPr id="16" name="TextBox 1"/>
          <p:cNvSpPr txBox="1"/>
          <p:nvPr/>
        </p:nvSpPr>
        <p:spPr>
          <a:xfrm>
            <a:off x="8193360" y="3036202"/>
            <a:ext cx="904091" cy="24471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b="1" dirty="0" smtClean="0">
                <a:solidFill>
                  <a:schemeClr val="accent2">
                    <a:lumMod val="75000"/>
                  </a:schemeClr>
                </a:solidFill>
                <a:latin typeface="Times New Roman" panose="02020603050405020304" pitchFamily="18" charset="0"/>
                <a:cs typeface="Times New Roman" panose="02020603050405020304" pitchFamily="18" charset="0"/>
              </a:rPr>
              <a:t>- 2,84 </a:t>
            </a:r>
            <a:r>
              <a:rPr lang="ru-RU" sz="1100" b="1" dirty="0" smtClean="0">
                <a:solidFill>
                  <a:schemeClr val="accent2">
                    <a:lumMod val="75000"/>
                  </a:schemeClr>
                </a:solidFill>
                <a:latin typeface="Times New Roman" panose="02020603050405020304" pitchFamily="18" charset="0"/>
                <a:cs typeface="Times New Roman" panose="02020603050405020304" pitchFamily="18" charset="0"/>
              </a:rPr>
              <a:t>%</a:t>
            </a:r>
            <a:endParaRPr lang="ru-RU" sz="11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11" name="TextBox 1"/>
          <p:cNvSpPr txBox="1"/>
          <p:nvPr/>
        </p:nvSpPr>
        <p:spPr>
          <a:xfrm>
            <a:off x="1352600" y="2791483"/>
            <a:ext cx="904091" cy="24471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b="1" dirty="0" smtClean="0">
                <a:solidFill>
                  <a:srgbClr val="00B050"/>
                </a:solidFill>
                <a:latin typeface="Times New Roman" panose="02020603050405020304" pitchFamily="18" charset="0"/>
                <a:cs typeface="Times New Roman" panose="02020603050405020304" pitchFamily="18" charset="0"/>
              </a:rPr>
              <a:t>+ 6,28 </a:t>
            </a:r>
            <a:r>
              <a:rPr lang="ru-RU" sz="1100" b="1" dirty="0" smtClean="0">
                <a:solidFill>
                  <a:srgbClr val="00B050"/>
                </a:solidFill>
                <a:latin typeface="Times New Roman" panose="02020603050405020304" pitchFamily="18" charset="0"/>
                <a:cs typeface="Times New Roman" panose="02020603050405020304" pitchFamily="18" charset="0"/>
              </a:rPr>
              <a:t>%</a:t>
            </a:r>
            <a:endParaRPr lang="ru-RU" sz="1100" b="1" dirty="0">
              <a:solidFill>
                <a:srgbClr val="00B050"/>
              </a:solidFill>
              <a:latin typeface="Times New Roman" panose="02020603050405020304" pitchFamily="18" charset="0"/>
              <a:cs typeface="Times New Roman" panose="02020603050405020304" pitchFamily="18" charset="0"/>
            </a:endParaRPr>
          </a:p>
        </p:txBody>
      </p:sp>
      <p:sp>
        <p:nvSpPr>
          <p:cNvPr id="12" name="TextBox 1"/>
          <p:cNvSpPr txBox="1"/>
          <p:nvPr/>
        </p:nvSpPr>
        <p:spPr>
          <a:xfrm>
            <a:off x="6609184" y="2130388"/>
            <a:ext cx="904091" cy="24471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b="1" dirty="0" smtClean="0">
                <a:solidFill>
                  <a:schemeClr val="accent2">
                    <a:lumMod val="75000"/>
                  </a:schemeClr>
                </a:solidFill>
                <a:latin typeface="Times New Roman" panose="02020603050405020304" pitchFamily="18" charset="0"/>
                <a:cs typeface="Times New Roman" panose="02020603050405020304" pitchFamily="18" charset="0"/>
              </a:rPr>
              <a:t>- 6,13 </a:t>
            </a:r>
            <a:r>
              <a:rPr lang="ru-RU" sz="1100" b="1" dirty="0" smtClean="0">
                <a:solidFill>
                  <a:schemeClr val="accent2">
                    <a:lumMod val="75000"/>
                  </a:schemeClr>
                </a:solidFill>
                <a:latin typeface="Times New Roman" panose="02020603050405020304" pitchFamily="18" charset="0"/>
                <a:cs typeface="Times New Roman" panose="02020603050405020304" pitchFamily="18" charset="0"/>
              </a:rPr>
              <a:t>%</a:t>
            </a:r>
            <a:endParaRPr lang="ru-RU" sz="11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15" name="TextBox 1"/>
          <p:cNvSpPr txBox="1"/>
          <p:nvPr/>
        </p:nvSpPr>
        <p:spPr>
          <a:xfrm>
            <a:off x="4603918" y="1795100"/>
            <a:ext cx="904091" cy="24471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b="1" dirty="0" smtClean="0">
                <a:solidFill>
                  <a:srgbClr val="00B050"/>
                </a:solidFill>
                <a:latin typeface="Times New Roman" panose="02020603050405020304" pitchFamily="18" charset="0"/>
                <a:cs typeface="Times New Roman" panose="02020603050405020304" pitchFamily="18" charset="0"/>
              </a:rPr>
              <a:t>+ 0,23 </a:t>
            </a:r>
            <a:r>
              <a:rPr lang="ru-RU" sz="1100" b="1" dirty="0" smtClean="0">
                <a:solidFill>
                  <a:srgbClr val="00B050"/>
                </a:solidFill>
                <a:latin typeface="Times New Roman" panose="02020603050405020304" pitchFamily="18" charset="0"/>
                <a:cs typeface="Times New Roman" panose="02020603050405020304" pitchFamily="18" charset="0"/>
              </a:rPr>
              <a:t>%</a:t>
            </a:r>
            <a:endParaRPr lang="ru-RU" sz="11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3903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Диаграмма 17"/>
          <p:cNvGraphicFramePr/>
          <p:nvPr>
            <p:extLst/>
          </p:nvPr>
        </p:nvGraphicFramePr>
        <p:xfrm>
          <a:off x="2000672" y="1052736"/>
          <a:ext cx="8784976" cy="5543563"/>
        </p:xfrm>
        <a:graphic>
          <a:graphicData uri="http://schemas.openxmlformats.org/drawingml/2006/chart">
            <c:chart xmlns:c="http://schemas.openxmlformats.org/drawingml/2006/chart" xmlns:r="http://schemas.openxmlformats.org/officeDocument/2006/relationships" r:id="rId3"/>
          </a:graphicData>
        </a:graphic>
      </p:graphicFrame>
      <p:sp>
        <p:nvSpPr>
          <p:cNvPr id="19" name="Заголовок 1"/>
          <p:cNvSpPr txBox="1">
            <a:spLocks/>
          </p:cNvSpPr>
          <p:nvPr/>
        </p:nvSpPr>
        <p:spPr>
          <a:xfrm>
            <a:off x="520757" y="271499"/>
            <a:ext cx="9123363" cy="85191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ctr" defTabSz="1071563">
              <a:defRPr sz="2160" b="1" i="0" u="none" strike="noStrike" kern="1200" baseline="0">
                <a:solidFill>
                  <a:prstClr val="black"/>
                </a:solidFill>
                <a:latin typeface="+mn-lt"/>
                <a:ea typeface="+mn-ea"/>
                <a:cs typeface="+mn-cs"/>
              </a:defRPr>
            </a:pPr>
            <a:r>
              <a:rPr lang="ru-RU" altLang="ru-RU" sz="2000" b="1" dirty="0" smtClean="0">
                <a:ln w="900" cmpd="sng">
                  <a:solidFill>
                    <a:schemeClr val="accent1">
                      <a:satMod val="190000"/>
                      <a:alpha val="55000"/>
                    </a:schemeClr>
                  </a:solidFill>
                  <a:prstDash val="solid"/>
                </a:ln>
                <a:solidFill>
                  <a:prstClr val="black"/>
                </a:solidFill>
                <a:latin typeface="Times New Roman" pitchFamily="18" charset="0"/>
                <a:ea typeface="+mn-ea"/>
                <a:cs typeface="Times New Roman" pitchFamily="18" charset="0"/>
              </a:rPr>
              <a:t>ФУНКЦИОНАЛЬНАЯ СТРУКТУРА </a:t>
            </a:r>
            <a:r>
              <a:rPr lang="ru-RU" altLang="ru-RU" sz="2000" b="1" dirty="0">
                <a:ln w="900" cmpd="sng">
                  <a:solidFill>
                    <a:schemeClr val="accent1">
                      <a:satMod val="190000"/>
                      <a:alpha val="55000"/>
                    </a:schemeClr>
                  </a:solidFill>
                  <a:prstDash val="solid"/>
                </a:ln>
                <a:solidFill>
                  <a:prstClr val="black"/>
                </a:solidFill>
                <a:latin typeface="Times New Roman" pitchFamily="18" charset="0"/>
                <a:ea typeface="+mn-ea"/>
                <a:cs typeface="Times New Roman" pitchFamily="18" charset="0"/>
              </a:rPr>
              <a:t>РАСХОДОВ БЮДЖЕТА </a:t>
            </a:r>
            <a:endParaRPr lang="ru-RU" altLang="ru-RU" sz="2000" b="1" dirty="0" smtClean="0">
              <a:ln w="900" cmpd="sng">
                <a:solidFill>
                  <a:schemeClr val="accent1">
                    <a:satMod val="190000"/>
                    <a:alpha val="55000"/>
                  </a:schemeClr>
                </a:solidFill>
                <a:prstDash val="solid"/>
              </a:ln>
              <a:solidFill>
                <a:prstClr val="black"/>
              </a:solidFill>
              <a:latin typeface="Times New Roman" pitchFamily="18" charset="0"/>
              <a:ea typeface="+mn-ea"/>
              <a:cs typeface="Times New Roman" pitchFamily="18" charset="0"/>
            </a:endParaRPr>
          </a:p>
          <a:p>
            <a:pPr algn="ctr" defTabSz="1071563">
              <a:defRPr sz="2160" b="1" i="0" u="none" strike="noStrike" kern="1200" baseline="0">
                <a:solidFill>
                  <a:prstClr val="black"/>
                </a:solidFill>
                <a:latin typeface="+mn-lt"/>
                <a:ea typeface="+mn-ea"/>
                <a:cs typeface="+mn-cs"/>
              </a:defRPr>
            </a:pPr>
            <a:r>
              <a:rPr lang="ru-RU" altLang="ru-RU" sz="2000" b="1" dirty="0" smtClean="0">
                <a:ln w="900" cmpd="sng">
                  <a:solidFill>
                    <a:schemeClr val="accent1">
                      <a:satMod val="190000"/>
                      <a:alpha val="55000"/>
                    </a:schemeClr>
                  </a:solidFill>
                  <a:prstDash val="solid"/>
                </a:ln>
                <a:solidFill>
                  <a:prstClr val="black"/>
                </a:solidFill>
                <a:latin typeface="Times New Roman" pitchFamily="18" charset="0"/>
                <a:ea typeface="+mn-ea"/>
                <a:cs typeface="Times New Roman" pitchFamily="18" charset="0"/>
              </a:rPr>
              <a:t>ШПАКОВСКОГО </a:t>
            </a:r>
            <a:r>
              <a:rPr lang="ru-RU" altLang="ru-RU" sz="2000" b="1" dirty="0">
                <a:ln w="900" cmpd="sng">
                  <a:solidFill>
                    <a:schemeClr val="accent1">
                      <a:satMod val="190000"/>
                      <a:alpha val="55000"/>
                    </a:schemeClr>
                  </a:solidFill>
                  <a:prstDash val="solid"/>
                </a:ln>
                <a:solidFill>
                  <a:prstClr val="black"/>
                </a:solidFill>
                <a:latin typeface="Times New Roman" pitchFamily="18" charset="0"/>
                <a:ea typeface="+mn-ea"/>
                <a:cs typeface="Times New Roman" pitchFamily="18" charset="0"/>
              </a:rPr>
              <a:t>МУНИЦИПАЛЬНОГО ОКРУГА НА </a:t>
            </a:r>
            <a:r>
              <a:rPr lang="ru-RU" altLang="ru-RU" sz="2000" b="1" dirty="0" smtClean="0">
                <a:ln w="900" cmpd="sng">
                  <a:solidFill>
                    <a:schemeClr val="accent1">
                      <a:satMod val="190000"/>
                      <a:alpha val="55000"/>
                    </a:schemeClr>
                  </a:solidFill>
                  <a:prstDash val="solid"/>
                </a:ln>
                <a:solidFill>
                  <a:prstClr val="black"/>
                </a:solidFill>
                <a:latin typeface="Times New Roman" pitchFamily="18" charset="0"/>
                <a:ea typeface="+mn-ea"/>
                <a:cs typeface="Times New Roman" pitchFamily="18" charset="0"/>
              </a:rPr>
              <a:t>2026 </a:t>
            </a:r>
            <a:r>
              <a:rPr lang="ru-RU" altLang="ru-RU" sz="2000" b="1" dirty="0">
                <a:ln w="900" cmpd="sng">
                  <a:solidFill>
                    <a:schemeClr val="accent1">
                      <a:satMod val="190000"/>
                      <a:alpha val="55000"/>
                    </a:schemeClr>
                  </a:solidFill>
                  <a:prstDash val="solid"/>
                </a:ln>
                <a:solidFill>
                  <a:prstClr val="black"/>
                </a:solidFill>
                <a:latin typeface="Times New Roman" pitchFamily="18" charset="0"/>
                <a:ea typeface="+mn-ea"/>
                <a:cs typeface="Times New Roman" pitchFamily="18" charset="0"/>
              </a:rPr>
              <a:t>ГОД</a:t>
            </a:r>
          </a:p>
        </p:txBody>
      </p:sp>
      <p:graphicFrame>
        <p:nvGraphicFramePr>
          <p:cNvPr id="7" name="Схема 6"/>
          <p:cNvGraphicFramePr/>
          <p:nvPr>
            <p:extLst/>
          </p:nvPr>
        </p:nvGraphicFramePr>
        <p:xfrm>
          <a:off x="128464" y="3573016"/>
          <a:ext cx="4000195" cy="30232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0" name="Схема 19"/>
          <p:cNvGraphicFramePr/>
          <p:nvPr>
            <p:extLst/>
          </p:nvPr>
        </p:nvGraphicFramePr>
        <p:xfrm>
          <a:off x="416496" y="1225079"/>
          <a:ext cx="2952328" cy="21714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1" name="Заголовок 1"/>
          <p:cNvSpPr txBox="1">
            <a:spLocks/>
          </p:cNvSpPr>
          <p:nvPr/>
        </p:nvSpPr>
        <p:spPr bwMode="auto">
          <a:xfrm>
            <a:off x="8423275" y="1044104"/>
            <a:ext cx="1482725" cy="361950"/>
          </a:xfrm>
          <a:prstGeom prst="rect">
            <a:avLst/>
          </a:prstGeom>
          <a:noFill/>
          <a:ln w="9525">
            <a:noFill/>
            <a:miter lim="800000"/>
            <a:headEnd/>
            <a:tailEnd/>
          </a:ln>
        </p:spPr>
        <p:txBody>
          <a:bodyPr lIns="91380" tIns="45690" rIns="91380" bIns="45690" anchor="ctr"/>
          <a:lstStyle/>
          <a:p>
            <a:pPr algn="ctr" defTabSz="912813"/>
            <a:r>
              <a:rPr lang="ru-RU" sz="1200" b="1" dirty="0">
                <a:latin typeface="Times New Roman" pitchFamily="18" charset="0"/>
                <a:cs typeface="Times New Roman" pitchFamily="18" charset="0"/>
              </a:rPr>
              <a:t>(</a:t>
            </a:r>
            <a:r>
              <a:rPr lang="ru-RU" sz="1100" b="1" dirty="0">
                <a:latin typeface="Times New Roman" pitchFamily="18" charset="0"/>
                <a:cs typeface="Times New Roman" pitchFamily="18" charset="0"/>
              </a:rPr>
              <a:t>тыс</a:t>
            </a:r>
            <a:r>
              <a:rPr lang="ru-RU" sz="1200" b="1" dirty="0">
                <a:latin typeface="Times New Roman" pitchFamily="18" charset="0"/>
                <a:cs typeface="Times New Roman" pitchFamily="18" charset="0"/>
              </a:rPr>
              <a:t>. </a:t>
            </a:r>
            <a:r>
              <a:rPr lang="ru-RU" sz="1100" b="1" dirty="0">
                <a:latin typeface="Times New Roman" pitchFamily="18" charset="0"/>
                <a:cs typeface="Times New Roman" pitchFamily="18" charset="0"/>
              </a:rPr>
              <a:t>рублей</a:t>
            </a:r>
            <a:r>
              <a:rPr lang="ru-RU" sz="1200" b="1" dirty="0">
                <a:latin typeface="Times New Roman" pitchFamily="18" charset="0"/>
                <a:cs typeface="Times New Roman" pitchFamily="18" charset="0"/>
              </a:rPr>
              <a:t>)</a:t>
            </a:r>
          </a:p>
        </p:txBody>
      </p:sp>
    </p:spTree>
    <p:extLst>
      <p:ext uri="{BB962C8B-B14F-4D97-AF65-F5344CB8AC3E}">
        <p14:creationId xmlns:p14="http://schemas.microsoft.com/office/powerpoint/2010/main" val="6185611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4"/>
          <p:cNvSpPr txBox="1">
            <a:spLocks noChangeArrowheads="1"/>
          </p:cNvSpPr>
          <p:nvPr/>
        </p:nvSpPr>
        <p:spPr bwMode="auto">
          <a:xfrm>
            <a:off x="516675" y="533431"/>
            <a:ext cx="9273366" cy="906014"/>
          </a:xfrm>
          <a:prstGeom prst="rect">
            <a:avLst/>
          </a:prstGeom>
          <a:noFill/>
          <a:ln w="9525">
            <a:noFill/>
            <a:miter lim="800000"/>
            <a:headEnd/>
            <a:tailEnd/>
          </a:ln>
          <a:effectLst/>
        </p:spPr>
        <p:txBody>
          <a:bodyPr wrap="square" lIns="73583" tIns="37146" rIns="73583" bIns="37146" anchor="ctr">
            <a:spAutoFit/>
          </a:bodyPr>
          <a:lstStyle/>
          <a:p>
            <a:pPr algn="ctr">
              <a:lnSpc>
                <a:spcPct val="90000"/>
              </a:lnSpc>
              <a:defRPr sz="2160" b="1" i="0" u="none" strike="noStrike" kern="1200" baseline="0">
                <a:solidFill>
                  <a:prstClr val="black"/>
                </a:solidFill>
                <a:latin typeface="+mn-lt"/>
                <a:ea typeface="+mn-ea"/>
                <a:cs typeface="+mn-cs"/>
              </a:defRPr>
            </a:pPr>
            <a:r>
              <a:rPr lang="ru-RU" sz="2000" b="1" dirty="0">
                <a:ln w="900" cmpd="sng">
                  <a:solidFill>
                    <a:schemeClr val="accent1">
                      <a:satMod val="190000"/>
                      <a:alpha val="55000"/>
                    </a:schemeClr>
                  </a:solidFill>
                  <a:prstDash val="solid"/>
                </a:ln>
                <a:solidFill>
                  <a:prstClr val="black"/>
                </a:solidFill>
                <a:latin typeface="Times New Roman" pitchFamily="18" charset="0"/>
                <a:cs typeface="Times New Roman" pitchFamily="18" charset="0"/>
              </a:rPr>
              <a:t>СТРУКТУРА РАСХОДОВ БЮДЖЕТА </a:t>
            </a:r>
          </a:p>
          <a:p>
            <a:pPr algn="ctr">
              <a:lnSpc>
                <a:spcPct val="90000"/>
              </a:lnSpc>
              <a:defRPr sz="2160" b="1" i="0" u="none" strike="noStrike" kern="1200" baseline="0">
                <a:solidFill>
                  <a:prstClr val="black"/>
                </a:solidFill>
                <a:latin typeface="+mn-lt"/>
                <a:ea typeface="+mn-ea"/>
                <a:cs typeface="+mn-cs"/>
              </a:defRPr>
            </a:pPr>
            <a:r>
              <a:rPr lang="ru-RU" sz="2000" b="1" dirty="0">
                <a:ln w="900" cmpd="sng">
                  <a:solidFill>
                    <a:schemeClr val="accent1">
                      <a:satMod val="190000"/>
                      <a:alpha val="55000"/>
                    </a:schemeClr>
                  </a:solidFill>
                  <a:prstDash val="solid"/>
                </a:ln>
                <a:solidFill>
                  <a:prstClr val="black"/>
                </a:solidFill>
                <a:latin typeface="Times New Roman" pitchFamily="18" charset="0"/>
                <a:cs typeface="Times New Roman" pitchFamily="18" charset="0"/>
              </a:rPr>
              <a:t>ШПАКОВСКОГО МУНИЦИПАЛЬНОГО ОКРУГА </a:t>
            </a:r>
          </a:p>
          <a:p>
            <a:pPr algn="ctr">
              <a:lnSpc>
                <a:spcPct val="90000"/>
              </a:lnSpc>
              <a:defRPr sz="2160" b="1" i="0" u="none" strike="noStrike" kern="1200" baseline="0">
                <a:solidFill>
                  <a:prstClr val="black"/>
                </a:solidFill>
                <a:latin typeface="+mn-lt"/>
                <a:ea typeface="+mn-ea"/>
                <a:cs typeface="+mn-cs"/>
              </a:defRPr>
            </a:pPr>
            <a:r>
              <a:rPr lang="ru-RU" sz="2000" b="1" dirty="0">
                <a:ln w="900" cmpd="sng">
                  <a:solidFill>
                    <a:schemeClr val="accent1">
                      <a:satMod val="190000"/>
                      <a:alpha val="55000"/>
                    </a:schemeClr>
                  </a:solidFill>
                  <a:prstDash val="solid"/>
                </a:ln>
                <a:solidFill>
                  <a:prstClr val="black"/>
                </a:solidFill>
                <a:latin typeface="Times New Roman" pitchFamily="18" charset="0"/>
                <a:cs typeface="Times New Roman" pitchFamily="18" charset="0"/>
              </a:rPr>
              <a:t>СТАВРОПОЛЬСКОГО КРАЯ ЗА </a:t>
            </a:r>
            <a:r>
              <a:rPr lang="ru-RU" sz="2000" b="1" dirty="0" smtClean="0">
                <a:ln w="900" cmpd="sng">
                  <a:solidFill>
                    <a:schemeClr val="accent1">
                      <a:satMod val="190000"/>
                      <a:alpha val="55000"/>
                    </a:schemeClr>
                  </a:solidFill>
                  <a:prstDash val="solid"/>
                </a:ln>
                <a:solidFill>
                  <a:prstClr val="black"/>
                </a:solidFill>
                <a:latin typeface="Times New Roman" pitchFamily="18" charset="0"/>
                <a:cs typeface="Times New Roman" pitchFamily="18" charset="0"/>
              </a:rPr>
              <a:t>2024-2028 </a:t>
            </a:r>
            <a:r>
              <a:rPr lang="ru-RU" sz="2000" b="1" dirty="0">
                <a:ln w="900" cmpd="sng">
                  <a:solidFill>
                    <a:schemeClr val="accent1">
                      <a:satMod val="190000"/>
                      <a:alpha val="55000"/>
                    </a:schemeClr>
                  </a:solidFill>
                  <a:prstDash val="solid"/>
                </a:ln>
                <a:solidFill>
                  <a:prstClr val="black"/>
                </a:solidFill>
                <a:latin typeface="Times New Roman" pitchFamily="18" charset="0"/>
                <a:cs typeface="Times New Roman" pitchFamily="18" charset="0"/>
              </a:rPr>
              <a:t>ГОДЫ</a:t>
            </a:r>
          </a:p>
        </p:txBody>
      </p:sp>
      <p:sp>
        <p:nvSpPr>
          <p:cNvPr id="4" name="Заголовок 1"/>
          <p:cNvSpPr txBox="1">
            <a:spLocks/>
          </p:cNvSpPr>
          <p:nvPr/>
        </p:nvSpPr>
        <p:spPr bwMode="auto">
          <a:xfrm>
            <a:off x="8265368" y="1427416"/>
            <a:ext cx="1482725" cy="361950"/>
          </a:xfrm>
          <a:prstGeom prst="rect">
            <a:avLst/>
          </a:prstGeom>
          <a:noFill/>
          <a:ln w="9525">
            <a:noFill/>
            <a:miter lim="800000"/>
            <a:headEnd/>
            <a:tailEnd/>
          </a:ln>
        </p:spPr>
        <p:txBody>
          <a:bodyPr lIns="91380" tIns="45690" rIns="91380" bIns="45690" anchor="ctr"/>
          <a:lstStyle/>
          <a:p>
            <a:pPr algn="ctr" defTabSz="912813"/>
            <a:r>
              <a:rPr lang="ru-RU" sz="1200" b="1" dirty="0">
                <a:latin typeface="Times New Roman" pitchFamily="18" charset="0"/>
                <a:cs typeface="Times New Roman" pitchFamily="18" charset="0"/>
              </a:rPr>
              <a:t>(тыс. рублей)</a:t>
            </a:r>
          </a:p>
        </p:txBody>
      </p:sp>
      <p:graphicFrame>
        <p:nvGraphicFramePr>
          <p:cNvPr id="2" name="Таблица 1"/>
          <p:cNvGraphicFramePr>
            <a:graphicFrameLocks noGrp="1"/>
          </p:cNvGraphicFramePr>
          <p:nvPr>
            <p:extLst>
              <p:ext uri="{D42A27DB-BD31-4B8C-83A1-F6EECF244321}">
                <p14:modId xmlns:p14="http://schemas.microsoft.com/office/powerpoint/2010/main" val="128375119"/>
              </p:ext>
            </p:extLst>
          </p:nvPr>
        </p:nvGraphicFramePr>
        <p:xfrm>
          <a:off x="562555" y="1787800"/>
          <a:ext cx="8856986" cy="3456384"/>
        </p:xfrm>
        <a:graphic>
          <a:graphicData uri="http://schemas.openxmlformats.org/drawingml/2006/table">
            <a:tbl>
              <a:tblPr firstRow="1" lastRow="1">
                <a:tableStyleId>{5C22544A-7EE6-4342-B048-85BDC9FD1C3A}</a:tableStyleId>
              </a:tblPr>
              <a:tblGrid>
                <a:gridCol w="3450576">
                  <a:extLst>
                    <a:ext uri="{9D8B030D-6E8A-4147-A177-3AD203B41FA5}">
                      <a16:colId xmlns:a16="http://schemas.microsoft.com/office/drawing/2014/main" val="945936181"/>
                    </a:ext>
                  </a:extLst>
                </a:gridCol>
                <a:gridCol w="1081282">
                  <a:extLst>
                    <a:ext uri="{9D8B030D-6E8A-4147-A177-3AD203B41FA5}">
                      <a16:colId xmlns:a16="http://schemas.microsoft.com/office/drawing/2014/main" val="1839851472"/>
                    </a:ext>
                  </a:extLst>
                </a:gridCol>
                <a:gridCol w="1081282">
                  <a:extLst>
                    <a:ext uri="{9D8B030D-6E8A-4147-A177-3AD203B41FA5}">
                      <a16:colId xmlns:a16="http://schemas.microsoft.com/office/drawing/2014/main" val="3861411650"/>
                    </a:ext>
                  </a:extLst>
                </a:gridCol>
                <a:gridCol w="1081282">
                  <a:extLst>
                    <a:ext uri="{9D8B030D-6E8A-4147-A177-3AD203B41FA5}">
                      <a16:colId xmlns:a16="http://schemas.microsoft.com/office/drawing/2014/main" val="516800941"/>
                    </a:ext>
                  </a:extLst>
                </a:gridCol>
                <a:gridCol w="1081282">
                  <a:extLst>
                    <a:ext uri="{9D8B030D-6E8A-4147-A177-3AD203B41FA5}">
                      <a16:colId xmlns:a16="http://schemas.microsoft.com/office/drawing/2014/main" val="1292828954"/>
                    </a:ext>
                  </a:extLst>
                </a:gridCol>
                <a:gridCol w="1081282">
                  <a:extLst>
                    <a:ext uri="{9D8B030D-6E8A-4147-A177-3AD203B41FA5}">
                      <a16:colId xmlns:a16="http://schemas.microsoft.com/office/drawing/2014/main" val="2673963262"/>
                    </a:ext>
                  </a:extLst>
                </a:gridCol>
              </a:tblGrid>
              <a:tr h="541761">
                <a:tc>
                  <a:txBody>
                    <a:bodyPr/>
                    <a:lstStyle/>
                    <a:p>
                      <a:pPr algn="ctr" fontAlgn="ctr"/>
                      <a:r>
                        <a:rPr lang="ru-RU" sz="1200" u="none" strike="noStrike" dirty="0">
                          <a:solidFill>
                            <a:schemeClr val="tx1"/>
                          </a:solidFill>
                          <a:effectLst/>
                          <a:latin typeface="Times New Roman" panose="02020603050405020304" pitchFamily="18" charset="0"/>
                          <a:cs typeface="Times New Roman" panose="02020603050405020304" pitchFamily="18" charset="0"/>
                        </a:rPr>
                        <a:t>Наименование</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200" u="none" strike="noStrike" dirty="0" smtClean="0">
                          <a:solidFill>
                            <a:schemeClr val="tx1"/>
                          </a:solidFill>
                          <a:effectLst/>
                          <a:latin typeface="Times New Roman" panose="02020603050405020304" pitchFamily="18" charset="0"/>
                          <a:cs typeface="Times New Roman" panose="02020603050405020304" pitchFamily="18" charset="0"/>
                        </a:rPr>
                        <a:t>2024 </a:t>
                      </a:r>
                      <a:r>
                        <a:rPr lang="ru-RU" sz="1200" u="none" strike="noStrike" dirty="0">
                          <a:solidFill>
                            <a:schemeClr val="tx1"/>
                          </a:solidFill>
                          <a:effectLst/>
                          <a:latin typeface="Times New Roman" panose="02020603050405020304" pitchFamily="18" charset="0"/>
                          <a:cs typeface="Times New Roman" panose="02020603050405020304" pitchFamily="18" charset="0"/>
                        </a:rPr>
                        <a:t>год </a:t>
                      </a:r>
                      <a:endParaRPr lang="ru-RU" sz="1200" u="none" strike="noStrike" dirty="0" smtClean="0">
                        <a:solidFill>
                          <a:schemeClr val="tx1"/>
                        </a:solidFill>
                        <a:effectLst/>
                        <a:latin typeface="Times New Roman" panose="02020603050405020304" pitchFamily="18" charset="0"/>
                        <a:cs typeface="Times New Roman" panose="02020603050405020304" pitchFamily="18" charset="0"/>
                      </a:endParaRPr>
                    </a:p>
                    <a:p>
                      <a:pPr algn="ctr" fontAlgn="ctr"/>
                      <a:r>
                        <a:rPr lang="ru-RU" sz="1200" b="0" u="none" strike="noStrike" dirty="0" smtClean="0">
                          <a:solidFill>
                            <a:schemeClr val="tx1"/>
                          </a:solidFill>
                          <a:effectLst/>
                          <a:latin typeface="Times New Roman" panose="02020603050405020304" pitchFamily="18" charset="0"/>
                          <a:cs typeface="Times New Roman" panose="02020603050405020304" pitchFamily="18" charset="0"/>
                        </a:rPr>
                        <a:t>(</a:t>
                      </a:r>
                      <a:r>
                        <a:rPr lang="ru-RU" sz="1200" b="0" u="none" strike="noStrike" dirty="0">
                          <a:solidFill>
                            <a:schemeClr val="tx1"/>
                          </a:solidFill>
                          <a:effectLst/>
                          <a:latin typeface="Times New Roman" panose="02020603050405020304" pitchFamily="18" charset="0"/>
                          <a:cs typeface="Times New Roman" panose="02020603050405020304" pitchFamily="18" charset="0"/>
                        </a:rPr>
                        <a:t>факт)</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200" u="none" strike="noStrike" dirty="0" smtClean="0">
                          <a:solidFill>
                            <a:schemeClr val="tx1"/>
                          </a:solidFill>
                          <a:effectLst/>
                          <a:latin typeface="Times New Roman" panose="02020603050405020304" pitchFamily="18" charset="0"/>
                          <a:cs typeface="Times New Roman" panose="02020603050405020304" pitchFamily="18" charset="0"/>
                        </a:rPr>
                        <a:t>2025 </a:t>
                      </a:r>
                      <a:r>
                        <a:rPr lang="ru-RU" sz="1200" u="none" strike="noStrike" dirty="0">
                          <a:solidFill>
                            <a:schemeClr val="tx1"/>
                          </a:solidFill>
                          <a:effectLst/>
                          <a:latin typeface="Times New Roman" panose="02020603050405020304" pitchFamily="18" charset="0"/>
                          <a:cs typeface="Times New Roman" panose="02020603050405020304" pitchFamily="18" charset="0"/>
                        </a:rPr>
                        <a:t>год </a:t>
                      </a:r>
                      <a:endParaRPr lang="ru-RU" sz="1200" u="none" strike="noStrike" dirty="0" smtClean="0">
                        <a:solidFill>
                          <a:schemeClr val="tx1"/>
                        </a:solidFill>
                        <a:effectLst/>
                        <a:latin typeface="Times New Roman" panose="02020603050405020304" pitchFamily="18" charset="0"/>
                        <a:cs typeface="Times New Roman" panose="02020603050405020304" pitchFamily="18" charset="0"/>
                      </a:endParaRPr>
                    </a:p>
                    <a:p>
                      <a:pPr algn="ctr" fontAlgn="ctr"/>
                      <a:r>
                        <a:rPr lang="ru-RU" sz="1200" b="0" u="none" strike="noStrike" dirty="0" smtClean="0">
                          <a:solidFill>
                            <a:schemeClr val="tx1"/>
                          </a:solidFill>
                          <a:effectLst/>
                          <a:latin typeface="Times New Roman" panose="02020603050405020304" pitchFamily="18" charset="0"/>
                          <a:cs typeface="Times New Roman" panose="02020603050405020304" pitchFamily="18" charset="0"/>
                        </a:rPr>
                        <a:t>(оценка)</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200" u="none" strike="noStrike" dirty="0" smtClean="0">
                          <a:solidFill>
                            <a:schemeClr val="tx1"/>
                          </a:solidFill>
                          <a:effectLst/>
                          <a:latin typeface="Times New Roman" panose="02020603050405020304" pitchFamily="18" charset="0"/>
                          <a:cs typeface="Times New Roman" panose="02020603050405020304" pitchFamily="18" charset="0"/>
                        </a:rPr>
                        <a:t>2026 год</a:t>
                      </a:r>
                    </a:p>
                    <a:p>
                      <a:pPr algn="ctr" fontAlgn="ctr"/>
                      <a:r>
                        <a:rPr lang="ru-RU" sz="1200" b="0" i="0" u="none" strike="noStrike" dirty="0" smtClean="0">
                          <a:solidFill>
                            <a:schemeClr val="tx1"/>
                          </a:solidFill>
                          <a:effectLst/>
                          <a:latin typeface="Times New Roman" panose="02020603050405020304" pitchFamily="18" charset="0"/>
                          <a:cs typeface="Times New Roman" panose="02020603050405020304" pitchFamily="18" charset="0"/>
                        </a:rPr>
                        <a:t>(</a:t>
                      </a:r>
                      <a:r>
                        <a:rPr lang="ru-RU" sz="1200" b="0" i="0" u="none" strike="noStrike" dirty="0" smtClean="0">
                          <a:solidFill>
                            <a:schemeClr val="tx1"/>
                          </a:solidFill>
                          <a:effectLst/>
                          <a:latin typeface="Times New Roman" panose="02020603050405020304" pitchFamily="18" charset="0"/>
                          <a:cs typeface="Times New Roman" panose="02020603050405020304" pitchFamily="18" charset="0"/>
                        </a:rPr>
                        <a:t>план)</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200" u="none" strike="noStrike" dirty="0" smtClean="0">
                          <a:solidFill>
                            <a:schemeClr val="tx1"/>
                          </a:solidFill>
                          <a:effectLst/>
                          <a:latin typeface="Times New Roman" panose="02020603050405020304" pitchFamily="18" charset="0"/>
                          <a:cs typeface="Times New Roman" panose="02020603050405020304" pitchFamily="18" charset="0"/>
                        </a:rPr>
                        <a:t>2027 год</a:t>
                      </a:r>
                    </a:p>
                    <a:p>
                      <a:pPr algn="ctr" fontAlgn="ctr"/>
                      <a:r>
                        <a:rPr lang="ru-RU" sz="1200" b="0" i="0" u="none" strike="noStrike" dirty="0" smtClean="0">
                          <a:solidFill>
                            <a:schemeClr val="tx1"/>
                          </a:solidFill>
                          <a:effectLst/>
                          <a:latin typeface="Times New Roman" panose="02020603050405020304" pitchFamily="18" charset="0"/>
                          <a:cs typeface="Times New Roman" panose="02020603050405020304" pitchFamily="18" charset="0"/>
                        </a:rPr>
                        <a:t>(</a:t>
                      </a:r>
                      <a:r>
                        <a:rPr lang="ru-RU" sz="1200" b="0" i="0" u="none" strike="noStrike" dirty="0" smtClean="0">
                          <a:solidFill>
                            <a:schemeClr val="tx1"/>
                          </a:solidFill>
                          <a:effectLst/>
                          <a:latin typeface="Times New Roman" panose="02020603050405020304" pitchFamily="18" charset="0"/>
                          <a:cs typeface="Times New Roman" panose="02020603050405020304" pitchFamily="18" charset="0"/>
                        </a:rPr>
                        <a:t>план)</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200" u="none" strike="noStrike" dirty="0" smtClean="0">
                          <a:solidFill>
                            <a:schemeClr val="tx1"/>
                          </a:solidFill>
                          <a:effectLst/>
                          <a:latin typeface="Times New Roman" panose="02020603050405020304" pitchFamily="18" charset="0"/>
                          <a:cs typeface="Times New Roman" panose="02020603050405020304" pitchFamily="18" charset="0"/>
                        </a:rPr>
                        <a:t>2028 год</a:t>
                      </a:r>
                    </a:p>
                    <a:p>
                      <a:pPr algn="ctr" fontAlgn="ctr"/>
                      <a:r>
                        <a:rPr lang="ru-RU" sz="1200" b="0" i="0" u="none" strike="noStrike" dirty="0" smtClean="0">
                          <a:solidFill>
                            <a:schemeClr val="tx1"/>
                          </a:solidFill>
                          <a:effectLst/>
                          <a:latin typeface="Times New Roman" panose="02020603050405020304" pitchFamily="18" charset="0"/>
                          <a:cs typeface="Times New Roman" panose="02020603050405020304" pitchFamily="18" charset="0"/>
                        </a:rPr>
                        <a:t>(</a:t>
                      </a:r>
                      <a:r>
                        <a:rPr lang="ru-RU" sz="1200" b="0" i="0" u="none" strike="noStrike" dirty="0" smtClean="0">
                          <a:solidFill>
                            <a:schemeClr val="tx1"/>
                          </a:solidFill>
                          <a:effectLst/>
                          <a:latin typeface="Times New Roman" panose="02020603050405020304" pitchFamily="18" charset="0"/>
                          <a:cs typeface="Times New Roman" panose="02020603050405020304" pitchFamily="18" charset="0"/>
                        </a:rPr>
                        <a:t>план)</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29864965"/>
                  </a:ext>
                </a:extLst>
              </a:tr>
              <a:tr h="203044">
                <a:tc>
                  <a:txBody>
                    <a:bodyPr/>
                    <a:lstStyle/>
                    <a:p>
                      <a:pPr marL="88900" indent="0" algn="l" fontAlgn="b"/>
                      <a:r>
                        <a:rPr lang="ru-RU" sz="1200" u="none" strike="noStrike" dirty="0" smtClean="0">
                          <a:effectLst/>
                          <a:latin typeface="Times New Roman" panose="02020603050405020304" pitchFamily="18" charset="0"/>
                          <a:cs typeface="Times New Roman" panose="02020603050405020304" pitchFamily="18" charset="0"/>
                        </a:rPr>
                        <a:t>Общегосударственные вопросы</a:t>
                      </a:r>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474 916,82</a:t>
                      </a:r>
                    </a:p>
                  </a:txBody>
                  <a:tcPr marL="9525" marR="9525" marT="9525" marB="0" anchor="ctr"/>
                </a:tc>
                <a:tc>
                  <a:txBody>
                    <a:bodyPr/>
                    <a:lstStyle/>
                    <a:p>
                      <a:pPr algn="r"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528 251,04</a:t>
                      </a:r>
                    </a:p>
                  </a:txBody>
                  <a:tcPr marL="9525" marR="9525" marT="9525" marB="0" anchor="ctr"/>
                </a:tc>
                <a:tc>
                  <a:txBody>
                    <a:bodyPr/>
                    <a:lstStyle/>
                    <a:p>
                      <a:pPr marL="0" algn="r" defTabSz="685800" rtl="0" eaLnBrk="1" fontAlgn="b" latinLnBrk="0" hangingPunct="1"/>
                      <a:r>
                        <a:rPr lang="ru-RU" sz="12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555 503,82</a:t>
                      </a:r>
                    </a:p>
                  </a:txBody>
                  <a:tcPr marL="9525" marR="9525" marT="9525" marB="0" anchor="ctr"/>
                </a:tc>
                <a:tc>
                  <a:txBody>
                    <a:bodyPr/>
                    <a:lstStyle/>
                    <a:p>
                      <a:pPr marL="0" algn="r" defTabSz="685800" rtl="0" eaLnBrk="1" fontAlgn="b" latinLnBrk="0" hangingPunct="1"/>
                      <a:r>
                        <a:rPr lang="ru-RU" sz="1200" b="0" i="0" u="none" strike="noStrike" kern="1200">
                          <a:solidFill>
                            <a:srgbClr val="000000"/>
                          </a:solidFill>
                          <a:effectLst/>
                          <a:latin typeface="Times New Roman" panose="02020603050405020304" pitchFamily="18" charset="0"/>
                          <a:ea typeface="+mn-ea"/>
                          <a:cs typeface="Times New Roman" panose="02020603050405020304" pitchFamily="18" charset="0"/>
                        </a:rPr>
                        <a:t>553 626,66</a:t>
                      </a:r>
                    </a:p>
                  </a:txBody>
                  <a:tcPr marL="9525" marR="9525" marT="9525" marB="0" anchor="ctr"/>
                </a:tc>
                <a:tc>
                  <a:txBody>
                    <a:bodyPr/>
                    <a:lstStyle/>
                    <a:p>
                      <a:pPr marL="0" algn="r" defTabSz="685800" rtl="0" eaLnBrk="1" fontAlgn="b" latinLnBrk="0" hangingPunct="1"/>
                      <a:r>
                        <a:rPr lang="ru-RU" sz="1200" b="0" i="0" u="none" strike="noStrike" kern="1200">
                          <a:solidFill>
                            <a:srgbClr val="000000"/>
                          </a:solidFill>
                          <a:effectLst/>
                          <a:latin typeface="Times New Roman" panose="02020603050405020304" pitchFamily="18" charset="0"/>
                          <a:ea typeface="+mn-ea"/>
                          <a:cs typeface="Times New Roman" panose="02020603050405020304" pitchFamily="18" charset="0"/>
                        </a:rPr>
                        <a:t>553 628,99</a:t>
                      </a:r>
                    </a:p>
                  </a:txBody>
                  <a:tcPr marL="9525" marR="9525" marT="9525" marB="0" anchor="ctr"/>
                </a:tc>
                <a:extLst>
                  <a:ext uri="{0D108BD9-81ED-4DB2-BD59-A6C34878D82A}">
                    <a16:rowId xmlns:a16="http://schemas.microsoft.com/office/drawing/2014/main" val="2387380019"/>
                  </a:ext>
                </a:extLst>
              </a:tr>
              <a:tr h="203044">
                <a:tc>
                  <a:txBody>
                    <a:bodyPr/>
                    <a:lstStyle/>
                    <a:p>
                      <a:pPr marL="88900" indent="0" algn="l" fontAlgn="b"/>
                      <a:r>
                        <a:rPr lang="ru-RU" sz="1200" u="none" strike="noStrike" dirty="0" smtClean="0">
                          <a:effectLst/>
                          <a:latin typeface="Times New Roman" panose="02020603050405020304" pitchFamily="18" charset="0"/>
                          <a:cs typeface="Times New Roman" panose="02020603050405020304" pitchFamily="18" charset="0"/>
                        </a:rPr>
                        <a:t>Национальная оборона</a:t>
                      </a:r>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49 797,83</a:t>
                      </a:r>
                    </a:p>
                  </a:txBody>
                  <a:tcPr marL="9525" marR="9525" marT="9525" marB="0" anchor="ctr"/>
                </a:tc>
                <a:tc>
                  <a:txBody>
                    <a:bodyPr/>
                    <a:lstStyle/>
                    <a:p>
                      <a:pPr algn="r"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65 904,87</a:t>
                      </a:r>
                    </a:p>
                  </a:txBody>
                  <a:tcPr marL="9525" marR="9525" marT="9525" marB="0" anchor="ctr"/>
                </a:tc>
                <a:tc>
                  <a:txBody>
                    <a:bodyPr/>
                    <a:lstStyle/>
                    <a:p>
                      <a:pPr marL="0" algn="r" defTabSz="685800" rtl="0" eaLnBrk="1" fontAlgn="b" latinLnBrk="0" hangingPunct="1"/>
                      <a:r>
                        <a:rPr lang="ru-RU" sz="12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21 954,85</a:t>
                      </a:r>
                    </a:p>
                  </a:txBody>
                  <a:tcPr marL="9525" marR="9525" marT="9525" marB="0" anchor="ctr"/>
                </a:tc>
                <a:tc>
                  <a:txBody>
                    <a:bodyPr/>
                    <a:lstStyle/>
                    <a:p>
                      <a:pPr marL="0" algn="r" defTabSz="685800" rtl="0" eaLnBrk="1" fontAlgn="b" latinLnBrk="0" hangingPunct="1"/>
                      <a:r>
                        <a:rPr lang="ru-RU" sz="1200" b="0" i="0" u="none" strike="noStrike" kern="1200">
                          <a:solidFill>
                            <a:srgbClr val="000000"/>
                          </a:solidFill>
                          <a:effectLst/>
                          <a:latin typeface="Times New Roman" panose="02020603050405020304" pitchFamily="18" charset="0"/>
                          <a:ea typeface="+mn-ea"/>
                          <a:cs typeface="Times New Roman" panose="02020603050405020304" pitchFamily="18" charset="0"/>
                        </a:rPr>
                        <a:t>7 728,19</a:t>
                      </a:r>
                    </a:p>
                  </a:txBody>
                  <a:tcPr marL="9525" marR="9525" marT="9525" marB="0" anchor="ctr"/>
                </a:tc>
                <a:tc>
                  <a:txBody>
                    <a:bodyPr/>
                    <a:lstStyle/>
                    <a:p>
                      <a:pPr marL="0" algn="r" defTabSz="685800" rtl="0" eaLnBrk="1" fontAlgn="b" latinLnBrk="0" hangingPunct="1"/>
                      <a:r>
                        <a:rPr lang="ru-RU" sz="1200" b="0" i="0" u="none" strike="noStrike" kern="1200">
                          <a:solidFill>
                            <a:srgbClr val="000000"/>
                          </a:solidFill>
                          <a:effectLst/>
                          <a:latin typeface="Times New Roman" panose="02020603050405020304" pitchFamily="18" charset="0"/>
                          <a:ea typeface="+mn-ea"/>
                          <a:cs typeface="Times New Roman" panose="02020603050405020304" pitchFamily="18" charset="0"/>
                        </a:rPr>
                        <a:t>9 769,02</a:t>
                      </a:r>
                    </a:p>
                  </a:txBody>
                  <a:tcPr marL="9525" marR="9525" marT="9525" marB="0" anchor="ctr"/>
                </a:tc>
                <a:extLst>
                  <a:ext uri="{0D108BD9-81ED-4DB2-BD59-A6C34878D82A}">
                    <a16:rowId xmlns:a16="http://schemas.microsoft.com/office/drawing/2014/main" val="3927128752"/>
                  </a:ext>
                </a:extLst>
              </a:tr>
              <a:tr h="406087">
                <a:tc>
                  <a:txBody>
                    <a:bodyPr/>
                    <a:lstStyle/>
                    <a:p>
                      <a:pPr marL="88900" indent="0" algn="l" fontAlgn="b"/>
                      <a:r>
                        <a:rPr lang="ru-RU" sz="1200" u="none" strike="noStrike" dirty="0" smtClean="0">
                          <a:effectLst/>
                          <a:latin typeface="Times New Roman" panose="02020603050405020304" pitchFamily="18" charset="0"/>
                          <a:cs typeface="Times New Roman" panose="02020603050405020304" pitchFamily="18" charset="0"/>
                        </a:rPr>
                        <a:t>Национальная безопасность и правоохранительная деятельность</a:t>
                      </a:r>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18 423,05</a:t>
                      </a:r>
                    </a:p>
                  </a:txBody>
                  <a:tcPr marL="9525" marR="9525" marT="9525" marB="0" anchor="ctr"/>
                </a:tc>
                <a:tc>
                  <a:txBody>
                    <a:bodyPr/>
                    <a:lstStyle/>
                    <a:p>
                      <a:pPr algn="r"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22 353,84</a:t>
                      </a:r>
                    </a:p>
                  </a:txBody>
                  <a:tcPr marL="9525" marR="9525" marT="9525" marB="0" anchor="ctr"/>
                </a:tc>
                <a:tc>
                  <a:txBody>
                    <a:bodyPr/>
                    <a:lstStyle/>
                    <a:p>
                      <a:pPr marL="0" algn="r" defTabSz="685800" rtl="0" eaLnBrk="1" fontAlgn="b" latinLnBrk="0" hangingPunct="1"/>
                      <a:r>
                        <a:rPr lang="ru-RU" sz="12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24 985,90</a:t>
                      </a:r>
                    </a:p>
                  </a:txBody>
                  <a:tcPr marL="9525" marR="9525" marT="9525" marB="0" anchor="ctr"/>
                </a:tc>
                <a:tc>
                  <a:txBody>
                    <a:bodyPr/>
                    <a:lstStyle/>
                    <a:p>
                      <a:pPr marL="0" algn="r" defTabSz="685800" rtl="0" eaLnBrk="1" fontAlgn="b" latinLnBrk="0" hangingPunct="1"/>
                      <a:r>
                        <a:rPr lang="ru-RU" sz="12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24 985,90</a:t>
                      </a:r>
                    </a:p>
                  </a:txBody>
                  <a:tcPr marL="9525" marR="9525" marT="9525" marB="0" anchor="ctr"/>
                </a:tc>
                <a:tc>
                  <a:txBody>
                    <a:bodyPr/>
                    <a:lstStyle/>
                    <a:p>
                      <a:pPr marL="0" algn="r" defTabSz="685800" rtl="0" eaLnBrk="1" fontAlgn="b" latinLnBrk="0" hangingPunct="1"/>
                      <a:r>
                        <a:rPr lang="ru-RU" sz="1200" b="0" i="0" u="none" strike="noStrike" kern="1200">
                          <a:solidFill>
                            <a:srgbClr val="000000"/>
                          </a:solidFill>
                          <a:effectLst/>
                          <a:latin typeface="Times New Roman" panose="02020603050405020304" pitchFamily="18" charset="0"/>
                          <a:ea typeface="+mn-ea"/>
                          <a:cs typeface="Times New Roman" panose="02020603050405020304" pitchFamily="18" charset="0"/>
                        </a:rPr>
                        <a:t>24 985,90</a:t>
                      </a:r>
                    </a:p>
                  </a:txBody>
                  <a:tcPr marL="9525" marR="9525" marT="9525" marB="0" anchor="ctr"/>
                </a:tc>
                <a:extLst>
                  <a:ext uri="{0D108BD9-81ED-4DB2-BD59-A6C34878D82A}">
                    <a16:rowId xmlns:a16="http://schemas.microsoft.com/office/drawing/2014/main" val="668608651"/>
                  </a:ext>
                </a:extLst>
              </a:tr>
              <a:tr h="203044">
                <a:tc>
                  <a:txBody>
                    <a:bodyPr/>
                    <a:lstStyle/>
                    <a:p>
                      <a:pPr marL="88900" indent="0" algn="l" fontAlgn="b"/>
                      <a:r>
                        <a:rPr lang="ru-RU" sz="1200" u="none" strike="noStrike" dirty="0" smtClean="0">
                          <a:effectLst/>
                          <a:latin typeface="Times New Roman" panose="02020603050405020304" pitchFamily="18" charset="0"/>
                          <a:cs typeface="Times New Roman" panose="02020603050405020304" pitchFamily="18" charset="0"/>
                        </a:rPr>
                        <a:t>Национальная экономика</a:t>
                      </a:r>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521 401,32</a:t>
                      </a:r>
                    </a:p>
                  </a:txBody>
                  <a:tcPr marL="9525" marR="9525" marT="9525" marB="0" anchor="ctr"/>
                </a:tc>
                <a:tc>
                  <a:txBody>
                    <a:bodyPr/>
                    <a:lstStyle/>
                    <a:p>
                      <a:pPr algn="r"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723 390,17</a:t>
                      </a:r>
                    </a:p>
                  </a:txBody>
                  <a:tcPr marL="9525" marR="9525" marT="9525" marB="0" anchor="ctr"/>
                </a:tc>
                <a:tc>
                  <a:txBody>
                    <a:bodyPr/>
                    <a:lstStyle/>
                    <a:p>
                      <a:pPr marL="0" algn="r" defTabSz="685800" rtl="0" eaLnBrk="1" fontAlgn="b" latinLnBrk="0" hangingPunct="1"/>
                      <a:r>
                        <a:rPr lang="ru-RU" sz="1200" b="0" i="0" u="none" strike="noStrike" kern="1200">
                          <a:solidFill>
                            <a:srgbClr val="000000"/>
                          </a:solidFill>
                          <a:effectLst/>
                          <a:latin typeface="Times New Roman" panose="02020603050405020304" pitchFamily="18" charset="0"/>
                          <a:ea typeface="+mn-ea"/>
                          <a:cs typeface="Times New Roman" panose="02020603050405020304" pitchFamily="18" charset="0"/>
                        </a:rPr>
                        <a:t>467 130,75</a:t>
                      </a:r>
                    </a:p>
                  </a:txBody>
                  <a:tcPr marL="9525" marR="9525" marT="9525" marB="0" anchor="ctr"/>
                </a:tc>
                <a:tc>
                  <a:txBody>
                    <a:bodyPr/>
                    <a:lstStyle/>
                    <a:p>
                      <a:pPr marL="0" algn="r" defTabSz="685800" rtl="0" eaLnBrk="1" fontAlgn="b" latinLnBrk="0" hangingPunct="1"/>
                      <a:r>
                        <a:rPr lang="ru-RU" sz="12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267 399,52</a:t>
                      </a:r>
                    </a:p>
                  </a:txBody>
                  <a:tcPr marL="9525" marR="9525" marT="9525" marB="0" anchor="ctr"/>
                </a:tc>
                <a:tc>
                  <a:txBody>
                    <a:bodyPr/>
                    <a:lstStyle/>
                    <a:p>
                      <a:pPr marL="0" algn="r" defTabSz="685800" rtl="0" eaLnBrk="1" fontAlgn="b" latinLnBrk="0" hangingPunct="1"/>
                      <a:r>
                        <a:rPr lang="ru-RU" sz="1200" b="0" i="0" u="none" strike="noStrike" kern="1200">
                          <a:solidFill>
                            <a:srgbClr val="000000"/>
                          </a:solidFill>
                          <a:effectLst/>
                          <a:latin typeface="Times New Roman" panose="02020603050405020304" pitchFamily="18" charset="0"/>
                          <a:ea typeface="+mn-ea"/>
                          <a:cs typeface="Times New Roman" panose="02020603050405020304" pitchFamily="18" charset="0"/>
                        </a:rPr>
                        <a:t>267 399,52</a:t>
                      </a:r>
                    </a:p>
                  </a:txBody>
                  <a:tcPr marL="9525" marR="9525" marT="9525" marB="0" anchor="ctr"/>
                </a:tc>
                <a:extLst>
                  <a:ext uri="{0D108BD9-81ED-4DB2-BD59-A6C34878D82A}">
                    <a16:rowId xmlns:a16="http://schemas.microsoft.com/office/drawing/2014/main" val="1170127404"/>
                  </a:ext>
                </a:extLst>
              </a:tr>
              <a:tr h="203044">
                <a:tc>
                  <a:txBody>
                    <a:bodyPr/>
                    <a:lstStyle/>
                    <a:p>
                      <a:pPr marL="88900" indent="0" algn="l" fontAlgn="b"/>
                      <a:r>
                        <a:rPr lang="ru-RU" sz="1200" u="none" strike="noStrike" dirty="0" smtClean="0">
                          <a:effectLst/>
                          <a:latin typeface="Times New Roman" panose="02020603050405020304" pitchFamily="18" charset="0"/>
                          <a:cs typeface="Times New Roman" panose="02020603050405020304" pitchFamily="18" charset="0"/>
                        </a:rPr>
                        <a:t>Жилищно-коммунальное хозяйство</a:t>
                      </a:r>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220 245,64</a:t>
                      </a:r>
                    </a:p>
                  </a:txBody>
                  <a:tcPr marL="9525" marR="9525" marT="9525" marB="0" anchor="ctr"/>
                </a:tc>
                <a:tc>
                  <a:txBody>
                    <a:bodyPr/>
                    <a:lstStyle/>
                    <a:p>
                      <a:pPr algn="r"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321 637,18</a:t>
                      </a:r>
                    </a:p>
                  </a:txBody>
                  <a:tcPr marL="9525" marR="9525" marT="9525" marB="0" anchor="ctr"/>
                </a:tc>
                <a:tc>
                  <a:txBody>
                    <a:bodyPr/>
                    <a:lstStyle/>
                    <a:p>
                      <a:pPr marL="0" algn="r" defTabSz="685800" rtl="0" eaLnBrk="1" fontAlgn="b" latinLnBrk="0" hangingPunct="1"/>
                      <a:r>
                        <a:rPr lang="ru-RU" sz="1200" b="0" i="0" u="none" strike="noStrike" kern="1200">
                          <a:solidFill>
                            <a:srgbClr val="000000"/>
                          </a:solidFill>
                          <a:effectLst/>
                          <a:latin typeface="Times New Roman" panose="02020603050405020304" pitchFamily="18" charset="0"/>
                          <a:ea typeface="+mn-ea"/>
                          <a:cs typeface="Times New Roman" panose="02020603050405020304" pitchFamily="18" charset="0"/>
                        </a:rPr>
                        <a:t>337 530,27</a:t>
                      </a:r>
                    </a:p>
                  </a:txBody>
                  <a:tcPr marL="9525" marR="9525" marT="9525" marB="0" anchor="ctr"/>
                </a:tc>
                <a:tc>
                  <a:txBody>
                    <a:bodyPr/>
                    <a:lstStyle/>
                    <a:p>
                      <a:pPr marL="0" algn="r" defTabSz="685800" rtl="0" eaLnBrk="1" fontAlgn="b" latinLnBrk="0" hangingPunct="1"/>
                      <a:r>
                        <a:rPr lang="ru-RU" sz="12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336 103,27</a:t>
                      </a:r>
                    </a:p>
                  </a:txBody>
                  <a:tcPr marL="9525" marR="9525" marT="9525" marB="0" anchor="ctr"/>
                </a:tc>
                <a:tc>
                  <a:txBody>
                    <a:bodyPr/>
                    <a:lstStyle/>
                    <a:p>
                      <a:pPr marL="0" algn="r" defTabSz="685800" rtl="0" eaLnBrk="1" fontAlgn="b" latinLnBrk="0" hangingPunct="1"/>
                      <a:r>
                        <a:rPr lang="ru-RU" sz="1200" b="0" i="0" u="none" strike="noStrike" kern="1200">
                          <a:solidFill>
                            <a:srgbClr val="000000"/>
                          </a:solidFill>
                          <a:effectLst/>
                          <a:latin typeface="Times New Roman" panose="02020603050405020304" pitchFamily="18" charset="0"/>
                          <a:ea typeface="+mn-ea"/>
                          <a:cs typeface="Times New Roman" panose="02020603050405020304" pitchFamily="18" charset="0"/>
                        </a:rPr>
                        <a:t>336 103,27</a:t>
                      </a:r>
                    </a:p>
                  </a:txBody>
                  <a:tcPr marL="9525" marR="9525" marT="9525" marB="0" anchor="ctr"/>
                </a:tc>
                <a:extLst>
                  <a:ext uri="{0D108BD9-81ED-4DB2-BD59-A6C34878D82A}">
                    <a16:rowId xmlns:a16="http://schemas.microsoft.com/office/drawing/2014/main" val="478570526"/>
                  </a:ext>
                </a:extLst>
              </a:tr>
              <a:tr h="203044">
                <a:tc>
                  <a:txBody>
                    <a:bodyPr/>
                    <a:lstStyle/>
                    <a:p>
                      <a:pPr marL="88900" indent="0" algn="l" fontAlgn="b"/>
                      <a:r>
                        <a:rPr lang="ru-RU" sz="1200" u="none" strike="noStrike" dirty="0" smtClean="0">
                          <a:effectLst/>
                          <a:latin typeface="Times New Roman" panose="02020603050405020304" pitchFamily="18" charset="0"/>
                          <a:cs typeface="Times New Roman" panose="02020603050405020304" pitchFamily="18" charset="0"/>
                        </a:rPr>
                        <a:t>Образование</a:t>
                      </a:r>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3 617 448,18</a:t>
                      </a:r>
                    </a:p>
                  </a:txBody>
                  <a:tcPr marL="9525" marR="9525" marT="9525" marB="0" anchor="ctr"/>
                </a:tc>
                <a:tc>
                  <a:txBody>
                    <a:bodyPr/>
                    <a:lstStyle/>
                    <a:p>
                      <a:pPr algn="r"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3 120 162,86</a:t>
                      </a:r>
                    </a:p>
                  </a:txBody>
                  <a:tcPr marL="9525" marR="9525" marT="9525" marB="0" anchor="ctr"/>
                </a:tc>
                <a:tc>
                  <a:txBody>
                    <a:bodyPr/>
                    <a:lstStyle/>
                    <a:p>
                      <a:pPr marL="0" algn="r" defTabSz="685800" rtl="0" eaLnBrk="1" fontAlgn="b" latinLnBrk="0" hangingPunct="1"/>
                      <a:r>
                        <a:rPr lang="ru-RU" sz="1200" b="0" i="0" u="none" strike="noStrike" kern="1200">
                          <a:solidFill>
                            <a:srgbClr val="000000"/>
                          </a:solidFill>
                          <a:effectLst/>
                          <a:latin typeface="Times New Roman" panose="02020603050405020304" pitchFamily="18" charset="0"/>
                          <a:ea typeface="+mn-ea"/>
                          <a:cs typeface="Times New Roman" panose="02020603050405020304" pitchFamily="18" charset="0"/>
                        </a:rPr>
                        <a:t>3 788 983,56</a:t>
                      </a:r>
                    </a:p>
                  </a:txBody>
                  <a:tcPr marL="9525" marR="9525" marT="9525" marB="0" anchor="ctr"/>
                </a:tc>
                <a:tc>
                  <a:txBody>
                    <a:bodyPr/>
                    <a:lstStyle/>
                    <a:p>
                      <a:pPr marL="0" algn="r" defTabSz="685800" rtl="0" eaLnBrk="1" fontAlgn="b" latinLnBrk="0" hangingPunct="1"/>
                      <a:r>
                        <a:rPr lang="ru-RU" sz="12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3 545 353,55</a:t>
                      </a:r>
                    </a:p>
                  </a:txBody>
                  <a:tcPr marL="9525" marR="9525" marT="9525" marB="0" anchor="ctr"/>
                </a:tc>
                <a:tc>
                  <a:txBody>
                    <a:bodyPr/>
                    <a:lstStyle/>
                    <a:p>
                      <a:pPr marL="0" algn="r" defTabSz="685800" rtl="0" eaLnBrk="1" fontAlgn="b" latinLnBrk="0" hangingPunct="1"/>
                      <a:r>
                        <a:rPr lang="ru-RU" sz="1200" b="0" i="0" u="none" strike="noStrike" kern="1200">
                          <a:solidFill>
                            <a:srgbClr val="000000"/>
                          </a:solidFill>
                          <a:effectLst/>
                          <a:latin typeface="Times New Roman" panose="02020603050405020304" pitchFamily="18" charset="0"/>
                          <a:ea typeface="+mn-ea"/>
                          <a:cs typeface="Times New Roman" panose="02020603050405020304" pitchFamily="18" charset="0"/>
                        </a:rPr>
                        <a:t>3 293 546,38</a:t>
                      </a:r>
                    </a:p>
                  </a:txBody>
                  <a:tcPr marL="9525" marR="9525" marT="9525" marB="0" anchor="ctr"/>
                </a:tc>
                <a:extLst>
                  <a:ext uri="{0D108BD9-81ED-4DB2-BD59-A6C34878D82A}">
                    <a16:rowId xmlns:a16="http://schemas.microsoft.com/office/drawing/2014/main" val="2741552811"/>
                  </a:ext>
                </a:extLst>
              </a:tr>
              <a:tr h="203044">
                <a:tc>
                  <a:txBody>
                    <a:bodyPr/>
                    <a:lstStyle/>
                    <a:p>
                      <a:pPr marL="88900" indent="0" algn="l" fontAlgn="b"/>
                      <a:r>
                        <a:rPr lang="ru-RU" sz="1200" u="none" strike="noStrike" dirty="0" smtClean="0">
                          <a:effectLst/>
                          <a:latin typeface="Times New Roman" panose="02020603050405020304" pitchFamily="18" charset="0"/>
                          <a:cs typeface="Times New Roman" panose="02020603050405020304" pitchFamily="18" charset="0"/>
                        </a:rPr>
                        <a:t>Культура, кинематография</a:t>
                      </a:r>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163 965,05</a:t>
                      </a:r>
                    </a:p>
                  </a:txBody>
                  <a:tcPr marL="9525" marR="9525" marT="9525" marB="0" anchor="ctr"/>
                </a:tc>
                <a:tc>
                  <a:txBody>
                    <a:bodyPr/>
                    <a:lstStyle/>
                    <a:p>
                      <a:pPr algn="r"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225 591,25</a:t>
                      </a:r>
                    </a:p>
                  </a:txBody>
                  <a:tcPr marL="9525" marR="9525" marT="9525" marB="0" anchor="ctr"/>
                </a:tc>
                <a:tc>
                  <a:txBody>
                    <a:bodyPr/>
                    <a:lstStyle/>
                    <a:p>
                      <a:pPr marL="0" algn="r" defTabSz="685800" rtl="0" eaLnBrk="1" fontAlgn="b" latinLnBrk="0" hangingPunct="1"/>
                      <a:r>
                        <a:rPr lang="ru-RU" sz="1200" b="0" i="0" u="none" strike="noStrike" kern="1200">
                          <a:solidFill>
                            <a:srgbClr val="000000"/>
                          </a:solidFill>
                          <a:effectLst/>
                          <a:latin typeface="Times New Roman" panose="02020603050405020304" pitchFamily="18" charset="0"/>
                          <a:ea typeface="+mn-ea"/>
                          <a:cs typeface="Times New Roman" panose="02020603050405020304" pitchFamily="18" charset="0"/>
                        </a:rPr>
                        <a:t>190 672,39</a:t>
                      </a:r>
                    </a:p>
                  </a:txBody>
                  <a:tcPr marL="9525" marR="9525" marT="9525" marB="0" anchor="ctr"/>
                </a:tc>
                <a:tc>
                  <a:txBody>
                    <a:bodyPr/>
                    <a:lstStyle/>
                    <a:p>
                      <a:pPr marL="0" algn="r" defTabSz="685800" rtl="0" eaLnBrk="1" fontAlgn="b" latinLnBrk="0" hangingPunct="1"/>
                      <a:r>
                        <a:rPr lang="ru-RU" sz="12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175 542,99</a:t>
                      </a:r>
                    </a:p>
                  </a:txBody>
                  <a:tcPr marL="9525" marR="9525" marT="9525" marB="0" anchor="ctr"/>
                </a:tc>
                <a:tc>
                  <a:txBody>
                    <a:bodyPr/>
                    <a:lstStyle/>
                    <a:p>
                      <a:pPr marL="0" algn="r" defTabSz="685800" rtl="0" eaLnBrk="1" fontAlgn="b" latinLnBrk="0" hangingPunct="1"/>
                      <a:r>
                        <a:rPr lang="ru-RU" sz="1200" b="0" i="0" u="none" strike="noStrike" kern="1200">
                          <a:solidFill>
                            <a:srgbClr val="000000"/>
                          </a:solidFill>
                          <a:effectLst/>
                          <a:latin typeface="Times New Roman" panose="02020603050405020304" pitchFamily="18" charset="0"/>
                          <a:ea typeface="+mn-ea"/>
                          <a:cs typeface="Times New Roman" panose="02020603050405020304" pitchFamily="18" charset="0"/>
                        </a:rPr>
                        <a:t>175 627,74</a:t>
                      </a:r>
                    </a:p>
                  </a:txBody>
                  <a:tcPr marL="9525" marR="9525" marT="9525" marB="0" anchor="ctr"/>
                </a:tc>
                <a:extLst>
                  <a:ext uri="{0D108BD9-81ED-4DB2-BD59-A6C34878D82A}">
                    <a16:rowId xmlns:a16="http://schemas.microsoft.com/office/drawing/2014/main" val="2171571332"/>
                  </a:ext>
                </a:extLst>
              </a:tr>
              <a:tr h="203044">
                <a:tc>
                  <a:txBody>
                    <a:bodyPr/>
                    <a:lstStyle/>
                    <a:p>
                      <a:pPr marL="88900" indent="0" algn="just" fontAlgn="t"/>
                      <a:r>
                        <a:rPr lang="ru-RU" sz="1200" u="none" strike="noStrike" dirty="0" smtClean="0">
                          <a:effectLst/>
                          <a:latin typeface="Times New Roman" panose="02020603050405020304" pitchFamily="18" charset="0"/>
                          <a:cs typeface="Times New Roman" panose="02020603050405020304" pitchFamily="18" charset="0"/>
                        </a:rPr>
                        <a:t>Здравоохранение</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18 266,12</a:t>
                      </a:r>
                    </a:p>
                  </a:txBody>
                  <a:tcPr marL="9525" marR="9525" marT="9525" marB="0" anchor="ctr"/>
                </a:tc>
                <a:tc>
                  <a:txBody>
                    <a:bodyPr/>
                    <a:lstStyle/>
                    <a:p>
                      <a:pPr algn="r" fontAlgn="b"/>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marL="0" algn="r" defTabSz="685800" rtl="0" eaLnBrk="1" fontAlgn="b" latinLnBrk="0" hangingPunct="1"/>
                      <a:r>
                        <a:rPr lang="ru-RU" sz="12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a:t>
                      </a:r>
                      <a:endParaRPr lang="ru-RU" sz="12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9525" marR="9525" marT="9525" marB="0" anchor="ctr"/>
                </a:tc>
                <a:tc>
                  <a:txBody>
                    <a:bodyPr/>
                    <a:lstStyle/>
                    <a:p>
                      <a:pPr marL="0" algn="r" defTabSz="685800" rtl="0" eaLnBrk="1" fontAlgn="b" latinLnBrk="0" hangingPunct="1"/>
                      <a:r>
                        <a:rPr lang="ru-RU" sz="12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a:t>
                      </a:r>
                      <a:endParaRPr lang="ru-RU" sz="12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9525" marR="9525" marT="9525" marB="0" anchor="ctr"/>
                </a:tc>
                <a:tc>
                  <a:txBody>
                    <a:bodyPr/>
                    <a:lstStyle/>
                    <a:p>
                      <a:pPr marL="0" algn="r" defTabSz="685800" rtl="0" eaLnBrk="1" fontAlgn="b" latinLnBrk="0" hangingPunct="1"/>
                      <a:r>
                        <a:rPr lang="ru-RU" sz="12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a:t>
                      </a:r>
                      <a:endParaRPr lang="ru-RU" sz="12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9525" marR="9525" marT="9525" marB="0" anchor="ctr"/>
                </a:tc>
                <a:extLst>
                  <a:ext uri="{0D108BD9-81ED-4DB2-BD59-A6C34878D82A}">
                    <a16:rowId xmlns:a16="http://schemas.microsoft.com/office/drawing/2014/main" val="3728600812"/>
                  </a:ext>
                </a:extLst>
              </a:tr>
              <a:tr h="203044">
                <a:tc>
                  <a:txBody>
                    <a:bodyPr/>
                    <a:lstStyle/>
                    <a:p>
                      <a:pPr marL="88900" indent="0" algn="l" fontAlgn="b"/>
                      <a:r>
                        <a:rPr lang="ru-RU" sz="1200" u="none" strike="noStrike" dirty="0" smtClean="0">
                          <a:effectLst/>
                          <a:latin typeface="Times New Roman" panose="02020603050405020304" pitchFamily="18" charset="0"/>
                          <a:cs typeface="Times New Roman" panose="02020603050405020304" pitchFamily="18" charset="0"/>
                        </a:rPr>
                        <a:t>Социальная политика</a:t>
                      </a:r>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798 283,23</a:t>
                      </a:r>
                    </a:p>
                  </a:txBody>
                  <a:tcPr marL="9525" marR="9525" marT="9525" marB="0" anchor="ctr"/>
                </a:tc>
                <a:tc>
                  <a:txBody>
                    <a:bodyPr/>
                    <a:lstStyle/>
                    <a:p>
                      <a:pPr algn="r"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740 830,70</a:t>
                      </a:r>
                    </a:p>
                  </a:txBody>
                  <a:tcPr marL="9525" marR="9525" marT="9525" marB="0" anchor="ctr"/>
                </a:tc>
                <a:tc>
                  <a:txBody>
                    <a:bodyPr/>
                    <a:lstStyle/>
                    <a:p>
                      <a:pPr marL="0" algn="r" defTabSz="685800" rtl="0" eaLnBrk="1" fontAlgn="b" latinLnBrk="0" hangingPunct="1"/>
                      <a:r>
                        <a:rPr lang="ru-RU" sz="1200" b="0" i="0" u="none" strike="noStrike" kern="1200">
                          <a:solidFill>
                            <a:srgbClr val="000000"/>
                          </a:solidFill>
                          <a:effectLst/>
                          <a:latin typeface="Times New Roman" panose="02020603050405020304" pitchFamily="18" charset="0"/>
                          <a:ea typeface="+mn-ea"/>
                          <a:cs typeface="Times New Roman" panose="02020603050405020304" pitchFamily="18" charset="0"/>
                        </a:rPr>
                        <a:t>745 400,25</a:t>
                      </a:r>
                    </a:p>
                  </a:txBody>
                  <a:tcPr marL="9525" marR="9525" marT="9525" marB="0" anchor="ctr"/>
                </a:tc>
                <a:tc>
                  <a:txBody>
                    <a:bodyPr/>
                    <a:lstStyle/>
                    <a:p>
                      <a:pPr marL="0" algn="r" defTabSz="685800" rtl="0" eaLnBrk="1" fontAlgn="b" latinLnBrk="0" hangingPunct="1"/>
                      <a:r>
                        <a:rPr lang="ru-RU" sz="12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775 394,01</a:t>
                      </a:r>
                    </a:p>
                  </a:txBody>
                  <a:tcPr marL="9525" marR="9525" marT="9525" marB="0" anchor="ctr"/>
                </a:tc>
                <a:tc>
                  <a:txBody>
                    <a:bodyPr/>
                    <a:lstStyle/>
                    <a:p>
                      <a:pPr marL="0" algn="r" defTabSz="685800" rtl="0" eaLnBrk="1" fontAlgn="b" latinLnBrk="0" hangingPunct="1"/>
                      <a:r>
                        <a:rPr lang="ru-RU" sz="12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789 831,35</a:t>
                      </a:r>
                    </a:p>
                  </a:txBody>
                  <a:tcPr marL="9525" marR="9525" marT="9525" marB="0" anchor="ctr"/>
                </a:tc>
                <a:extLst>
                  <a:ext uri="{0D108BD9-81ED-4DB2-BD59-A6C34878D82A}">
                    <a16:rowId xmlns:a16="http://schemas.microsoft.com/office/drawing/2014/main" val="3676760052"/>
                  </a:ext>
                </a:extLst>
              </a:tr>
              <a:tr h="203044">
                <a:tc>
                  <a:txBody>
                    <a:bodyPr/>
                    <a:lstStyle/>
                    <a:p>
                      <a:pPr marL="88900" indent="0" algn="l" fontAlgn="b"/>
                      <a:r>
                        <a:rPr lang="ru-RU" sz="1200" u="none" strike="noStrike" dirty="0" smtClean="0">
                          <a:effectLst/>
                          <a:latin typeface="Times New Roman" panose="02020603050405020304" pitchFamily="18" charset="0"/>
                          <a:cs typeface="Times New Roman" panose="02020603050405020304" pitchFamily="18" charset="0"/>
                        </a:rPr>
                        <a:t>Физическая культура и спорт</a:t>
                      </a:r>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39 104,24</a:t>
                      </a:r>
                    </a:p>
                  </a:txBody>
                  <a:tcPr marL="9525" marR="9525" marT="9525" marB="0" anchor="ctr"/>
                </a:tc>
                <a:tc>
                  <a:txBody>
                    <a:bodyPr/>
                    <a:lstStyle/>
                    <a:p>
                      <a:pPr algn="r"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57 613,27</a:t>
                      </a:r>
                    </a:p>
                  </a:txBody>
                  <a:tcPr marL="9525" marR="9525" marT="9525" marB="0" anchor="ctr"/>
                </a:tc>
                <a:tc>
                  <a:txBody>
                    <a:bodyPr/>
                    <a:lstStyle/>
                    <a:p>
                      <a:pPr marL="0" algn="r" defTabSz="685800" rtl="0" eaLnBrk="1" fontAlgn="b" latinLnBrk="0" hangingPunct="1"/>
                      <a:r>
                        <a:rPr lang="ru-RU" sz="1200" b="0" i="0" u="none" strike="noStrike" kern="1200">
                          <a:solidFill>
                            <a:srgbClr val="000000"/>
                          </a:solidFill>
                          <a:effectLst/>
                          <a:latin typeface="Times New Roman" panose="02020603050405020304" pitchFamily="18" charset="0"/>
                          <a:ea typeface="+mn-ea"/>
                          <a:cs typeface="Times New Roman" panose="02020603050405020304" pitchFamily="18" charset="0"/>
                        </a:rPr>
                        <a:t>60 880,17</a:t>
                      </a:r>
                    </a:p>
                  </a:txBody>
                  <a:tcPr marL="9525" marR="9525" marT="9525" marB="0" anchor="ctr"/>
                </a:tc>
                <a:tc>
                  <a:txBody>
                    <a:bodyPr/>
                    <a:lstStyle/>
                    <a:p>
                      <a:pPr marL="0" algn="r" defTabSz="685800" rtl="0" eaLnBrk="1" fontAlgn="b" latinLnBrk="0" hangingPunct="1"/>
                      <a:r>
                        <a:rPr lang="ru-RU" sz="12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60 352,17</a:t>
                      </a:r>
                    </a:p>
                  </a:txBody>
                  <a:tcPr marL="9525" marR="9525" marT="9525" marB="0" anchor="ctr"/>
                </a:tc>
                <a:tc>
                  <a:txBody>
                    <a:bodyPr/>
                    <a:lstStyle/>
                    <a:p>
                      <a:pPr marL="0" algn="r" defTabSz="685800" rtl="0" eaLnBrk="1" fontAlgn="b" latinLnBrk="0" hangingPunct="1"/>
                      <a:r>
                        <a:rPr lang="ru-RU" sz="12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60 880,17</a:t>
                      </a:r>
                    </a:p>
                  </a:txBody>
                  <a:tcPr marL="9525" marR="9525" marT="9525" marB="0" anchor="ctr"/>
                </a:tc>
                <a:extLst>
                  <a:ext uri="{0D108BD9-81ED-4DB2-BD59-A6C34878D82A}">
                    <a16:rowId xmlns:a16="http://schemas.microsoft.com/office/drawing/2014/main" val="3849626082"/>
                  </a:ext>
                </a:extLst>
              </a:tr>
              <a:tr h="203044">
                <a:tc>
                  <a:txBody>
                    <a:bodyPr/>
                    <a:lstStyle/>
                    <a:p>
                      <a:pPr marL="88900" indent="0" algn="l" fontAlgn="b"/>
                      <a:r>
                        <a:rPr lang="ru-RU" sz="1200" u="none" strike="noStrike" dirty="0" smtClean="0">
                          <a:effectLst/>
                          <a:latin typeface="Times New Roman" panose="02020603050405020304" pitchFamily="18" charset="0"/>
                          <a:cs typeface="Times New Roman" panose="02020603050405020304" pitchFamily="18" charset="0"/>
                        </a:rPr>
                        <a:t>Средства массовой информации</a:t>
                      </a:r>
                      <a:endParaRPr lang="ru-RU" sz="12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6 641,53</a:t>
                      </a:r>
                    </a:p>
                  </a:txBody>
                  <a:tcPr marL="9525" marR="9525" marT="9525" marB="0" anchor="ctr"/>
                </a:tc>
                <a:tc>
                  <a:txBody>
                    <a:bodyPr/>
                    <a:lstStyle/>
                    <a:p>
                      <a:pPr algn="r"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12 179,06</a:t>
                      </a:r>
                    </a:p>
                  </a:txBody>
                  <a:tcPr marL="9525" marR="9525" marT="9525" marB="0" anchor="ctr"/>
                </a:tc>
                <a:tc>
                  <a:txBody>
                    <a:bodyPr/>
                    <a:lstStyle/>
                    <a:p>
                      <a:pPr marL="0" algn="r" defTabSz="685800" rtl="0" eaLnBrk="1" fontAlgn="b" latinLnBrk="0" hangingPunct="1"/>
                      <a:r>
                        <a:rPr lang="ru-RU" sz="1200" b="0" i="0" u="none" strike="noStrike" kern="1200">
                          <a:solidFill>
                            <a:srgbClr val="000000"/>
                          </a:solidFill>
                          <a:effectLst/>
                          <a:latin typeface="Times New Roman" panose="02020603050405020304" pitchFamily="18" charset="0"/>
                          <a:ea typeface="+mn-ea"/>
                          <a:cs typeface="Times New Roman" panose="02020603050405020304" pitchFamily="18" charset="0"/>
                        </a:rPr>
                        <a:t>14 519,92</a:t>
                      </a:r>
                    </a:p>
                  </a:txBody>
                  <a:tcPr marL="9525" marR="9525" marT="9525" marB="0" anchor="ctr"/>
                </a:tc>
                <a:tc>
                  <a:txBody>
                    <a:bodyPr/>
                    <a:lstStyle/>
                    <a:p>
                      <a:pPr marL="0" algn="r" defTabSz="685800" rtl="0" eaLnBrk="1" fontAlgn="b" latinLnBrk="0" hangingPunct="1"/>
                      <a:r>
                        <a:rPr lang="ru-RU" sz="12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14 519,92</a:t>
                      </a:r>
                    </a:p>
                  </a:txBody>
                  <a:tcPr marL="9525" marR="9525" marT="9525" marB="0" anchor="ctr"/>
                </a:tc>
                <a:tc>
                  <a:txBody>
                    <a:bodyPr/>
                    <a:lstStyle/>
                    <a:p>
                      <a:pPr marL="0" algn="r" defTabSz="685800" rtl="0" eaLnBrk="1" fontAlgn="b" latinLnBrk="0" hangingPunct="1"/>
                      <a:r>
                        <a:rPr lang="ru-RU" sz="12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14 519,92</a:t>
                      </a:r>
                    </a:p>
                  </a:txBody>
                  <a:tcPr marL="9525" marR="9525" marT="9525" marB="0" anchor="ctr"/>
                </a:tc>
                <a:extLst>
                  <a:ext uri="{0D108BD9-81ED-4DB2-BD59-A6C34878D82A}">
                    <a16:rowId xmlns:a16="http://schemas.microsoft.com/office/drawing/2014/main" val="1025400114"/>
                  </a:ext>
                </a:extLst>
              </a:tr>
              <a:tr h="190064">
                <a:tc>
                  <a:txBody>
                    <a:bodyPr/>
                    <a:lstStyle/>
                    <a:p>
                      <a:pPr marL="88900" indent="0" algn="just" fontAlgn="t">
                        <a:tabLst>
                          <a:tab pos="88900" algn="l"/>
                        </a:tabLst>
                      </a:pPr>
                      <a:r>
                        <a:rPr lang="ru-RU" sz="1200" u="none" strike="noStrike" dirty="0">
                          <a:effectLst/>
                          <a:latin typeface="Times New Roman" panose="02020603050405020304" pitchFamily="18" charset="0"/>
                          <a:cs typeface="Times New Roman" panose="02020603050405020304" pitchFamily="18" charset="0"/>
                        </a:rPr>
                        <a:t>Условно утвержденные расходы</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0,00</a:t>
                      </a:r>
                    </a:p>
                  </a:txBody>
                  <a:tcPr marL="9525" marR="9525" marT="9525" marB="0" anchor="ctr"/>
                </a:tc>
                <a:tc>
                  <a:txBody>
                    <a:bodyPr/>
                    <a:lstStyle/>
                    <a:p>
                      <a:pPr algn="r"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0,00</a:t>
                      </a:r>
                    </a:p>
                  </a:txBody>
                  <a:tcPr marL="9525" marR="9525" marT="9525" marB="0" anchor="ctr"/>
                </a:tc>
                <a:tc>
                  <a:txBody>
                    <a:bodyPr/>
                    <a:lstStyle/>
                    <a:p>
                      <a:pPr marL="0" algn="r" defTabSz="685800" rtl="0" eaLnBrk="1" fontAlgn="b" latinLnBrk="0" hangingPunct="1"/>
                      <a:r>
                        <a:rPr lang="ru-RU" sz="1200" b="0" i="0" u="none" strike="noStrike" kern="1200">
                          <a:solidFill>
                            <a:srgbClr val="000000"/>
                          </a:solidFill>
                          <a:effectLst/>
                          <a:latin typeface="Times New Roman" panose="02020603050405020304" pitchFamily="18" charset="0"/>
                          <a:ea typeface="+mn-ea"/>
                          <a:cs typeface="Times New Roman" panose="02020603050405020304" pitchFamily="18" charset="0"/>
                        </a:rPr>
                        <a:t>0,00</a:t>
                      </a:r>
                    </a:p>
                  </a:txBody>
                  <a:tcPr marL="9525" marR="9525" marT="9525" marB="0" anchor="ctr"/>
                </a:tc>
                <a:tc>
                  <a:txBody>
                    <a:bodyPr/>
                    <a:lstStyle/>
                    <a:p>
                      <a:pPr marL="0" algn="r" defTabSz="685800" rtl="0" eaLnBrk="1" fontAlgn="b" latinLnBrk="0" hangingPunct="1"/>
                      <a:r>
                        <a:rPr lang="ru-RU" sz="12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66 252,93</a:t>
                      </a:r>
                    </a:p>
                  </a:txBody>
                  <a:tcPr marL="9525" marR="9525" marT="9525" marB="0" anchor="ctr"/>
                </a:tc>
                <a:tc>
                  <a:txBody>
                    <a:bodyPr/>
                    <a:lstStyle/>
                    <a:p>
                      <a:pPr marL="0" algn="r" defTabSz="685800" rtl="0" eaLnBrk="1" fontAlgn="b" latinLnBrk="0" hangingPunct="1"/>
                      <a:r>
                        <a:rPr lang="ru-RU" sz="12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138 280,00</a:t>
                      </a:r>
                    </a:p>
                  </a:txBody>
                  <a:tcPr marL="9525" marR="9525" marT="9525" marB="0" anchor="ctr"/>
                </a:tc>
                <a:extLst>
                  <a:ext uri="{0D108BD9-81ED-4DB2-BD59-A6C34878D82A}">
                    <a16:rowId xmlns:a16="http://schemas.microsoft.com/office/drawing/2014/main" val="2117121511"/>
                  </a:ext>
                </a:extLst>
              </a:tr>
              <a:tr h="285691">
                <a:tc>
                  <a:txBody>
                    <a:bodyPr/>
                    <a:lstStyle/>
                    <a:p>
                      <a:pPr marL="88900" indent="0" algn="l" fontAlgn="b"/>
                      <a:r>
                        <a:rPr lang="ru-RU" sz="1200" u="none" strike="noStrike" dirty="0" smtClean="0">
                          <a:solidFill>
                            <a:schemeClr val="tx1"/>
                          </a:solidFill>
                          <a:effectLst/>
                          <a:latin typeface="Times New Roman" panose="02020603050405020304" pitchFamily="18" charset="0"/>
                          <a:cs typeface="Times New Roman" panose="02020603050405020304" pitchFamily="18" charset="0"/>
                        </a:rPr>
                        <a:t>ВСЕГО</a:t>
                      </a:r>
                      <a:endParaRPr lang="ru-RU" sz="12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r>
                        <a:rPr lang="ru-RU" sz="1200" b="1" i="0" u="none" strike="noStrike">
                          <a:solidFill>
                            <a:srgbClr val="000000"/>
                          </a:solidFill>
                          <a:effectLst/>
                          <a:latin typeface="Times New Roman" panose="02020603050405020304" pitchFamily="18" charset="0"/>
                          <a:cs typeface="Times New Roman" panose="02020603050405020304" pitchFamily="18" charset="0"/>
                        </a:rPr>
                        <a:t>5 928 493,00</a:t>
                      </a:r>
                    </a:p>
                  </a:txBody>
                  <a:tcPr marL="9525" marR="9525" marT="9525" marB="0" anchor="ctr"/>
                </a:tc>
                <a:tc>
                  <a:txBody>
                    <a:bodyPr/>
                    <a:lstStyle/>
                    <a:p>
                      <a:pPr algn="r" fontAlgn="b"/>
                      <a:r>
                        <a:rPr lang="ru-RU" sz="1200" b="1" i="0" u="none" strike="noStrike" dirty="0">
                          <a:solidFill>
                            <a:srgbClr val="000000"/>
                          </a:solidFill>
                          <a:effectLst/>
                          <a:latin typeface="Times New Roman" panose="02020603050405020304" pitchFamily="18" charset="0"/>
                          <a:cs typeface="Times New Roman" panose="02020603050405020304" pitchFamily="18" charset="0"/>
                        </a:rPr>
                        <a:t>5 817 914,25</a:t>
                      </a:r>
                    </a:p>
                  </a:txBody>
                  <a:tcPr marL="9525" marR="9525" marT="9525" marB="0" anchor="ctr"/>
                </a:tc>
                <a:tc>
                  <a:txBody>
                    <a:bodyPr/>
                    <a:lstStyle/>
                    <a:p>
                      <a:pPr marL="0" algn="r" defTabSz="685800" rtl="0" eaLnBrk="1" fontAlgn="b" latinLnBrk="0" hangingPunct="1"/>
                      <a:r>
                        <a:rPr lang="ru-RU" sz="1200" b="1" i="0" u="none" strike="noStrike" kern="1200">
                          <a:solidFill>
                            <a:srgbClr val="000000"/>
                          </a:solidFill>
                          <a:effectLst/>
                          <a:latin typeface="Times New Roman" panose="02020603050405020304" pitchFamily="18" charset="0"/>
                          <a:ea typeface="+mn-ea"/>
                          <a:cs typeface="Times New Roman" panose="02020603050405020304" pitchFamily="18" charset="0"/>
                        </a:rPr>
                        <a:t>6 207 561,89</a:t>
                      </a:r>
                    </a:p>
                  </a:txBody>
                  <a:tcPr marL="9525" marR="9525" marT="9525" marB="0" anchor="ctr"/>
                </a:tc>
                <a:tc>
                  <a:txBody>
                    <a:bodyPr/>
                    <a:lstStyle/>
                    <a:p>
                      <a:pPr marL="0" algn="r" defTabSz="685800" rtl="0" eaLnBrk="1" fontAlgn="b" latinLnBrk="0" hangingPunct="1"/>
                      <a:r>
                        <a:rPr lang="ru-RU" sz="1200" b="1" i="0" u="none" strike="noStrike" kern="1200">
                          <a:solidFill>
                            <a:srgbClr val="000000"/>
                          </a:solidFill>
                          <a:effectLst/>
                          <a:latin typeface="Times New Roman" panose="02020603050405020304" pitchFamily="18" charset="0"/>
                          <a:ea typeface="+mn-ea"/>
                          <a:cs typeface="Times New Roman" panose="02020603050405020304" pitchFamily="18" charset="0"/>
                        </a:rPr>
                        <a:t>5 827 259,10</a:t>
                      </a:r>
                    </a:p>
                  </a:txBody>
                  <a:tcPr marL="9525" marR="9525" marT="9525" marB="0" anchor="ctr"/>
                </a:tc>
                <a:tc>
                  <a:txBody>
                    <a:bodyPr/>
                    <a:lstStyle/>
                    <a:p>
                      <a:pPr marL="0" algn="r" defTabSz="685800" rtl="0" eaLnBrk="1" fontAlgn="b" latinLnBrk="0" hangingPunct="1"/>
                      <a:r>
                        <a:rPr lang="ru-RU" sz="12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5 664 572,26</a:t>
                      </a:r>
                    </a:p>
                  </a:txBody>
                  <a:tcPr marL="9525" marR="9525" marT="9525" marB="0" anchor="ctr"/>
                </a:tc>
                <a:extLst>
                  <a:ext uri="{0D108BD9-81ED-4DB2-BD59-A6C34878D82A}">
                    <a16:rowId xmlns:a16="http://schemas.microsoft.com/office/drawing/2014/main" val="520166108"/>
                  </a:ext>
                </a:extLst>
              </a:tr>
            </a:tbl>
          </a:graphicData>
        </a:graphic>
      </p:graphicFrame>
      <p:sp>
        <p:nvSpPr>
          <p:cNvPr id="3" name="Прямоугольник 2"/>
          <p:cNvSpPr/>
          <p:nvPr/>
        </p:nvSpPr>
        <p:spPr>
          <a:xfrm>
            <a:off x="485059" y="5567363"/>
            <a:ext cx="8972829" cy="830997"/>
          </a:xfrm>
          <a:prstGeom prst="rect">
            <a:avLst/>
          </a:prstGeom>
        </p:spPr>
        <p:txBody>
          <a:bodyPr wrap="square">
            <a:spAutoFit/>
          </a:bodyPr>
          <a:lstStyle/>
          <a:p>
            <a:pPr lvl="0" algn="just">
              <a:spcBef>
                <a:spcPts val="0"/>
              </a:spcBef>
              <a:spcAft>
                <a:spcPts val="0"/>
              </a:spcAft>
            </a:pPr>
            <a:r>
              <a:rPr lang="ru-RU" sz="1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Изменение структуры расходов бюджета </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Шпаковского муниципального округа в </a:t>
            </a:r>
            <a:r>
              <a:rPr lang="ru-RU" sz="1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2024-2028 </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годах </a:t>
            </a:r>
            <a:r>
              <a:rPr lang="ru-RU" sz="1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обусловлено </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изменением объема финансовой помощи из бюджета Ставропольского края, </a:t>
            </a:r>
            <a:r>
              <a:rPr lang="ru-RU" sz="1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выделяемой </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бюджету округа на реализацию имеющихся расходных обязательств, а </a:t>
            </a:r>
            <a:r>
              <a:rPr lang="ru-RU" sz="1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также необходимостью финансового обеспечения мероприятий </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капитального характера в соответствующих финансовых периодах (строительство, капитальный ремонт, укрепление материально-технической базы).</a:t>
            </a:r>
            <a:endParaRPr lang="ru-RU"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562555" y="3584687"/>
            <a:ext cx="8856986" cy="9964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92932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19" name="Таблица 18"/>
          <p:cNvGraphicFramePr>
            <a:graphicFrameLocks noGrp="1"/>
          </p:cNvGraphicFramePr>
          <p:nvPr>
            <p:extLst/>
          </p:nvPr>
        </p:nvGraphicFramePr>
        <p:xfrm>
          <a:off x="3513045" y="2189041"/>
          <a:ext cx="6004975" cy="4127471"/>
        </p:xfrm>
        <a:graphic>
          <a:graphicData uri="http://schemas.openxmlformats.org/drawingml/2006/table">
            <a:tbl>
              <a:tblPr firstRow="1" bandRow="1">
                <a:tableStyleId>{5C22544A-7EE6-4342-B048-85BDC9FD1C3A}</a:tableStyleId>
              </a:tblPr>
              <a:tblGrid>
                <a:gridCol w="1655979">
                  <a:extLst>
                    <a:ext uri="{9D8B030D-6E8A-4147-A177-3AD203B41FA5}">
                      <a16:colId xmlns:a16="http://schemas.microsoft.com/office/drawing/2014/main" val="43157164"/>
                    </a:ext>
                  </a:extLst>
                </a:gridCol>
                <a:gridCol w="2952328">
                  <a:extLst>
                    <a:ext uri="{9D8B030D-6E8A-4147-A177-3AD203B41FA5}">
                      <a16:colId xmlns:a16="http://schemas.microsoft.com/office/drawing/2014/main" val="20001"/>
                    </a:ext>
                  </a:extLst>
                </a:gridCol>
                <a:gridCol w="1396668">
                  <a:extLst>
                    <a:ext uri="{9D8B030D-6E8A-4147-A177-3AD203B41FA5}">
                      <a16:colId xmlns:a16="http://schemas.microsoft.com/office/drawing/2014/main" val="20003"/>
                    </a:ext>
                  </a:extLst>
                </a:gridCol>
              </a:tblGrid>
              <a:tr h="366112">
                <a:tc>
                  <a:txBody>
                    <a:bodyPr/>
                    <a:lstStyle/>
                    <a:p>
                      <a:pPr algn="ctr">
                        <a:lnSpc>
                          <a:spcPts val="1000"/>
                        </a:lnSpc>
                        <a:defRPr/>
                      </a:pPr>
                      <a:endParaRPr lang="ru-RU" sz="1600" b="1" kern="1200" dirty="0">
                        <a:solidFill>
                          <a:schemeClr val="tx1">
                            <a:lumMod val="85000"/>
                            <a:lumOff val="15000"/>
                          </a:schemeClr>
                        </a:solidFill>
                        <a:latin typeface="Bahnschrift SemiCondensed" panose="020B0502040204020203" pitchFamily="34" charset="0"/>
                        <a:ea typeface="+mn-ea"/>
                        <a:cs typeface="+mn-cs"/>
                      </a:endParaRP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99"/>
                        </a:lnSpc>
                        <a:defRPr/>
                      </a:pPr>
                      <a:endParaRPr sz="1600" b="0" kern="1200" dirty="0">
                        <a:solidFill>
                          <a:schemeClr val="tx1">
                            <a:lumMod val="85000"/>
                            <a:lumOff val="15000"/>
                          </a:schemeClr>
                        </a:solidFill>
                        <a:latin typeface="Impact" panose="020B0806030902050204" pitchFamily="34" charset="0"/>
                        <a:ea typeface="+mn-ea"/>
                        <a:cs typeface="+mn-cs"/>
                      </a:endParaRPr>
                    </a:p>
                    <a:p>
                      <a:pPr algn="ctr">
                        <a:lnSpc>
                          <a:spcPts val="1000"/>
                        </a:lnSpc>
                        <a:defRPr/>
                      </a:pPr>
                      <a:r>
                        <a:rPr lang="ru-RU" sz="1600" b="0" kern="1200" dirty="0" smtClean="0">
                          <a:solidFill>
                            <a:schemeClr val="tx1">
                              <a:lumMod val="85000"/>
                              <a:lumOff val="15000"/>
                            </a:schemeClr>
                          </a:solidFill>
                          <a:latin typeface="Impact" panose="020B0806030902050204" pitchFamily="34" charset="0"/>
                          <a:ea typeface="+mn-ea"/>
                          <a:cs typeface="+mn-cs"/>
                        </a:rPr>
                        <a:t>РЕГИОНАЛЬНЫЕ </a:t>
                      </a:r>
                      <a:r>
                        <a:rPr lang="ru-RU" sz="1600" b="0" kern="1200" dirty="0">
                          <a:solidFill>
                            <a:schemeClr val="tx1">
                              <a:lumMod val="85000"/>
                              <a:lumOff val="15000"/>
                            </a:schemeClr>
                          </a:solidFill>
                          <a:latin typeface="Impact" panose="020B0806030902050204" pitchFamily="34" charset="0"/>
                          <a:ea typeface="+mn-ea"/>
                          <a:cs typeface="+mn-cs"/>
                        </a:rPr>
                        <a:t>ПРОЕКТЫ</a:t>
                      </a:r>
                    </a:p>
                  </a:txBody>
                  <a:tcPr marL="36000" marR="36000" marT="36000" marB="36000" anchor="ctr">
                    <a:lnL w="12700" cmpd="sng">
                      <a:noFill/>
                    </a:lnL>
                    <a:lnR w="12700" cmpd="sng">
                      <a:noFill/>
                    </a:lnR>
                    <a:lnT w="12700" cmpd="sng">
                      <a:noFill/>
                    </a:lnT>
                    <a:lnB w="12700" algn="ctr">
                      <a:noFill/>
                    </a:lnB>
                    <a:lnTlToBr w="12700" cmpd="sng">
                      <a:noFill/>
                      <a:prstDash val="solid"/>
                    </a:lnTlToBr>
                    <a:lnBlToTr w="12700" cmpd="sng">
                      <a:noFill/>
                      <a:prstDash val="solid"/>
                    </a:lnBlToTr>
                    <a:solidFill>
                      <a:schemeClr val="accent3">
                        <a:lumMod val="40000"/>
                        <a:lumOff val="60000"/>
                      </a:schemeClr>
                    </a:solidFill>
                  </a:tcPr>
                </a:tc>
                <a:tc>
                  <a:txBody>
                    <a:bodyPr/>
                    <a:lstStyle/>
                    <a:p>
                      <a:pPr algn="ctr">
                        <a:lnSpc>
                          <a:spcPts val="1200"/>
                        </a:lnSpc>
                        <a:defRPr/>
                      </a:pPr>
                      <a:endParaRPr sz="1600" b="1" kern="1200" dirty="0">
                        <a:solidFill>
                          <a:schemeClr val="tx1">
                            <a:lumMod val="85000"/>
                            <a:lumOff val="15000"/>
                          </a:schemeClr>
                        </a:solidFill>
                        <a:latin typeface="Bahnschrift SemiCondensed" panose="020B0502040204020203" pitchFamily="34" charset="0"/>
                        <a:ea typeface="+mn-ea"/>
                        <a:cs typeface="+mn-cs"/>
                      </a:endParaRP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6101">
                <a:tc>
                  <a:txBody>
                    <a:bodyPr/>
                    <a:lstStyle/>
                    <a:p>
                      <a:pPr algn="ctr">
                        <a:lnSpc>
                          <a:spcPts val="0"/>
                        </a:lnSpc>
                        <a:defRPr/>
                      </a:pPr>
                      <a:endParaRPr lang="ru-RU" sz="1200" dirty="0">
                        <a:solidFill>
                          <a:schemeClr val="tx1"/>
                        </a:solidFill>
                      </a:endParaRPr>
                    </a:p>
                  </a:txBody>
                  <a:tcPr marL="36000" marR="36000" marT="36000" marB="36000" anchor="ctr">
                    <a:lnL w="12700" algn="ctr">
                      <a:noFill/>
                    </a:lnL>
                    <a:lnR w="12700" algn="ct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0"/>
                        </a:lnSpc>
                        <a:defRPr/>
                      </a:pPr>
                      <a:endParaRPr lang="ru-RU" sz="1200" dirty="0">
                        <a:solidFill>
                          <a:schemeClr val="tx1"/>
                        </a:solidFill>
                      </a:endParaRPr>
                    </a:p>
                  </a:txBody>
                  <a:tcPr marL="36000" marR="36000" marT="36000" marB="36000" anchor="ctr">
                    <a:lnL w="12700" algn="ctr">
                      <a:noFill/>
                    </a:lnL>
                    <a:lnR w="12700" algn="ctr">
                      <a:noFill/>
                    </a:lnR>
                    <a:lnT w="12700" algn="ctr">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0"/>
                        </a:lnSpc>
                        <a:defRPr/>
                      </a:pPr>
                      <a:endParaRPr lang="ru-RU" sz="1200" dirty="0">
                        <a:solidFill>
                          <a:schemeClr val="tx1"/>
                        </a:solidFill>
                      </a:endParaRPr>
                    </a:p>
                  </a:txBody>
                  <a:tcPr marL="36000" marR="36000" marT="36000" marB="36000" anchor="ctr">
                    <a:lnL w="12700" algn="ctr">
                      <a:noFill/>
                    </a:lnL>
                    <a:lnR w="12700" algn="ct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6101">
                <a:tc>
                  <a:txBody>
                    <a:bodyPr/>
                    <a:lstStyle/>
                    <a:p>
                      <a:pPr algn="ctr">
                        <a:lnSpc>
                          <a:spcPts val="0"/>
                        </a:lnSpc>
                        <a:defRPr/>
                      </a:pPr>
                      <a:endParaRPr lang="ru-RU" sz="1200" dirty="0">
                        <a:solidFill>
                          <a:schemeClr val="tx1"/>
                        </a:solidFill>
                      </a:endParaRPr>
                    </a:p>
                  </a:txBody>
                  <a:tcPr marL="36000" marR="36000" marT="36000" marB="36000" anchor="ctr">
                    <a:lnL w="12700" algn="ctr">
                      <a:noFill/>
                    </a:lnL>
                    <a:lnR w="12700" algn="ct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0"/>
                        </a:lnSpc>
                        <a:defRPr/>
                      </a:pPr>
                      <a:endParaRPr lang="ru-RU" sz="1200" dirty="0">
                        <a:solidFill>
                          <a:schemeClr val="tx1"/>
                        </a:solidFill>
                      </a:endParaRPr>
                    </a:p>
                  </a:txBody>
                  <a:tcPr marL="36000" marR="36000" marT="36000" marB="36000" anchor="ctr">
                    <a:lnL w="12700" algn="ctr">
                      <a:noFill/>
                    </a:lnL>
                    <a:lnR w="12700" algn="ctr">
                      <a:noFill/>
                    </a:lnR>
                    <a:lnT w="12700" algn="ctr">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0"/>
                        </a:lnSpc>
                        <a:defRPr/>
                      </a:pPr>
                      <a:endParaRPr lang="ru-RU" sz="1200" dirty="0">
                        <a:solidFill>
                          <a:schemeClr val="tx1"/>
                        </a:solidFill>
                      </a:endParaRPr>
                    </a:p>
                  </a:txBody>
                  <a:tcPr marL="36000" marR="36000" marT="36000" marB="36000" anchor="ctr">
                    <a:lnL w="12700" algn="ctr">
                      <a:noFill/>
                    </a:lnL>
                    <a:lnR w="12700" algn="ct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1114296"/>
                  </a:ext>
                </a:extLst>
              </a:tr>
              <a:tr h="521722">
                <a:tc rowSpan="3">
                  <a:txBody>
                    <a:bodyPr/>
                    <a:lstStyle/>
                    <a:p>
                      <a:pPr algn="just" fontAlgn="t"/>
                      <a:endParaRPr lang="ru-RU" sz="1000" b="1" i="0" u="none" strike="noStrike" dirty="0">
                        <a:solidFill>
                          <a:srgbClr val="000000"/>
                        </a:solidFill>
                        <a:effectLst/>
                        <a:latin typeface="Times New Roman" panose="02020603050405020304" pitchFamily="18"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182563" algn="l" defTabSz="914377" rtl="0" eaLnBrk="1" fontAlgn="t" latinLnBrk="0" hangingPunct="1">
                        <a:lnSpc>
                          <a:spcPts val="1199"/>
                        </a:lnSpc>
                        <a:defRPr/>
                      </a:pPr>
                      <a:r>
                        <a:rPr lang="ru-RU" sz="1500" b="0" kern="1200" dirty="0" smtClean="0">
                          <a:solidFill>
                            <a:schemeClr val="accent1">
                              <a:lumMod val="50000"/>
                            </a:schemeClr>
                          </a:solidFill>
                          <a:latin typeface="Impact" panose="020B0806030902050204" pitchFamily="34" charset="0"/>
                          <a:ea typeface="+mn-ea"/>
                          <a:cs typeface="+mn-cs"/>
                        </a:rPr>
                        <a:t>Поддержка</a:t>
                      </a:r>
                      <a:r>
                        <a:rPr lang="ru-RU" sz="1500" b="0" kern="1200" baseline="0" dirty="0" smtClean="0">
                          <a:solidFill>
                            <a:schemeClr val="accent1">
                              <a:lumMod val="50000"/>
                            </a:schemeClr>
                          </a:solidFill>
                          <a:latin typeface="Impact" panose="020B0806030902050204" pitchFamily="34" charset="0"/>
                          <a:ea typeface="+mn-ea"/>
                          <a:cs typeface="+mn-cs"/>
                        </a:rPr>
                        <a:t> семьи</a:t>
                      </a:r>
                      <a:endParaRPr lang="ru-RU" sz="1500" b="0" kern="1200" dirty="0">
                        <a:solidFill>
                          <a:schemeClr val="accent1">
                            <a:lumMod val="50000"/>
                          </a:schemeClr>
                        </a:solidFill>
                        <a:latin typeface="Impact" panose="020B0806030902050204" pitchFamily="34"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algn="ctr">
                      <a:noFill/>
                    </a:lnB>
                    <a:lnTlToBr w="12700" cmpd="sng">
                      <a:noFill/>
                      <a:prstDash val="solid"/>
                    </a:lnTlToBr>
                    <a:lnBlToTr w="12700" cmpd="sng">
                      <a:noFill/>
                      <a:prstDash val="solid"/>
                    </a:lnBlToTr>
                    <a:solidFill>
                      <a:schemeClr val="bg1"/>
                    </a:solidFill>
                  </a:tcPr>
                </a:tc>
                <a:tc>
                  <a:txBody>
                    <a:bodyPr/>
                    <a:lstStyle/>
                    <a:p>
                      <a:pPr algn="r">
                        <a:defRPr/>
                      </a:pPr>
                      <a:r>
                        <a:rPr lang="ru-RU" sz="1500" b="0" kern="1200" dirty="0" smtClean="0">
                          <a:solidFill>
                            <a:srgbClr val="566590"/>
                          </a:solidFill>
                          <a:latin typeface="Impact" panose="020B0806030902050204" pitchFamily="34" charset="0"/>
                          <a:ea typeface="+mn-ea"/>
                          <a:cs typeface="+mn-cs"/>
                        </a:rPr>
                        <a:t>279 653,49</a:t>
                      </a:r>
                      <a:endParaRPr lang="ru-RU" sz="1500" b="0" kern="1200" dirty="0">
                        <a:solidFill>
                          <a:srgbClr val="566590"/>
                        </a:solidFill>
                        <a:latin typeface="Impact" panose="020B0806030902050204" pitchFamily="34" charset="0"/>
                        <a:ea typeface="+mn-ea"/>
                        <a:cs typeface="+mn-cs"/>
                      </a:endParaRPr>
                    </a:p>
                  </a:txBody>
                  <a:tcPr marL="7039" marR="108000" marT="703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algn="ctr">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83065">
                <a:tc vMerge="1">
                  <a:txBody>
                    <a:bodyPr/>
                    <a:lstStyle/>
                    <a:p>
                      <a:pPr algn="just" fontAlgn="t"/>
                      <a:endParaRPr lang="ru-RU" sz="1000" b="1" i="0" u="none" strike="noStrike" dirty="0">
                        <a:solidFill>
                          <a:srgbClr val="000000"/>
                        </a:solidFill>
                        <a:effectLst/>
                        <a:latin typeface="Times New Roman" panose="02020603050405020304" pitchFamily="18" charset="0"/>
                      </a:endParaRPr>
                    </a:p>
                  </a:txBody>
                  <a:tcPr marL="9525" marR="9525" marT="9525" marB="0">
                    <a:lnL w="12700" cap="flat" cmpd="sng" algn="ctr">
                      <a:solidFill>
                        <a:srgbClr val="C9DBF1"/>
                      </a:solidFill>
                      <a:prstDash val="solid"/>
                      <a:round/>
                      <a:headEnd type="none" w="med" len="med"/>
                      <a:tailEnd type="none" w="med" len="med"/>
                    </a:lnL>
                    <a:lnR w="12700" cap="flat" cmpd="sng" algn="ctr">
                      <a:solidFill>
                        <a:srgbClr val="C9DBF1"/>
                      </a:solidFill>
                      <a:prstDash val="solid"/>
                      <a:round/>
                      <a:headEnd type="none" w="med" len="med"/>
                      <a:tailEnd type="none" w="med" len="med"/>
                    </a:lnR>
                    <a:lnT w="12700" algn="ctr">
                      <a:noFill/>
                    </a:lnT>
                    <a:lnB w="12700" algn="ctr">
                      <a:noFill/>
                    </a:lnB>
                    <a:solidFill>
                      <a:schemeClr val="bg1">
                        <a:lumMod val="95000"/>
                      </a:schemeClr>
                    </a:solidFill>
                  </a:tcPr>
                </a:tc>
                <a:tc>
                  <a:txBody>
                    <a:bodyPr/>
                    <a:lstStyle/>
                    <a:p>
                      <a:pPr marL="0" indent="182563" algn="l" defTabSz="914377" rtl="0" eaLnBrk="1" fontAlgn="t" latinLnBrk="0" hangingPunct="1">
                        <a:lnSpc>
                          <a:spcPts val="1199"/>
                        </a:lnSpc>
                        <a:defRPr/>
                      </a:pPr>
                      <a:r>
                        <a:rPr lang="ru-RU" sz="1500" b="0" kern="1200" dirty="0" smtClean="0">
                          <a:solidFill>
                            <a:schemeClr val="accent1">
                              <a:lumMod val="50000"/>
                            </a:schemeClr>
                          </a:solidFill>
                          <a:latin typeface="Impact" panose="020B0806030902050204" pitchFamily="34" charset="0"/>
                          <a:ea typeface="+mn-ea"/>
                          <a:cs typeface="+mn-cs"/>
                        </a:rPr>
                        <a:t>Многодетная семья</a:t>
                      </a:r>
                      <a:endParaRPr lang="ru-RU" sz="1500" b="0" kern="1200" dirty="0">
                        <a:solidFill>
                          <a:schemeClr val="accent1">
                            <a:lumMod val="50000"/>
                          </a:schemeClr>
                        </a:solidFill>
                        <a:latin typeface="Impact" panose="020B0806030902050204" pitchFamily="34"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lgn="ctr">
                      <a:noFill/>
                    </a:lnT>
                    <a:lnB w="12700" algn="ctr">
                      <a:noFill/>
                    </a:lnB>
                    <a:lnTlToBr w="12700" cmpd="sng">
                      <a:noFill/>
                      <a:prstDash val="solid"/>
                    </a:lnTlToBr>
                    <a:lnBlToTr w="12700" cmpd="sng">
                      <a:noFill/>
                      <a:prstDash val="solid"/>
                    </a:lnBlToTr>
                    <a:solidFill>
                      <a:srgbClr val="F2F2F2"/>
                    </a:solidFill>
                  </a:tcPr>
                </a:tc>
                <a:tc>
                  <a:txBody>
                    <a:bodyPr/>
                    <a:lstStyle/>
                    <a:p>
                      <a:pPr algn="r">
                        <a:defRPr/>
                      </a:pPr>
                      <a:r>
                        <a:rPr lang="ru-RU" sz="1500" b="0" kern="1200" dirty="0" smtClean="0">
                          <a:solidFill>
                            <a:srgbClr val="566590"/>
                          </a:solidFill>
                          <a:latin typeface="Impact" panose="020B0806030902050204" pitchFamily="34" charset="0"/>
                          <a:ea typeface="+mn-ea"/>
                          <a:cs typeface="+mn-cs"/>
                        </a:rPr>
                        <a:t>63 257,77</a:t>
                      </a:r>
                      <a:endParaRPr lang="ru-RU" sz="1500" b="0" kern="1200" dirty="0">
                        <a:solidFill>
                          <a:srgbClr val="566590"/>
                        </a:solidFill>
                        <a:latin typeface="Impact" panose="020B0806030902050204" pitchFamily="34" charset="0"/>
                        <a:ea typeface="+mn-ea"/>
                        <a:cs typeface="+mn-cs"/>
                      </a:endParaRPr>
                    </a:p>
                  </a:txBody>
                  <a:tcPr marL="7039" marR="108000" marT="703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lgn="ctr">
                      <a:noFill/>
                    </a:lnT>
                    <a:lnB w="12700" algn="ctr">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613079">
                <a:tc vMerge="1">
                  <a:txBody>
                    <a:bodyPr/>
                    <a:lstStyle/>
                    <a:p>
                      <a:endParaRPr lang="ru-RU"/>
                    </a:p>
                  </a:txBody>
                  <a:tcPr/>
                </a:tc>
                <a:tc>
                  <a:txBody>
                    <a:bodyPr/>
                    <a:lstStyle/>
                    <a:p>
                      <a:pPr marL="180975" indent="1588" algn="l" defTabSz="914377" rtl="0" eaLnBrk="1" fontAlgn="t" latinLnBrk="0" hangingPunct="1">
                        <a:lnSpc>
                          <a:spcPts val="1199"/>
                        </a:lnSpc>
                        <a:defRPr/>
                      </a:pPr>
                      <a:r>
                        <a:rPr lang="ru-RU" sz="1500" b="0" kern="1200" dirty="0" smtClean="0">
                          <a:solidFill>
                            <a:schemeClr val="accent1">
                              <a:lumMod val="50000"/>
                            </a:schemeClr>
                          </a:solidFill>
                          <a:latin typeface="Impact" panose="020B0806030902050204" pitchFamily="34" charset="0"/>
                          <a:ea typeface="+mn-ea"/>
                          <a:cs typeface="+mn-cs"/>
                        </a:rPr>
                        <a:t>Семейные ценности и инфраструктура культуры</a:t>
                      </a:r>
                      <a:endParaRPr lang="ru-RU" sz="1500" b="0" kern="1200" dirty="0">
                        <a:solidFill>
                          <a:schemeClr val="accent1">
                            <a:lumMod val="50000"/>
                          </a:schemeClr>
                        </a:solidFill>
                        <a:latin typeface="Impact" panose="020B0806030902050204" pitchFamily="34"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lgn="ctr">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685800" rtl="0" eaLnBrk="1" latinLnBrk="0" hangingPunct="1">
                        <a:defRPr/>
                      </a:pPr>
                      <a:r>
                        <a:rPr lang="ru-RU" sz="1500" b="0" kern="1200" dirty="0" smtClean="0">
                          <a:solidFill>
                            <a:srgbClr val="566590"/>
                          </a:solidFill>
                          <a:latin typeface="Impact" panose="020B0806030902050204" pitchFamily="34" charset="0"/>
                          <a:ea typeface="+mn-ea"/>
                          <a:cs typeface="+mn-cs"/>
                        </a:rPr>
                        <a:t>14 424,09</a:t>
                      </a:r>
                      <a:endParaRPr lang="ru-RU" sz="1500" b="0" kern="1200" dirty="0">
                        <a:solidFill>
                          <a:srgbClr val="566590"/>
                        </a:solidFill>
                        <a:latin typeface="Impact" panose="020B0806030902050204" pitchFamily="34" charset="0"/>
                        <a:ea typeface="+mn-ea"/>
                        <a:cs typeface="+mn-cs"/>
                      </a:endParaRPr>
                    </a:p>
                  </a:txBody>
                  <a:tcPr marL="7039" marR="108000" marT="703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algn="ctr">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9316121"/>
                  </a:ext>
                </a:extLst>
              </a:tr>
              <a:tr h="265365">
                <a:tc>
                  <a:txBody>
                    <a:bodyPr/>
                    <a:lstStyle/>
                    <a:p>
                      <a:pPr marL="0" algn="l" defTabSz="914377" rtl="0" eaLnBrk="1" latinLnBrk="0" hangingPunct="1">
                        <a:lnSpc>
                          <a:spcPts val="1199"/>
                        </a:lnSpc>
                        <a:defRPr/>
                      </a:pPr>
                      <a:endParaRPr lang="ru-RU" sz="1500" b="0" kern="1200" dirty="0">
                        <a:solidFill>
                          <a:schemeClr val="tx1">
                            <a:lumMod val="85000"/>
                            <a:lumOff val="15000"/>
                          </a:schemeClr>
                        </a:solidFill>
                        <a:latin typeface="+mn-lt"/>
                        <a:ea typeface="+mn-ea"/>
                        <a:cs typeface="+mn-cs"/>
                      </a:endParaRPr>
                    </a:p>
                  </a:txBody>
                  <a:tcPr anchor="ctr">
                    <a:lnL w="12700" algn="ctr">
                      <a:noFill/>
                    </a:lnL>
                    <a:lnR w="12700" algn="ct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77" rtl="0" eaLnBrk="1" latinLnBrk="0" hangingPunct="1">
                        <a:lnSpc>
                          <a:spcPts val="1199"/>
                        </a:lnSpc>
                        <a:defRPr/>
                      </a:pPr>
                      <a:endParaRPr lang="ru-RU" sz="1000" b="0" kern="1200" dirty="0">
                        <a:solidFill>
                          <a:schemeClr val="accent1">
                            <a:lumMod val="50000"/>
                          </a:schemeClr>
                        </a:solidFill>
                        <a:latin typeface="Impact" panose="020B0806030902050204" pitchFamily="34" charset="0"/>
                        <a:ea typeface="+mn-ea"/>
                        <a:cs typeface="+mn-cs"/>
                      </a:endParaRPr>
                    </a:p>
                  </a:txBody>
                  <a:tcPr anchor="ctr">
                    <a:lnL w="12700" algn="ctr">
                      <a:noFill/>
                    </a:lnL>
                    <a:lnR w="12700" algn="ct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0"/>
                        </a:lnSpc>
                        <a:defRPr/>
                      </a:pPr>
                      <a:endParaRPr lang="ru-RU" sz="1600" dirty="0">
                        <a:ln>
                          <a:noFill/>
                        </a:ln>
                        <a:solidFill>
                          <a:schemeClr val="tx1">
                            <a:lumMod val="65000"/>
                            <a:lumOff val="35000"/>
                          </a:schemeClr>
                        </a:solidFill>
                      </a:endParaRPr>
                    </a:p>
                  </a:txBody>
                  <a:tcPr>
                    <a:lnL w="12700" algn="ctr">
                      <a:noFill/>
                    </a:lnL>
                    <a:lnR w="12700" algn="ct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5365">
                <a:tc>
                  <a:txBody>
                    <a:bodyPr/>
                    <a:lstStyle/>
                    <a:p>
                      <a:pPr marL="0" algn="l" defTabSz="914377" rtl="0" eaLnBrk="1" latinLnBrk="0" hangingPunct="1">
                        <a:lnSpc>
                          <a:spcPts val="1199"/>
                        </a:lnSpc>
                        <a:defRPr/>
                      </a:pPr>
                      <a:endParaRPr lang="ru-RU" sz="1500" b="0" kern="1200" dirty="0">
                        <a:solidFill>
                          <a:schemeClr val="tx1">
                            <a:lumMod val="85000"/>
                            <a:lumOff val="15000"/>
                          </a:schemeClr>
                        </a:solidFill>
                        <a:latin typeface="+mn-lt"/>
                        <a:ea typeface="+mn-ea"/>
                        <a:cs typeface="+mn-cs"/>
                      </a:endParaRPr>
                    </a:p>
                  </a:txBody>
                  <a:tcPr anchor="ctr">
                    <a:lnL w="12700" algn="ctr">
                      <a:noFill/>
                    </a:lnL>
                    <a:lnR w="12700" algn="ct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377" rtl="0" eaLnBrk="1" latinLnBrk="0" hangingPunct="1">
                        <a:lnSpc>
                          <a:spcPts val="1199"/>
                        </a:lnSpc>
                        <a:defRPr/>
                      </a:pPr>
                      <a:endParaRPr lang="ru-RU" sz="1000" b="0" kern="1200" dirty="0">
                        <a:solidFill>
                          <a:schemeClr val="accent1">
                            <a:lumMod val="50000"/>
                          </a:schemeClr>
                        </a:solidFill>
                        <a:latin typeface="Impact" panose="020B0806030902050204" pitchFamily="34" charset="0"/>
                        <a:ea typeface="+mn-ea"/>
                        <a:cs typeface="+mn-cs"/>
                      </a:endParaRPr>
                    </a:p>
                  </a:txBody>
                  <a:tcPr anchor="ctr">
                    <a:lnL w="12700" algn="ctr">
                      <a:noFill/>
                    </a:lnL>
                    <a:lnR w="12700" algn="ct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0"/>
                        </a:lnSpc>
                        <a:defRPr/>
                      </a:pPr>
                      <a:endParaRPr lang="ru-RU" sz="1600" dirty="0">
                        <a:ln>
                          <a:noFill/>
                        </a:ln>
                        <a:solidFill>
                          <a:schemeClr val="tx1">
                            <a:lumMod val="65000"/>
                            <a:lumOff val="35000"/>
                          </a:schemeClr>
                        </a:solidFill>
                      </a:endParaRPr>
                    </a:p>
                  </a:txBody>
                  <a:tcPr>
                    <a:lnL w="12700" algn="ctr">
                      <a:noFill/>
                    </a:lnL>
                    <a:lnR w="12700" algn="ct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0608140"/>
                  </a:ext>
                </a:extLst>
              </a:tr>
              <a:tr h="499096">
                <a:tc rowSpan="2">
                  <a:txBody>
                    <a:bodyPr/>
                    <a:lstStyle/>
                    <a:p>
                      <a:pPr marL="0" algn="l" defTabSz="914377" rtl="0" eaLnBrk="1" latinLnBrk="0" hangingPunct="1">
                        <a:lnSpc>
                          <a:spcPts val="1199"/>
                        </a:lnSpc>
                        <a:defRPr/>
                      </a:pPr>
                      <a:endParaRPr sz="1500" b="0" kern="1200" dirty="0">
                        <a:solidFill>
                          <a:schemeClr val="tx1">
                            <a:lumMod val="85000"/>
                            <a:lumOff val="15000"/>
                          </a:schemeClr>
                        </a:solidFill>
                        <a:latin typeface="+mn-lt"/>
                        <a:ea typeface="+mn-ea"/>
                        <a:cs typeface="+mn-cs"/>
                      </a:endParaRPr>
                    </a:p>
                  </a:txBody>
                  <a:tcPr marL="72000" marR="72000" marT="703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algn="ctr">
                      <a:noFill/>
                    </a:lnB>
                    <a:lnTlToBr w="12700" cmpd="sng">
                      <a:noFill/>
                      <a:prstDash val="solid"/>
                    </a:lnTlToBr>
                    <a:lnBlToTr w="12700" cmpd="sng">
                      <a:noFill/>
                      <a:prstDash val="solid"/>
                    </a:lnBlToTr>
                    <a:solidFill>
                      <a:schemeClr val="accent6">
                        <a:lumMod val="20000"/>
                        <a:lumOff val="80000"/>
                      </a:schemeClr>
                    </a:solidFill>
                  </a:tcPr>
                </a:tc>
                <a:tc>
                  <a:txBody>
                    <a:bodyPr/>
                    <a:lstStyle/>
                    <a:p>
                      <a:pPr marL="182563" indent="0" algn="l" defTabSz="914377" rtl="0" eaLnBrk="1" latinLnBrk="0" hangingPunct="1">
                        <a:lnSpc>
                          <a:spcPts val="1199"/>
                        </a:lnSpc>
                        <a:defRPr/>
                      </a:pPr>
                      <a:r>
                        <a:rPr lang="ru-RU" sz="1500" b="0" kern="1200" dirty="0" smtClean="0">
                          <a:solidFill>
                            <a:schemeClr val="accent1">
                              <a:lumMod val="50000"/>
                            </a:schemeClr>
                          </a:solidFill>
                          <a:latin typeface="Impact" panose="020B0806030902050204" pitchFamily="34" charset="0"/>
                          <a:ea typeface="+mn-ea"/>
                          <a:cs typeface="+mn-cs"/>
                        </a:rPr>
                        <a:t>Все лучшее детям</a:t>
                      </a:r>
                      <a:endParaRPr sz="1500" b="0" kern="1200" dirty="0">
                        <a:solidFill>
                          <a:schemeClr val="accent1">
                            <a:lumMod val="50000"/>
                          </a:schemeClr>
                        </a:solidFill>
                        <a:latin typeface="Impact" panose="020B0806030902050204" pitchFamily="34" charset="0"/>
                        <a:ea typeface="+mn-ea"/>
                        <a:cs typeface="+mn-cs"/>
                      </a:endParaRPr>
                    </a:p>
                  </a:txBody>
                  <a:tcPr marL="72000" marR="72000" marT="7039"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algn="ctr">
                      <a:noFill/>
                    </a:lnB>
                    <a:lnTlToBr w="12700" cmpd="sng">
                      <a:noFill/>
                      <a:prstDash val="solid"/>
                    </a:lnTlToBr>
                    <a:lnBlToTr w="12700" cmpd="sng">
                      <a:noFill/>
                      <a:prstDash val="solid"/>
                    </a:lnBlToTr>
                    <a:solidFill>
                      <a:schemeClr val="bg1"/>
                    </a:solidFill>
                  </a:tcPr>
                </a:tc>
                <a:tc>
                  <a:txBody>
                    <a:bodyPr/>
                    <a:lstStyle/>
                    <a:p>
                      <a:pPr marL="0" indent="0" algn="r">
                        <a:defRPr/>
                      </a:pPr>
                      <a:r>
                        <a:rPr lang="ru-RU" sz="1500" b="0" kern="1200" dirty="0">
                          <a:solidFill>
                            <a:srgbClr val="B67A41"/>
                          </a:solidFill>
                          <a:latin typeface="Impact" panose="020B0806030902050204" pitchFamily="34" charset="0"/>
                          <a:ea typeface="+mn-ea"/>
                          <a:cs typeface="+mn-cs"/>
                        </a:rPr>
                        <a:t>        </a:t>
                      </a:r>
                      <a:r>
                        <a:rPr lang="ru-RU" sz="1500" b="0" kern="1200" dirty="0" smtClean="0">
                          <a:solidFill>
                            <a:srgbClr val="B67A41"/>
                          </a:solidFill>
                          <a:latin typeface="Impact" panose="020B0806030902050204" pitchFamily="34" charset="0"/>
                          <a:ea typeface="+mn-ea"/>
                          <a:cs typeface="+mn-cs"/>
                        </a:rPr>
                        <a:t>465 189,82</a:t>
                      </a:r>
                      <a:endParaRPr sz="1500" b="0" kern="1200" dirty="0">
                        <a:solidFill>
                          <a:srgbClr val="B67A41"/>
                        </a:solidFill>
                        <a:latin typeface="Impact" panose="020B0806030902050204" pitchFamily="34" charset="0"/>
                        <a:ea typeface="+mn-ea"/>
                        <a:cs typeface="+mn-cs"/>
                      </a:endParaRPr>
                    </a:p>
                  </a:txBody>
                  <a:tcPr marL="7039" marR="108000" marT="7039"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algn="ctr">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641465">
                <a:tc vMerge="1">
                  <a:txBody>
                    <a:bodyPr/>
                    <a:lstStyle/>
                    <a:p>
                      <a:pPr algn="just" fontAlgn="t"/>
                      <a:endParaRPr lang="ru-RU" sz="1000" b="1" i="0" u="none" strike="noStrike" dirty="0">
                        <a:solidFill>
                          <a:srgbClr val="000000"/>
                        </a:solidFill>
                        <a:effectLst/>
                        <a:latin typeface="Times New Roman" panose="02020603050405020304" pitchFamily="18" charset="0"/>
                      </a:endParaRPr>
                    </a:p>
                  </a:txBody>
                  <a:tcPr marL="9525" marR="9525" marT="9525" marB="0">
                    <a:lnL w="12700" cap="flat" cmpd="sng" algn="ctr">
                      <a:solidFill>
                        <a:srgbClr val="B67A41"/>
                      </a:solidFill>
                      <a:prstDash val="solid"/>
                      <a:round/>
                      <a:headEnd type="none" w="med" len="med"/>
                      <a:tailEnd type="none" w="med" len="med"/>
                    </a:lnL>
                    <a:lnR w="12700" cap="flat" cmpd="sng" algn="ctr">
                      <a:solidFill>
                        <a:srgbClr val="B67A41"/>
                      </a:solidFill>
                      <a:prstDash val="solid"/>
                      <a:round/>
                      <a:headEnd type="none" w="med" len="med"/>
                      <a:tailEnd type="none" w="med" len="med"/>
                    </a:lnR>
                    <a:lnT w="12700" algn="ctr">
                      <a:noFill/>
                    </a:lnT>
                    <a:lnB w="12700" algn="ctr">
                      <a:noFill/>
                    </a:lnB>
                    <a:solidFill>
                      <a:schemeClr val="bg1">
                        <a:lumMod val="95000"/>
                      </a:schemeClr>
                    </a:solidFill>
                  </a:tcPr>
                </a:tc>
                <a:tc>
                  <a:txBody>
                    <a:bodyPr/>
                    <a:lstStyle/>
                    <a:p>
                      <a:pPr marL="0" indent="182563" algn="l" defTabSz="914377" rtl="0" eaLnBrk="1" fontAlgn="t" latinLnBrk="0" hangingPunct="1">
                        <a:lnSpc>
                          <a:spcPts val="1199"/>
                        </a:lnSpc>
                        <a:defRPr/>
                      </a:pPr>
                      <a:r>
                        <a:rPr lang="ru-RU" sz="1500" b="0" kern="1200" dirty="0" smtClean="0">
                          <a:solidFill>
                            <a:schemeClr val="accent1">
                              <a:lumMod val="50000"/>
                            </a:schemeClr>
                          </a:solidFill>
                          <a:latin typeface="Impact" panose="020B0806030902050204" pitchFamily="34" charset="0"/>
                          <a:ea typeface="+mn-ea"/>
                          <a:cs typeface="+mn-cs"/>
                        </a:rPr>
                        <a:t>  Педагоги и наставники</a:t>
                      </a:r>
                      <a:endParaRPr lang="ru-RU" sz="1500" b="0" kern="1200" dirty="0">
                        <a:solidFill>
                          <a:schemeClr val="accent1">
                            <a:lumMod val="50000"/>
                          </a:schemeClr>
                        </a:solidFill>
                        <a:latin typeface="Impact" panose="020B0806030902050204" pitchFamily="34" charset="0"/>
                        <a:ea typeface="+mn-ea"/>
                        <a:cs typeface="+mn-cs"/>
                      </a:endParaRPr>
                    </a:p>
                  </a:txBody>
                  <a:tcPr marL="9525" marR="9525" marT="9525" marB="0" anchor="ctr">
                    <a:lnL w="12700" cap="flat" cmpd="sng" algn="ctr">
                      <a:noFill/>
                      <a:prstDash val="solid"/>
                      <a:round/>
                      <a:headEnd type="none" w="med" len="med"/>
                      <a:tailEnd type="none" w="med" len="med"/>
                    </a:lnL>
                    <a:lnR w="12700" cmpd="sng">
                      <a:noFill/>
                    </a:lnR>
                    <a:lnT w="12700" algn="ctr">
                      <a:noFill/>
                    </a:lnT>
                    <a:lnB w="12700" algn="ctr">
                      <a:noFill/>
                    </a:lnB>
                    <a:lnTlToBr w="12700" cmpd="sng">
                      <a:noFill/>
                      <a:prstDash val="solid"/>
                    </a:lnTlToBr>
                    <a:lnBlToTr w="12700" cmpd="sng">
                      <a:noFill/>
                      <a:prstDash val="solid"/>
                    </a:lnBlToTr>
                    <a:solidFill>
                      <a:schemeClr val="bg1">
                        <a:lumMod val="95000"/>
                      </a:schemeClr>
                    </a:solidFill>
                  </a:tcPr>
                </a:tc>
                <a:tc>
                  <a:txBody>
                    <a:bodyPr/>
                    <a:lstStyle/>
                    <a:p>
                      <a:pPr algn="r">
                        <a:defRPr/>
                      </a:pPr>
                      <a:r>
                        <a:rPr lang="ru-RU" sz="1500" b="0" kern="1200" dirty="0" smtClean="0">
                          <a:solidFill>
                            <a:srgbClr val="B67A41"/>
                          </a:solidFill>
                          <a:latin typeface="Impact" panose="020B0806030902050204" pitchFamily="34" charset="0"/>
                          <a:ea typeface="+mn-ea"/>
                          <a:cs typeface="+mn-cs"/>
                        </a:rPr>
                        <a:t>102 430,93</a:t>
                      </a:r>
                      <a:endParaRPr lang="ru-RU" sz="1500" b="0" kern="1200" dirty="0">
                        <a:solidFill>
                          <a:srgbClr val="B67A41"/>
                        </a:solidFill>
                        <a:latin typeface="Impact" panose="020B0806030902050204" pitchFamily="34" charset="0"/>
                        <a:ea typeface="+mn-ea"/>
                        <a:cs typeface="+mn-cs"/>
                      </a:endParaRPr>
                    </a:p>
                  </a:txBody>
                  <a:tcPr marL="7039" marR="108000" marT="7039" marB="0" anchor="ctr">
                    <a:lnL w="12700" cmpd="sng">
                      <a:noFill/>
                    </a:lnL>
                    <a:lnR w="12700" cap="flat" cmpd="sng" algn="ctr">
                      <a:noFill/>
                      <a:prstDash val="solid"/>
                      <a:round/>
                      <a:headEnd type="none" w="med" len="med"/>
                      <a:tailEnd type="none" w="med" len="med"/>
                    </a:lnR>
                    <a:lnT w="12700" algn="ctr">
                      <a:noFill/>
                    </a:lnT>
                    <a:lnB w="12700" algn="ctr">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2"/>
                  </a:ext>
                </a:extLst>
              </a:tr>
            </a:tbl>
          </a:graphicData>
        </a:graphic>
      </p:graphicFrame>
      <p:graphicFrame>
        <p:nvGraphicFramePr>
          <p:cNvPr id="10" name="Таблица 9"/>
          <p:cNvGraphicFramePr>
            <a:graphicFrameLocks noGrp="1"/>
          </p:cNvGraphicFramePr>
          <p:nvPr>
            <p:extLst/>
          </p:nvPr>
        </p:nvGraphicFramePr>
        <p:xfrm>
          <a:off x="3527454" y="5033539"/>
          <a:ext cx="5996990" cy="1282973"/>
        </p:xfrm>
        <a:graphic>
          <a:graphicData uri="http://schemas.openxmlformats.org/drawingml/2006/table">
            <a:tbl>
              <a:tblPr/>
              <a:tblGrid>
                <a:gridCol w="1665348">
                  <a:extLst>
                    <a:ext uri="{9D8B030D-6E8A-4147-A177-3AD203B41FA5}">
                      <a16:colId xmlns:a16="http://schemas.microsoft.com/office/drawing/2014/main" val="285306394"/>
                    </a:ext>
                  </a:extLst>
                </a:gridCol>
                <a:gridCol w="3222171">
                  <a:extLst>
                    <a:ext uri="{9D8B030D-6E8A-4147-A177-3AD203B41FA5}">
                      <a16:colId xmlns:a16="http://schemas.microsoft.com/office/drawing/2014/main" val="2051528797"/>
                    </a:ext>
                  </a:extLst>
                </a:gridCol>
                <a:gridCol w="1109471">
                  <a:extLst>
                    <a:ext uri="{9D8B030D-6E8A-4147-A177-3AD203B41FA5}">
                      <a16:colId xmlns:a16="http://schemas.microsoft.com/office/drawing/2014/main" val="4154733131"/>
                    </a:ext>
                  </a:extLst>
                </a:gridCol>
              </a:tblGrid>
              <a:tr h="1282973">
                <a:tc>
                  <a:txBody>
                    <a:bodyPr/>
                    <a:lstStyle/>
                    <a:p>
                      <a:endParaRPr lang="ru-RU" dirty="0"/>
                    </a:p>
                  </a:txBody>
                  <a:tcPr>
                    <a:lnL w="12700" cmpd="sng">
                      <a:solidFill>
                        <a:srgbClr val="B67A41"/>
                      </a:solidFill>
                      <a:prstDash val="solid"/>
                    </a:lnL>
                    <a:lnR w="12700" cap="flat" cmpd="sng" algn="ctr">
                      <a:solidFill>
                        <a:srgbClr val="B67A41"/>
                      </a:solidFill>
                      <a:prstDash val="solid"/>
                      <a:round/>
                      <a:headEnd type="none" w="med" len="med"/>
                      <a:tailEnd type="none" w="med" len="med"/>
                    </a:lnR>
                    <a:lnT w="12700" cmpd="sng">
                      <a:solidFill>
                        <a:srgbClr val="B67A41"/>
                      </a:solidFill>
                      <a:prstDash val="solid"/>
                    </a:lnT>
                    <a:lnB w="12700" cmpd="sng">
                      <a:solidFill>
                        <a:srgbClr val="B67A41"/>
                      </a:solidFill>
                      <a:prstDash val="solid"/>
                    </a:lnB>
                  </a:tcPr>
                </a:tc>
                <a:tc>
                  <a:txBody>
                    <a:bodyPr/>
                    <a:lstStyle/>
                    <a:p>
                      <a:endParaRPr lang="ru-RU" dirty="0"/>
                    </a:p>
                  </a:txBody>
                  <a:tcPr>
                    <a:lnL w="12700" cap="flat" cmpd="sng" algn="ctr">
                      <a:solidFill>
                        <a:srgbClr val="B67A41"/>
                      </a:solidFill>
                      <a:prstDash val="solid"/>
                      <a:round/>
                      <a:headEnd type="none" w="med" len="med"/>
                      <a:tailEnd type="none" w="med" len="med"/>
                    </a:lnL>
                    <a:lnR w="12700" cap="flat" cmpd="sng" algn="ctr">
                      <a:solidFill>
                        <a:srgbClr val="B67A41"/>
                      </a:solidFill>
                      <a:prstDash val="solid"/>
                      <a:round/>
                      <a:headEnd type="none" w="med" len="med"/>
                      <a:tailEnd type="none" w="med" len="med"/>
                    </a:lnR>
                    <a:lnT w="12700" cap="flat" cmpd="sng" algn="ctr">
                      <a:solidFill>
                        <a:srgbClr val="B67A41"/>
                      </a:solidFill>
                      <a:prstDash val="solid"/>
                      <a:round/>
                      <a:headEnd type="none" w="med" len="med"/>
                      <a:tailEnd type="none" w="med" len="med"/>
                    </a:lnT>
                    <a:lnB w="12700" cap="flat" cmpd="sng" algn="ctr">
                      <a:solidFill>
                        <a:srgbClr val="B67A41"/>
                      </a:solidFill>
                      <a:prstDash val="solid"/>
                      <a:round/>
                      <a:headEnd type="none" w="med" len="med"/>
                      <a:tailEnd type="none" w="med" len="med"/>
                    </a:lnB>
                  </a:tcPr>
                </a:tc>
                <a:tc>
                  <a:txBody>
                    <a:bodyPr/>
                    <a:lstStyle/>
                    <a:p>
                      <a:endParaRPr lang="ru-RU" dirty="0"/>
                    </a:p>
                  </a:txBody>
                  <a:tcPr>
                    <a:lnL w="12700" cap="flat" cmpd="sng" algn="ctr">
                      <a:solidFill>
                        <a:srgbClr val="B67A41"/>
                      </a:solidFill>
                      <a:prstDash val="solid"/>
                      <a:round/>
                      <a:headEnd type="none" w="med" len="med"/>
                      <a:tailEnd type="none" w="med" len="med"/>
                    </a:lnL>
                    <a:lnR w="12700" cmpd="sng">
                      <a:solidFill>
                        <a:srgbClr val="B67A41"/>
                      </a:solidFill>
                      <a:prstDash val="solid"/>
                    </a:lnR>
                    <a:lnT w="12700" cap="flat" cmpd="sng" algn="ctr">
                      <a:solidFill>
                        <a:srgbClr val="B67A41"/>
                      </a:solidFill>
                      <a:prstDash val="solid"/>
                      <a:round/>
                      <a:headEnd type="none" w="med" len="med"/>
                      <a:tailEnd type="none" w="med" len="med"/>
                    </a:lnT>
                    <a:lnB w="12700" cap="flat" cmpd="sng" algn="ctr">
                      <a:solidFill>
                        <a:srgbClr val="B67A41"/>
                      </a:solidFill>
                      <a:prstDash val="solid"/>
                      <a:round/>
                      <a:headEnd type="none" w="med" len="med"/>
                      <a:tailEnd type="none" w="med" len="med"/>
                    </a:lnB>
                  </a:tcPr>
                </a:tc>
                <a:extLst>
                  <a:ext uri="{0D108BD9-81ED-4DB2-BD59-A6C34878D82A}">
                    <a16:rowId xmlns:a16="http://schemas.microsoft.com/office/drawing/2014/main" val="2655667312"/>
                  </a:ext>
                </a:extLst>
              </a:tr>
            </a:tbl>
          </a:graphicData>
        </a:graphic>
      </p:graphicFrame>
      <p:grpSp>
        <p:nvGrpSpPr>
          <p:cNvPr id="52" name="Группа 34"/>
          <p:cNvGrpSpPr/>
          <p:nvPr/>
        </p:nvGrpSpPr>
        <p:grpSpPr bwMode="auto">
          <a:xfrm rot="10591608">
            <a:off x="2033460" y="4248654"/>
            <a:ext cx="359014" cy="563096"/>
            <a:chOff x="13061950" y="4957763"/>
            <a:chExt cx="1066800" cy="1673225"/>
          </a:xfrm>
          <a:solidFill>
            <a:srgbClr val="8141B5"/>
          </a:solidFill>
        </p:grpSpPr>
        <p:sp>
          <p:nvSpPr>
            <p:cNvPr id="54" name="Freeform 36"/>
            <p:cNvSpPr/>
            <p:nvPr/>
          </p:nvSpPr>
          <p:spPr bwMode="auto">
            <a:xfrm>
              <a:off x="13061950" y="4964113"/>
              <a:ext cx="977900" cy="1666875"/>
            </a:xfrm>
            <a:custGeom>
              <a:avLst/>
              <a:gdLst>
                <a:gd name="T0" fmla="*/ 307 w 307"/>
                <a:gd name="T1" fmla="*/ 497 h 525"/>
                <a:gd name="T2" fmla="*/ 209 w 307"/>
                <a:gd name="T3" fmla="*/ 513 h 525"/>
                <a:gd name="T4" fmla="*/ 176 w 307"/>
                <a:gd name="T5" fmla="*/ 523 h 525"/>
                <a:gd name="T6" fmla="*/ 164 w 307"/>
                <a:gd name="T7" fmla="*/ 517 h 525"/>
                <a:gd name="T8" fmla="*/ 75 w 307"/>
                <a:gd name="T9" fmla="*/ 267 h 525"/>
                <a:gd name="T10" fmla="*/ 4 w 307"/>
                <a:gd name="T11" fmla="*/ 67 h 525"/>
                <a:gd name="T12" fmla="*/ 11 w 307"/>
                <a:gd name="T13" fmla="*/ 52 h 525"/>
                <a:gd name="T14" fmla="*/ 222 w 307"/>
                <a:gd name="T15" fmla="*/ 5 h 525"/>
                <a:gd name="T16" fmla="*/ 280 w 307"/>
                <a:gd name="T17" fmla="*/ 1 h 525"/>
                <a:gd name="T18" fmla="*/ 281 w 307"/>
                <a:gd name="T19" fmla="*/ 17 h 525"/>
                <a:gd name="T20" fmla="*/ 294 w 307"/>
                <a:gd name="T21" fmla="*/ 252 h 525"/>
                <a:gd name="T22" fmla="*/ 307 w 307"/>
                <a:gd name="T23" fmla="*/ 49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7" h="525" extrusionOk="0">
                  <a:moveTo>
                    <a:pt x="307" y="497"/>
                  </a:moveTo>
                  <a:cubicBezTo>
                    <a:pt x="274" y="501"/>
                    <a:pt x="241" y="504"/>
                    <a:pt x="209" y="513"/>
                  </a:cubicBezTo>
                  <a:cubicBezTo>
                    <a:pt x="198" y="516"/>
                    <a:pt x="187" y="519"/>
                    <a:pt x="176" y="523"/>
                  </a:cubicBezTo>
                  <a:cubicBezTo>
                    <a:pt x="170" y="525"/>
                    <a:pt x="167" y="525"/>
                    <a:pt x="164" y="517"/>
                  </a:cubicBezTo>
                  <a:cubicBezTo>
                    <a:pt x="134" y="434"/>
                    <a:pt x="105" y="350"/>
                    <a:pt x="75" y="267"/>
                  </a:cubicBezTo>
                  <a:cubicBezTo>
                    <a:pt x="51" y="200"/>
                    <a:pt x="28" y="133"/>
                    <a:pt x="4" y="67"/>
                  </a:cubicBezTo>
                  <a:cubicBezTo>
                    <a:pt x="0" y="58"/>
                    <a:pt x="2" y="55"/>
                    <a:pt x="11" y="52"/>
                  </a:cubicBezTo>
                  <a:cubicBezTo>
                    <a:pt x="80" y="29"/>
                    <a:pt x="150" y="13"/>
                    <a:pt x="222" y="5"/>
                  </a:cubicBezTo>
                  <a:cubicBezTo>
                    <a:pt x="241" y="3"/>
                    <a:pt x="260" y="0"/>
                    <a:pt x="280" y="1"/>
                  </a:cubicBezTo>
                  <a:cubicBezTo>
                    <a:pt x="280" y="6"/>
                    <a:pt x="281" y="12"/>
                    <a:pt x="281" y="17"/>
                  </a:cubicBezTo>
                  <a:cubicBezTo>
                    <a:pt x="285" y="95"/>
                    <a:pt x="290" y="173"/>
                    <a:pt x="294" y="252"/>
                  </a:cubicBezTo>
                  <a:cubicBezTo>
                    <a:pt x="298" y="333"/>
                    <a:pt x="303" y="415"/>
                    <a:pt x="307" y="497"/>
                  </a:cubicBezTo>
                  <a:close/>
                </a:path>
              </a:pathLst>
            </a:custGeom>
            <a:grpFill/>
            <a:ln w="174625">
              <a:solidFill>
                <a:srgbClr val="E5EFFB"/>
              </a:solidFill>
              <a:round/>
              <a:headEnd/>
              <a:tailEnd/>
            </a:ln>
          </p:spPr>
          <p:txBody>
            <a:bodyPr vert="horz" wrap="square" lIns="91440" tIns="45720" rIns="91440" bIns="45720" numCol="1" anchor="t" anchorCtr="0" compatLnSpc="1">
              <a:prstTxWarp prst="textNoShape">
                <a:avLst/>
              </a:prstTxWarp>
            </a:bodyPr>
            <a:lstStyle/>
            <a:p>
              <a:pPr>
                <a:defRPr/>
              </a:pPr>
              <a:endParaRPr lang="ru-RU"/>
            </a:p>
          </p:txBody>
        </p:sp>
        <p:sp>
          <p:nvSpPr>
            <p:cNvPr id="55" name="Freeform 37"/>
            <p:cNvSpPr/>
            <p:nvPr/>
          </p:nvSpPr>
          <p:spPr bwMode="auto">
            <a:xfrm>
              <a:off x="14014450" y="4957763"/>
              <a:ext cx="114300" cy="1584324"/>
            </a:xfrm>
            <a:custGeom>
              <a:avLst/>
              <a:gdLst>
                <a:gd name="T0" fmla="*/ 0 w 36"/>
                <a:gd name="T1" fmla="*/ 2 h 499"/>
                <a:gd name="T2" fmla="*/ 31 w 36"/>
                <a:gd name="T3" fmla="*/ 1 h 499"/>
                <a:gd name="T4" fmla="*/ 36 w 36"/>
                <a:gd name="T5" fmla="*/ 5 h 499"/>
                <a:gd name="T6" fmla="*/ 36 w 36"/>
                <a:gd name="T7" fmla="*/ 13 h 499"/>
                <a:gd name="T8" fmla="*/ 36 w 36"/>
                <a:gd name="T9" fmla="*/ 481 h 499"/>
                <a:gd name="T10" fmla="*/ 17 w 36"/>
                <a:gd name="T11" fmla="*/ 499 h 499"/>
                <a:gd name="T12" fmla="*/ 13 w 36"/>
                <a:gd name="T13" fmla="*/ 411 h 499"/>
                <a:gd name="T14" fmla="*/ 10 w 36"/>
                <a:gd name="T15" fmla="*/ 300 h 499"/>
                <a:gd name="T16" fmla="*/ 4 w 36"/>
                <a:gd name="T17" fmla="*/ 146 h 499"/>
                <a:gd name="T18" fmla="*/ 0 w 36"/>
                <a:gd name="T19"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499" extrusionOk="0">
                  <a:moveTo>
                    <a:pt x="0" y="2"/>
                  </a:moveTo>
                  <a:cubicBezTo>
                    <a:pt x="10" y="0"/>
                    <a:pt x="21" y="1"/>
                    <a:pt x="31" y="1"/>
                  </a:cubicBezTo>
                  <a:cubicBezTo>
                    <a:pt x="34" y="0"/>
                    <a:pt x="36" y="2"/>
                    <a:pt x="36" y="5"/>
                  </a:cubicBezTo>
                  <a:cubicBezTo>
                    <a:pt x="36" y="8"/>
                    <a:pt x="36" y="10"/>
                    <a:pt x="36" y="13"/>
                  </a:cubicBezTo>
                  <a:cubicBezTo>
                    <a:pt x="36" y="169"/>
                    <a:pt x="36" y="325"/>
                    <a:pt x="36" y="481"/>
                  </a:cubicBezTo>
                  <a:cubicBezTo>
                    <a:pt x="36" y="499"/>
                    <a:pt x="36" y="499"/>
                    <a:pt x="17" y="499"/>
                  </a:cubicBezTo>
                  <a:cubicBezTo>
                    <a:pt x="16" y="469"/>
                    <a:pt x="14" y="440"/>
                    <a:pt x="13" y="411"/>
                  </a:cubicBezTo>
                  <a:cubicBezTo>
                    <a:pt x="13" y="374"/>
                    <a:pt x="11" y="337"/>
                    <a:pt x="10" y="300"/>
                  </a:cubicBezTo>
                  <a:cubicBezTo>
                    <a:pt x="8" y="248"/>
                    <a:pt x="6" y="197"/>
                    <a:pt x="4" y="146"/>
                  </a:cubicBezTo>
                  <a:cubicBezTo>
                    <a:pt x="2" y="98"/>
                    <a:pt x="1" y="50"/>
                    <a:pt x="0" y="2"/>
                  </a:cubicBezTo>
                  <a:close/>
                </a:path>
              </a:pathLst>
            </a:custGeom>
            <a:grpFill/>
            <a:ln w="174625">
              <a:solidFill>
                <a:srgbClr val="E5EFFB"/>
              </a:solidFill>
              <a:round/>
              <a:headEnd/>
              <a:tailEnd/>
            </a:ln>
          </p:spPr>
          <p:txBody>
            <a:bodyPr vert="horz" wrap="square" lIns="91440" tIns="45720" rIns="91440" bIns="45720" numCol="1" anchor="t" anchorCtr="0" compatLnSpc="1">
              <a:prstTxWarp prst="textNoShape">
                <a:avLst/>
              </a:prstTxWarp>
            </a:bodyPr>
            <a:lstStyle/>
            <a:p>
              <a:pPr>
                <a:defRPr/>
              </a:pPr>
              <a:endParaRPr lang="ru-RU"/>
            </a:p>
          </p:txBody>
        </p:sp>
        <p:sp>
          <p:nvSpPr>
            <p:cNvPr id="56" name="Freeform 38"/>
            <p:cNvSpPr/>
            <p:nvPr/>
          </p:nvSpPr>
          <p:spPr bwMode="auto">
            <a:xfrm>
              <a:off x="13954125" y="4960938"/>
              <a:ext cx="114300" cy="1584324"/>
            </a:xfrm>
            <a:custGeom>
              <a:avLst/>
              <a:gdLst>
                <a:gd name="T0" fmla="*/ 19 w 36"/>
                <a:gd name="T1" fmla="*/ 1 h 499"/>
                <a:gd name="T2" fmla="*/ 23 w 36"/>
                <a:gd name="T3" fmla="*/ 145 h 499"/>
                <a:gd name="T4" fmla="*/ 29 w 36"/>
                <a:gd name="T5" fmla="*/ 299 h 499"/>
                <a:gd name="T6" fmla="*/ 32 w 36"/>
                <a:gd name="T7" fmla="*/ 410 h 499"/>
                <a:gd name="T8" fmla="*/ 36 w 36"/>
                <a:gd name="T9" fmla="*/ 498 h 499"/>
                <a:gd name="T10" fmla="*/ 27 w 36"/>
                <a:gd name="T11" fmla="*/ 498 h 499"/>
                <a:gd name="T12" fmla="*/ 14 w 36"/>
                <a:gd name="T13" fmla="*/ 253 h 499"/>
                <a:gd name="T14" fmla="*/ 1 w 36"/>
                <a:gd name="T15" fmla="*/ 18 h 499"/>
                <a:gd name="T16" fmla="*/ 0 w 36"/>
                <a:gd name="T17" fmla="*/ 2 h 499"/>
                <a:gd name="T18" fmla="*/ 19 w 36"/>
                <a:gd name="T19" fmla="*/ 1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499" extrusionOk="0">
                  <a:moveTo>
                    <a:pt x="19" y="1"/>
                  </a:moveTo>
                  <a:cubicBezTo>
                    <a:pt x="20" y="49"/>
                    <a:pt x="21" y="97"/>
                    <a:pt x="23" y="145"/>
                  </a:cubicBezTo>
                  <a:cubicBezTo>
                    <a:pt x="25" y="196"/>
                    <a:pt x="27" y="247"/>
                    <a:pt x="29" y="299"/>
                  </a:cubicBezTo>
                  <a:cubicBezTo>
                    <a:pt x="30" y="336"/>
                    <a:pt x="32" y="373"/>
                    <a:pt x="32" y="410"/>
                  </a:cubicBezTo>
                  <a:cubicBezTo>
                    <a:pt x="33" y="439"/>
                    <a:pt x="35" y="468"/>
                    <a:pt x="36" y="498"/>
                  </a:cubicBezTo>
                  <a:cubicBezTo>
                    <a:pt x="33" y="499"/>
                    <a:pt x="30" y="499"/>
                    <a:pt x="27" y="498"/>
                  </a:cubicBezTo>
                  <a:cubicBezTo>
                    <a:pt x="23" y="416"/>
                    <a:pt x="18" y="334"/>
                    <a:pt x="14" y="253"/>
                  </a:cubicBezTo>
                  <a:cubicBezTo>
                    <a:pt x="10" y="174"/>
                    <a:pt x="5" y="96"/>
                    <a:pt x="1" y="18"/>
                  </a:cubicBezTo>
                  <a:cubicBezTo>
                    <a:pt x="1" y="13"/>
                    <a:pt x="0" y="7"/>
                    <a:pt x="0" y="2"/>
                  </a:cubicBezTo>
                  <a:cubicBezTo>
                    <a:pt x="6" y="1"/>
                    <a:pt x="12" y="0"/>
                    <a:pt x="19" y="1"/>
                  </a:cubicBezTo>
                  <a:close/>
                </a:path>
              </a:pathLst>
            </a:custGeom>
            <a:grpFill/>
            <a:ln w="174625">
              <a:solidFill>
                <a:srgbClr val="E5EFFB"/>
              </a:solidFill>
              <a:round/>
              <a:headEnd/>
              <a:tailEnd/>
            </a:ln>
          </p:spPr>
          <p:txBody>
            <a:bodyPr vert="horz" wrap="square" lIns="91440" tIns="45720" rIns="91440" bIns="45720" numCol="1" anchor="t" anchorCtr="0" compatLnSpc="1">
              <a:prstTxWarp prst="textNoShape">
                <a:avLst/>
              </a:prstTxWarp>
            </a:bodyPr>
            <a:lstStyle/>
            <a:p>
              <a:pPr>
                <a:defRPr/>
              </a:pPr>
              <a:endParaRPr lang="ru-RU"/>
            </a:p>
          </p:txBody>
        </p:sp>
      </p:grpSp>
      <p:grpSp>
        <p:nvGrpSpPr>
          <p:cNvPr id="57" name="Группа 26"/>
          <p:cNvGrpSpPr/>
          <p:nvPr/>
        </p:nvGrpSpPr>
        <p:grpSpPr bwMode="auto">
          <a:xfrm rot="10591608">
            <a:off x="2353585" y="3271556"/>
            <a:ext cx="894330" cy="1133673"/>
            <a:chOff x="10891838" y="9525"/>
            <a:chExt cx="2657475" cy="3368675"/>
          </a:xfrm>
          <a:solidFill>
            <a:srgbClr val="2AA85A"/>
          </a:solidFill>
        </p:grpSpPr>
        <p:sp>
          <p:nvSpPr>
            <p:cNvPr id="58" name="Freeform 29"/>
            <p:cNvSpPr/>
            <p:nvPr/>
          </p:nvSpPr>
          <p:spPr bwMode="auto">
            <a:xfrm>
              <a:off x="10891838" y="1133475"/>
              <a:ext cx="1890713" cy="2244725"/>
            </a:xfrm>
            <a:custGeom>
              <a:avLst/>
              <a:gdLst>
                <a:gd name="T0" fmla="*/ 594 w 594"/>
                <a:gd name="T1" fmla="*/ 293 h 707"/>
                <a:gd name="T2" fmla="*/ 553 w 594"/>
                <a:gd name="T3" fmla="*/ 362 h 707"/>
                <a:gd name="T4" fmla="*/ 501 w 594"/>
                <a:gd name="T5" fmla="*/ 535 h 707"/>
                <a:gd name="T6" fmla="*/ 502 w 594"/>
                <a:gd name="T7" fmla="*/ 639 h 707"/>
                <a:gd name="T8" fmla="*/ 494 w 594"/>
                <a:gd name="T9" fmla="*/ 648 h 707"/>
                <a:gd name="T10" fmla="*/ 388 w 594"/>
                <a:gd name="T11" fmla="*/ 661 h 707"/>
                <a:gd name="T12" fmla="*/ 268 w 594"/>
                <a:gd name="T13" fmla="*/ 675 h 707"/>
                <a:gd name="T14" fmla="*/ 150 w 594"/>
                <a:gd name="T15" fmla="*/ 690 h 707"/>
                <a:gd name="T16" fmla="*/ 27 w 594"/>
                <a:gd name="T17" fmla="*/ 705 h 707"/>
                <a:gd name="T18" fmla="*/ 6 w 594"/>
                <a:gd name="T19" fmla="*/ 689 h 707"/>
                <a:gd name="T20" fmla="*/ 2 w 594"/>
                <a:gd name="T21" fmla="*/ 536 h 707"/>
                <a:gd name="T22" fmla="*/ 35 w 594"/>
                <a:gd name="T23" fmla="*/ 327 h 707"/>
                <a:gd name="T24" fmla="*/ 187 w 594"/>
                <a:gd name="T25" fmla="*/ 8 h 707"/>
                <a:gd name="T26" fmla="*/ 193 w 594"/>
                <a:gd name="T27" fmla="*/ 0 h 707"/>
                <a:gd name="T28" fmla="*/ 204 w 594"/>
                <a:gd name="T29" fmla="*/ 7 h 707"/>
                <a:gd name="T30" fmla="*/ 594 w 594"/>
                <a:gd name="T31" fmla="*/ 293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4" h="707" extrusionOk="0">
                  <a:moveTo>
                    <a:pt x="594" y="293"/>
                  </a:moveTo>
                  <a:cubicBezTo>
                    <a:pt x="580" y="316"/>
                    <a:pt x="565" y="338"/>
                    <a:pt x="553" y="362"/>
                  </a:cubicBezTo>
                  <a:cubicBezTo>
                    <a:pt x="525" y="417"/>
                    <a:pt x="508" y="474"/>
                    <a:pt x="501" y="535"/>
                  </a:cubicBezTo>
                  <a:cubicBezTo>
                    <a:pt x="498" y="570"/>
                    <a:pt x="497" y="604"/>
                    <a:pt x="502" y="639"/>
                  </a:cubicBezTo>
                  <a:cubicBezTo>
                    <a:pt x="502" y="645"/>
                    <a:pt x="501" y="647"/>
                    <a:pt x="494" y="648"/>
                  </a:cubicBezTo>
                  <a:cubicBezTo>
                    <a:pt x="459" y="652"/>
                    <a:pt x="423" y="657"/>
                    <a:pt x="388" y="661"/>
                  </a:cubicBezTo>
                  <a:cubicBezTo>
                    <a:pt x="348" y="666"/>
                    <a:pt x="308" y="670"/>
                    <a:pt x="268" y="675"/>
                  </a:cubicBezTo>
                  <a:cubicBezTo>
                    <a:pt x="229" y="680"/>
                    <a:pt x="189" y="685"/>
                    <a:pt x="150" y="690"/>
                  </a:cubicBezTo>
                  <a:cubicBezTo>
                    <a:pt x="109" y="695"/>
                    <a:pt x="68" y="699"/>
                    <a:pt x="27" y="705"/>
                  </a:cubicBezTo>
                  <a:cubicBezTo>
                    <a:pt x="8" y="707"/>
                    <a:pt x="8" y="707"/>
                    <a:pt x="6" y="689"/>
                  </a:cubicBezTo>
                  <a:cubicBezTo>
                    <a:pt x="0" y="639"/>
                    <a:pt x="0" y="588"/>
                    <a:pt x="2" y="536"/>
                  </a:cubicBezTo>
                  <a:cubicBezTo>
                    <a:pt x="6" y="465"/>
                    <a:pt x="17" y="395"/>
                    <a:pt x="35" y="327"/>
                  </a:cubicBezTo>
                  <a:cubicBezTo>
                    <a:pt x="67" y="211"/>
                    <a:pt x="117" y="105"/>
                    <a:pt x="187" y="8"/>
                  </a:cubicBezTo>
                  <a:cubicBezTo>
                    <a:pt x="189" y="5"/>
                    <a:pt x="190" y="2"/>
                    <a:pt x="193" y="0"/>
                  </a:cubicBezTo>
                  <a:cubicBezTo>
                    <a:pt x="197" y="3"/>
                    <a:pt x="200" y="5"/>
                    <a:pt x="204" y="7"/>
                  </a:cubicBezTo>
                  <a:cubicBezTo>
                    <a:pt x="334" y="102"/>
                    <a:pt x="464" y="198"/>
                    <a:pt x="594" y="293"/>
                  </a:cubicBezTo>
                  <a:close/>
                </a:path>
              </a:pathLst>
            </a:custGeom>
            <a:grpFill/>
            <a:ln w="174625">
              <a:solidFill>
                <a:srgbClr val="E5EFFB"/>
              </a:solidFill>
              <a:round/>
              <a:headEnd/>
              <a:tailEnd/>
            </a:ln>
          </p:spPr>
          <p:txBody>
            <a:bodyPr vert="horz" wrap="square" lIns="91440" tIns="45720" rIns="91440" bIns="45720" numCol="1" anchor="t" anchorCtr="0" compatLnSpc="1">
              <a:prstTxWarp prst="textNoShape">
                <a:avLst/>
              </a:prstTxWarp>
            </a:bodyPr>
            <a:lstStyle/>
            <a:p>
              <a:pPr>
                <a:defRPr/>
              </a:pPr>
              <a:endParaRPr lang="ru-RU"/>
            </a:p>
          </p:txBody>
        </p:sp>
        <p:sp>
          <p:nvSpPr>
            <p:cNvPr id="59" name="Freeform 30"/>
            <p:cNvSpPr/>
            <p:nvPr/>
          </p:nvSpPr>
          <p:spPr bwMode="auto">
            <a:xfrm>
              <a:off x="11560175" y="9525"/>
              <a:ext cx="1989138" cy="2019300"/>
            </a:xfrm>
            <a:custGeom>
              <a:avLst/>
              <a:gdLst>
                <a:gd name="T0" fmla="*/ 0 w 625"/>
                <a:gd name="T1" fmla="*/ 332 h 636"/>
                <a:gd name="T2" fmla="*/ 48 w 625"/>
                <a:gd name="T3" fmla="*/ 273 h 636"/>
                <a:gd name="T4" fmla="*/ 455 w 625"/>
                <a:gd name="T5" fmla="*/ 2 h 636"/>
                <a:gd name="T6" fmla="*/ 467 w 625"/>
                <a:gd name="T7" fmla="*/ 8 h 636"/>
                <a:gd name="T8" fmla="*/ 622 w 625"/>
                <a:gd name="T9" fmla="*/ 461 h 636"/>
                <a:gd name="T10" fmla="*/ 618 w 625"/>
                <a:gd name="T11" fmla="*/ 474 h 636"/>
                <a:gd name="T12" fmla="*/ 397 w 625"/>
                <a:gd name="T13" fmla="*/ 632 h 636"/>
                <a:gd name="T14" fmla="*/ 393 w 625"/>
                <a:gd name="T15" fmla="*/ 636 h 636"/>
                <a:gd name="T16" fmla="*/ 382 w 625"/>
                <a:gd name="T17" fmla="*/ 629 h 636"/>
                <a:gd name="T18" fmla="*/ 145 w 625"/>
                <a:gd name="T19" fmla="*/ 444 h 636"/>
                <a:gd name="T20" fmla="*/ 0 w 625"/>
                <a:gd name="T21" fmla="*/ 33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5" h="636" extrusionOk="0">
                  <a:moveTo>
                    <a:pt x="0" y="332"/>
                  </a:moveTo>
                  <a:cubicBezTo>
                    <a:pt x="14" y="311"/>
                    <a:pt x="31" y="292"/>
                    <a:pt x="48" y="273"/>
                  </a:cubicBezTo>
                  <a:cubicBezTo>
                    <a:pt x="161" y="149"/>
                    <a:pt x="297" y="59"/>
                    <a:pt x="455" y="2"/>
                  </a:cubicBezTo>
                  <a:cubicBezTo>
                    <a:pt x="462" y="0"/>
                    <a:pt x="464" y="0"/>
                    <a:pt x="467" y="8"/>
                  </a:cubicBezTo>
                  <a:cubicBezTo>
                    <a:pt x="518" y="159"/>
                    <a:pt x="570" y="310"/>
                    <a:pt x="622" y="461"/>
                  </a:cubicBezTo>
                  <a:cubicBezTo>
                    <a:pt x="624" y="467"/>
                    <a:pt x="625" y="471"/>
                    <a:pt x="618" y="474"/>
                  </a:cubicBezTo>
                  <a:cubicBezTo>
                    <a:pt x="529" y="506"/>
                    <a:pt x="456" y="559"/>
                    <a:pt x="397" y="632"/>
                  </a:cubicBezTo>
                  <a:cubicBezTo>
                    <a:pt x="395" y="633"/>
                    <a:pt x="394" y="634"/>
                    <a:pt x="393" y="636"/>
                  </a:cubicBezTo>
                  <a:cubicBezTo>
                    <a:pt x="389" y="633"/>
                    <a:pt x="386" y="631"/>
                    <a:pt x="382" y="629"/>
                  </a:cubicBezTo>
                  <a:cubicBezTo>
                    <a:pt x="303" y="567"/>
                    <a:pt x="224" y="506"/>
                    <a:pt x="145" y="444"/>
                  </a:cubicBezTo>
                  <a:cubicBezTo>
                    <a:pt x="97" y="407"/>
                    <a:pt x="48" y="369"/>
                    <a:pt x="0" y="332"/>
                  </a:cubicBezTo>
                  <a:close/>
                </a:path>
              </a:pathLst>
            </a:custGeom>
            <a:grpFill/>
            <a:ln w="174625">
              <a:solidFill>
                <a:srgbClr val="E5EFFB"/>
              </a:solidFill>
              <a:round/>
              <a:headEnd/>
              <a:tailEnd/>
            </a:ln>
          </p:spPr>
          <p:txBody>
            <a:bodyPr vert="horz" wrap="square" lIns="91440" tIns="45720" rIns="91440" bIns="45720" numCol="1" anchor="t" anchorCtr="0" compatLnSpc="1">
              <a:prstTxWarp prst="textNoShape">
                <a:avLst/>
              </a:prstTxWarp>
            </a:bodyPr>
            <a:lstStyle/>
            <a:p>
              <a:pPr>
                <a:defRPr/>
              </a:pPr>
              <a:endParaRPr lang="ru-RU"/>
            </a:p>
          </p:txBody>
        </p:sp>
        <p:sp>
          <p:nvSpPr>
            <p:cNvPr id="60" name="Freeform 31"/>
            <p:cNvSpPr/>
            <p:nvPr/>
          </p:nvSpPr>
          <p:spPr bwMode="auto">
            <a:xfrm>
              <a:off x="11506200" y="1063625"/>
              <a:ext cx="1304925" cy="1000125"/>
            </a:xfrm>
            <a:custGeom>
              <a:avLst/>
              <a:gdLst>
                <a:gd name="T0" fmla="*/ 17 w 410"/>
                <a:gd name="T1" fmla="*/ 0 h 315"/>
                <a:gd name="T2" fmla="*/ 162 w 410"/>
                <a:gd name="T3" fmla="*/ 112 h 315"/>
                <a:gd name="T4" fmla="*/ 399 w 410"/>
                <a:gd name="T5" fmla="*/ 297 h 315"/>
                <a:gd name="T6" fmla="*/ 410 w 410"/>
                <a:gd name="T7" fmla="*/ 304 h 315"/>
                <a:gd name="T8" fmla="*/ 401 w 410"/>
                <a:gd name="T9" fmla="*/ 315 h 315"/>
                <a:gd name="T10" fmla="*/ 11 w 410"/>
                <a:gd name="T11" fmla="*/ 29 h 315"/>
                <a:gd name="T12" fmla="*/ 0 w 410"/>
                <a:gd name="T13" fmla="*/ 22 h 315"/>
                <a:gd name="T14" fmla="*/ 17 w 410"/>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 h="315" extrusionOk="0">
                  <a:moveTo>
                    <a:pt x="17" y="0"/>
                  </a:moveTo>
                  <a:cubicBezTo>
                    <a:pt x="65" y="37"/>
                    <a:pt x="114" y="75"/>
                    <a:pt x="162" y="112"/>
                  </a:cubicBezTo>
                  <a:cubicBezTo>
                    <a:pt x="241" y="174"/>
                    <a:pt x="320" y="235"/>
                    <a:pt x="399" y="297"/>
                  </a:cubicBezTo>
                  <a:cubicBezTo>
                    <a:pt x="403" y="299"/>
                    <a:pt x="406" y="301"/>
                    <a:pt x="410" y="304"/>
                  </a:cubicBezTo>
                  <a:cubicBezTo>
                    <a:pt x="408" y="308"/>
                    <a:pt x="405" y="312"/>
                    <a:pt x="401" y="315"/>
                  </a:cubicBezTo>
                  <a:cubicBezTo>
                    <a:pt x="271" y="220"/>
                    <a:pt x="141" y="124"/>
                    <a:pt x="11" y="29"/>
                  </a:cubicBezTo>
                  <a:cubicBezTo>
                    <a:pt x="7" y="27"/>
                    <a:pt x="4" y="25"/>
                    <a:pt x="0" y="22"/>
                  </a:cubicBezTo>
                  <a:cubicBezTo>
                    <a:pt x="5" y="14"/>
                    <a:pt x="11" y="6"/>
                    <a:pt x="17" y="0"/>
                  </a:cubicBezTo>
                  <a:close/>
                </a:path>
              </a:pathLst>
            </a:custGeom>
            <a:grpFill/>
            <a:ln w="174625">
              <a:solidFill>
                <a:srgbClr val="E5EFFB"/>
              </a:solidFill>
              <a:round/>
              <a:headEnd/>
              <a:tailEnd/>
            </a:ln>
          </p:spPr>
          <p:txBody>
            <a:bodyPr vert="horz" wrap="square" lIns="91440" tIns="45720" rIns="91440" bIns="45720" numCol="1" anchor="t" anchorCtr="0" compatLnSpc="1">
              <a:prstTxWarp prst="textNoShape">
                <a:avLst/>
              </a:prstTxWarp>
            </a:bodyPr>
            <a:lstStyle/>
            <a:p>
              <a:pPr>
                <a:defRPr/>
              </a:pPr>
              <a:endParaRPr lang="ru-RU"/>
            </a:p>
          </p:txBody>
        </p:sp>
      </p:grpSp>
      <p:grpSp>
        <p:nvGrpSpPr>
          <p:cNvPr id="65" name="Группа 17"/>
          <p:cNvGrpSpPr/>
          <p:nvPr/>
        </p:nvGrpSpPr>
        <p:grpSpPr bwMode="auto">
          <a:xfrm rot="10800000">
            <a:off x="754512" y="2121374"/>
            <a:ext cx="2127371" cy="2133783"/>
            <a:chOff x="-7527926" y="-184152"/>
            <a:chExt cx="6321425" cy="6340475"/>
          </a:xfrm>
          <a:solidFill>
            <a:srgbClr val="7CA7DD">
              <a:alpha val="45882"/>
            </a:srgbClr>
          </a:solidFill>
        </p:grpSpPr>
        <p:sp>
          <p:nvSpPr>
            <p:cNvPr id="66" name="Freeform 22"/>
            <p:cNvSpPr/>
            <p:nvPr/>
          </p:nvSpPr>
          <p:spPr bwMode="auto">
            <a:xfrm>
              <a:off x="-6661150" y="-184152"/>
              <a:ext cx="5454649" cy="6340475"/>
            </a:xfrm>
            <a:custGeom>
              <a:avLst/>
              <a:gdLst>
                <a:gd name="T0" fmla="*/ 358 w 1714"/>
                <a:gd name="T1" fmla="*/ 1342 h 1994"/>
                <a:gd name="T2" fmla="*/ 407 w 1714"/>
                <a:gd name="T3" fmla="*/ 1386 h 1994"/>
                <a:gd name="T4" fmla="*/ 628 w 1714"/>
                <a:gd name="T5" fmla="*/ 1486 h 1994"/>
                <a:gd name="T6" fmla="*/ 948 w 1714"/>
                <a:gd name="T7" fmla="*/ 1438 h 1994"/>
                <a:gd name="T8" fmla="*/ 1196 w 1714"/>
                <a:gd name="T9" fmla="*/ 1132 h 1994"/>
                <a:gd name="T10" fmla="*/ 1215 w 1714"/>
                <a:gd name="T11" fmla="*/ 973 h 1994"/>
                <a:gd name="T12" fmla="*/ 1093 w 1714"/>
                <a:gd name="T13" fmla="*/ 670 h 1994"/>
                <a:gd name="T14" fmla="*/ 817 w 1714"/>
                <a:gd name="T15" fmla="*/ 509 h 1994"/>
                <a:gd name="T16" fmla="*/ 726 w 1714"/>
                <a:gd name="T17" fmla="*/ 498 h 1994"/>
                <a:gd name="T18" fmla="*/ 718 w 1714"/>
                <a:gd name="T19" fmla="*/ 490 h 1994"/>
                <a:gd name="T20" fmla="*/ 718 w 1714"/>
                <a:gd name="T21" fmla="*/ 9 h 1994"/>
                <a:gd name="T22" fmla="*/ 726 w 1714"/>
                <a:gd name="T23" fmla="*/ 1 h 1994"/>
                <a:gd name="T24" fmla="*/ 903 w 1714"/>
                <a:gd name="T25" fmla="*/ 18 h 1994"/>
                <a:gd name="T26" fmla="*/ 1163 w 1714"/>
                <a:gd name="T27" fmla="*/ 106 h 1994"/>
                <a:gd name="T28" fmla="*/ 1393 w 1714"/>
                <a:gd name="T29" fmla="*/ 265 h 1994"/>
                <a:gd name="T30" fmla="*/ 1599 w 1714"/>
                <a:gd name="T31" fmla="*/ 534 h 1994"/>
                <a:gd name="T32" fmla="*/ 1690 w 1714"/>
                <a:gd name="T33" fmla="*/ 783 h 1994"/>
                <a:gd name="T34" fmla="*/ 1711 w 1714"/>
                <a:gd name="T35" fmla="*/ 939 h 1994"/>
                <a:gd name="T36" fmla="*/ 1710 w 1714"/>
                <a:gd name="T37" fmla="*/ 1073 h 1994"/>
                <a:gd name="T38" fmla="*/ 1639 w 1714"/>
                <a:gd name="T39" fmla="*/ 1375 h 1994"/>
                <a:gd name="T40" fmla="*/ 1459 w 1714"/>
                <a:gd name="T41" fmla="*/ 1661 h 1994"/>
                <a:gd name="T42" fmla="*/ 1118 w 1714"/>
                <a:gd name="T43" fmla="*/ 1908 h 1994"/>
                <a:gd name="T44" fmla="*/ 858 w 1714"/>
                <a:gd name="T45" fmla="*/ 1982 h 1994"/>
                <a:gd name="T46" fmla="*/ 666 w 1714"/>
                <a:gd name="T47" fmla="*/ 1991 h 1994"/>
                <a:gd name="T48" fmla="*/ 302 w 1714"/>
                <a:gd name="T49" fmla="*/ 1902 h 1994"/>
                <a:gd name="T50" fmla="*/ 75 w 1714"/>
                <a:gd name="T51" fmla="*/ 1758 h 1994"/>
                <a:gd name="T52" fmla="*/ 0 w 1714"/>
                <a:gd name="T53" fmla="*/ 1686 h 1994"/>
                <a:gd name="T54" fmla="*/ 358 w 1714"/>
                <a:gd name="T55" fmla="*/ 1342 h 1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4" h="1994" extrusionOk="0">
                  <a:moveTo>
                    <a:pt x="358" y="1342"/>
                  </a:moveTo>
                  <a:cubicBezTo>
                    <a:pt x="375" y="1356"/>
                    <a:pt x="389" y="1372"/>
                    <a:pt x="407" y="1386"/>
                  </a:cubicBezTo>
                  <a:cubicBezTo>
                    <a:pt x="472" y="1437"/>
                    <a:pt x="546" y="1471"/>
                    <a:pt x="628" y="1486"/>
                  </a:cubicBezTo>
                  <a:cubicBezTo>
                    <a:pt x="740" y="1507"/>
                    <a:pt x="847" y="1491"/>
                    <a:pt x="948" y="1438"/>
                  </a:cubicBezTo>
                  <a:cubicBezTo>
                    <a:pt x="1074" y="1371"/>
                    <a:pt x="1156" y="1269"/>
                    <a:pt x="1196" y="1132"/>
                  </a:cubicBezTo>
                  <a:cubicBezTo>
                    <a:pt x="1212" y="1080"/>
                    <a:pt x="1218" y="1027"/>
                    <a:pt x="1215" y="973"/>
                  </a:cubicBezTo>
                  <a:cubicBezTo>
                    <a:pt x="1209" y="858"/>
                    <a:pt x="1169" y="757"/>
                    <a:pt x="1093" y="670"/>
                  </a:cubicBezTo>
                  <a:cubicBezTo>
                    <a:pt x="1019" y="585"/>
                    <a:pt x="927" y="532"/>
                    <a:pt x="817" y="509"/>
                  </a:cubicBezTo>
                  <a:cubicBezTo>
                    <a:pt x="787" y="502"/>
                    <a:pt x="757" y="500"/>
                    <a:pt x="726" y="498"/>
                  </a:cubicBezTo>
                  <a:cubicBezTo>
                    <a:pt x="720" y="498"/>
                    <a:pt x="718" y="497"/>
                    <a:pt x="718" y="490"/>
                  </a:cubicBezTo>
                  <a:cubicBezTo>
                    <a:pt x="718" y="330"/>
                    <a:pt x="718" y="169"/>
                    <a:pt x="718" y="9"/>
                  </a:cubicBezTo>
                  <a:cubicBezTo>
                    <a:pt x="718" y="2"/>
                    <a:pt x="720" y="0"/>
                    <a:pt x="726" y="1"/>
                  </a:cubicBezTo>
                  <a:cubicBezTo>
                    <a:pt x="786" y="2"/>
                    <a:pt x="844" y="7"/>
                    <a:pt x="903" y="18"/>
                  </a:cubicBezTo>
                  <a:cubicBezTo>
                    <a:pt x="993" y="35"/>
                    <a:pt x="1080" y="65"/>
                    <a:pt x="1163" y="106"/>
                  </a:cubicBezTo>
                  <a:cubicBezTo>
                    <a:pt x="1247" y="148"/>
                    <a:pt x="1324" y="201"/>
                    <a:pt x="1393" y="265"/>
                  </a:cubicBezTo>
                  <a:cubicBezTo>
                    <a:pt x="1477" y="343"/>
                    <a:pt x="1546" y="432"/>
                    <a:pt x="1599" y="534"/>
                  </a:cubicBezTo>
                  <a:cubicBezTo>
                    <a:pt x="1641" y="613"/>
                    <a:pt x="1671" y="696"/>
                    <a:pt x="1690" y="783"/>
                  </a:cubicBezTo>
                  <a:cubicBezTo>
                    <a:pt x="1701" y="834"/>
                    <a:pt x="1708" y="886"/>
                    <a:pt x="1711" y="939"/>
                  </a:cubicBezTo>
                  <a:cubicBezTo>
                    <a:pt x="1714" y="983"/>
                    <a:pt x="1714" y="1028"/>
                    <a:pt x="1710" y="1073"/>
                  </a:cubicBezTo>
                  <a:cubicBezTo>
                    <a:pt x="1702" y="1177"/>
                    <a:pt x="1679" y="1278"/>
                    <a:pt x="1639" y="1375"/>
                  </a:cubicBezTo>
                  <a:cubicBezTo>
                    <a:pt x="1595" y="1481"/>
                    <a:pt x="1535" y="1576"/>
                    <a:pt x="1459" y="1661"/>
                  </a:cubicBezTo>
                  <a:cubicBezTo>
                    <a:pt x="1363" y="1768"/>
                    <a:pt x="1250" y="1851"/>
                    <a:pt x="1118" y="1908"/>
                  </a:cubicBezTo>
                  <a:cubicBezTo>
                    <a:pt x="1035" y="1945"/>
                    <a:pt x="948" y="1970"/>
                    <a:pt x="858" y="1982"/>
                  </a:cubicBezTo>
                  <a:cubicBezTo>
                    <a:pt x="795" y="1991"/>
                    <a:pt x="730" y="1994"/>
                    <a:pt x="666" y="1991"/>
                  </a:cubicBezTo>
                  <a:cubicBezTo>
                    <a:pt x="539" y="1984"/>
                    <a:pt x="418" y="1955"/>
                    <a:pt x="302" y="1902"/>
                  </a:cubicBezTo>
                  <a:cubicBezTo>
                    <a:pt x="220" y="1864"/>
                    <a:pt x="144" y="1816"/>
                    <a:pt x="75" y="1758"/>
                  </a:cubicBezTo>
                  <a:cubicBezTo>
                    <a:pt x="49" y="1736"/>
                    <a:pt x="23" y="1712"/>
                    <a:pt x="0" y="1686"/>
                  </a:cubicBezTo>
                  <a:cubicBezTo>
                    <a:pt x="119" y="1572"/>
                    <a:pt x="239" y="1457"/>
                    <a:pt x="358" y="1342"/>
                  </a:cubicBezTo>
                  <a:close/>
                </a:path>
              </a:pathLst>
            </a:custGeom>
            <a:grpFill/>
            <a:ln w="174625">
              <a:solidFill>
                <a:srgbClr val="E5EFFB"/>
              </a:solidFill>
              <a:round/>
              <a:headEnd/>
              <a:tailEnd/>
            </a:ln>
          </p:spPr>
          <p:txBody>
            <a:bodyPr vert="horz" wrap="square" lIns="91440" tIns="45720" rIns="91440" bIns="45720" numCol="1" anchor="t" anchorCtr="0" compatLnSpc="1">
              <a:prstTxWarp prst="textNoShape">
                <a:avLst/>
              </a:prstTxWarp>
            </a:bodyPr>
            <a:lstStyle/>
            <a:p>
              <a:pPr>
                <a:defRPr/>
              </a:pPr>
              <a:endParaRPr lang="ru-RU"/>
            </a:p>
          </p:txBody>
        </p:sp>
        <p:sp>
          <p:nvSpPr>
            <p:cNvPr id="67" name="Freeform 23"/>
            <p:cNvSpPr/>
            <p:nvPr/>
          </p:nvSpPr>
          <p:spPr bwMode="auto">
            <a:xfrm>
              <a:off x="-7527926" y="3173413"/>
              <a:ext cx="1858963" cy="1651000"/>
            </a:xfrm>
            <a:custGeom>
              <a:avLst/>
              <a:gdLst>
                <a:gd name="T0" fmla="*/ 180 w 584"/>
                <a:gd name="T1" fmla="*/ 519 h 519"/>
                <a:gd name="T2" fmla="*/ 127 w 584"/>
                <a:gd name="T3" fmla="*/ 438 h 519"/>
                <a:gd name="T4" fmla="*/ 4 w 584"/>
                <a:gd name="T5" fmla="*/ 85 h 519"/>
                <a:gd name="T6" fmla="*/ 1 w 584"/>
                <a:gd name="T7" fmla="*/ 67 h 519"/>
                <a:gd name="T8" fmla="*/ 8 w 584"/>
                <a:gd name="T9" fmla="*/ 58 h 519"/>
                <a:gd name="T10" fmla="*/ 239 w 584"/>
                <a:gd name="T11" fmla="*/ 31 h 519"/>
                <a:gd name="T12" fmla="*/ 485 w 584"/>
                <a:gd name="T13" fmla="*/ 1 h 519"/>
                <a:gd name="T14" fmla="*/ 497 w 584"/>
                <a:gd name="T15" fmla="*/ 9 h 519"/>
                <a:gd name="T16" fmla="*/ 578 w 584"/>
                <a:gd name="T17" fmla="*/ 221 h 519"/>
                <a:gd name="T18" fmla="*/ 584 w 584"/>
                <a:gd name="T19" fmla="*/ 230 h 519"/>
                <a:gd name="T20" fmla="*/ 480 w 584"/>
                <a:gd name="T21" fmla="*/ 306 h 519"/>
                <a:gd name="T22" fmla="*/ 252 w 584"/>
                <a:gd name="T23" fmla="*/ 468 h 519"/>
                <a:gd name="T24" fmla="*/ 180 w 584"/>
                <a:gd name="T25" fmla="*/ 51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4" h="519" extrusionOk="0">
                  <a:moveTo>
                    <a:pt x="180" y="519"/>
                  </a:moveTo>
                  <a:cubicBezTo>
                    <a:pt x="160" y="494"/>
                    <a:pt x="143" y="466"/>
                    <a:pt x="127" y="438"/>
                  </a:cubicBezTo>
                  <a:cubicBezTo>
                    <a:pt x="63" y="328"/>
                    <a:pt x="23" y="210"/>
                    <a:pt x="4" y="85"/>
                  </a:cubicBezTo>
                  <a:cubicBezTo>
                    <a:pt x="3" y="79"/>
                    <a:pt x="2" y="73"/>
                    <a:pt x="1" y="67"/>
                  </a:cubicBezTo>
                  <a:cubicBezTo>
                    <a:pt x="0" y="61"/>
                    <a:pt x="3" y="59"/>
                    <a:pt x="8" y="58"/>
                  </a:cubicBezTo>
                  <a:cubicBezTo>
                    <a:pt x="85" y="49"/>
                    <a:pt x="162" y="40"/>
                    <a:pt x="239" y="31"/>
                  </a:cubicBezTo>
                  <a:cubicBezTo>
                    <a:pt x="321" y="21"/>
                    <a:pt x="403" y="11"/>
                    <a:pt x="485" y="1"/>
                  </a:cubicBezTo>
                  <a:cubicBezTo>
                    <a:pt x="492" y="0"/>
                    <a:pt x="496" y="1"/>
                    <a:pt x="497" y="9"/>
                  </a:cubicBezTo>
                  <a:cubicBezTo>
                    <a:pt x="507" y="86"/>
                    <a:pt x="535" y="157"/>
                    <a:pt x="578" y="221"/>
                  </a:cubicBezTo>
                  <a:cubicBezTo>
                    <a:pt x="580" y="224"/>
                    <a:pt x="582" y="227"/>
                    <a:pt x="584" y="230"/>
                  </a:cubicBezTo>
                  <a:cubicBezTo>
                    <a:pt x="549" y="255"/>
                    <a:pt x="515" y="281"/>
                    <a:pt x="480" y="306"/>
                  </a:cubicBezTo>
                  <a:cubicBezTo>
                    <a:pt x="404" y="360"/>
                    <a:pt x="328" y="414"/>
                    <a:pt x="252" y="468"/>
                  </a:cubicBezTo>
                  <a:cubicBezTo>
                    <a:pt x="228" y="485"/>
                    <a:pt x="204" y="502"/>
                    <a:pt x="180" y="519"/>
                  </a:cubicBezTo>
                  <a:close/>
                </a:path>
              </a:pathLst>
            </a:custGeom>
            <a:grpFill/>
            <a:ln w="174625">
              <a:solidFill>
                <a:srgbClr val="E5EFFB"/>
              </a:solidFill>
              <a:round/>
              <a:headEnd/>
              <a:tailEnd/>
            </a:ln>
          </p:spPr>
          <p:txBody>
            <a:bodyPr vert="horz" wrap="square" lIns="91440" tIns="45720" rIns="91440" bIns="45720" numCol="1" anchor="t" anchorCtr="0" compatLnSpc="1">
              <a:prstTxWarp prst="textNoShape">
                <a:avLst/>
              </a:prstTxWarp>
            </a:bodyPr>
            <a:lstStyle/>
            <a:p>
              <a:pPr>
                <a:defRPr/>
              </a:pPr>
              <a:endParaRPr lang="ru-RU"/>
            </a:p>
          </p:txBody>
        </p:sp>
        <p:sp>
          <p:nvSpPr>
            <p:cNvPr id="68" name="Freeform 24"/>
            <p:cNvSpPr/>
            <p:nvPr/>
          </p:nvSpPr>
          <p:spPr bwMode="auto">
            <a:xfrm>
              <a:off x="-6954838" y="3905250"/>
              <a:ext cx="1431925" cy="1271587"/>
            </a:xfrm>
            <a:custGeom>
              <a:avLst/>
              <a:gdLst>
                <a:gd name="T0" fmla="*/ 0 w 450"/>
                <a:gd name="T1" fmla="*/ 289 h 400"/>
                <a:gd name="T2" fmla="*/ 72 w 450"/>
                <a:gd name="T3" fmla="*/ 238 h 400"/>
                <a:gd name="T4" fmla="*/ 300 w 450"/>
                <a:gd name="T5" fmla="*/ 76 h 400"/>
                <a:gd name="T6" fmla="*/ 404 w 450"/>
                <a:gd name="T7" fmla="*/ 0 h 400"/>
                <a:gd name="T8" fmla="*/ 450 w 450"/>
                <a:gd name="T9" fmla="*/ 56 h 400"/>
                <a:gd name="T10" fmla="*/ 92 w 450"/>
                <a:gd name="T11" fmla="*/ 400 h 400"/>
                <a:gd name="T12" fmla="*/ 0 w 450"/>
                <a:gd name="T13" fmla="*/ 289 h 400"/>
              </a:gdLst>
              <a:ahLst/>
              <a:cxnLst>
                <a:cxn ang="0">
                  <a:pos x="T0" y="T1"/>
                </a:cxn>
                <a:cxn ang="0">
                  <a:pos x="T2" y="T3"/>
                </a:cxn>
                <a:cxn ang="0">
                  <a:pos x="T4" y="T5"/>
                </a:cxn>
                <a:cxn ang="0">
                  <a:pos x="T6" y="T7"/>
                </a:cxn>
                <a:cxn ang="0">
                  <a:pos x="T8" y="T9"/>
                </a:cxn>
                <a:cxn ang="0">
                  <a:pos x="T10" y="T11"/>
                </a:cxn>
                <a:cxn ang="0">
                  <a:pos x="T12" y="T13"/>
                </a:cxn>
              </a:cxnLst>
              <a:rect l="0" t="0" r="r" b="b"/>
              <a:pathLst>
                <a:path w="450" h="400" extrusionOk="0">
                  <a:moveTo>
                    <a:pt x="0" y="289"/>
                  </a:moveTo>
                  <a:cubicBezTo>
                    <a:pt x="24" y="272"/>
                    <a:pt x="48" y="255"/>
                    <a:pt x="72" y="238"/>
                  </a:cubicBezTo>
                  <a:cubicBezTo>
                    <a:pt x="148" y="184"/>
                    <a:pt x="224" y="130"/>
                    <a:pt x="300" y="76"/>
                  </a:cubicBezTo>
                  <a:cubicBezTo>
                    <a:pt x="335" y="51"/>
                    <a:pt x="369" y="25"/>
                    <a:pt x="404" y="0"/>
                  </a:cubicBezTo>
                  <a:cubicBezTo>
                    <a:pt x="419" y="19"/>
                    <a:pt x="435" y="38"/>
                    <a:pt x="450" y="56"/>
                  </a:cubicBezTo>
                  <a:cubicBezTo>
                    <a:pt x="331" y="171"/>
                    <a:pt x="211" y="286"/>
                    <a:pt x="92" y="400"/>
                  </a:cubicBezTo>
                  <a:cubicBezTo>
                    <a:pt x="58" y="366"/>
                    <a:pt x="27" y="329"/>
                    <a:pt x="0" y="289"/>
                  </a:cubicBezTo>
                  <a:close/>
                </a:path>
              </a:pathLst>
            </a:custGeom>
            <a:grpFill/>
            <a:ln w="174625">
              <a:solidFill>
                <a:srgbClr val="E5EFFB"/>
              </a:solidFill>
              <a:round/>
              <a:headEnd/>
              <a:tailEnd/>
            </a:ln>
          </p:spPr>
          <p:txBody>
            <a:bodyPr vert="horz" wrap="square" lIns="91440" tIns="45720" rIns="91440" bIns="45720" numCol="1" anchor="t" anchorCtr="0" compatLnSpc="1">
              <a:prstTxWarp prst="textNoShape">
                <a:avLst/>
              </a:prstTxWarp>
            </a:bodyPr>
            <a:lstStyle/>
            <a:p>
              <a:pPr>
                <a:defRPr/>
              </a:pPr>
              <a:endParaRPr lang="ru-RU"/>
            </a:p>
          </p:txBody>
        </p:sp>
      </p:grpSp>
      <p:sp>
        <p:nvSpPr>
          <p:cNvPr id="36" name="Прямоугольник 35"/>
          <p:cNvSpPr/>
          <p:nvPr/>
        </p:nvSpPr>
        <p:spPr bwMode="auto">
          <a:xfrm>
            <a:off x="2196451" y="5129557"/>
            <a:ext cx="1309691" cy="374461"/>
          </a:xfrm>
          <a:prstGeom prst="rect">
            <a:avLst/>
          </a:prstGeom>
        </p:spPr>
        <p:txBody>
          <a:bodyPr wrap="square">
            <a:spAutoFit/>
          </a:bodyPr>
          <a:lstStyle/>
          <a:p>
            <a:pPr algn="ctr">
              <a:lnSpc>
                <a:spcPts val="1100"/>
              </a:lnSpc>
              <a:defRPr/>
            </a:pPr>
            <a:r>
              <a:rPr lang="ru-RU" sz="1200" b="1" dirty="0"/>
              <a:t>Федеральный</a:t>
            </a:r>
            <a:endParaRPr dirty="0"/>
          </a:p>
          <a:p>
            <a:pPr algn="ctr">
              <a:lnSpc>
                <a:spcPts val="1100"/>
              </a:lnSpc>
              <a:defRPr/>
            </a:pPr>
            <a:r>
              <a:rPr lang="ru-RU" sz="1200" b="1" dirty="0"/>
              <a:t>бюджет</a:t>
            </a:r>
            <a:endParaRPr dirty="0"/>
          </a:p>
        </p:txBody>
      </p:sp>
      <p:sp>
        <p:nvSpPr>
          <p:cNvPr id="37" name="Прямоугольник 36"/>
          <p:cNvSpPr/>
          <p:nvPr/>
        </p:nvSpPr>
        <p:spPr bwMode="auto">
          <a:xfrm>
            <a:off x="2233831" y="5615676"/>
            <a:ext cx="1091832" cy="374461"/>
          </a:xfrm>
          <a:prstGeom prst="rect">
            <a:avLst/>
          </a:prstGeom>
        </p:spPr>
        <p:txBody>
          <a:bodyPr wrap="square">
            <a:spAutoFit/>
          </a:bodyPr>
          <a:lstStyle/>
          <a:p>
            <a:pPr algn="ctr">
              <a:lnSpc>
                <a:spcPts val="1100"/>
              </a:lnSpc>
              <a:defRPr/>
            </a:pPr>
            <a:r>
              <a:rPr lang="ru-RU" sz="1200" b="1" dirty="0"/>
              <a:t>Краевой </a:t>
            </a:r>
            <a:endParaRPr dirty="0"/>
          </a:p>
          <a:p>
            <a:pPr algn="ctr">
              <a:lnSpc>
                <a:spcPts val="1100"/>
              </a:lnSpc>
              <a:defRPr/>
            </a:pPr>
            <a:r>
              <a:rPr lang="ru-RU" sz="1200" b="1" dirty="0"/>
              <a:t>бюджет</a:t>
            </a:r>
            <a:endParaRPr dirty="0"/>
          </a:p>
        </p:txBody>
      </p:sp>
      <p:grpSp>
        <p:nvGrpSpPr>
          <p:cNvPr id="39" name="Группа 17"/>
          <p:cNvGrpSpPr/>
          <p:nvPr/>
        </p:nvGrpSpPr>
        <p:grpSpPr bwMode="auto">
          <a:xfrm rot="10591608">
            <a:off x="899440" y="2218217"/>
            <a:ext cx="1936835" cy="1942673"/>
            <a:chOff x="-7527926" y="-184150"/>
            <a:chExt cx="6321425" cy="6340475"/>
          </a:xfrm>
        </p:grpSpPr>
        <p:sp>
          <p:nvSpPr>
            <p:cNvPr id="40" name="Freeform 22"/>
            <p:cNvSpPr/>
            <p:nvPr/>
          </p:nvSpPr>
          <p:spPr bwMode="auto">
            <a:xfrm>
              <a:off x="-6661150" y="-184150"/>
              <a:ext cx="5454650" cy="6340475"/>
            </a:xfrm>
            <a:custGeom>
              <a:avLst/>
              <a:gdLst>
                <a:gd name="T0" fmla="*/ 358 w 1714"/>
                <a:gd name="T1" fmla="*/ 1342 h 1994"/>
                <a:gd name="T2" fmla="*/ 407 w 1714"/>
                <a:gd name="T3" fmla="*/ 1386 h 1994"/>
                <a:gd name="T4" fmla="*/ 628 w 1714"/>
                <a:gd name="T5" fmla="*/ 1486 h 1994"/>
                <a:gd name="T6" fmla="*/ 948 w 1714"/>
                <a:gd name="T7" fmla="*/ 1438 h 1994"/>
                <a:gd name="T8" fmla="*/ 1196 w 1714"/>
                <a:gd name="T9" fmla="*/ 1132 h 1994"/>
                <a:gd name="T10" fmla="*/ 1215 w 1714"/>
                <a:gd name="T11" fmla="*/ 973 h 1994"/>
                <a:gd name="T12" fmla="*/ 1093 w 1714"/>
                <a:gd name="T13" fmla="*/ 670 h 1994"/>
                <a:gd name="T14" fmla="*/ 817 w 1714"/>
                <a:gd name="T15" fmla="*/ 509 h 1994"/>
                <a:gd name="T16" fmla="*/ 726 w 1714"/>
                <a:gd name="T17" fmla="*/ 498 h 1994"/>
                <a:gd name="T18" fmla="*/ 718 w 1714"/>
                <a:gd name="T19" fmla="*/ 490 h 1994"/>
                <a:gd name="T20" fmla="*/ 718 w 1714"/>
                <a:gd name="T21" fmla="*/ 9 h 1994"/>
                <a:gd name="T22" fmla="*/ 726 w 1714"/>
                <a:gd name="T23" fmla="*/ 1 h 1994"/>
                <a:gd name="T24" fmla="*/ 903 w 1714"/>
                <a:gd name="T25" fmla="*/ 18 h 1994"/>
                <a:gd name="T26" fmla="*/ 1163 w 1714"/>
                <a:gd name="T27" fmla="*/ 106 h 1994"/>
                <a:gd name="T28" fmla="*/ 1393 w 1714"/>
                <a:gd name="T29" fmla="*/ 265 h 1994"/>
                <a:gd name="T30" fmla="*/ 1599 w 1714"/>
                <a:gd name="T31" fmla="*/ 534 h 1994"/>
                <a:gd name="T32" fmla="*/ 1690 w 1714"/>
                <a:gd name="T33" fmla="*/ 783 h 1994"/>
                <a:gd name="T34" fmla="*/ 1711 w 1714"/>
                <a:gd name="T35" fmla="*/ 939 h 1994"/>
                <a:gd name="T36" fmla="*/ 1710 w 1714"/>
                <a:gd name="T37" fmla="*/ 1073 h 1994"/>
                <a:gd name="T38" fmla="*/ 1639 w 1714"/>
                <a:gd name="T39" fmla="*/ 1375 h 1994"/>
                <a:gd name="T40" fmla="*/ 1459 w 1714"/>
                <a:gd name="T41" fmla="*/ 1661 h 1994"/>
                <a:gd name="T42" fmla="*/ 1118 w 1714"/>
                <a:gd name="T43" fmla="*/ 1908 h 1994"/>
                <a:gd name="T44" fmla="*/ 858 w 1714"/>
                <a:gd name="T45" fmla="*/ 1982 h 1994"/>
                <a:gd name="T46" fmla="*/ 666 w 1714"/>
                <a:gd name="T47" fmla="*/ 1991 h 1994"/>
                <a:gd name="T48" fmla="*/ 302 w 1714"/>
                <a:gd name="T49" fmla="*/ 1902 h 1994"/>
                <a:gd name="T50" fmla="*/ 75 w 1714"/>
                <a:gd name="T51" fmla="*/ 1758 h 1994"/>
                <a:gd name="T52" fmla="*/ 0 w 1714"/>
                <a:gd name="T53" fmla="*/ 1686 h 1994"/>
                <a:gd name="T54" fmla="*/ 358 w 1714"/>
                <a:gd name="T55" fmla="*/ 1342 h 1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4" h="1994" extrusionOk="0">
                  <a:moveTo>
                    <a:pt x="358" y="1342"/>
                  </a:moveTo>
                  <a:cubicBezTo>
                    <a:pt x="375" y="1356"/>
                    <a:pt x="389" y="1372"/>
                    <a:pt x="407" y="1386"/>
                  </a:cubicBezTo>
                  <a:cubicBezTo>
                    <a:pt x="472" y="1437"/>
                    <a:pt x="546" y="1471"/>
                    <a:pt x="628" y="1486"/>
                  </a:cubicBezTo>
                  <a:cubicBezTo>
                    <a:pt x="740" y="1507"/>
                    <a:pt x="847" y="1491"/>
                    <a:pt x="948" y="1438"/>
                  </a:cubicBezTo>
                  <a:cubicBezTo>
                    <a:pt x="1074" y="1371"/>
                    <a:pt x="1156" y="1269"/>
                    <a:pt x="1196" y="1132"/>
                  </a:cubicBezTo>
                  <a:cubicBezTo>
                    <a:pt x="1212" y="1080"/>
                    <a:pt x="1218" y="1027"/>
                    <a:pt x="1215" y="973"/>
                  </a:cubicBezTo>
                  <a:cubicBezTo>
                    <a:pt x="1209" y="858"/>
                    <a:pt x="1169" y="757"/>
                    <a:pt x="1093" y="670"/>
                  </a:cubicBezTo>
                  <a:cubicBezTo>
                    <a:pt x="1019" y="585"/>
                    <a:pt x="927" y="532"/>
                    <a:pt x="817" y="509"/>
                  </a:cubicBezTo>
                  <a:cubicBezTo>
                    <a:pt x="787" y="502"/>
                    <a:pt x="757" y="500"/>
                    <a:pt x="726" y="498"/>
                  </a:cubicBezTo>
                  <a:cubicBezTo>
                    <a:pt x="720" y="498"/>
                    <a:pt x="718" y="497"/>
                    <a:pt x="718" y="490"/>
                  </a:cubicBezTo>
                  <a:cubicBezTo>
                    <a:pt x="718" y="330"/>
                    <a:pt x="718" y="169"/>
                    <a:pt x="718" y="9"/>
                  </a:cubicBezTo>
                  <a:cubicBezTo>
                    <a:pt x="718" y="2"/>
                    <a:pt x="720" y="0"/>
                    <a:pt x="726" y="1"/>
                  </a:cubicBezTo>
                  <a:cubicBezTo>
                    <a:pt x="786" y="2"/>
                    <a:pt x="844" y="7"/>
                    <a:pt x="903" y="18"/>
                  </a:cubicBezTo>
                  <a:cubicBezTo>
                    <a:pt x="993" y="35"/>
                    <a:pt x="1080" y="65"/>
                    <a:pt x="1163" y="106"/>
                  </a:cubicBezTo>
                  <a:cubicBezTo>
                    <a:pt x="1247" y="148"/>
                    <a:pt x="1324" y="201"/>
                    <a:pt x="1393" y="265"/>
                  </a:cubicBezTo>
                  <a:cubicBezTo>
                    <a:pt x="1477" y="343"/>
                    <a:pt x="1546" y="432"/>
                    <a:pt x="1599" y="534"/>
                  </a:cubicBezTo>
                  <a:cubicBezTo>
                    <a:pt x="1641" y="613"/>
                    <a:pt x="1671" y="696"/>
                    <a:pt x="1690" y="783"/>
                  </a:cubicBezTo>
                  <a:cubicBezTo>
                    <a:pt x="1701" y="834"/>
                    <a:pt x="1708" y="886"/>
                    <a:pt x="1711" y="939"/>
                  </a:cubicBezTo>
                  <a:cubicBezTo>
                    <a:pt x="1714" y="983"/>
                    <a:pt x="1714" y="1028"/>
                    <a:pt x="1710" y="1073"/>
                  </a:cubicBezTo>
                  <a:cubicBezTo>
                    <a:pt x="1702" y="1177"/>
                    <a:pt x="1679" y="1278"/>
                    <a:pt x="1639" y="1375"/>
                  </a:cubicBezTo>
                  <a:cubicBezTo>
                    <a:pt x="1595" y="1481"/>
                    <a:pt x="1535" y="1576"/>
                    <a:pt x="1459" y="1661"/>
                  </a:cubicBezTo>
                  <a:cubicBezTo>
                    <a:pt x="1363" y="1768"/>
                    <a:pt x="1250" y="1851"/>
                    <a:pt x="1118" y="1908"/>
                  </a:cubicBezTo>
                  <a:cubicBezTo>
                    <a:pt x="1035" y="1945"/>
                    <a:pt x="948" y="1970"/>
                    <a:pt x="858" y="1982"/>
                  </a:cubicBezTo>
                  <a:cubicBezTo>
                    <a:pt x="795" y="1991"/>
                    <a:pt x="730" y="1994"/>
                    <a:pt x="666" y="1991"/>
                  </a:cubicBezTo>
                  <a:cubicBezTo>
                    <a:pt x="539" y="1984"/>
                    <a:pt x="418" y="1955"/>
                    <a:pt x="302" y="1902"/>
                  </a:cubicBezTo>
                  <a:cubicBezTo>
                    <a:pt x="220" y="1864"/>
                    <a:pt x="144" y="1816"/>
                    <a:pt x="75" y="1758"/>
                  </a:cubicBezTo>
                  <a:cubicBezTo>
                    <a:pt x="49" y="1736"/>
                    <a:pt x="23" y="1712"/>
                    <a:pt x="0" y="1686"/>
                  </a:cubicBezTo>
                  <a:cubicBezTo>
                    <a:pt x="119" y="1572"/>
                    <a:pt x="239" y="1457"/>
                    <a:pt x="358" y="1342"/>
                  </a:cubicBezTo>
                  <a:close/>
                </a:path>
              </a:pathLst>
            </a:custGeom>
            <a:gradFill>
              <a:gsLst>
                <a:gs pos="98024">
                  <a:srgbClr val="234A71"/>
                </a:gs>
                <a:gs pos="0">
                  <a:schemeClr val="bg1">
                    <a:lumMod val="95000"/>
                  </a:schemeClr>
                </a:gs>
                <a:gs pos="33000">
                  <a:srgbClr val="5992CB"/>
                </a:gs>
              </a:gsLst>
              <a:path path="circle">
                <a:fillToRect r="100000" b="100000"/>
              </a:path>
            </a:gradFill>
            <a:ln w="44450">
              <a:noFill/>
              <a:round/>
              <a:headEnd/>
              <a:tailEnd/>
            </a:ln>
            <a:effectLst>
              <a:outerShdw blurRad="88900" dist="63500" dir="8100000" algn="tr" rotWithShape="0">
                <a:prstClr val="black">
                  <a:alpha val="48000"/>
                </a:prstClr>
              </a:outerShdw>
            </a:effectLst>
          </p:spPr>
          <p:txBody>
            <a:bodyPr vert="horz" wrap="square" lIns="91440" tIns="45720" rIns="91440" bIns="45720" numCol="1" anchor="t" anchorCtr="0" compatLnSpc="1">
              <a:prstTxWarp prst="textNoShape">
                <a:avLst/>
              </a:prstTxWarp>
            </a:bodyPr>
            <a:lstStyle/>
            <a:p>
              <a:pPr>
                <a:defRPr/>
              </a:pPr>
              <a:endParaRPr lang="ru-RU"/>
            </a:p>
          </p:txBody>
        </p:sp>
        <p:sp>
          <p:nvSpPr>
            <p:cNvPr id="41" name="Freeform 23"/>
            <p:cNvSpPr/>
            <p:nvPr/>
          </p:nvSpPr>
          <p:spPr bwMode="auto">
            <a:xfrm>
              <a:off x="-7527926" y="3173413"/>
              <a:ext cx="1858963" cy="1651000"/>
            </a:xfrm>
            <a:custGeom>
              <a:avLst/>
              <a:gdLst>
                <a:gd name="T0" fmla="*/ 180 w 584"/>
                <a:gd name="T1" fmla="*/ 519 h 519"/>
                <a:gd name="T2" fmla="*/ 127 w 584"/>
                <a:gd name="T3" fmla="*/ 438 h 519"/>
                <a:gd name="T4" fmla="*/ 4 w 584"/>
                <a:gd name="T5" fmla="*/ 85 h 519"/>
                <a:gd name="T6" fmla="*/ 1 w 584"/>
                <a:gd name="T7" fmla="*/ 67 h 519"/>
                <a:gd name="T8" fmla="*/ 8 w 584"/>
                <a:gd name="T9" fmla="*/ 58 h 519"/>
                <a:gd name="T10" fmla="*/ 239 w 584"/>
                <a:gd name="T11" fmla="*/ 31 h 519"/>
                <a:gd name="T12" fmla="*/ 485 w 584"/>
                <a:gd name="T13" fmla="*/ 1 h 519"/>
                <a:gd name="T14" fmla="*/ 497 w 584"/>
                <a:gd name="T15" fmla="*/ 9 h 519"/>
                <a:gd name="T16" fmla="*/ 578 w 584"/>
                <a:gd name="T17" fmla="*/ 221 h 519"/>
                <a:gd name="T18" fmla="*/ 584 w 584"/>
                <a:gd name="T19" fmla="*/ 230 h 519"/>
                <a:gd name="T20" fmla="*/ 480 w 584"/>
                <a:gd name="T21" fmla="*/ 306 h 519"/>
                <a:gd name="T22" fmla="*/ 252 w 584"/>
                <a:gd name="T23" fmla="*/ 468 h 519"/>
                <a:gd name="T24" fmla="*/ 180 w 584"/>
                <a:gd name="T25" fmla="*/ 51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4" h="519" extrusionOk="0">
                  <a:moveTo>
                    <a:pt x="180" y="519"/>
                  </a:moveTo>
                  <a:cubicBezTo>
                    <a:pt x="160" y="494"/>
                    <a:pt x="143" y="466"/>
                    <a:pt x="127" y="438"/>
                  </a:cubicBezTo>
                  <a:cubicBezTo>
                    <a:pt x="63" y="328"/>
                    <a:pt x="23" y="210"/>
                    <a:pt x="4" y="85"/>
                  </a:cubicBezTo>
                  <a:cubicBezTo>
                    <a:pt x="3" y="79"/>
                    <a:pt x="2" y="73"/>
                    <a:pt x="1" y="67"/>
                  </a:cubicBezTo>
                  <a:cubicBezTo>
                    <a:pt x="0" y="61"/>
                    <a:pt x="3" y="59"/>
                    <a:pt x="8" y="58"/>
                  </a:cubicBezTo>
                  <a:cubicBezTo>
                    <a:pt x="85" y="49"/>
                    <a:pt x="162" y="40"/>
                    <a:pt x="239" y="31"/>
                  </a:cubicBezTo>
                  <a:cubicBezTo>
                    <a:pt x="321" y="21"/>
                    <a:pt x="403" y="11"/>
                    <a:pt x="485" y="1"/>
                  </a:cubicBezTo>
                  <a:cubicBezTo>
                    <a:pt x="492" y="0"/>
                    <a:pt x="496" y="1"/>
                    <a:pt x="497" y="9"/>
                  </a:cubicBezTo>
                  <a:cubicBezTo>
                    <a:pt x="507" y="86"/>
                    <a:pt x="535" y="157"/>
                    <a:pt x="578" y="221"/>
                  </a:cubicBezTo>
                  <a:cubicBezTo>
                    <a:pt x="580" y="224"/>
                    <a:pt x="582" y="227"/>
                    <a:pt x="584" y="230"/>
                  </a:cubicBezTo>
                  <a:cubicBezTo>
                    <a:pt x="549" y="255"/>
                    <a:pt x="515" y="281"/>
                    <a:pt x="480" y="306"/>
                  </a:cubicBezTo>
                  <a:cubicBezTo>
                    <a:pt x="404" y="360"/>
                    <a:pt x="328" y="414"/>
                    <a:pt x="252" y="468"/>
                  </a:cubicBezTo>
                  <a:cubicBezTo>
                    <a:pt x="228" y="485"/>
                    <a:pt x="204" y="502"/>
                    <a:pt x="180" y="519"/>
                  </a:cubicBezTo>
                  <a:close/>
                </a:path>
              </a:pathLst>
            </a:custGeom>
            <a:gradFill>
              <a:gsLst>
                <a:gs pos="0">
                  <a:srgbClr val="A8D6E6"/>
                </a:gs>
                <a:gs pos="97628">
                  <a:srgbClr val="388FB6"/>
                </a:gs>
                <a:gs pos="36000">
                  <a:srgbClr val="6CB2D2"/>
                </a:gs>
              </a:gsLst>
              <a:path path="circle">
                <a:fillToRect r="100000" b="100000"/>
              </a:path>
            </a:gradFill>
            <a:ln w="44450">
              <a:noFill/>
              <a:round/>
              <a:headEnd/>
              <a:tailEnd/>
            </a:ln>
          </p:spPr>
          <p:txBody>
            <a:bodyPr vert="horz" wrap="square" lIns="91440" tIns="45720" rIns="91440" bIns="45720" numCol="1" anchor="t" anchorCtr="0" compatLnSpc="1">
              <a:prstTxWarp prst="textNoShape">
                <a:avLst/>
              </a:prstTxWarp>
            </a:bodyPr>
            <a:lstStyle/>
            <a:p>
              <a:pPr>
                <a:defRPr/>
              </a:pPr>
              <a:endParaRPr lang="ru-RU"/>
            </a:p>
          </p:txBody>
        </p:sp>
        <p:sp>
          <p:nvSpPr>
            <p:cNvPr id="42" name="Freeform 24"/>
            <p:cNvSpPr/>
            <p:nvPr/>
          </p:nvSpPr>
          <p:spPr bwMode="auto">
            <a:xfrm>
              <a:off x="-6954838" y="3905250"/>
              <a:ext cx="1431925" cy="1271587"/>
            </a:xfrm>
            <a:custGeom>
              <a:avLst/>
              <a:gdLst>
                <a:gd name="T0" fmla="*/ 0 w 450"/>
                <a:gd name="T1" fmla="*/ 289 h 400"/>
                <a:gd name="T2" fmla="*/ 72 w 450"/>
                <a:gd name="T3" fmla="*/ 238 h 400"/>
                <a:gd name="T4" fmla="*/ 300 w 450"/>
                <a:gd name="T5" fmla="*/ 76 h 400"/>
                <a:gd name="T6" fmla="*/ 404 w 450"/>
                <a:gd name="T7" fmla="*/ 0 h 400"/>
                <a:gd name="T8" fmla="*/ 450 w 450"/>
                <a:gd name="T9" fmla="*/ 56 h 400"/>
                <a:gd name="T10" fmla="*/ 92 w 450"/>
                <a:gd name="T11" fmla="*/ 400 h 400"/>
                <a:gd name="T12" fmla="*/ 0 w 450"/>
                <a:gd name="T13" fmla="*/ 289 h 400"/>
              </a:gdLst>
              <a:ahLst/>
              <a:cxnLst>
                <a:cxn ang="0">
                  <a:pos x="T0" y="T1"/>
                </a:cxn>
                <a:cxn ang="0">
                  <a:pos x="T2" y="T3"/>
                </a:cxn>
                <a:cxn ang="0">
                  <a:pos x="T4" y="T5"/>
                </a:cxn>
                <a:cxn ang="0">
                  <a:pos x="T6" y="T7"/>
                </a:cxn>
                <a:cxn ang="0">
                  <a:pos x="T8" y="T9"/>
                </a:cxn>
                <a:cxn ang="0">
                  <a:pos x="T10" y="T11"/>
                </a:cxn>
                <a:cxn ang="0">
                  <a:pos x="T12" y="T13"/>
                </a:cxn>
              </a:cxnLst>
              <a:rect l="0" t="0" r="r" b="b"/>
              <a:pathLst>
                <a:path w="450" h="400" extrusionOk="0">
                  <a:moveTo>
                    <a:pt x="0" y="289"/>
                  </a:moveTo>
                  <a:cubicBezTo>
                    <a:pt x="24" y="272"/>
                    <a:pt x="48" y="255"/>
                    <a:pt x="72" y="238"/>
                  </a:cubicBezTo>
                  <a:cubicBezTo>
                    <a:pt x="148" y="184"/>
                    <a:pt x="224" y="130"/>
                    <a:pt x="300" y="76"/>
                  </a:cubicBezTo>
                  <a:cubicBezTo>
                    <a:pt x="335" y="51"/>
                    <a:pt x="369" y="25"/>
                    <a:pt x="404" y="0"/>
                  </a:cubicBezTo>
                  <a:cubicBezTo>
                    <a:pt x="419" y="19"/>
                    <a:pt x="435" y="38"/>
                    <a:pt x="450" y="56"/>
                  </a:cubicBezTo>
                  <a:cubicBezTo>
                    <a:pt x="331" y="171"/>
                    <a:pt x="211" y="286"/>
                    <a:pt x="92" y="400"/>
                  </a:cubicBezTo>
                  <a:cubicBezTo>
                    <a:pt x="58" y="366"/>
                    <a:pt x="27" y="329"/>
                    <a:pt x="0" y="289"/>
                  </a:cubicBezTo>
                  <a:close/>
                </a:path>
              </a:pathLst>
            </a:custGeom>
            <a:gradFill>
              <a:gsLst>
                <a:gs pos="38000">
                  <a:srgbClr val="D2A165"/>
                </a:gs>
                <a:gs pos="0">
                  <a:srgbClr val="FFD44B"/>
                </a:gs>
                <a:gs pos="100000">
                  <a:srgbClr val="A96329"/>
                </a:gs>
              </a:gsLst>
              <a:path path="circle">
                <a:fillToRect r="100000" b="100000"/>
              </a:path>
            </a:gradFill>
            <a:ln w="44450">
              <a:noFill/>
              <a:round/>
              <a:headEnd/>
              <a:tailEnd/>
            </a:ln>
          </p:spPr>
          <p:txBody>
            <a:bodyPr vert="horz" wrap="square" lIns="91440" tIns="45720" rIns="91440" bIns="45720" numCol="1" anchor="t" anchorCtr="0" compatLnSpc="1">
              <a:prstTxWarp prst="textNoShape">
                <a:avLst/>
              </a:prstTxWarp>
            </a:bodyPr>
            <a:lstStyle/>
            <a:p>
              <a:pPr>
                <a:defRPr/>
              </a:pPr>
              <a:endParaRPr lang="ru-RU"/>
            </a:p>
          </p:txBody>
        </p:sp>
      </p:grpSp>
      <p:grpSp>
        <p:nvGrpSpPr>
          <p:cNvPr id="43" name="Группа 26"/>
          <p:cNvGrpSpPr/>
          <p:nvPr/>
        </p:nvGrpSpPr>
        <p:grpSpPr bwMode="auto">
          <a:xfrm rot="10591608">
            <a:off x="2430906" y="3343004"/>
            <a:ext cx="766881" cy="972114"/>
            <a:chOff x="10891832" y="9525"/>
            <a:chExt cx="2657481" cy="3368677"/>
          </a:xfrm>
        </p:grpSpPr>
        <p:sp>
          <p:nvSpPr>
            <p:cNvPr id="44" name="Freeform 29"/>
            <p:cNvSpPr/>
            <p:nvPr/>
          </p:nvSpPr>
          <p:spPr bwMode="auto">
            <a:xfrm>
              <a:off x="10891832" y="1133476"/>
              <a:ext cx="1890713" cy="2244726"/>
            </a:xfrm>
            <a:custGeom>
              <a:avLst/>
              <a:gdLst>
                <a:gd name="T0" fmla="*/ 594 w 594"/>
                <a:gd name="T1" fmla="*/ 293 h 707"/>
                <a:gd name="T2" fmla="*/ 553 w 594"/>
                <a:gd name="T3" fmla="*/ 362 h 707"/>
                <a:gd name="T4" fmla="*/ 501 w 594"/>
                <a:gd name="T5" fmla="*/ 535 h 707"/>
                <a:gd name="T6" fmla="*/ 502 w 594"/>
                <a:gd name="T7" fmla="*/ 639 h 707"/>
                <a:gd name="T8" fmla="*/ 494 w 594"/>
                <a:gd name="T9" fmla="*/ 648 h 707"/>
                <a:gd name="T10" fmla="*/ 388 w 594"/>
                <a:gd name="T11" fmla="*/ 661 h 707"/>
                <a:gd name="T12" fmla="*/ 268 w 594"/>
                <a:gd name="T13" fmla="*/ 675 h 707"/>
                <a:gd name="T14" fmla="*/ 150 w 594"/>
                <a:gd name="T15" fmla="*/ 690 h 707"/>
                <a:gd name="T16" fmla="*/ 27 w 594"/>
                <a:gd name="T17" fmla="*/ 705 h 707"/>
                <a:gd name="T18" fmla="*/ 6 w 594"/>
                <a:gd name="T19" fmla="*/ 689 h 707"/>
                <a:gd name="T20" fmla="*/ 2 w 594"/>
                <a:gd name="T21" fmla="*/ 536 h 707"/>
                <a:gd name="T22" fmla="*/ 35 w 594"/>
                <a:gd name="T23" fmla="*/ 327 h 707"/>
                <a:gd name="T24" fmla="*/ 187 w 594"/>
                <a:gd name="T25" fmla="*/ 8 h 707"/>
                <a:gd name="T26" fmla="*/ 193 w 594"/>
                <a:gd name="T27" fmla="*/ 0 h 707"/>
                <a:gd name="T28" fmla="*/ 204 w 594"/>
                <a:gd name="T29" fmla="*/ 7 h 707"/>
                <a:gd name="T30" fmla="*/ 594 w 594"/>
                <a:gd name="T31" fmla="*/ 293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4" h="707" extrusionOk="0">
                  <a:moveTo>
                    <a:pt x="594" y="293"/>
                  </a:moveTo>
                  <a:cubicBezTo>
                    <a:pt x="580" y="316"/>
                    <a:pt x="565" y="338"/>
                    <a:pt x="553" y="362"/>
                  </a:cubicBezTo>
                  <a:cubicBezTo>
                    <a:pt x="525" y="417"/>
                    <a:pt x="508" y="474"/>
                    <a:pt x="501" y="535"/>
                  </a:cubicBezTo>
                  <a:cubicBezTo>
                    <a:pt x="498" y="570"/>
                    <a:pt x="497" y="604"/>
                    <a:pt x="502" y="639"/>
                  </a:cubicBezTo>
                  <a:cubicBezTo>
                    <a:pt x="502" y="645"/>
                    <a:pt x="501" y="647"/>
                    <a:pt x="494" y="648"/>
                  </a:cubicBezTo>
                  <a:cubicBezTo>
                    <a:pt x="459" y="652"/>
                    <a:pt x="423" y="657"/>
                    <a:pt x="388" y="661"/>
                  </a:cubicBezTo>
                  <a:cubicBezTo>
                    <a:pt x="348" y="666"/>
                    <a:pt x="308" y="670"/>
                    <a:pt x="268" y="675"/>
                  </a:cubicBezTo>
                  <a:cubicBezTo>
                    <a:pt x="229" y="680"/>
                    <a:pt x="189" y="685"/>
                    <a:pt x="150" y="690"/>
                  </a:cubicBezTo>
                  <a:cubicBezTo>
                    <a:pt x="109" y="695"/>
                    <a:pt x="68" y="699"/>
                    <a:pt x="27" y="705"/>
                  </a:cubicBezTo>
                  <a:cubicBezTo>
                    <a:pt x="8" y="707"/>
                    <a:pt x="8" y="707"/>
                    <a:pt x="6" y="689"/>
                  </a:cubicBezTo>
                  <a:cubicBezTo>
                    <a:pt x="0" y="639"/>
                    <a:pt x="0" y="588"/>
                    <a:pt x="2" y="536"/>
                  </a:cubicBezTo>
                  <a:cubicBezTo>
                    <a:pt x="6" y="465"/>
                    <a:pt x="17" y="395"/>
                    <a:pt x="35" y="327"/>
                  </a:cubicBezTo>
                  <a:cubicBezTo>
                    <a:pt x="67" y="211"/>
                    <a:pt x="117" y="105"/>
                    <a:pt x="187" y="8"/>
                  </a:cubicBezTo>
                  <a:cubicBezTo>
                    <a:pt x="189" y="5"/>
                    <a:pt x="190" y="2"/>
                    <a:pt x="193" y="0"/>
                  </a:cubicBezTo>
                  <a:cubicBezTo>
                    <a:pt x="197" y="3"/>
                    <a:pt x="200" y="5"/>
                    <a:pt x="204" y="7"/>
                  </a:cubicBezTo>
                  <a:cubicBezTo>
                    <a:pt x="334" y="102"/>
                    <a:pt x="464" y="198"/>
                    <a:pt x="594" y="293"/>
                  </a:cubicBezTo>
                  <a:close/>
                </a:path>
              </a:pathLst>
            </a:custGeom>
            <a:gradFill>
              <a:gsLst>
                <a:gs pos="98024">
                  <a:srgbClr val="234A71"/>
                </a:gs>
                <a:gs pos="0">
                  <a:schemeClr val="bg1">
                    <a:lumMod val="95000"/>
                  </a:schemeClr>
                </a:gs>
                <a:gs pos="33000">
                  <a:srgbClr val="5992CB"/>
                </a:gs>
              </a:gsLst>
              <a:path path="circle">
                <a:fillToRect r="100000" b="100000"/>
              </a:path>
            </a:gradFill>
            <a:ln>
              <a:noFill/>
            </a:ln>
            <a:effectLst>
              <a:outerShdw blurRad="127000" dist="38100" dir="10800000" algn="r" rotWithShape="0">
                <a:prstClr val="black">
                  <a:alpha val="52000"/>
                </a:prstClr>
              </a:outerShdw>
            </a:effectLst>
          </p:spPr>
          <p:txBody>
            <a:bodyPr vert="horz" wrap="square" lIns="91440" tIns="45720" rIns="91440" bIns="45720" numCol="1" anchor="t" anchorCtr="0" compatLnSpc="1">
              <a:prstTxWarp prst="textNoShape">
                <a:avLst/>
              </a:prstTxWarp>
            </a:bodyPr>
            <a:lstStyle/>
            <a:p>
              <a:pPr>
                <a:defRPr/>
              </a:pPr>
              <a:endParaRPr lang="ru-RU"/>
            </a:p>
          </p:txBody>
        </p:sp>
        <p:sp>
          <p:nvSpPr>
            <p:cNvPr id="45" name="Freeform 30"/>
            <p:cNvSpPr/>
            <p:nvPr/>
          </p:nvSpPr>
          <p:spPr bwMode="auto">
            <a:xfrm>
              <a:off x="11560175" y="9525"/>
              <a:ext cx="1989138" cy="2019300"/>
            </a:xfrm>
            <a:custGeom>
              <a:avLst/>
              <a:gdLst>
                <a:gd name="T0" fmla="*/ 0 w 625"/>
                <a:gd name="T1" fmla="*/ 332 h 636"/>
                <a:gd name="T2" fmla="*/ 48 w 625"/>
                <a:gd name="T3" fmla="*/ 273 h 636"/>
                <a:gd name="T4" fmla="*/ 455 w 625"/>
                <a:gd name="T5" fmla="*/ 2 h 636"/>
                <a:gd name="T6" fmla="*/ 467 w 625"/>
                <a:gd name="T7" fmla="*/ 8 h 636"/>
                <a:gd name="T8" fmla="*/ 622 w 625"/>
                <a:gd name="T9" fmla="*/ 461 h 636"/>
                <a:gd name="T10" fmla="*/ 618 w 625"/>
                <a:gd name="T11" fmla="*/ 474 h 636"/>
                <a:gd name="T12" fmla="*/ 397 w 625"/>
                <a:gd name="T13" fmla="*/ 632 h 636"/>
                <a:gd name="T14" fmla="*/ 393 w 625"/>
                <a:gd name="T15" fmla="*/ 636 h 636"/>
                <a:gd name="T16" fmla="*/ 382 w 625"/>
                <a:gd name="T17" fmla="*/ 629 h 636"/>
                <a:gd name="T18" fmla="*/ 145 w 625"/>
                <a:gd name="T19" fmla="*/ 444 h 636"/>
                <a:gd name="T20" fmla="*/ 0 w 625"/>
                <a:gd name="T21" fmla="*/ 33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5" h="636" extrusionOk="0">
                  <a:moveTo>
                    <a:pt x="0" y="332"/>
                  </a:moveTo>
                  <a:cubicBezTo>
                    <a:pt x="14" y="311"/>
                    <a:pt x="31" y="292"/>
                    <a:pt x="48" y="273"/>
                  </a:cubicBezTo>
                  <a:cubicBezTo>
                    <a:pt x="161" y="149"/>
                    <a:pt x="297" y="59"/>
                    <a:pt x="455" y="2"/>
                  </a:cubicBezTo>
                  <a:cubicBezTo>
                    <a:pt x="462" y="0"/>
                    <a:pt x="464" y="0"/>
                    <a:pt x="467" y="8"/>
                  </a:cubicBezTo>
                  <a:cubicBezTo>
                    <a:pt x="518" y="159"/>
                    <a:pt x="570" y="310"/>
                    <a:pt x="622" y="461"/>
                  </a:cubicBezTo>
                  <a:cubicBezTo>
                    <a:pt x="624" y="467"/>
                    <a:pt x="625" y="471"/>
                    <a:pt x="618" y="474"/>
                  </a:cubicBezTo>
                  <a:cubicBezTo>
                    <a:pt x="529" y="506"/>
                    <a:pt x="456" y="559"/>
                    <a:pt x="397" y="632"/>
                  </a:cubicBezTo>
                  <a:cubicBezTo>
                    <a:pt x="395" y="633"/>
                    <a:pt x="394" y="634"/>
                    <a:pt x="393" y="636"/>
                  </a:cubicBezTo>
                  <a:cubicBezTo>
                    <a:pt x="389" y="633"/>
                    <a:pt x="386" y="631"/>
                    <a:pt x="382" y="629"/>
                  </a:cubicBezTo>
                  <a:cubicBezTo>
                    <a:pt x="303" y="567"/>
                    <a:pt x="224" y="506"/>
                    <a:pt x="145" y="444"/>
                  </a:cubicBezTo>
                  <a:cubicBezTo>
                    <a:pt x="97" y="407"/>
                    <a:pt x="48" y="369"/>
                    <a:pt x="0" y="332"/>
                  </a:cubicBezTo>
                  <a:close/>
                </a:path>
              </a:pathLst>
            </a:custGeom>
            <a:gradFill>
              <a:gsLst>
                <a:gs pos="0">
                  <a:srgbClr val="A8D6E6"/>
                </a:gs>
                <a:gs pos="97628">
                  <a:srgbClr val="388FB6"/>
                </a:gs>
                <a:gs pos="36000">
                  <a:srgbClr val="6CB2D2"/>
                </a:gs>
              </a:gsLst>
              <a:path path="circle">
                <a:fillToRect r="100000" b="100000"/>
              </a:path>
            </a:gradFill>
            <a:ln>
              <a:noFill/>
            </a:ln>
            <a:effectLst>
              <a:outerShdw blurRad="101600" dist="76200" dir="10800000" algn="r" rotWithShape="0">
                <a:prstClr val="black">
                  <a:alpha val="44000"/>
                </a:prstClr>
              </a:outerShdw>
            </a:effectLst>
          </p:spPr>
          <p:txBody>
            <a:bodyPr vert="horz" wrap="square" lIns="91440" tIns="45720" rIns="91440" bIns="45720" numCol="1" anchor="t" anchorCtr="0" compatLnSpc="1">
              <a:prstTxWarp prst="textNoShape">
                <a:avLst/>
              </a:prstTxWarp>
            </a:bodyPr>
            <a:lstStyle/>
            <a:p>
              <a:pPr>
                <a:defRPr/>
              </a:pPr>
              <a:endParaRPr lang="ru-RU"/>
            </a:p>
          </p:txBody>
        </p:sp>
        <p:sp>
          <p:nvSpPr>
            <p:cNvPr id="46" name="Freeform 31"/>
            <p:cNvSpPr/>
            <p:nvPr/>
          </p:nvSpPr>
          <p:spPr bwMode="auto">
            <a:xfrm>
              <a:off x="11506200" y="1063625"/>
              <a:ext cx="1304925" cy="1000125"/>
            </a:xfrm>
            <a:custGeom>
              <a:avLst/>
              <a:gdLst>
                <a:gd name="T0" fmla="*/ 17 w 410"/>
                <a:gd name="T1" fmla="*/ 0 h 315"/>
                <a:gd name="T2" fmla="*/ 162 w 410"/>
                <a:gd name="T3" fmla="*/ 112 h 315"/>
                <a:gd name="T4" fmla="*/ 399 w 410"/>
                <a:gd name="T5" fmla="*/ 297 h 315"/>
                <a:gd name="T6" fmla="*/ 410 w 410"/>
                <a:gd name="T7" fmla="*/ 304 h 315"/>
                <a:gd name="T8" fmla="*/ 401 w 410"/>
                <a:gd name="T9" fmla="*/ 315 h 315"/>
                <a:gd name="T10" fmla="*/ 11 w 410"/>
                <a:gd name="T11" fmla="*/ 29 h 315"/>
                <a:gd name="T12" fmla="*/ 0 w 410"/>
                <a:gd name="T13" fmla="*/ 22 h 315"/>
                <a:gd name="T14" fmla="*/ 17 w 410"/>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 h="315" extrusionOk="0">
                  <a:moveTo>
                    <a:pt x="17" y="0"/>
                  </a:moveTo>
                  <a:cubicBezTo>
                    <a:pt x="65" y="37"/>
                    <a:pt x="114" y="75"/>
                    <a:pt x="162" y="112"/>
                  </a:cubicBezTo>
                  <a:cubicBezTo>
                    <a:pt x="241" y="174"/>
                    <a:pt x="320" y="235"/>
                    <a:pt x="399" y="297"/>
                  </a:cubicBezTo>
                  <a:cubicBezTo>
                    <a:pt x="403" y="299"/>
                    <a:pt x="406" y="301"/>
                    <a:pt x="410" y="304"/>
                  </a:cubicBezTo>
                  <a:cubicBezTo>
                    <a:pt x="408" y="308"/>
                    <a:pt x="405" y="312"/>
                    <a:pt x="401" y="315"/>
                  </a:cubicBezTo>
                  <a:cubicBezTo>
                    <a:pt x="271" y="220"/>
                    <a:pt x="141" y="124"/>
                    <a:pt x="11" y="29"/>
                  </a:cubicBezTo>
                  <a:cubicBezTo>
                    <a:pt x="7" y="27"/>
                    <a:pt x="4" y="25"/>
                    <a:pt x="0" y="22"/>
                  </a:cubicBezTo>
                  <a:cubicBezTo>
                    <a:pt x="5" y="14"/>
                    <a:pt x="11" y="6"/>
                    <a:pt x="17" y="0"/>
                  </a:cubicBezTo>
                  <a:close/>
                </a:path>
              </a:pathLst>
            </a:custGeom>
            <a:gradFill>
              <a:gsLst>
                <a:gs pos="38000">
                  <a:srgbClr val="D2A165"/>
                </a:gs>
                <a:gs pos="0">
                  <a:srgbClr val="FFD44B"/>
                </a:gs>
                <a:gs pos="100000">
                  <a:srgbClr val="A96329"/>
                </a:gs>
              </a:gsLst>
              <a:path path="circle">
                <a:fillToRect r="100000" b="100000"/>
              </a:path>
            </a:gradFill>
            <a:ln>
              <a:noFill/>
            </a:ln>
          </p:spPr>
          <p:txBody>
            <a:bodyPr vert="horz" wrap="square" lIns="91440" tIns="45720" rIns="91440" bIns="45720" numCol="1" anchor="t" anchorCtr="0" compatLnSpc="1">
              <a:prstTxWarp prst="textNoShape">
                <a:avLst/>
              </a:prstTxWarp>
            </a:bodyPr>
            <a:lstStyle/>
            <a:p>
              <a:pPr>
                <a:defRPr/>
              </a:pPr>
              <a:endParaRPr lang="ru-RU"/>
            </a:p>
          </p:txBody>
        </p:sp>
      </p:grpSp>
      <p:grpSp>
        <p:nvGrpSpPr>
          <p:cNvPr id="47" name="Группа 34"/>
          <p:cNvGrpSpPr/>
          <p:nvPr/>
        </p:nvGrpSpPr>
        <p:grpSpPr bwMode="auto">
          <a:xfrm rot="10591608">
            <a:off x="2075507" y="4314062"/>
            <a:ext cx="323354" cy="507165"/>
            <a:chOff x="13061950" y="4957763"/>
            <a:chExt cx="1066800" cy="1673225"/>
          </a:xfrm>
        </p:grpSpPr>
        <p:sp>
          <p:nvSpPr>
            <p:cNvPr id="48" name="Freeform 36"/>
            <p:cNvSpPr/>
            <p:nvPr/>
          </p:nvSpPr>
          <p:spPr bwMode="auto">
            <a:xfrm>
              <a:off x="13061950" y="4964113"/>
              <a:ext cx="977900" cy="1666875"/>
            </a:xfrm>
            <a:custGeom>
              <a:avLst/>
              <a:gdLst>
                <a:gd name="T0" fmla="*/ 307 w 307"/>
                <a:gd name="T1" fmla="*/ 497 h 525"/>
                <a:gd name="T2" fmla="*/ 209 w 307"/>
                <a:gd name="T3" fmla="*/ 513 h 525"/>
                <a:gd name="T4" fmla="*/ 176 w 307"/>
                <a:gd name="T5" fmla="*/ 523 h 525"/>
                <a:gd name="T6" fmla="*/ 164 w 307"/>
                <a:gd name="T7" fmla="*/ 517 h 525"/>
                <a:gd name="T8" fmla="*/ 75 w 307"/>
                <a:gd name="T9" fmla="*/ 267 h 525"/>
                <a:gd name="T10" fmla="*/ 4 w 307"/>
                <a:gd name="T11" fmla="*/ 67 h 525"/>
                <a:gd name="T12" fmla="*/ 11 w 307"/>
                <a:gd name="T13" fmla="*/ 52 h 525"/>
                <a:gd name="T14" fmla="*/ 222 w 307"/>
                <a:gd name="T15" fmla="*/ 5 h 525"/>
                <a:gd name="T16" fmla="*/ 280 w 307"/>
                <a:gd name="T17" fmla="*/ 1 h 525"/>
                <a:gd name="T18" fmla="*/ 281 w 307"/>
                <a:gd name="T19" fmla="*/ 17 h 525"/>
                <a:gd name="T20" fmla="*/ 294 w 307"/>
                <a:gd name="T21" fmla="*/ 252 h 525"/>
                <a:gd name="T22" fmla="*/ 307 w 307"/>
                <a:gd name="T23" fmla="*/ 49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7" h="525" extrusionOk="0">
                  <a:moveTo>
                    <a:pt x="307" y="497"/>
                  </a:moveTo>
                  <a:cubicBezTo>
                    <a:pt x="274" y="501"/>
                    <a:pt x="241" y="504"/>
                    <a:pt x="209" y="513"/>
                  </a:cubicBezTo>
                  <a:cubicBezTo>
                    <a:pt x="198" y="516"/>
                    <a:pt x="187" y="519"/>
                    <a:pt x="176" y="523"/>
                  </a:cubicBezTo>
                  <a:cubicBezTo>
                    <a:pt x="170" y="525"/>
                    <a:pt x="167" y="525"/>
                    <a:pt x="164" y="517"/>
                  </a:cubicBezTo>
                  <a:cubicBezTo>
                    <a:pt x="134" y="434"/>
                    <a:pt x="105" y="350"/>
                    <a:pt x="75" y="267"/>
                  </a:cubicBezTo>
                  <a:cubicBezTo>
                    <a:pt x="51" y="200"/>
                    <a:pt x="28" y="133"/>
                    <a:pt x="4" y="67"/>
                  </a:cubicBezTo>
                  <a:cubicBezTo>
                    <a:pt x="0" y="58"/>
                    <a:pt x="2" y="55"/>
                    <a:pt x="11" y="52"/>
                  </a:cubicBezTo>
                  <a:cubicBezTo>
                    <a:pt x="80" y="29"/>
                    <a:pt x="150" y="13"/>
                    <a:pt x="222" y="5"/>
                  </a:cubicBezTo>
                  <a:cubicBezTo>
                    <a:pt x="241" y="3"/>
                    <a:pt x="260" y="0"/>
                    <a:pt x="280" y="1"/>
                  </a:cubicBezTo>
                  <a:cubicBezTo>
                    <a:pt x="280" y="6"/>
                    <a:pt x="281" y="12"/>
                    <a:pt x="281" y="17"/>
                  </a:cubicBezTo>
                  <a:cubicBezTo>
                    <a:pt x="285" y="95"/>
                    <a:pt x="290" y="173"/>
                    <a:pt x="294" y="252"/>
                  </a:cubicBezTo>
                  <a:cubicBezTo>
                    <a:pt x="298" y="333"/>
                    <a:pt x="303" y="415"/>
                    <a:pt x="307" y="497"/>
                  </a:cubicBezTo>
                  <a:close/>
                </a:path>
              </a:pathLst>
            </a:custGeom>
            <a:gradFill>
              <a:gsLst>
                <a:gs pos="98024">
                  <a:srgbClr val="234A71"/>
                </a:gs>
                <a:gs pos="0">
                  <a:schemeClr val="bg1">
                    <a:lumMod val="95000"/>
                  </a:schemeClr>
                </a:gs>
                <a:gs pos="33000">
                  <a:srgbClr val="5992CB"/>
                </a:gs>
              </a:gsLst>
              <a:path path="circle">
                <a:fillToRect r="100000" b="100000"/>
              </a:path>
            </a:gradFill>
            <a:ln>
              <a:noFill/>
            </a:ln>
          </p:spPr>
          <p:txBody>
            <a:bodyPr vert="horz" wrap="square" lIns="91440" tIns="45720" rIns="91440" bIns="45720" numCol="1" anchor="t" anchorCtr="0" compatLnSpc="1">
              <a:prstTxWarp prst="textNoShape">
                <a:avLst/>
              </a:prstTxWarp>
            </a:bodyPr>
            <a:lstStyle/>
            <a:p>
              <a:pPr>
                <a:defRPr/>
              </a:pPr>
              <a:endParaRPr lang="ru-RU"/>
            </a:p>
          </p:txBody>
        </p:sp>
        <p:sp>
          <p:nvSpPr>
            <p:cNvPr id="49" name="Freeform 37"/>
            <p:cNvSpPr/>
            <p:nvPr/>
          </p:nvSpPr>
          <p:spPr bwMode="auto">
            <a:xfrm>
              <a:off x="14014450" y="4957763"/>
              <a:ext cx="114300" cy="1584324"/>
            </a:xfrm>
            <a:custGeom>
              <a:avLst/>
              <a:gdLst>
                <a:gd name="T0" fmla="*/ 0 w 36"/>
                <a:gd name="T1" fmla="*/ 2 h 499"/>
                <a:gd name="T2" fmla="*/ 31 w 36"/>
                <a:gd name="T3" fmla="*/ 1 h 499"/>
                <a:gd name="T4" fmla="*/ 36 w 36"/>
                <a:gd name="T5" fmla="*/ 5 h 499"/>
                <a:gd name="T6" fmla="*/ 36 w 36"/>
                <a:gd name="T7" fmla="*/ 13 h 499"/>
                <a:gd name="T8" fmla="*/ 36 w 36"/>
                <a:gd name="T9" fmla="*/ 481 h 499"/>
                <a:gd name="T10" fmla="*/ 17 w 36"/>
                <a:gd name="T11" fmla="*/ 499 h 499"/>
                <a:gd name="T12" fmla="*/ 13 w 36"/>
                <a:gd name="T13" fmla="*/ 411 h 499"/>
                <a:gd name="T14" fmla="*/ 10 w 36"/>
                <a:gd name="T15" fmla="*/ 300 h 499"/>
                <a:gd name="T16" fmla="*/ 4 w 36"/>
                <a:gd name="T17" fmla="*/ 146 h 499"/>
                <a:gd name="T18" fmla="*/ 0 w 36"/>
                <a:gd name="T19"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499" extrusionOk="0">
                  <a:moveTo>
                    <a:pt x="0" y="2"/>
                  </a:moveTo>
                  <a:cubicBezTo>
                    <a:pt x="10" y="0"/>
                    <a:pt x="21" y="1"/>
                    <a:pt x="31" y="1"/>
                  </a:cubicBezTo>
                  <a:cubicBezTo>
                    <a:pt x="34" y="0"/>
                    <a:pt x="36" y="2"/>
                    <a:pt x="36" y="5"/>
                  </a:cubicBezTo>
                  <a:cubicBezTo>
                    <a:pt x="36" y="8"/>
                    <a:pt x="36" y="10"/>
                    <a:pt x="36" y="13"/>
                  </a:cubicBezTo>
                  <a:cubicBezTo>
                    <a:pt x="36" y="169"/>
                    <a:pt x="36" y="325"/>
                    <a:pt x="36" y="481"/>
                  </a:cubicBezTo>
                  <a:cubicBezTo>
                    <a:pt x="36" y="499"/>
                    <a:pt x="36" y="499"/>
                    <a:pt x="17" y="499"/>
                  </a:cubicBezTo>
                  <a:cubicBezTo>
                    <a:pt x="16" y="469"/>
                    <a:pt x="14" y="440"/>
                    <a:pt x="13" y="411"/>
                  </a:cubicBezTo>
                  <a:cubicBezTo>
                    <a:pt x="13" y="374"/>
                    <a:pt x="11" y="337"/>
                    <a:pt x="10" y="300"/>
                  </a:cubicBezTo>
                  <a:cubicBezTo>
                    <a:pt x="8" y="248"/>
                    <a:pt x="6" y="197"/>
                    <a:pt x="4" y="146"/>
                  </a:cubicBezTo>
                  <a:cubicBezTo>
                    <a:pt x="2" y="98"/>
                    <a:pt x="1" y="50"/>
                    <a:pt x="0" y="2"/>
                  </a:cubicBezTo>
                  <a:close/>
                </a:path>
              </a:pathLst>
            </a:custGeom>
            <a:gradFill>
              <a:gsLst>
                <a:gs pos="0">
                  <a:srgbClr val="A8D6E6"/>
                </a:gs>
                <a:gs pos="97628">
                  <a:srgbClr val="388FB6"/>
                </a:gs>
                <a:gs pos="36000">
                  <a:srgbClr val="6CB2D2"/>
                </a:gs>
              </a:gsLst>
              <a:path path="circle">
                <a:fillToRect r="100000" b="100000"/>
              </a:path>
            </a:gradFill>
            <a:ln>
              <a:noFill/>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pPr>
                <a:defRPr/>
              </a:pPr>
              <a:endParaRPr lang="ru-RU"/>
            </a:p>
          </p:txBody>
        </p:sp>
        <p:sp>
          <p:nvSpPr>
            <p:cNvPr id="50" name="Freeform 38"/>
            <p:cNvSpPr/>
            <p:nvPr/>
          </p:nvSpPr>
          <p:spPr bwMode="auto">
            <a:xfrm>
              <a:off x="13954125" y="4960938"/>
              <a:ext cx="114300" cy="1584324"/>
            </a:xfrm>
            <a:custGeom>
              <a:avLst/>
              <a:gdLst>
                <a:gd name="T0" fmla="*/ 19 w 36"/>
                <a:gd name="T1" fmla="*/ 1 h 499"/>
                <a:gd name="T2" fmla="*/ 23 w 36"/>
                <a:gd name="T3" fmla="*/ 145 h 499"/>
                <a:gd name="T4" fmla="*/ 29 w 36"/>
                <a:gd name="T5" fmla="*/ 299 h 499"/>
                <a:gd name="T6" fmla="*/ 32 w 36"/>
                <a:gd name="T7" fmla="*/ 410 h 499"/>
                <a:gd name="T8" fmla="*/ 36 w 36"/>
                <a:gd name="T9" fmla="*/ 498 h 499"/>
                <a:gd name="T10" fmla="*/ 27 w 36"/>
                <a:gd name="T11" fmla="*/ 498 h 499"/>
                <a:gd name="T12" fmla="*/ 14 w 36"/>
                <a:gd name="T13" fmla="*/ 253 h 499"/>
                <a:gd name="T14" fmla="*/ 1 w 36"/>
                <a:gd name="T15" fmla="*/ 18 h 499"/>
                <a:gd name="T16" fmla="*/ 0 w 36"/>
                <a:gd name="T17" fmla="*/ 2 h 499"/>
                <a:gd name="T18" fmla="*/ 19 w 36"/>
                <a:gd name="T19" fmla="*/ 1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499" extrusionOk="0">
                  <a:moveTo>
                    <a:pt x="19" y="1"/>
                  </a:moveTo>
                  <a:cubicBezTo>
                    <a:pt x="20" y="49"/>
                    <a:pt x="21" y="97"/>
                    <a:pt x="23" y="145"/>
                  </a:cubicBezTo>
                  <a:cubicBezTo>
                    <a:pt x="25" y="196"/>
                    <a:pt x="27" y="247"/>
                    <a:pt x="29" y="299"/>
                  </a:cubicBezTo>
                  <a:cubicBezTo>
                    <a:pt x="30" y="336"/>
                    <a:pt x="32" y="373"/>
                    <a:pt x="32" y="410"/>
                  </a:cubicBezTo>
                  <a:cubicBezTo>
                    <a:pt x="33" y="439"/>
                    <a:pt x="35" y="468"/>
                    <a:pt x="36" y="498"/>
                  </a:cubicBezTo>
                  <a:cubicBezTo>
                    <a:pt x="33" y="499"/>
                    <a:pt x="30" y="499"/>
                    <a:pt x="27" y="498"/>
                  </a:cubicBezTo>
                  <a:cubicBezTo>
                    <a:pt x="23" y="416"/>
                    <a:pt x="18" y="334"/>
                    <a:pt x="14" y="253"/>
                  </a:cubicBezTo>
                  <a:cubicBezTo>
                    <a:pt x="10" y="174"/>
                    <a:pt x="5" y="96"/>
                    <a:pt x="1" y="18"/>
                  </a:cubicBezTo>
                  <a:cubicBezTo>
                    <a:pt x="1" y="13"/>
                    <a:pt x="0" y="7"/>
                    <a:pt x="0" y="2"/>
                  </a:cubicBezTo>
                  <a:cubicBezTo>
                    <a:pt x="6" y="1"/>
                    <a:pt x="12" y="0"/>
                    <a:pt x="19" y="1"/>
                  </a:cubicBezTo>
                  <a:close/>
                </a:path>
              </a:pathLst>
            </a:custGeom>
            <a:gradFill>
              <a:gsLst>
                <a:gs pos="38000">
                  <a:srgbClr val="D2A165"/>
                </a:gs>
                <a:gs pos="0">
                  <a:srgbClr val="FFD44B"/>
                </a:gs>
                <a:gs pos="100000">
                  <a:srgbClr val="A96329"/>
                </a:gs>
              </a:gsLst>
              <a:path path="circle">
                <a:fillToRect r="100000" b="100000"/>
              </a:path>
            </a:gradFill>
            <a:ln>
              <a:noFill/>
            </a:ln>
          </p:spPr>
          <p:txBody>
            <a:bodyPr vert="horz" wrap="square" lIns="91440" tIns="45720" rIns="91440" bIns="45720" numCol="1" anchor="t" anchorCtr="0" compatLnSpc="1">
              <a:prstTxWarp prst="textNoShape">
                <a:avLst/>
              </a:prstTxWarp>
            </a:bodyPr>
            <a:lstStyle/>
            <a:p>
              <a:pPr>
                <a:defRPr/>
              </a:pPr>
              <a:endParaRPr lang="ru-RU"/>
            </a:p>
          </p:txBody>
        </p:sp>
      </p:grpSp>
      <p:sp>
        <p:nvSpPr>
          <p:cNvPr id="61" name="Прямоугольник 60"/>
          <p:cNvSpPr/>
          <p:nvPr/>
        </p:nvSpPr>
        <p:spPr bwMode="auto">
          <a:xfrm>
            <a:off x="2378517" y="6157523"/>
            <a:ext cx="898865" cy="379848"/>
          </a:xfrm>
          <a:prstGeom prst="rect">
            <a:avLst/>
          </a:prstGeom>
        </p:spPr>
        <p:txBody>
          <a:bodyPr wrap="square">
            <a:spAutoFit/>
          </a:bodyPr>
          <a:lstStyle/>
          <a:p>
            <a:pPr>
              <a:lnSpc>
                <a:spcPts val="1100"/>
              </a:lnSpc>
              <a:defRPr/>
            </a:pPr>
            <a:r>
              <a:rPr lang="ru-RU" sz="1200" b="1" dirty="0" smtClean="0"/>
              <a:t>Местный </a:t>
            </a:r>
            <a:endParaRPr dirty="0"/>
          </a:p>
          <a:p>
            <a:pPr algn="ctr">
              <a:lnSpc>
                <a:spcPts val="1100"/>
              </a:lnSpc>
              <a:defRPr/>
            </a:pPr>
            <a:r>
              <a:rPr lang="ru-RU" sz="1200" b="1" dirty="0"/>
              <a:t>бюджет</a:t>
            </a:r>
            <a:endParaRPr dirty="0"/>
          </a:p>
        </p:txBody>
      </p:sp>
      <p:grpSp>
        <p:nvGrpSpPr>
          <p:cNvPr id="2" name="Группа 1"/>
          <p:cNvGrpSpPr/>
          <p:nvPr/>
        </p:nvGrpSpPr>
        <p:grpSpPr bwMode="auto">
          <a:xfrm>
            <a:off x="1105254" y="2604023"/>
            <a:ext cx="1424727" cy="1305138"/>
            <a:chOff x="-21322" y="0"/>
            <a:chExt cx="1186854" cy="1148226"/>
          </a:xfrm>
        </p:grpSpPr>
        <p:sp>
          <p:nvSpPr>
            <p:cNvPr id="63" name="AutoShape 4"/>
            <p:cNvSpPr>
              <a:spLocks noChangeArrowheads="1"/>
            </p:cNvSpPr>
            <p:nvPr/>
          </p:nvSpPr>
          <p:spPr bwMode="gray">
            <a:xfrm>
              <a:off x="0" y="0"/>
              <a:ext cx="1165532" cy="1148226"/>
            </a:xfrm>
            <a:prstGeom prst="ellipse">
              <a:avLst/>
            </a:prstGeom>
            <a:gradFill>
              <a:gsLst>
                <a:gs pos="0">
                  <a:schemeClr val="bg1"/>
                </a:gs>
                <a:gs pos="100000">
                  <a:srgbClr val="E0E0E0"/>
                </a:gs>
              </a:gsLst>
              <a:lin ang="5400000" scaled="1"/>
            </a:gradFill>
            <a:ln>
              <a:noFill/>
            </a:ln>
            <a:effectLst>
              <a:outerShdw blurRad="254000" dist="101600" dir="7320000" algn="tr" rotWithShape="0">
                <a:prstClr val="black">
                  <a:alpha val="6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044000" anchor="ctr"/>
            <a:lstStyle/>
            <a:p>
              <a:pPr algn="ctr">
                <a:lnSpc>
                  <a:spcPts val="1400"/>
                </a:lnSpc>
                <a:defRPr/>
              </a:pPr>
              <a:endParaRPr lang="ru-RU" sz="1600" b="1">
                <a:ln w="3175">
                  <a:noFill/>
                </a:ln>
                <a:solidFill>
                  <a:schemeClr val="tx1">
                    <a:lumMod val="75000"/>
                    <a:lumOff val="25000"/>
                  </a:schemeClr>
                </a:solidFill>
                <a:ea typeface="Tahoma"/>
                <a:cs typeface="Tahoma"/>
              </a:endParaRPr>
            </a:p>
          </p:txBody>
        </p:sp>
        <p:sp>
          <p:nvSpPr>
            <p:cNvPr id="38" name="Прямоугольник 37"/>
            <p:cNvSpPr/>
            <p:nvPr/>
          </p:nvSpPr>
          <p:spPr bwMode="auto">
            <a:xfrm>
              <a:off x="-21322" y="390786"/>
              <a:ext cx="1186712" cy="379083"/>
            </a:xfrm>
            <a:prstGeom prst="rect">
              <a:avLst/>
            </a:prstGeom>
            <a:grpFill/>
          </p:spPr>
          <p:txBody>
            <a:bodyPr wrap="none">
              <a:spAutoFit/>
            </a:bodyPr>
            <a:lstStyle/>
            <a:p>
              <a:pPr algn="ctr">
                <a:defRPr/>
              </a:pPr>
              <a:r>
                <a:rPr lang="ru-RU" sz="2200" dirty="0" smtClean="0">
                  <a:solidFill>
                    <a:srgbClr val="55120B"/>
                  </a:solidFill>
                  <a:latin typeface="Impact" panose="020B0806030902050204" pitchFamily="34" charset="0"/>
                  <a:ea typeface="Tahoma" pitchFamily="34" charset="0"/>
                  <a:cs typeface="Tahoma" pitchFamily="34" charset="0"/>
                </a:rPr>
                <a:t>924 956,10</a:t>
              </a:r>
              <a:endParaRPr lang="ru-RU" sz="2200" dirty="0">
                <a:solidFill>
                  <a:srgbClr val="55120B"/>
                </a:solidFill>
                <a:latin typeface="Impact" panose="020B0806030902050204" pitchFamily="34" charset="0"/>
                <a:ea typeface="Tahoma" pitchFamily="34" charset="0"/>
                <a:cs typeface="Tahoma" pitchFamily="34" charset="0"/>
              </a:endParaRPr>
            </a:p>
          </p:txBody>
        </p:sp>
      </p:grpSp>
      <p:sp>
        <p:nvSpPr>
          <p:cNvPr id="99" name="Прямоугольник 98"/>
          <p:cNvSpPr/>
          <p:nvPr/>
        </p:nvSpPr>
        <p:spPr bwMode="auto">
          <a:xfrm>
            <a:off x="3754660" y="3811423"/>
            <a:ext cx="1324786" cy="400110"/>
          </a:xfrm>
          <a:prstGeom prst="rect">
            <a:avLst/>
          </a:prstGeom>
        </p:spPr>
        <p:txBody>
          <a:bodyPr wrap="none">
            <a:spAutoFit/>
          </a:bodyPr>
          <a:lstStyle/>
          <a:p>
            <a:pPr algn="ctr">
              <a:defRPr/>
            </a:pPr>
            <a:r>
              <a:rPr lang="ru-RU" sz="2000" dirty="0" smtClean="0">
                <a:solidFill>
                  <a:srgbClr val="566590"/>
                </a:solidFill>
                <a:latin typeface="Impact" panose="020B0806030902050204" pitchFamily="34" charset="0"/>
              </a:rPr>
              <a:t>357 335,35</a:t>
            </a:r>
            <a:endParaRPr sz="2000" dirty="0">
              <a:solidFill>
                <a:srgbClr val="566590"/>
              </a:solidFill>
              <a:latin typeface="Impact" panose="020B0806030902050204" pitchFamily="34" charset="0"/>
            </a:endParaRPr>
          </a:p>
        </p:txBody>
      </p:sp>
      <p:sp>
        <p:nvSpPr>
          <p:cNvPr id="103" name="Прямоугольник 102"/>
          <p:cNvSpPr/>
          <p:nvPr/>
        </p:nvSpPr>
        <p:spPr bwMode="auto">
          <a:xfrm>
            <a:off x="3705413" y="5671841"/>
            <a:ext cx="1289648" cy="400110"/>
          </a:xfrm>
          <a:prstGeom prst="rect">
            <a:avLst/>
          </a:prstGeom>
        </p:spPr>
        <p:txBody>
          <a:bodyPr wrap="none">
            <a:spAutoFit/>
          </a:bodyPr>
          <a:lstStyle/>
          <a:p>
            <a:pPr algn="ctr">
              <a:defRPr/>
            </a:pPr>
            <a:r>
              <a:rPr lang="ru-RU" sz="2000" dirty="0" smtClean="0">
                <a:solidFill>
                  <a:srgbClr val="B67A41"/>
                </a:solidFill>
                <a:latin typeface="Impact" panose="020B0806030902050204" pitchFamily="34" charset="0"/>
              </a:rPr>
              <a:t>567 620,75</a:t>
            </a:r>
            <a:endParaRPr lang="ru-RU" sz="2000" dirty="0">
              <a:solidFill>
                <a:srgbClr val="B67A41"/>
              </a:solidFill>
              <a:latin typeface="Impact" panose="020B0806030902050204" pitchFamily="34" charset="0"/>
            </a:endParaRPr>
          </a:p>
        </p:txBody>
      </p:sp>
      <p:sp>
        <p:nvSpPr>
          <p:cNvPr id="70" name="Скругленный прямоугольник 69"/>
          <p:cNvSpPr/>
          <p:nvPr/>
        </p:nvSpPr>
        <p:spPr>
          <a:xfrm>
            <a:off x="474519" y="5035352"/>
            <a:ext cx="1721932" cy="382920"/>
          </a:xfrm>
          <a:prstGeom prst="roundRect">
            <a:avLst>
              <a:gd name="adj" fmla="val 50000"/>
            </a:avLst>
          </a:prstGeom>
          <a:gradFill>
            <a:gsLst>
              <a:gs pos="98024">
                <a:srgbClr val="234A71"/>
              </a:gs>
              <a:gs pos="0">
                <a:schemeClr val="bg1">
                  <a:lumMod val="95000"/>
                </a:schemeClr>
              </a:gs>
              <a:gs pos="33000">
                <a:srgbClr val="5992CB"/>
              </a:gs>
            </a:gsLst>
            <a:path path="circle">
              <a:fillToRect r="100000" b="100000"/>
            </a:path>
          </a:gradFill>
          <a:ln>
            <a:noFill/>
          </a:ln>
          <a:effectLst>
            <a:outerShdw blurRad="50800" dist="38100" dir="2700000" algn="tl"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effectLst>
                  <a:outerShdw blurRad="114300" dist="38100" dir="2700000" algn="tl">
                    <a:srgbClr val="000000"/>
                  </a:outerShdw>
                </a:effectLst>
                <a:latin typeface="Impact" panose="020B0806030902050204" pitchFamily="34" charset="0"/>
              </a:rPr>
              <a:t>551 200,79</a:t>
            </a:r>
            <a:endParaRPr lang="ru-RU" dirty="0">
              <a:effectLst>
                <a:outerShdw blurRad="114300" dist="38100" dir="2700000" algn="tl">
                  <a:srgbClr val="000000"/>
                </a:outerShdw>
              </a:effectLst>
              <a:latin typeface="Impact" panose="020B0806030902050204" pitchFamily="34" charset="0"/>
            </a:endParaRPr>
          </a:p>
        </p:txBody>
      </p:sp>
      <p:sp>
        <p:nvSpPr>
          <p:cNvPr id="71" name="Скругленный прямоугольник 70"/>
          <p:cNvSpPr/>
          <p:nvPr/>
        </p:nvSpPr>
        <p:spPr>
          <a:xfrm>
            <a:off x="474519" y="5553475"/>
            <a:ext cx="1740125" cy="382920"/>
          </a:xfrm>
          <a:prstGeom prst="roundRect">
            <a:avLst>
              <a:gd name="adj" fmla="val 50000"/>
            </a:avLst>
          </a:prstGeom>
          <a:gradFill>
            <a:gsLst>
              <a:gs pos="38000">
                <a:srgbClr val="D2A165"/>
              </a:gs>
              <a:gs pos="0">
                <a:srgbClr val="FFD44B"/>
              </a:gs>
              <a:gs pos="100000">
                <a:srgbClr val="A96329"/>
              </a:gs>
            </a:gsLst>
            <a:path path="circle">
              <a:fillToRect r="100000" b="100000"/>
            </a:path>
          </a:gradFill>
          <a:ln>
            <a:noFill/>
          </a:ln>
          <a:effectLst>
            <a:outerShdw blurRad="50800" dist="38100" dir="2700000" algn="tl"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effectLst>
                  <a:outerShdw blurRad="114300" dist="38100" dir="2700000" algn="tl">
                    <a:srgbClr val="000000"/>
                  </a:outerShdw>
                </a:effectLst>
                <a:latin typeface="Impact" panose="020B0806030902050204" pitchFamily="34" charset="0"/>
              </a:rPr>
              <a:t>367 040,55</a:t>
            </a:r>
            <a:endParaRPr lang="ru-RU" dirty="0">
              <a:effectLst>
                <a:outerShdw blurRad="114300" dist="38100" dir="2700000" algn="tl">
                  <a:srgbClr val="000000"/>
                </a:outerShdw>
              </a:effectLst>
              <a:latin typeface="Impact" panose="020B0806030902050204" pitchFamily="34" charset="0"/>
            </a:endParaRPr>
          </a:p>
        </p:txBody>
      </p:sp>
      <p:sp>
        <p:nvSpPr>
          <p:cNvPr id="73" name="Скругленный прямоугольник 72"/>
          <p:cNvSpPr/>
          <p:nvPr/>
        </p:nvSpPr>
        <p:spPr>
          <a:xfrm>
            <a:off x="546527" y="6098546"/>
            <a:ext cx="1606395" cy="373239"/>
          </a:xfrm>
          <a:prstGeom prst="roundRect">
            <a:avLst>
              <a:gd name="adj" fmla="val 50000"/>
            </a:avLst>
          </a:prstGeom>
          <a:gradFill>
            <a:gsLst>
              <a:gs pos="0">
                <a:srgbClr val="A8D6E6"/>
              </a:gs>
              <a:gs pos="97628">
                <a:srgbClr val="388FB6"/>
              </a:gs>
              <a:gs pos="36000">
                <a:srgbClr val="6CB2D2"/>
              </a:gs>
            </a:gsLst>
            <a:path path="circle">
              <a:fillToRect r="100000" b="100000"/>
            </a:path>
          </a:gradFill>
          <a:ln>
            <a:noFill/>
          </a:ln>
          <a:effectLst>
            <a:outerShdw blurRad="50800" dist="38100" dir="2700000" algn="tl"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algn="ctr"/>
            <a:r>
              <a:rPr lang="ru-RU" dirty="0" smtClean="0">
                <a:effectLst>
                  <a:outerShdw blurRad="114300" dist="38100" dir="2700000" algn="tl">
                    <a:srgbClr val="000000"/>
                  </a:outerShdw>
                </a:effectLst>
                <a:latin typeface="Impact" panose="020B0806030902050204" pitchFamily="34" charset="0"/>
              </a:rPr>
              <a:t>6 714,76</a:t>
            </a:r>
            <a:endParaRPr lang="en-US" dirty="0">
              <a:effectLst>
                <a:outerShdw blurRad="114300" dist="38100" dir="2700000" algn="tl">
                  <a:srgbClr val="000000"/>
                </a:outerShdw>
              </a:effectLst>
              <a:latin typeface="Impact" panose="020B0806030902050204" pitchFamily="34" charset="0"/>
            </a:endParaRPr>
          </a:p>
        </p:txBody>
      </p:sp>
      <p:sp>
        <p:nvSpPr>
          <p:cNvPr id="74" name="TextBox 73"/>
          <p:cNvSpPr txBox="1"/>
          <p:nvPr/>
        </p:nvSpPr>
        <p:spPr>
          <a:xfrm>
            <a:off x="3360451" y="3133072"/>
            <a:ext cx="1947871" cy="477054"/>
          </a:xfrm>
          <a:prstGeom prst="rect">
            <a:avLst/>
          </a:prstGeom>
          <a:noFill/>
        </p:spPr>
        <p:txBody>
          <a:bodyPr wrap="square" rtlCol="0">
            <a:spAutoFit/>
          </a:bodyPr>
          <a:lstStyle/>
          <a:p>
            <a:pPr algn="ctr">
              <a:lnSpc>
                <a:spcPts val="1463"/>
              </a:lnSpc>
            </a:pPr>
            <a:r>
              <a:rPr lang="ru-RU" sz="1200" dirty="0">
                <a:solidFill>
                  <a:srgbClr val="566590"/>
                </a:solidFill>
                <a:latin typeface="Impact" panose="020B0806030902050204" pitchFamily="34" charset="0"/>
                <a:cs typeface="Times New Roman" panose="02020603050405020304" pitchFamily="18" charset="0"/>
              </a:rPr>
              <a:t>Национальный проект </a:t>
            </a:r>
            <a:endParaRPr lang="ru-RU" sz="1200" dirty="0" smtClean="0">
              <a:solidFill>
                <a:srgbClr val="566590"/>
              </a:solidFill>
              <a:latin typeface="Impact" panose="020B0806030902050204" pitchFamily="34" charset="0"/>
              <a:cs typeface="Times New Roman" panose="02020603050405020304" pitchFamily="18" charset="0"/>
            </a:endParaRPr>
          </a:p>
          <a:p>
            <a:pPr algn="ctr">
              <a:lnSpc>
                <a:spcPts val="1463"/>
              </a:lnSpc>
            </a:pPr>
            <a:r>
              <a:rPr lang="ru-RU" sz="1800" dirty="0" smtClean="0">
                <a:solidFill>
                  <a:srgbClr val="566590"/>
                </a:solidFill>
                <a:latin typeface="Impact" panose="020B0806030902050204" pitchFamily="34" charset="0"/>
                <a:cs typeface="Times New Roman" panose="02020603050405020304" pitchFamily="18" charset="0"/>
              </a:rPr>
              <a:t>«Семья» </a:t>
            </a:r>
            <a:endParaRPr lang="ru-RU" sz="1800" dirty="0">
              <a:solidFill>
                <a:srgbClr val="566590"/>
              </a:solidFill>
              <a:latin typeface="Impact" panose="020B0806030902050204" pitchFamily="34" charset="0"/>
              <a:cs typeface="Times New Roman" panose="02020603050405020304" pitchFamily="18" charset="0"/>
            </a:endParaRPr>
          </a:p>
        </p:txBody>
      </p:sp>
      <p:sp>
        <p:nvSpPr>
          <p:cNvPr id="75" name="TextBox 74"/>
          <p:cNvSpPr txBox="1"/>
          <p:nvPr/>
        </p:nvSpPr>
        <p:spPr>
          <a:xfrm>
            <a:off x="3438500" y="5091452"/>
            <a:ext cx="1795204" cy="669414"/>
          </a:xfrm>
          <a:prstGeom prst="rect">
            <a:avLst/>
          </a:prstGeom>
          <a:noFill/>
        </p:spPr>
        <p:txBody>
          <a:bodyPr wrap="square" rtlCol="0">
            <a:spAutoFit/>
          </a:bodyPr>
          <a:lstStyle/>
          <a:p>
            <a:pPr algn="ctr">
              <a:lnSpc>
                <a:spcPts val="1463"/>
              </a:lnSpc>
            </a:pPr>
            <a:r>
              <a:rPr lang="ru-RU" sz="1200" dirty="0">
                <a:solidFill>
                  <a:srgbClr val="B67A41"/>
                </a:solidFill>
                <a:latin typeface="Impact" panose="020B0806030902050204" pitchFamily="34" charset="0"/>
                <a:cs typeface="Times New Roman" panose="02020603050405020304" pitchFamily="18" charset="0"/>
              </a:rPr>
              <a:t>Национальный проект </a:t>
            </a:r>
            <a:r>
              <a:rPr lang="ru-RU" sz="1600" dirty="0" smtClean="0">
                <a:solidFill>
                  <a:srgbClr val="B67A41"/>
                </a:solidFill>
                <a:latin typeface="Impact" panose="020B0806030902050204" pitchFamily="34" charset="0"/>
                <a:cs typeface="Times New Roman" panose="02020603050405020304" pitchFamily="18" charset="0"/>
              </a:rPr>
              <a:t>«Молодежь и дети»  </a:t>
            </a:r>
            <a:endParaRPr lang="ru-RU" sz="1600" dirty="0">
              <a:solidFill>
                <a:srgbClr val="B67A41"/>
              </a:solidFill>
              <a:latin typeface="Impact" panose="020B0806030902050204" pitchFamily="34" charset="0"/>
              <a:cs typeface="Times New Roman" panose="02020603050405020304" pitchFamily="18" charset="0"/>
            </a:endParaRPr>
          </a:p>
        </p:txBody>
      </p:sp>
      <p:sp>
        <p:nvSpPr>
          <p:cNvPr id="69" name="Прямоугольник 68"/>
          <p:cNvSpPr/>
          <p:nvPr/>
        </p:nvSpPr>
        <p:spPr>
          <a:xfrm>
            <a:off x="565510" y="361273"/>
            <a:ext cx="9107041" cy="382794"/>
          </a:xfrm>
          <a:prstGeom prst="rect">
            <a:avLst/>
          </a:prstGeom>
        </p:spPr>
        <p:txBody>
          <a:bodyPr wrap="square" lIns="73621" tIns="37146" rIns="73621" bIns="37146">
            <a:spAutoFit/>
          </a:bodyPr>
          <a:lstStyle/>
          <a:p>
            <a:pPr algn="ctr">
              <a:defRPr sz="2160" b="1" i="0" u="none" strike="noStrike" kern="1200" baseline="0">
                <a:solidFill>
                  <a:prstClr val="black"/>
                </a:solidFill>
                <a:latin typeface="+mn-lt"/>
                <a:ea typeface="+mn-ea"/>
                <a:cs typeface="+mn-cs"/>
              </a:defRPr>
            </a:pPr>
            <a:r>
              <a:rPr lang="ru-RU" sz="2000" b="1" dirty="0" smtClean="0">
                <a:ln w="900" cmpd="sng">
                  <a:solidFill>
                    <a:schemeClr val="accent1">
                      <a:satMod val="190000"/>
                      <a:alpha val="55000"/>
                    </a:schemeClr>
                  </a:solidFill>
                  <a:prstDash val="solid"/>
                </a:ln>
                <a:latin typeface="Times New Roman" pitchFamily="18" charset="0"/>
                <a:cs typeface="Times New Roman" pitchFamily="18" charset="0"/>
              </a:rPr>
              <a:t>РЕАЛИЗАЦИЯ </a:t>
            </a:r>
            <a:r>
              <a:rPr lang="ru-RU" sz="2000" b="1" dirty="0">
                <a:ln w="900" cmpd="sng">
                  <a:solidFill>
                    <a:schemeClr val="accent1">
                      <a:satMod val="190000"/>
                      <a:alpha val="55000"/>
                    </a:schemeClr>
                  </a:solidFill>
                  <a:prstDash val="solid"/>
                </a:ln>
                <a:latin typeface="Times New Roman" pitchFamily="18" charset="0"/>
                <a:cs typeface="Times New Roman" pitchFamily="18" charset="0"/>
              </a:rPr>
              <a:t>НАЦИОНАЛЬНЫХ ПРОЕКТОВ </a:t>
            </a:r>
            <a:r>
              <a:rPr lang="ru-RU" sz="2000" b="1" dirty="0" smtClean="0">
                <a:ln w="900" cmpd="sng">
                  <a:solidFill>
                    <a:schemeClr val="accent1">
                      <a:satMod val="190000"/>
                      <a:alpha val="55000"/>
                    </a:schemeClr>
                  </a:solidFill>
                  <a:prstDash val="solid"/>
                </a:ln>
                <a:latin typeface="Times New Roman" pitchFamily="18" charset="0"/>
                <a:cs typeface="Times New Roman" pitchFamily="18" charset="0"/>
              </a:rPr>
              <a:t>В 2026 </a:t>
            </a:r>
            <a:r>
              <a:rPr lang="ru-RU" sz="2000" b="1" dirty="0">
                <a:ln w="900" cmpd="sng">
                  <a:solidFill>
                    <a:schemeClr val="accent1">
                      <a:satMod val="190000"/>
                      <a:alpha val="55000"/>
                    </a:schemeClr>
                  </a:solidFill>
                  <a:prstDash val="solid"/>
                </a:ln>
                <a:latin typeface="Times New Roman" pitchFamily="18" charset="0"/>
                <a:cs typeface="Times New Roman" pitchFamily="18" charset="0"/>
              </a:rPr>
              <a:t>ГОДУ</a:t>
            </a:r>
            <a:endParaRPr lang="ru-RU" sz="2275" dirty="0">
              <a:latin typeface="Times New Roman" panose="02020603050405020304" pitchFamily="18" charset="0"/>
              <a:cs typeface="Times New Roman" panose="02020603050405020304" pitchFamily="18" charset="0"/>
            </a:endParaRPr>
          </a:p>
        </p:txBody>
      </p:sp>
      <p:sp>
        <p:nvSpPr>
          <p:cNvPr id="72" name="Заголовок 1"/>
          <p:cNvSpPr txBox="1">
            <a:spLocks/>
          </p:cNvSpPr>
          <p:nvPr/>
        </p:nvSpPr>
        <p:spPr bwMode="auto">
          <a:xfrm>
            <a:off x="8365021" y="2317310"/>
            <a:ext cx="1482725" cy="361950"/>
          </a:xfrm>
          <a:prstGeom prst="rect">
            <a:avLst/>
          </a:prstGeom>
          <a:noFill/>
          <a:ln w="9525">
            <a:noFill/>
            <a:miter lim="800000"/>
            <a:headEnd/>
            <a:tailEnd/>
          </a:ln>
        </p:spPr>
        <p:txBody>
          <a:bodyPr lIns="91380" tIns="45690" rIns="91380" bIns="45690" anchor="ctr"/>
          <a:lstStyle/>
          <a:p>
            <a:pPr algn="ctr" defTabSz="912813"/>
            <a:r>
              <a:rPr lang="ru-RU" sz="1200" b="1" dirty="0">
                <a:latin typeface="Times New Roman" pitchFamily="18" charset="0"/>
                <a:cs typeface="Times New Roman" pitchFamily="18" charset="0"/>
              </a:rPr>
              <a:t>(</a:t>
            </a:r>
            <a:r>
              <a:rPr lang="ru-RU" sz="1100" b="1" dirty="0">
                <a:latin typeface="Times New Roman" pitchFamily="18" charset="0"/>
                <a:cs typeface="Times New Roman" pitchFamily="18" charset="0"/>
              </a:rPr>
              <a:t>тыс</a:t>
            </a:r>
            <a:r>
              <a:rPr lang="ru-RU" sz="1200" b="1" dirty="0">
                <a:latin typeface="Times New Roman" pitchFamily="18" charset="0"/>
                <a:cs typeface="Times New Roman" pitchFamily="18" charset="0"/>
              </a:rPr>
              <a:t>. </a:t>
            </a:r>
            <a:r>
              <a:rPr lang="ru-RU" sz="1100" b="1" dirty="0">
                <a:latin typeface="Times New Roman" pitchFamily="18" charset="0"/>
                <a:cs typeface="Times New Roman" pitchFamily="18" charset="0"/>
              </a:rPr>
              <a:t>рублей</a:t>
            </a:r>
            <a:r>
              <a:rPr lang="ru-RU" sz="1200" b="1" dirty="0">
                <a:latin typeface="Times New Roman" pitchFamily="18" charset="0"/>
                <a:cs typeface="Times New Roman" pitchFamily="18" charset="0"/>
              </a:rPr>
              <a:t>)</a:t>
            </a:r>
          </a:p>
        </p:txBody>
      </p:sp>
      <p:graphicFrame>
        <p:nvGraphicFramePr>
          <p:cNvPr id="51" name="Таблица 50"/>
          <p:cNvGraphicFramePr>
            <a:graphicFrameLocks noGrp="1"/>
          </p:cNvGraphicFramePr>
          <p:nvPr>
            <p:extLst/>
          </p:nvPr>
        </p:nvGraphicFramePr>
        <p:xfrm>
          <a:off x="3519367" y="2826701"/>
          <a:ext cx="5965013" cy="1770233"/>
        </p:xfrm>
        <a:graphic>
          <a:graphicData uri="http://schemas.openxmlformats.org/drawingml/2006/table">
            <a:tbl>
              <a:tblPr/>
              <a:tblGrid>
                <a:gridCol w="1656468">
                  <a:extLst>
                    <a:ext uri="{9D8B030D-6E8A-4147-A177-3AD203B41FA5}">
                      <a16:colId xmlns:a16="http://schemas.microsoft.com/office/drawing/2014/main" val="285306394"/>
                    </a:ext>
                  </a:extLst>
                </a:gridCol>
                <a:gridCol w="3204990">
                  <a:extLst>
                    <a:ext uri="{9D8B030D-6E8A-4147-A177-3AD203B41FA5}">
                      <a16:colId xmlns:a16="http://schemas.microsoft.com/office/drawing/2014/main" val="2051528797"/>
                    </a:ext>
                  </a:extLst>
                </a:gridCol>
                <a:gridCol w="1103555">
                  <a:extLst>
                    <a:ext uri="{9D8B030D-6E8A-4147-A177-3AD203B41FA5}">
                      <a16:colId xmlns:a16="http://schemas.microsoft.com/office/drawing/2014/main" val="4154733131"/>
                    </a:ext>
                  </a:extLst>
                </a:gridCol>
              </a:tblGrid>
              <a:tr h="1770233">
                <a:tc>
                  <a:txBody>
                    <a:bodyPr/>
                    <a:lstStyle/>
                    <a:p>
                      <a:endParaRPr lang="ru-RU" dirty="0"/>
                    </a:p>
                  </a:txBody>
                  <a:tcPr>
                    <a:lnL w="12700" cmpd="sng">
                      <a:solidFill>
                        <a:srgbClr val="B67A41"/>
                      </a:solidFill>
                      <a:prstDash val="solid"/>
                    </a:lnL>
                    <a:lnR w="12700" cap="flat" cmpd="sng" algn="ctr">
                      <a:solidFill>
                        <a:srgbClr val="B67A41"/>
                      </a:solidFill>
                      <a:prstDash val="solid"/>
                      <a:round/>
                      <a:headEnd type="none" w="med" len="med"/>
                      <a:tailEnd type="none" w="med" len="med"/>
                    </a:lnR>
                    <a:lnT w="12700" cmpd="sng">
                      <a:solidFill>
                        <a:srgbClr val="B67A41"/>
                      </a:solidFill>
                      <a:prstDash val="solid"/>
                    </a:lnT>
                    <a:lnB w="12700" cmpd="sng">
                      <a:solidFill>
                        <a:srgbClr val="B67A41"/>
                      </a:solidFill>
                      <a:prstDash val="solid"/>
                    </a:lnB>
                  </a:tcPr>
                </a:tc>
                <a:tc>
                  <a:txBody>
                    <a:bodyPr/>
                    <a:lstStyle/>
                    <a:p>
                      <a:endParaRPr lang="ru-RU" dirty="0"/>
                    </a:p>
                  </a:txBody>
                  <a:tcPr>
                    <a:lnL w="12700" cap="flat" cmpd="sng" algn="ctr">
                      <a:solidFill>
                        <a:srgbClr val="B67A41"/>
                      </a:solidFill>
                      <a:prstDash val="solid"/>
                      <a:round/>
                      <a:headEnd type="none" w="med" len="med"/>
                      <a:tailEnd type="none" w="med" len="med"/>
                    </a:lnL>
                    <a:lnR w="12700" cap="flat" cmpd="sng" algn="ctr">
                      <a:solidFill>
                        <a:srgbClr val="B67A41"/>
                      </a:solidFill>
                      <a:prstDash val="solid"/>
                      <a:round/>
                      <a:headEnd type="none" w="med" len="med"/>
                      <a:tailEnd type="none" w="med" len="med"/>
                    </a:lnR>
                    <a:lnT w="12700" cap="flat" cmpd="sng" algn="ctr">
                      <a:solidFill>
                        <a:srgbClr val="B67A41"/>
                      </a:solidFill>
                      <a:prstDash val="solid"/>
                      <a:round/>
                      <a:headEnd type="none" w="med" len="med"/>
                      <a:tailEnd type="none" w="med" len="med"/>
                    </a:lnT>
                    <a:lnB w="12700" cap="flat" cmpd="sng" algn="ctr">
                      <a:solidFill>
                        <a:srgbClr val="B67A41"/>
                      </a:solidFill>
                      <a:prstDash val="solid"/>
                      <a:round/>
                      <a:headEnd type="none" w="med" len="med"/>
                      <a:tailEnd type="none" w="med" len="med"/>
                    </a:lnB>
                  </a:tcPr>
                </a:tc>
                <a:tc>
                  <a:txBody>
                    <a:bodyPr/>
                    <a:lstStyle/>
                    <a:p>
                      <a:endParaRPr lang="ru-RU" dirty="0"/>
                    </a:p>
                  </a:txBody>
                  <a:tcPr>
                    <a:lnL w="12700" cap="flat" cmpd="sng" algn="ctr">
                      <a:solidFill>
                        <a:srgbClr val="B67A41"/>
                      </a:solidFill>
                      <a:prstDash val="solid"/>
                      <a:round/>
                      <a:headEnd type="none" w="med" len="med"/>
                      <a:tailEnd type="none" w="med" len="med"/>
                    </a:lnL>
                    <a:lnR w="12700" cmpd="sng">
                      <a:solidFill>
                        <a:srgbClr val="B67A41"/>
                      </a:solidFill>
                      <a:prstDash val="solid"/>
                    </a:lnR>
                    <a:lnT w="12700" cap="flat" cmpd="sng" algn="ctr">
                      <a:solidFill>
                        <a:srgbClr val="B67A41"/>
                      </a:solidFill>
                      <a:prstDash val="solid"/>
                      <a:round/>
                      <a:headEnd type="none" w="med" len="med"/>
                      <a:tailEnd type="none" w="med" len="med"/>
                    </a:lnT>
                    <a:lnB w="12700" cap="flat" cmpd="sng" algn="ctr">
                      <a:solidFill>
                        <a:srgbClr val="B67A41"/>
                      </a:solidFill>
                      <a:prstDash val="solid"/>
                      <a:round/>
                      <a:headEnd type="none" w="med" len="med"/>
                      <a:tailEnd type="none" w="med" len="med"/>
                    </a:lnB>
                  </a:tcPr>
                </a:tc>
                <a:extLst>
                  <a:ext uri="{0D108BD9-81ED-4DB2-BD59-A6C34878D82A}">
                    <a16:rowId xmlns:a16="http://schemas.microsoft.com/office/drawing/2014/main" val="2655667312"/>
                  </a:ext>
                </a:extLst>
              </a:tr>
            </a:tbl>
          </a:graphicData>
        </a:graphic>
      </p:graphicFrame>
      <p:sp>
        <p:nvSpPr>
          <p:cNvPr id="62" name="Объект 2"/>
          <p:cNvSpPr txBox="1">
            <a:spLocks/>
          </p:cNvSpPr>
          <p:nvPr/>
        </p:nvSpPr>
        <p:spPr>
          <a:xfrm>
            <a:off x="378857" y="874503"/>
            <a:ext cx="9145587" cy="1368152"/>
          </a:xfrm>
          <a:prstGeom prst="rect">
            <a:avLst/>
          </a:prstGeom>
        </p:spPr>
        <p:txBody>
          <a:bodyPr rtlCol="0">
            <a:normAutofit fontScale="92500" lnSpcReduction="10000"/>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0" indent="0" algn="just" defTabSz="910215" fontAlgn="auto">
              <a:spcBef>
                <a:spcPts val="0"/>
              </a:spcBef>
              <a:spcAft>
                <a:spcPts val="0"/>
              </a:spcAft>
              <a:buFont typeface="Arial" panose="020B0604020202020204" pitchFamily="34" charset="0"/>
              <a:buNone/>
              <a:tabLst>
                <a:tab pos="450553" algn="l"/>
              </a:tabLst>
              <a:defRPr/>
            </a:pPr>
            <a:r>
              <a:rPr lang="ru-RU" sz="1400" b="1" dirty="0" smtClean="0">
                <a:solidFill>
                  <a:schemeClr val="tx1">
                    <a:lumMod val="85000"/>
                    <a:lumOff val="15000"/>
                  </a:schemeClr>
                </a:solidFill>
              </a:rPr>
              <a:t>	</a:t>
            </a:r>
            <a:r>
              <a:rPr lang="ru-RU" sz="1800" b="1" dirty="0" smtClean="0">
                <a:solidFill>
                  <a:schemeClr val="tx1">
                    <a:lumMod val="85000"/>
                    <a:lumOff val="15000"/>
                  </a:schemeClr>
                </a:solidFill>
                <a:latin typeface="Times New Roman" panose="02020603050405020304" pitchFamily="18" charset="0"/>
                <a:cs typeface="Times New Roman" panose="02020603050405020304" pitchFamily="18" charset="0"/>
              </a:rPr>
              <a:t>В бюджете Шпаковского муниципального округа на 2026 год и плановый период     2027 и 2028 годов в приоритетном порядке предусмотрены средства на достижение национальных целей, определенных указом Президента Российской Федерации от 7 мая 2024 года № 309 «О национальных целях развития Российской Федерации на период до 2030 года и на перспективу до 2036 года». </a:t>
            </a:r>
          </a:p>
          <a:p>
            <a:pPr marL="0" indent="0" algn="just" defTabSz="910215" fontAlgn="auto">
              <a:spcBef>
                <a:spcPts val="0"/>
              </a:spcBef>
              <a:spcAft>
                <a:spcPts val="0"/>
              </a:spcAft>
              <a:buFont typeface="Arial" panose="020B0604020202020204" pitchFamily="34" charset="0"/>
              <a:buNone/>
              <a:tabLst>
                <a:tab pos="450553" algn="l"/>
              </a:tabLst>
              <a:defRPr/>
            </a:pPr>
            <a:r>
              <a:rPr lang="ru-RU" sz="1800" b="1" dirty="0" smtClean="0">
                <a:solidFill>
                  <a:schemeClr val="tx1">
                    <a:lumMod val="85000"/>
                    <a:lumOff val="15000"/>
                  </a:schemeClr>
                </a:solidFill>
                <a:latin typeface="Times New Roman" panose="02020603050405020304" pitchFamily="18" charset="0"/>
                <a:cs typeface="Times New Roman" panose="02020603050405020304" pitchFamily="18" charset="0"/>
              </a:rPr>
              <a:t>	</a:t>
            </a:r>
            <a:endParaRPr lang="ru-RU" sz="18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2926779"/>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Выноска со стрелкой вниз 8"/>
          <p:cNvSpPr/>
          <p:nvPr/>
        </p:nvSpPr>
        <p:spPr>
          <a:xfrm>
            <a:off x="331732" y="1376775"/>
            <a:ext cx="9230922" cy="4176464"/>
          </a:xfrm>
          <a:prstGeom prst="downArrowCallout">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solidFill>
                <a:schemeClr val="tx1"/>
              </a:solidFill>
            </a:endParaRPr>
          </a:p>
        </p:txBody>
      </p:sp>
      <p:sp>
        <p:nvSpPr>
          <p:cNvPr id="135169" name="Заголовок 1"/>
          <p:cNvSpPr>
            <a:spLocks noGrp="1"/>
          </p:cNvSpPr>
          <p:nvPr>
            <p:ph type="title"/>
          </p:nvPr>
        </p:nvSpPr>
        <p:spPr>
          <a:xfrm>
            <a:off x="464886" y="162023"/>
            <a:ext cx="8964613" cy="915987"/>
          </a:xfrm>
        </p:spPr>
        <p:txBody>
          <a:bodyPr>
            <a:normAutofit fontScale="90000"/>
          </a:bodyPr>
          <a:lstStyle/>
          <a:p>
            <a:pPr algn="ctr" defTabSz="1072074">
              <a:spcBef>
                <a:spcPts val="0"/>
              </a:spcBef>
              <a:defRPr/>
            </a:pPr>
            <a:r>
              <a:rPr lang="ru-RU" sz="2200" b="1" dirty="0" smtClean="0">
                <a:latin typeface="Times New Roman" pitchFamily="18" charset="0"/>
                <a:cs typeface="Times New Roman" pitchFamily="18" charset="0"/>
              </a:rPr>
              <a:t> </a:t>
            </a:r>
            <a:r>
              <a:rPr lang="ru-RU" sz="2000" b="1" dirty="0">
                <a:ln w="900" cmpd="sng">
                  <a:solidFill>
                    <a:schemeClr val="accent1">
                      <a:satMod val="190000"/>
                      <a:alpha val="55000"/>
                    </a:schemeClr>
                  </a:solidFill>
                  <a:prstDash val="solid"/>
                </a:ln>
                <a:solidFill>
                  <a:schemeClr val="tx1"/>
                </a:solidFill>
                <a:latin typeface="Times New Roman"/>
                <a:ea typeface="+mn-ea"/>
                <a:cs typeface="+mn-cs"/>
              </a:rPr>
              <a:t>РАСХОДЫ </a:t>
            </a:r>
            <a:r>
              <a:rPr lang="ru-RU" sz="2000" b="1" dirty="0" smtClean="0">
                <a:ln w="900" cmpd="sng">
                  <a:solidFill>
                    <a:schemeClr val="accent1">
                      <a:satMod val="190000"/>
                      <a:alpha val="55000"/>
                    </a:schemeClr>
                  </a:solidFill>
                  <a:prstDash val="solid"/>
                </a:ln>
                <a:solidFill>
                  <a:schemeClr val="tx1"/>
                </a:solidFill>
                <a:latin typeface="Times New Roman"/>
                <a:ea typeface="+mn-ea"/>
                <a:cs typeface="+mn-cs"/>
              </a:rPr>
              <a:t>БЮДЖЕТА ШПАКОВСКОГО МУНИЦИПАЛЬНОГО ОКРУГА </a:t>
            </a:r>
            <a:br>
              <a:rPr lang="ru-RU" sz="2000" b="1" dirty="0" smtClean="0">
                <a:ln w="900" cmpd="sng">
                  <a:solidFill>
                    <a:schemeClr val="accent1">
                      <a:satMod val="190000"/>
                      <a:alpha val="55000"/>
                    </a:schemeClr>
                  </a:solidFill>
                  <a:prstDash val="solid"/>
                </a:ln>
                <a:solidFill>
                  <a:schemeClr val="tx1"/>
                </a:solidFill>
                <a:latin typeface="Times New Roman"/>
                <a:ea typeface="+mn-ea"/>
                <a:cs typeface="+mn-cs"/>
              </a:rPr>
            </a:br>
            <a:r>
              <a:rPr lang="ru-RU" sz="2000" b="1" dirty="0" smtClean="0">
                <a:ln w="900" cmpd="sng">
                  <a:solidFill>
                    <a:schemeClr val="accent1">
                      <a:satMod val="190000"/>
                      <a:alpha val="55000"/>
                    </a:schemeClr>
                  </a:solidFill>
                  <a:prstDash val="solid"/>
                </a:ln>
                <a:solidFill>
                  <a:schemeClr val="tx1"/>
                </a:solidFill>
                <a:latin typeface="Times New Roman"/>
                <a:ea typeface="+mn-ea"/>
                <a:cs typeface="+mn-cs"/>
              </a:rPr>
              <a:t>С </a:t>
            </a:r>
            <a:r>
              <a:rPr lang="ru-RU" sz="2000" b="1" dirty="0">
                <a:ln w="900" cmpd="sng">
                  <a:solidFill>
                    <a:schemeClr val="accent1">
                      <a:satMod val="190000"/>
                      <a:alpha val="55000"/>
                    </a:schemeClr>
                  </a:solidFill>
                  <a:prstDash val="solid"/>
                </a:ln>
                <a:solidFill>
                  <a:schemeClr val="tx1"/>
                </a:solidFill>
                <a:latin typeface="Times New Roman"/>
                <a:ea typeface="+mn-ea"/>
                <a:cs typeface="+mn-cs"/>
              </a:rPr>
              <a:t>УЧЕТОМ ИНТЕРЕСОВ ЦЕЛЕВЫХ ГРУПП </a:t>
            </a:r>
            <a:r>
              <a:rPr lang="ru-RU" sz="2000" b="1" dirty="0" smtClean="0">
                <a:ln w="900" cmpd="sng">
                  <a:solidFill>
                    <a:schemeClr val="accent1">
                      <a:satMod val="190000"/>
                      <a:alpha val="55000"/>
                    </a:schemeClr>
                  </a:solidFill>
                  <a:prstDash val="solid"/>
                </a:ln>
                <a:solidFill>
                  <a:schemeClr val="tx1"/>
                </a:solidFill>
                <a:latin typeface="Times New Roman"/>
                <a:ea typeface="+mn-ea"/>
                <a:cs typeface="+mn-cs"/>
              </a:rPr>
              <a:t>ПОЛЬЗОВАТЕЛЕЙ</a:t>
            </a:r>
            <a:endParaRPr lang="ru-RU" sz="2000" b="1" dirty="0">
              <a:ln w="900" cmpd="sng">
                <a:solidFill>
                  <a:schemeClr val="accent1">
                    <a:satMod val="190000"/>
                    <a:alpha val="55000"/>
                  </a:schemeClr>
                </a:solidFill>
                <a:prstDash val="solid"/>
              </a:ln>
              <a:solidFill>
                <a:schemeClr val="tx1"/>
              </a:solidFill>
              <a:latin typeface="Times New Roman"/>
              <a:ea typeface="+mn-ea"/>
              <a:cs typeface="+mn-cs"/>
            </a:endParaRPr>
          </a:p>
        </p:txBody>
      </p:sp>
      <p:sp>
        <p:nvSpPr>
          <p:cNvPr id="3" name="Прямоугольник 2"/>
          <p:cNvSpPr/>
          <p:nvPr/>
        </p:nvSpPr>
        <p:spPr>
          <a:xfrm>
            <a:off x="410118" y="1429285"/>
            <a:ext cx="9074150" cy="2585263"/>
          </a:xfrm>
          <a:prstGeom prst="rect">
            <a:avLst/>
          </a:prstGeom>
        </p:spPr>
        <p:txBody>
          <a:bodyPr lIns="91380" tIns="45690" rIns="91380" bIns="45690">
            <a:spAutoFit/>
          </a:bodyPr>
          <a:lstStyle/>
          <a:p>
            <a:pPr algn="just" defTabSz="1072074" fontAlgn="auto">
              <a:spcBef>
                <a:spcPts val="0"/>
              </a:spcBef>
              <a:spcAft>
                <a:spcPts val="0"/>
              </a:spcAft>
              <a:tabLst>
                <a:tab pos="450553" algn="l"/>
              </a:tabLst>
              <a:defRPr/>
            </a:pPr>
            <a:r>
              <a:rPr lang="ru-RU" sz="1600" b="1" dirty="0">
                <a:latin typeface="Times New Roman" panose="02020603050405020304" pitchFamily="18" charset="0"/>
                <a:cs typeface="Times New Roman" panose="02020603050405020304" pitchFamily="18" charset="0"/>
              </a:rPr>
              <a:t>	</a:t>
            </a:r>
            <a:r>
              <a:rPr lang="ru-RU" sz="1800" b="1" dirty="0">
                <a:latin typeface="Times New Roman" panose="02020603050405020304" pitchFamily="18" charset="0"/>
                <a:cs typeface="Times New Roman" panose="02020603050405020304" pitchFamily="18" charset="0"/>
              </a:rPr>
              <a:t>Социальная сфера –  это совокупность отраслей, предприятий, организаций, непосредственным образом связанных и определяющих образ и уровень жизни людей, их благосостояние, потребление (образование, </a:t>
            </a:r>
            <a:r>
              <a:rPr lang="ru-RU" sz="1800" b="1" dirty="0" smtClean="0">
                <a:latin typeface="Times New Roman" panose="02020603050405020304" pitchFamily="18" charset="0"/>
                <a:cs typeface="Times New Roman" panose="02020603050405020304" pitchFamily="18" charset="0"/>
              </a:rPr>
              <a:t>молодежное развитие, культура</a:t>
            </a:r>
            <a:r>
              <a:rPr lang="ru-RU" sz="1800" b="1" dirty="0">
                <a:latin typeface="Times New Roman" panose="02020603050405020304" pitchFamily="18" charset="0"/>
                <a:cs typeface="Times New Roman" panose="02020603050405020304" pitchFamily="18" charset="0"/>
              </a:rPr>
              <a:t>, искусство, физическая культура и спорт).</a:t>
            </a:r>
          </a:p>
          <a:p>
            <a:pPr algn="just" defTabSz="1072074" fontAlgn="auto">
              <a:spcBef>
                <a:spcPts val="0"/>
              </a:spcBef>
              <a:spcAft>
                <a:spcPts val="0"/>
              </a:spcAft>
              <a:tabLst>
                <a:tab pos="450553" algn="l"/>
              </a:tabLst>
              <a:defRPr/>
            </a:pPr>
            <a:r>
              <a:rPr lang="ru-RU" sz="1800" b="1" dirty="0">
                <a:latin typeface="Times New Roman" panose="02020603050405020304" pitchFamily="18" charset="0"/>
                <a:cs typeface="Times New Roman" panose="02020603050405020304" pitchFamily="18" charset="0"/>
              </a:rPr>
              <a:t>	Социальная сфера охватывает все пространство жизни человека –  от условий его труда и быта, здоровья и досуга до социально - классовых и национальных отношений.  </a:t>
            </a:r>
            <a:r>
              <a:rPr lang="ru-RU" sz="1800" b="1" u="sng" dirty="0">
                <a:latin typeface="Times New Roman" panose="02020603050405020304" pitchFamily="18" charset="0"/>
                <a:cs typeface="Times New Roman" panose="02020603050405020304" pitchFamily="18" charset="0"/>
              </a:rPr>
              <a:t>Основным направлением в социальной сфере является создание оптимальных условий жизни для каждого человека, его здоровья, образования, трудовой деятельности и социальной справедливости для всех слоев населения. </a:t>
            </a:r>
          </a:p>
        </p:txBody>
      </p:sp>
      <p:sp>
        <p:nvSpPr>
          <p:cNvPr id="4" name="Заголовок 1"/>
          <p:cNvSpPr txBox="1">
            <a:spLocks/>
          </p:cNvSpPr>
          <p:nvPr/>
        </p:nvSpPr>
        <p:spPr>
          <a:xfrm>
            <a:off x="496268" y="874185"/>
            <a:ext cx="8964613" cy="50259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ctr" defTabSz="1072074" fontAlgn="auto">
              <a:spcBef>
                <a:spcPts val="0"/>
              </a:spcBef>
              <a:spcAft>
                <a:spcPts val="0"/>
              </a:spcAft>
              <a:defRPr/>
            </a:pPr>
            <a:r>
              <a:rPr lang="ru-RU" sz="2200" b="1" dirty="0" smtClean="0">
                <a:solidFill>
                  <a:schemeClr val="accent2">
                    <a:lumMod val="75000"/>
                  </a:schemeClr>
                </a:solidFill>
                <a:latin typeface="Times New Roman" pitchFamily="18" charset="0"/>
                <a:cs typeface="Times New Roman" pitchFamily="18" charset="0"/>
              </a:rPr>
              <a:t> </a:t>
            </a:r>
            <a:r>
              <a:rPr lang="ru-RU" sz="2000" b="1" dirty="0" smtClean="0">
                <a:ln w="900" cmpd="sng">
                  <a:noFill/>
                  <a:prstDash val="solid"/>
                </a:ln>
                <a:solidFill>
                  <a:schemeClr val="accent2">
                    <a:lumMod val="75000"/>
                  </a:schemeClr>
                </a:solidFill>
                <a:latin typeface="Times New Roman"/>
                <a:ea typeface="+mn-ea"/>
                <a:cs typeface="+mn-cs"/>
              </a:rPr>
              <a:t>СОЦИАЛЬНО-КУЛЬТУРНАЯ СФЕРА</a:t>
            </a:r>
          </a:p>
        </p:txBody>
      </p:sp>
      <p:sp>
        <p:nvSpPr>
          <p:cNvPr id="5" name="Объект 2"/>
          <p:cNvSpPr txBox="1">
            <a:spLocks/>
          </p:cNvSpPr>
          <p:nvPr/>
        </p:nvSpPr>
        <p:spPr>
          <a:xfrm>
            <a:off x="6897216" y="4196921"/>
            <a:ext cx="3456384" cy="523220"/>
          </a:xfrm>
          <a:prstGeom prst="rect">
            <a:avLst/>
          </a:prstGeom>
        </p:spPr>
        <p:txBody>
          <a:bodyPr wrap="square">
            <a:spAutoFit/>
          </a:bodyPr>
          <a:lstStyle>
            <a:defPPr>
              <a:defRPr lang="ru-RU"/>
            </a:defPPr>
            <a:lvl1pPr fontAlgn="auto">
              <a:spcAft>
                <a:spcPts val="0"/>
              </a:spcAft>
              <a:buFont typeface="Corbel" pitchFamily="34" charset="0"/>
              <a:buNone/>
              <a:defRPr sz="1400" b="1">
                <a:latin typeface="Times New Roman" panose="02020603050405020304" pitchFamily="18" charset="0"/>
                <a:cs typeface="Times New Roman" panose="02020603050405020304" pitchFamily="18" charset="0"/>
              </a:defRPr>
            </a:lvl1pPr>
          </a:lstStyle>
          <a:p>
            <a:r>
              <a:rPr lang="ru-RU" dirty="0"/>
              <a:t>РАБОТНИКИ УЧРЕЖДЕНИЙ </a:t>
            </a:r>
          </a:p>
          <a:p>
            <a:r>
              <a:rPr lang="ru-RU" dirty="0"/>
              <a:t>БЮДЖЕТНОЙ СФЕРЫ</a:t>
            </a:r>
          </a:p>
        </p:txBody>
      </p:sp>
      <p:pic>
        <p:nvPicPr>
          <p:cNvPr id="6" name="Picture 2" descr="C:\Users\Adm\Desktop\543-5437295_go-arrow-next-svg-clip-arts-portable-netwo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023" y="4207519"/>
            <a:ext cx="505742" cy="50202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44991" y="4196921"/>
            <a:ext cx="2916930" cy="523220"/>
          </a:xfrm>
          <a:prstGeom prst="rect">
            <a:avLst/>
          </a:prstGeom>
        </p:spPr>
        <p:txBody>
          <a:bodyPr wrap="square">
            <a:spAutoFit/>
          </a:bodyPr>
          <a:lstStyle/>
          <a:p>
            <a:pPr marL="0" indent="0" fontAlgn="auto">
              <a:spcAft>
                <a:spcPts val="0"/>
              </a:spcAft>
              <a:buFont typeface="Corbel" pitchFamily="34" charset="0"/>
              <a:buNone/>
            </a:pPr>
            <a:r>
              <a:rPr lang="ru-RU" sz="1400" b="1" dirty="0">
                <a:latin typeface="Times New Roman" panose="02020603050405020304" pitchFamily="18" charset="0"/>
                <a:cs typeface="Times New Roman" panose="02020603050405020304" pitchFamily="18" charset="0"/>
              </a:rPr>
              <a:t>ГРАЖДАНЕ, НУЖДАЮЩИЕСЯ </a:t>
            </a:r>
          </a:p>
          <a:p>
            <a:pPr marL="0" indent="0" fontAlgn="auto">
              <a:spcAft>
                <a:spcPts val="0"/>
              </a:spcAft>
              <a:buFont typeface="Corbel" pitchFamily="34" charset="0"/>
              <a:buNone/>
            </a:pPr>
            <a:r>
              <a:rPr lang="ru-RU" sz="1400" b="1" dirty="0">
                <a:latin typeface="Times New Roman" panose="02020603050405020304" pitchFamily="18" charset="0"/>
                <a:cs typeface="Times New Roman" panose="02020603050405020304" pitchFamily="18" charset="0"/>
              </a:rPr>
              <a:t>В СОЦИАЛЬНОЙ ПОДДЕРЖКЕ</a:t>
            </a:r>
          </a:p>
        </p:txBody>
      </p:sp>
      <p:sp>
        <p:nvSpPr>
          <p:cNvPr id="7" name="Прямоугольник 6"/>
          <p:cNvSpPr/>
          <p:nvPr/>
        </p:nvSpPr>
        <p:spPr>
          <a:xfrm>
            <a:off x="4409343" y="4182293"/>
            <a:ext cx="1867050" cy="523220"/>
          </a:xfrm>
          <a:prstGeom prst="rect">
            <a:avLst/>
          </a:prstGeom>
        </p:spPr>
        <p:txBody>
          <a:bodyPr wrap="square">
            <a:spAutoFit/>
          </a:bodyPr>
          <a:lstStyle/>
          <a:p>
            <a:pPr algn="ctr" fontAlgn="auto">
              <a:spcAft>
                <a:spcPts val="0"/>
              </a:spcAft>
              <a:buFont typeface="Corbel" pitchFamily="34" charset="0"/>
              <a:buNone/>
            </a:pPr>
            <a:r>
              <a:rPr lang="ru-RU" sz="1400" b="1" dirty="0">
                <a:latin typeface="Times New Roman" panose="02020603050405020304" pitchFamily="18" charset="0"/>
                <a:cs typeface="Times New Roman" panose="02020603050405020304" pitchFamily="18" charset="0"/>
              </a:rPr>
              <a:t>СЕМЬИ С </a:t>
            </a:r>
            <a:r>
              <a:rPr lang="ru-RU" sz="1400" b="1" dirty="0" smtClean="0">
                <a:latin typeface="Times New Roman" panose="02020603050405020304" pitchFamily="18" charset="0"/>
                <a:cs typeface="Times New Roman" panose="02020603050405020304" pitchFamily="18" charset="0"/>
              </a:rPr>
              <a:t>ДЕТЬМИ</a:t>
            </a:r>
          </a:p>
          <a:p>
            <a:pPr algn="ctr" fontAlgn="auto">
              <a:spcAft>
                <a:spcPts val="0"/>
              </a:spcAft>
              <a:buFont typeface="Corbel" pitchFamily="34" charset="0"/>
              <a:buNone/>
            </a:pPr>
            <a:r>
              <a:rPr lang="ru-RU" sz="1400" b="1" dirty="0" smtClean="0">
                <a:latin typeface="Times New Roman" panose="02020603050405020304" pitchFamily="18" charset="0"/>
                <a:cs typeface="Times New Roman" panose="02020603050405020304" pitchFamily="18" charset="0"/>
              </a:rPr>
              <a:t>И МОЛОДЁЖЬ</a:t>
            </a:r>
            <a:endParaRPr lang="ru-RU" sz="1400" b="1" dirty="0">
              <a:latin typeface="Times New Roman" panose="02020603050405020304" pitchFamily="18" charset="0"/>
              <a:cs typeface="Times New Roman" panose="02020603050405020304" pitchFamily="18" charset="0"/>
            </a:endParaRPr>
          </a:p>
        </p:txBody>
      </p:sp>
      <p:pic>
        <p:nvPicPr>
          <p:cNvPr id="12" name="Picture 2" descr="C:\Users\Adm\Desktop\543-5437295_go-arrow-next-svg-clip-arts-portable-netwo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3601" y="4203146"/>
            <a:ext cx="505742" cy="5020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Desktop\543-5437295_go-arrow-next-svg-clip-arts-portable-netwo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8073" y="4219180"/>
            <a:ext cx="505742" cy="50202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C:\Users\Adm\Desktop\8892d50e49112f23de5f90574ad0c39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04551">
            <a:off x="5008268" y="4932657"/>
            <a:ext cx="1988765" cy="142353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15" name="Picture 6" descr="C:\Users\Adm\Desktop\rr713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15498">
            <a:off x="7197605" y="4960561"/>
            <a:ext cx="2274157" cy="151231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16" name="Picture 3" descr="C:\Users\Adm\Desktop\dzyudo3_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188160">
            <a:off x="406711" y="5008857"/>
            <a:ext cx="2035998" cy="137683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17" name="Picture 4" descr="C:\Users\Adm\Desktop\e300dfe6ec7b56077aa64a52afc04c74_X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13795">
            <a:off x="2606053" y="5008747"/>
            <a:ext cx="2209309" cy="141594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2687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Прямая соединительная линия 28"/>
          <p:cNvCxnSpPr/>
          <p:nvPr/>
        </p:nvCxnSpPr>
        <p:spPr>
          <a:xfrm>
            <a:off x="7689304" y="4074646"/>
            <a:ext cx="0" cy="504825"/>
          </a:xfrm>
          <a:prstGeom prst="line">
            <a:avLst/>
          </a:prstGeom>
          <a:ln w="50800" cap="flat">
            <a:solidFill>
              <a:srgbClr val="FFC000"/>
            </a:solidFill>
            <a:prstDash val="sysDash"/>
            <a:miter lim="800000"/>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7531100" y="3051175"/>
            <a:ext cx="0" cy="503238"/>
          </a:xfrm>
          <a:prstGeom prst="line">
            <a:avLst/>
          </a:prstGeom>
          <a:ln w="50800" cap="flat">
            <a:solidFill>
              <a:srgbClr val="39DF49"/>
            </a:solidFill>
            <a:prstDash val="sysDash"/>
            <a:miter lim="800000"/>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flipH="1">
            <a:off x="5657850" y="3554413"/>
            <a:ext cx="1873250" cy="0"/>
          </a:xfrm>
          <a:prstGeom prst="line">
            <a:avLst/>
          </a:prstGeom>
          <a:ln w="50800" cap="flat">
            <a:solidFill>
              <a:srgbClr val="39DF49"/>
            </a:solidFill>
            <a:prstDash val="sysDash"/>
            <a:miter lim="800000"/>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flipH="1">
            <a:off x="5798592" y="4098459"/>
            <a:ext cx="1871662" cy="0"/>
          </a:xfrm>
          <a:prstGeom prst="line">
            <a:avLst/>
          </a:prstGeom>
          <a:ln w="50800" cap="flat">
            <a:solidFill>
              <a:srgbClr val="FFC000"/>
            </a:solidFill>
            <a:prstDash val="sysDash"/>
            <a:miter lim="800000"/>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flipH="1">
            <a:off x="2551113" y="3543300"/>
            <a:ext cx="1871662" cy="0"/>
          </a:xfrm>
          <a:prstGeom prst="line">
            <a:avLst/>
          </a:prstGeom>
          <a:ln w="50800" cap="flat">
            <a:solidFill>
              <a:srgbClr val="00B0F0"/>
            </a:solidFill>
            <a:prstDash val="sysDash"/>
            <a:miter lim="800000"/>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flipH="1">
            <a:off x="2371825" y="4098458"/>
            <a:ext cx="1871662" cy="0"/>
          </a:xfrm>
          <a:prstGeom prst="line">
            <a:avLst/>
          </a:prstGeom>
          <a:ln w="50800" cap="flat">
            <a:solidFill>
              <a:srgbClr val="9F5FCF"/>
            </a:solidFill>
            <a:prstDash val="sysDash"/>
            <a:miter lim="800000"/>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2360712" y="4074645"/>
            <a:ext cx="0" cy="504825"/>
          </a:xfrm>
          <a:prstGeom prst="line">
            <a:avLst/>
          </a:prstGeom>
          <a:ln w="50800" cap="flat">
            <a:solidFill>
              <a:srgbClr val="9F5FCF"/>
            </a:solidFill>
            <a:prstDash val="sysDash"/>
            <a:miter lim="800000"/>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2565400" y="3038475"/>
            <a:ext cx="0" cy="504825"/>
          </a:xfrm>
          <a:prstGeom prst="line">
            <a:avLst/>
          </a:prstGeom>
          <a:ln w="50800" cap="flat">
            <a:solidFill>
              <a:srgbClr val="00B0F0"/>
            </a:solidFill>
            <a:prstDash val="sysDash"/>
            <a:miter lim="800000"/>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078" name="Заголовок 1"/>
          <p:cNvSpPr>
            <a:spLocks noGrp="1"/>
          </p:cNvSpPr>
          <p:nvPr>
            <p:ph type="title"/>
          </p:nvPr>
        </p:nvSpPr>
        <p:spPr>
          <a:xfrm>
            <a:off x="128464" y="323851"/>
            <a:ext cx="9524661" cy="673100"/>
          </a:xfrm>
        </p:spPr>
        <p:txBody>
          <a:bodyPr>
            <a:normAutofit/>
          </a:bodyPr>
          <a:lstStyle/>
          <a:p>
            <a:pPr algn="ctr" defTabSz="1072074">
              <a:spcBef>
                <a:spcPts val="0"/>
              </a:spcBef>
              <a:defRPr/>
            </a:pPr>
            <a:r>
              <a:rPr lang="ru-RU" sz="2000" b="1" dirty="0">
                <a:ln w="900" cmpd="sng">
                  <a:solidFill>
                    <a:schemeClr val="accent1">
                      <a:satMod val="190000"/>
                      <a:alpha val="55000"/>
                    </a:schemeClr>
                  </a:solidFill>
                  <a:prstDash val="solid"/>
                </a:ln>
                <a:solidFill>
                  <a:schemeClr val="tx1"/>
                </a:solidFill>
                <a:latin typeface="Times New Roman"/>
                <a:ea typeface="+mn-ea"/>
                <a:cs typeface="+mn-cs"/>
              </a:rPr>
              <a:t>РАСХОДЫ ОТРАСЛЕЙ СОЦИАЛЬНО-КУЛЬТУРНОЙ </a:t>
            </a:r>
            <a:r>
              <a:rPr lang="ru-RU" sz="2000" b="1" dirty="0" smtClean="0">
                <a:ln w="900" cmpd="sng">
                  <a:solidFill>
                    <a:schemeClr val="accent1">
                      <a:satMod val="190000"/>
                      <a:alpha val="55000"/>
                    </a:schemeClr>
                  </a:solidFill>
                  <a:prstDash val="solid"/>
                </a:ln>
                <a:solidFill>
                  <a:schemeClr val="tx1"/>
                </a:solidFill>
                <a:latin typeface="Times New Roman"/>
                <a:ea typeface="+mn-ea"/>
                <a:cs typeface="+mn-cs"/>
              </a:rPr>
              <a:t>СФЕРЫ В 2025-2028 ГГ И ДОЛЯ В ОБЩЕЙ СТРУКТУРЕ БЮДЖЕТА </a:t>
            </a:r>
            <a:endParaRPr lang="ru-RU" sz="2000" b="1" dirty="0">
              <a:ln w="900" cmpd="sng">
                <a:solidFill>
                  <a:schemeClr val="accent1">
                    <a:satMod val="190000"/>
                    <a:alpha val="55000"/>
                  </a:schemeClr>
                </a:solidFill>
                <a:prstDash val="solid"/>
              </a:ln>
              <a:solidFill>
                <a:schemeClr val="tx1"/>
              </a:solidFill>
              <a:latin typeface="Times New Roman"/>
              <a:ea typeface="+mn-ea"/>
              <a:cs typeface="+mn-cs"/>
            </a:endParaRPr>
          </a:p>
        </p:txBody>
      </p:sp>
      <p:graphicFrame>
        <p:nvGraphicFramePr>
          <p:cNvPr id="2" name="Диаграмма 12"/>
          <p:cNvGraphicFramePr>
            <a:graphicFrameLocks/>
          </p:cNvGraphicFramePr>
          <p:nvPr>
            <p:extLst/>
          </p:nvPr>
        </p:nvGraphicFramePr>
        <p:xfrm>
          <a:off x="415926" y="1214905"/>
          <a:ext cx="4392612" cy="19605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069" name="Object 445"/>
          <p:cNvGraphicFramePr>
            <a:graphicFrameLocks/>
          </p:cNvGraphicFramePr>
          <p:nvPr/>
        </p:nvGraphicFramePr>
        <p:xfrm>
          <a:off x="5861050" y="4164013"/>
          <a:ext cx="3554413" cy="1701800"/>
        </p:xfrm>
        <a:graphic>
          <a:graphicData uri="http://schemas.openxmlformats.org/presentationml/2006/ole">
            <mc:AlternateContent xmlns:mc="http://schemas.openxmlformats.org/markup-compatibility/2006">
              <mc:Choice xmlns:v="urn:schemas-microsoft-com:vml" Requires="v">
                <p:oleObj spid="_x0000_s42009" name="Диаграмма" r:id="rId5" imgW="3853006" imgH="2274005" progId="">
                  <p:embed/>
                </p:oleObj>
              </mc:Choice>
              <mc:Fallback>
                <p:oleObj name="Диаграмма" r:id="rId5" imgW="3853006" imgH="2274005" progId="">
                  <p:embed/>
                  <p:pic>
                    <p:nvPicPr>
                      <p:cNvPr id="27069" name="Object 44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1050" y="4164013"/>
                        <a:ext cx="3554413" cy="170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Диаграмма 12"/>
          <p:cNvGraphicFramePr>
            <a:graphicFrameLocks/>
          </p:cNvGraphicFramePr>
          <p:nvPr>
            <p:extLst/>
          </p:nvPr>
        </p:nvGraphicFramePr>
        <p:xfrm>
          <a:off x="5286217" y="1195855"/>
          <a:ext cx="4262438" cy="197961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 name="Диаграмма 12"/>
          <p:cNvGraphicFramePr>
            <a:graphicFrameLocks/>
          </p:cNvGraphicFramePr>
          <p:nvPr>
            <p:extLst/>
          </p:nvPr>
        </p:nvGraphicFramePr>
        <p:xfrm>
          <a:off x="415925" y="4579471"/>
          <a:ext cx="4392613" cy="184785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 name="Диаграмма 12"/>
          <p:cNvGraphicFramePr>
            <a:graphicFrameLocks/>
          </p:cNvGraphicFramePr>
          <p:nvPr>
            <p:extLst/>
          </p:nvPr>
        </p:nvGraphicFramePr>
        <p:xfrm>
          <a:off x="5281612" y="4579471"/>
          <a:ext cx="4262438" cy="1860550"/>
        </p:xfrm>
        <a:graphic>
          <a:graphicData uri="http://schemas.openxmlformats.org/drawingml/2006/chart">
            <c:chart xmlns:c="http://schemas.openxmlformats.org/drawingml/2006/chart" xmlns:r="http://schemas.openxmlformats.org/officeDocument/2006/relationships" r:id="rId9"/>
          </a:graphicData>
        </a:graphic>
      </p:graphicFrame>
      <p:sp>
        <p:nvSpPr>
          <p:cNvPr id="27085" name="Прямоугольник 5"/>
          <p:cNvSpPr>
            <a:spLocks noChangeArrowheads="1"/>
          </p:cNvSpPr>
          <p:nvPr/>
        </p:nvSpPr>
        <p:spPr bwMode="auto">
          <a:xfrm>
            <a:off x="8463747" y="886416"/>
            <a:ext cx="1103251" cy="276999"/>
          </a:xfrm>
          <a:prstGeom prst="rect">
            <a:avLst/>
          </a:prstGeom>
          <a:noFill/>
          <a:ln w="9525">
            <a:noFill/>
            <a:miter lim="800000"/>
            <a:headEnd/>
            <a:tailEnd/>
          </a:ln>
        </p:spPr>
        <p:txBody>
          <a:bodyPr wrap="none">
            <a:spAutoFit/>
          </a:bodyPr>
          <a:lstStyle/>
          <a:p>
            <a:r>
              <a:rPr lang="ru-RU" sz="1200" b="1" dirty="0">
                <a:latin typeface="Times New Roman" pitchFamily="18" charset="0"/>
                <a:cs typeface="Times New Roman" pitchFamily="18" charset="0"/>
              </a:rPr>
              <a:t>(тыс. рублей)</a:t>
            </a:r>
            <a:endParaRPr lang="ru-RU" sz="1200" dirty="0">
              <a:latin typeface="Calibri" pitchFamily="34" charset="0"/>
            </a:endParaRPr>
          </a:p>
        </p:txBody>
      </p:sp>
      <p:graphicFrame>
        <p:nvGraphicFramePr>
          <p:cNvPr id="19" name="Диаграмма 6"/>
          <p:cNvGraphicFramePr>
            <a:graphicFrameLocks/>
          </p:cNvGraphicFramePr>
          <p:nvPr>
            <p:extLst/>
          </p:nvPr>
        </p:nvGraphicFramePr>
        <p:xfrm>
          <a:off x="3037816" y="2414846"/>
          <a:ext cx="4105274" cy="2984328"/>
        </p:xfrm>
        <a:graphic>
          <a:graphicData uri="http://schemas.openxmlformats.org/drawingml/2006/chart">
            <c:chart xmlns:c="http://schemas.openxmlformats.org/drawingml/2006/chart" xmlns:r="http://schemas.openxmlformats.org/officeDocument/2006/relationships" r:id="rId10"/>
          </a:graphicData>
        </a:graphic>
      </p:graphicFrame>
      <p:sp>
        <p:nvSpPr>
          <p:cNvPr id="20" name="TextBox 1"/>
          <p:cNvSpPr txBox="1"/>
          <p:nvPr/>
        </p:nvSpPr>
        <p:spPr>
          <a:xfrm>
            <a:off x="4138484" y="2877948"/>
            <a:ext cx="1293282" cy="6039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800" b="1" dirty="0" smtClean="0"/>
              <a:t>Прочие расходы</a:t>
            </a:r>
            <a:endParaRPr lang="ru-RU" sz="800" b="1" dirty="0"/>
          </a:p>
        </p:txBody>
      </p:sp>
    </p:spTree>
    <p:extLst>
      <p:ext uri="{BB962C8B-B14F-4D97-AF65-F5344CB8AC3E}">
        <p14:creationId xmlns:p14="http://schemas.microsoft.com/office/powerpoint/2010/main" val="2400855757"/>
      </p:ext>
    </p:extLst>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4"/>
          <p:cNvSpPr txBox="1">
            <a:spLocks noChangeArrowheads="1"/>
          </p:cNvSpPr>
          <p:nvPr/>
        </p:nvSpPr>
        <p:spPr bwMode="auto">
          <a:xfrm>
            <a:off x="416496" y="343892"/>
            <a:ext cx="9144000" cy="401792"/>
          </a:xfrm>
          <a:prstGeom prst="rect">
            <a:avLst/>
          </a:prstGeom>
          <a:noFill/>
          <a:ln w="9525">
            <a:noFill/>
            <a:miter lim="800000"/>
            <a:headEnd/>
            <a:tailEnd/>
          </a:ln>
          <a:effectLst/>
        </p:spPr>
        <p:txBody>
          <a:bodyPr lIns="77865" tIns="38933" rIns="77865" bIns="38933">
            <a:spAutoFit/>
          </a:bodyPr>
          <a:lstStyle/>
          <a:p>
            <a:pPr algn="ctr" defTabSz="913725" fontAlgn="auto">
              <a:spcBef>
                <a:spcPts val="0"/>
              </a:spcBef>
              <a:spcAft>
                <a:spcPts val="0"/>
              </a:spcAft>
              <a:defRPr/>
            </a:pPr>
            <a:r>
              <a:rPr lang="ru-RU" b="1" dirty="0" smtClean="0">
                <a:ln w="900" cmpd="sng">
                  <a:noFill/>
                  <a:prstDash val="solid"/>
                </a:ln>
                <a:solidFill>
                  <a:prstClr val="black"/>
                </a:solidFill>
                <a:latin typeface="Times New Roman" panose="02020603050405020304" pitchFamily="18" charset="0"/>
                <a:cs typeface="Times New Roman" panose="02020603050405020304" pitchFamily="18" charset="0"/>
              </a:rPr>
              <a:t>ГЛОССАРИЙ (ОСНОВНЫЕ ТЕРМИНЫ)</a:t>
            </a:r>
            <a:endParaRPr lang="ru-RU" b="1" dirty="0">
              <a:ln w="900" cmpd="sng">
                <a:solidFill>
                  <a:srgbClr val="4F81BD">
                    <a:satMod val="190000"/>
                    <a:alpha val="55000"/>
                  </a:srgbClr>
                </a:solidFill>
                <a:prstDash val="solid"/>
              </a:ln>
              <a:solidFill>
                <a:prstClr val="black"/>
              </a:solidFill>
              <a:effectLst>
                <a:innerShdw blurRad="101600" dist="76200" dir="5400000">
                  <a:srgbClr val="4F81BD">
                    <a:satMod val="190000"/>
                    <a:tint val="100000"/>
                    <a:alpha val="74000"/>
                  </a:srgbClr>
                </a:innerShdw>
              </a:effectLst>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28588" y="765175"/>
            <a:ext cx="9577387" cy="5664200"/>
          </a:xfrm>
          <a:prstGeom prst="rect">
            <a:avLst/>
          </a:prstGeom>
          <a:noFill/>
          <a:ln>
            <a:noFill/>
          </a:ln>
        </p:spPr>
        <p:txBody>
          <a:bodyPr lIns="91380" tIns="45690" rIns="91380" bIns="45690">
            <a:spAutoFit/>
          </a:bodyPr>
          <a:lstStyle/>
          <a:p>
            <a:pPr marL="171330" indent="-171330" defTabSz="913725" fontAlgn="auto">
              <a:spcBef>
                <a:spcPts val="0"/>
              </a:spcBef>
              <a:spcAft>
                <a:spcPts val="400"/>
              </a:spcAft>
              <a:buClr>
                <a:srgbClr val="2D11FF"/>
              </a:buClr>
              <a:buFont typeface="Wingdings" panose="05000000000000000000" pitchFamily="2" charset="2"/>
              <a:buChar char="v"/>
              <a:defRPr/>
            </a:pPr>
            <a:r>
              <a:rPr lang="ru-RU" sz="950" b="1" dirty="0">
                <a:solidFill>
                  <a:prstClr val="black"/>
                </a:solidFill>
                <a:latin typeface="Calibri"/>
                <a:cs typeface="Times New Roman" panose="02020603050405020304" pitchFamily="18" charset="0"/>
              </a:rPr>
              <a:t>Бюджет</a:t>
            </a:r>
            <a:r>
              <a:rPr lang="ru-RU" sz="950" dirty="0">
                <a:solidFill>
                  <a:prstClr val="black"/>
                </a:solidFill>
                <a:latin typeface="Calibri"/>
                <a:cs typeface="Times New Roman" panose="02020603050405020304" pitchFamily="18" charset="0"/>
              </a:rPr>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marL="171330" indent="-171330" defTabSz="913725" fontAlgn="auto">
              <a:spcBef>
                <a:spcPts val="0"/>
              </a:spcBef>
              <a:spcAft>
                <a:spcPts val="400"/>
              </a:spcAft>
              <a:buClr>
                <a:srgbClr val="2D11FF"/>
              </a:buClr>
              <a:buFont typeface="Wingdings" panose="05000000000000000000" pitchFamily="2" charset="2"/>
              <a:buChar char="v"/>
              <a:defRPr/>
            </a:pPr>
            <a:r>
              <a:rPr lang="ru-RU" sz="950" b="1" dirty="0">
                <a:solidFill>
                  <a:prstClr val="black"/>
                </a:solidFill>
                <a:latin typeface="Calibri"/>
                <a:cs typeface="Times New Roman" panose="02020603050405020304" pitchFamily="18" charset="0"/>
              </a:rPr>
              <a:t>Бюджетный процесс</a:t>
            </a:r>
            <a:r>
              <a:rPr lang="ru-RU" sz="950" dirty="0">
                <a:solidFill>
                  <a:prstClr val="black"/>
                </a:solidFill>
                <a:latin typeface="Calibri"/>
                <a:cs typeface="Times New Roman" panose="02020603050405020304" pitchFamily="18" charset="0"/>
              </a:rPr>
              <a:t> – деятельность по подготовке проектов бюджетов, утверждению и исполнению бюджетов, контролю исполнения, осуществлению бюджетного учета, составлению, внешней проверке, рассмотрению и утверждению бюджетной отчетности</a:t>
            </a:r>
          </a:p>
          <a:p>
            <a:pPr marL="171330" indent="-171330" defTabSz="913725" fontAlgn="auto">
              <a:spcBef>
                <a:spcPts val="0"/>
              </a:spcBef>
              <a:spcAft>
                <a:spcPts val="400"/>
              </a:spcAft>
              <a:buClr>
                <a:srgbClr val="2D11FF"/>
              </a:buClr>
              <a:buFont typeface="Wingdings" panose="05000000000000000000" pitchFamily="2" charset="2"/>
              <a:buChar char="v"/>
              <a:defRPr/>
            </a:pPr>
            <a:r>
              <a:rPr lang="ru-RU" sz="950" b="1" dirty="0">
                <a:solidFill>
                  <a:prstClr val="black"/>
                </a:solidFill>
                <a:latin typeface="Calibri"/>
                <a:cs typeface="Times New Roman" panose="02020603050405020304" pitchFamily="18" charset="0"/>
              </a:rPr>
              <a:t>Бюджетные инвестиции</a:t>
            </a:r>
            <a:r>
              <a:rPr lang="ru-RU" sz="950" dirty="0">
                <a:solidFill>
                  <a:prstClr val="black"/>
                </a:solidFill>
                <a:latin typeface="Calibri"/>
                <a:cs typeface="Times New Roman" panose="02020603050405020304" pitchFamily="18" charset="0"/>
              </a:rPr>
              <a:t> – бюджетные средства, направляемые на создание или увеличение за счет средств бюджета стоимости государственного (муниципального) имущества</a:t>
            </a:r>
          </a:p>
          <a:p>
            <a:pPr marL="171330" indent="-171330" defTabSz="913725" fontAlgn="auto">
              <a:spcBef>
                <a:spcPts val="0"/>
              </a:spcBef>
              <a:spcAft>
                <a:spcPts val="400"/>
              </a:spcAft>
              <a:buClr>
                <a:srgbClr val="2D11FF"/>
              </a:buClr>
              <a:buFont typeface="Wingdings" panose="05000000000000000000" pitchFamily="2" charset="2"/>
              <a:buChar char="v"/>
              <a:defRPr/>
            </a:pPr>
            <a:r>
              <a:rPr lang="ru-RU" sz="950" b="1" dirty="0">
                <a:solidFill>
                  <a:prstClr val="black"/>
                </a:solidFill>
                <a:latin typeface="Calibri"/>
                <a:cs typeface="Times New Roman" panose="02020603050405020304" pitchFamily="18" charset="0"/>
              </a:rPr>
              <a:t>Бюджетный кредит</a:t>
            </a:r>
            <a:r>
              <a:rPr lang="ru-RU" sz="950" dirty="0">
                <a:solidFill>
                  <a:prstClr val="black"/>
                </a:solidFill>
                <a:latin typeface="Calibri"/>
                <a:cs typeface="Times New Roman" panose="02020603050405020304" pitchFamily="18" charset="0"/>
              </a:rPr>
              <a:t> – денежные средства, предоставляемые бюджетом другому бюджету бюджетной системы Российской Федерации, юридическому лицу (за исключением государственных (муниципальных) учреждений), иностранному государству, иностранному юридическому лицу на возвратной и возмездной основах</a:t>
            </a:r>
          </a:p>
          <a:p>
            <a:pPr marL="171330" indent="-171330" defTabSz="913725" fontAlgn="auto">
              <a:spcBef>
                <a:spcPts val="0"/>
              </a:spcBef>
              <a:spcAft>
                <a:spcPts val="400"/>
              </a:spcAft>
              <a:buClr>
                <a:srgbClr val="2D11FF"/>
              </a:buClr>
              <a:buFont typeface="Wingdings" panose="05000000000000000000" pitchFamily="2" charset="2"/>
              <a:buChar char="v"/>
              <a:defRPr/>
            </a:pPr>
            <a:r>
              <a:rPr lang="ru-RU" sz="950" b="1" dirty="0">
                <a:solidFill>
                  <a:prstClr val="black"/>
                </a:solidFill>
                <a:latin typeface="Calibri"/>
                <a:cs typeface="Times New Roman" panose="02020603050405020304" pitchFamily="18" charset="0"/>
              </a:rPr>
              <a:t>Государственная </a:t>
            </a:r>
            <a:r>
              <a:rPr lang="ru-RU" sz="950" b="1" dirty="0" smtClean="0">
                <a:solidFill>
                  <a:prstClr val="black"/>
                </a:solidFill>
                <a:latin typeface="Calibri"/>
                <a:cs typeface="Times New Roman" panose="02020603050405020304" pitchFamily="18" charset="0"/>
              </a:rPr>
              <a:t>(муниципальная) программа</a:t>
            </a:r>
            <a:r>
              <a:rPr lang="ru-RU" sz="950" dirty="0" smtClean="0">
                <a:solidFill>
                  <a:prstClr val="black"/>
                </a:solidFill>
                <a:latin typeface="Calibri"/>
                <a:cs typeface="Times New Roman" panose="02020603050405020304" pitchFamily="18" charset="0"/>
              </a:rPr>
              <a:t> </a:t>
            </a:r>
            <a:r>
              <a:rPr lang="ru-RU" sz="950" dirty="0">
                <a:solidFill>
                  <a:prstClr val="black"/>
                </a:solidFill>
                <a:latin typeface="Calibri"/>
                <a:cs typeface="Times New Roman" panose="02020603050405020304" pitchFamily="18" charset="0"/>
              </a:rPr>
              <a:t>– система мероприятий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 экономического развития и </a:t>
            </a:r>
            <a:r>
              <a:rPr lang="ru-RU" sz="950" dirty="0" smtClean="0">
                <a:solidFill>
                  <a:prstClr val="black"/>
                </a:solidFill>
                <a:latin typeface="Calibri"/>
                <a:cs typeface="Times New Roman" panose="02020603050405020304" pitchFamily="18" charset="0"/>
              </a:rPr>
              <a:t>безопасности </a:t>
            </a:r>
          </a:p>
          <a:p>
            <a:pPr marL="171330" indent="-171330" defTabSz="913725" fontAlgn="auto">
              <a:spcBef>
                <a:spcPts val="0"/>
              </a:spcBef>
              <a:spcAft>
                <a:spcPts val="400"/>
              </a:spcAft>
              <a:buClr>
                <a:srgbClr val="2D11FF"/>
              </a:buClr>
              <a:buFont typeface="Wingdings" panose="05000000000000000000" pitchFamily="2" charset="2"/>
              <a:buChar char="v"/>
              <a:defRPr/>
            </a:pPr>
            <a:r>
              <a:rPr lang="ru-RU" sz="950" b="1" dirty="0" smtClean="0">
                <a:solidFill>
                  <a:prstClr val="black"/>
                </a:solidFill>
                <a:latin typeface="Calibri"/>
                <a:cs typeface="Times New Roman" panose="02020603050405020304" pitchFamily="18" charset="0"/>
              </a:rPr>
              <a:t>Государственный </a:t>
            </a:r>
            <a:r>
              <a:rPr lang="ru-RU" sz="950" b="1" dirty="0">
                <a:solidFill>
                  <a:prstClr val="black"/>
                </a:solidFill>
                <a:latin typeface="Calibri"/>
                <a:cs typeface="Times New Roman" panose="02020603050405020304" pitchFamily="18" charset="0"/>
              </a:rPr>
              <a:t>или муниципальный долг</a:t>
            </a:r>
            <a:r>
              <a:rPr lang="ru-RU" sz="950" dirty="0">
                <a:solidFill>
                  <a:prstClr val="black"/>
                </a:solidFill>
                <a:latin typeface="Calibri"/>
                <a:cs typeface="Times New Roman" panose="02020603050405020304" pitchFamily="18" charset="0"/>
              </a:rPr>
              <a:t> – обязательства, возникающие из государственных или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Бюджетным кодексом, принятые на себя Российской Федерацией, субъектом Российской Федерации или муниципальным образованием</a:t>
            </a:r>
          </a:p>
          <a:p>
            <a:pPr marL="171330" indent="-171330" defTabSz="913725" fontAlgn="auto">
              <a:spcBef>
                <a:spcPts val="0"/>
              </a:spcBef>
              <a:spcAft>
                <a:spcPts val="400"/>
              </a:spcAft>
              <a:buClr>
                <a:srgbClr val="2D11FF"/>
              </a:buClr>
              <a:buFont typeface="Wingdings" panose="05000000000000000000" pitchFamily="2" charset="2"/>
              <a:buChar char="v"/>
              <a:defRPr/>
            </a:pPr>
            <a:r>
              <a:rPr lang="ru-RU" sz="950" b="1" dirty="0">
                <a:solidFill>
                  <a:prstClr val="black"/>
                </a:solidFill>
                <a:latin typeface="Calibri"/>
                <a:cs typeface="Times New Roman" panose="02020603050405020304" pitchFamily="18" charset="0"/>
              </a:rPr>
              <a:t>Дотации</a:t>
            </a:r>
            <a:r>
              <a:rPr lang="ru-RU" sz="950" dirty="0">
                <a:solidFill>
                  <a:prstClr val="black"/>
                </a:solidFill>
                <a:latin typeface="Calibri"/>
                <a:cs typeface="Times New Roman" panose="02020603050405020304" pitchFamily="18" charset="0"/>
              </a:rPr>
              <a:t> – межбюджетные трансферты, предоставляемые на безвозмездной и безвозвратной основе без установления направлений и (или) условий их использования</a:t>
            </a:r>
          </a:p>
          <a:p>
            <a:pPr marL="171330" indent="-171330" defTabSz="913725" fontAlgn="auto">
              <a:spcBef>
                <a:spcPts val="0"/>
              </a:spcBef>
              <a:spcAft>
                <a:spcPts val="400"/>
              </a:spcAft>
              <a:buClr>
                <a:srgbClr val="2D11FF"/>
              </a:buClr>
              <a:buFont typeface="Wingdings" panose="05000000000000000000" pitchFamily="2" charset="2"/>
              <a:buChar char="v"/>
              <a:defRPr/>
            </a:pPr>
            <a:r>
              <a:rPr lang="ru-RU" sz="950" b="1" dirty="0">
                <a:solidFill>
                  <a:prstClr val="black"/>
                </a:solidFill>
                <a:latin typeface="Calibri"/>
                <a:cs typeface="Times New Roman" panose="02020603050405020304" pitchFamily="18" charset="0"/>
              </a:rPr>
              <a:t>Доходы бюджета</a:t>
            </a:r>
            <a:r>
              <a:rPr lang="ru-RU" sz="950" dirty="0">
                <a:solidFill>
                  <a:prstClr val="black"/>
                </a:solidFill>
                <a:latin typeface="Calibri"/>
                <a:cs typeface="Times New Roman" panose="02020603050405020304" pitchFamily="18" charset="0"/>
              </a:rPr>
              <a:t> – поступающие в бюджет денежные средства, за исключением средств, являющихся в соответствии с настоящим Кодексом источниками финансирования дефицита бюджета</a:t>
            </a:r>
          </a:p>
          <a:p>
            <a:pPr marL="171330" indent="-171330" defTabSz="913725" fontAlgn="auto">
              <a:spcBef>
                <a:spcPts val="0"/>
              </a:spcBef>
              <a:spcAft>
                <a:spcPts val="400"/>
              </a:spcAft>
              <a:buClr>
                <a:srgbClr val="2D11FF"/>
              </a:buClr>
              <a:buFont typeface="Wingdings" panose="05000000000000000000" pitchFamily="2" charset="2"/>
              <a:buChar char="v"/>
              <a:defRPr/>
            </a:pPr>
            <a:r>
              <a:rPr lang="ru-RU" sz="950" b="1" dirty="0">
                <a:solidFill>
                  <a:prstClr val="black"/>
                </a:solidFill>
                <a:latin typeface="Calibri"/>
                <a:cs typeface="Times New Roman" panose="02020603050405020304" pitchFamily="18" charset="0"/>
              </a:rPr>
              <a:t>Консолидированный бюджет</a:t>
            </a:r>
            <a:r>
              <a:rPr lang="ru-RU" sz="950" dirty="0">
                <a:solidFill>
                  <a:prstClr val="black"/>
                </a:solidFill>
                <a:latin typeface="Calibri"/>
                <a:cs typeface="Times New Roman" panose="02020603050405020304" pitchFamily="18" charset="0"/>
              </a:rPr>
              <a:t> –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a:t>
            </a:r>
          </a:p>
          <a:p>
            <a:pPr marL="171330" indent="-171330" defTabSz="913725" fontAlgn="auto">
              <a:spcBef>
                <a:spcPts val="0"/>
              </a:spcBef>
              <a:spcAft>
                <a:spcPts val="400"/>
              </a:spcAft>
              <a:buClr>
                <a:srgbClr val="2D11FF"/>
              </a:buClr>
              <a:buFont typeface="Wingdings" panose="05000000000000000000" pitchFamily="2" charset="2"/>
              <a:buChar char="v"/>
              <a:defRPr/>
            </a:pPr>
            <a:r>
              <a:rPr lang="ru-RU" sz="950" b="1" dirty="0">
                <a:solidFill>
                  <a:prstClr val="black"/>
                </a:solidFill>
                <a:latin typeface="Calibri"/>
                <a:cs typeface="Times New Roman" panose="02020603050405020304" pitchFamily="18" charset="0"/>
              </a:rPr>
              <a:t>Межбюджетные отношения</a:t>
            </a:r>
            <a:r>
              <a:rPr lang="ru-RU" sz="950" dirty="0">
                <a:solidFill>
                  <a:prstClr val="black"/>
                </a:solidFill>
                <a:latin typeface="Calibri"/>
                <a:cs typeface="Times New Roman" panose="02020603050405020304" pitchFamily="18" charset="0"/>
              </a:rPr>
              <a:t> – взаимоотношения между публично- правовыми образованиями по вопросам регулирования бюджетных правоотношений, организации и осуществления бюджетного процесса</a:t>
            </a:r>
          </a:p>
          <a:p>
            <a:pPr marL="171330" indent="-171330" defTabSz="913725" fontAlgn="auto">
              <a:spcBef>
                <a:spcPts val="0"/>
              </a:spcBef>
              <a:spcAft>
                <a:spcPts val="400"/>
              </a:spcAft>
              <a:buClr>
                <a:srgbClr val="2D11FF"/>
              </a:buClr>
              <a:buFont typeface="Wingdings" panose="05000000000000000000" pitchFamily="2" charset="2"/>
              <a:buChar char="v"/>
              <a:defRPr/>
            </a:pPr>
            <a:r>
              <a:rPr lang="ru-RU" sz="950" b="1" dirty="0">
                <a:solidFill>
                  <a:prstClr val="black"/>
                </a:solidFill>
                <a:latin typeface="Calibri"/>
                <a:cs typeface="Times New Roman" panose="02020603050405020304" pitchFamily="18" charset="0"/>
              </a:rPr>
              <a:t>Межбюджетные трансферты</a:t>
            </a:r>
            <a:r>
              <a:rPr lang="ru-RU" sz="950" dirty="0">
                <a:solidFill>
                  <a:prstClr val="black"/>
                </a:solidFill>
                <a:latin typeface="Calibri"/>
                <a:cs typeface="Times New Roman" panose="02020603050405020304" pitchFamily="18" charset="0"/>
              </a:rPr>
              <a:t> – средства, предоставляемые одним бюджетом бюджетной системы Российской Федерации другому бюджету бюджетной системы Российской Федерации</a:t>
            </a:r>
          </a:p>
          <a:p>
            <a:pPr marL="171330" indent="-171330" defTabSz="913725" fontAlgn="auto">
              <a:spcBef>
                <a:spcPts val="0"/>
              </a:spcBef>
              <a:spcAft>
                <a:spcPts val="400"/>
              </a:spcAft>
              <a:buClr>
                <a:srgbClr val="2D11FF"/>
              </a:buClr>
              <a:buFont typeface="Wingdings" panose="05000000000000000000" pitchFamily="2" charset="2"/>
              <a:buChar char="v"/>
              <a:defRPr/>
            </a:pPr>
            <a:r>
              <a:rPr lang="ru-RU" sz="950" b="1" dirty="0">
                <a:solidFill>
                  <a:prstClr val="black"/>
                </a:solidFill>
                <a:latin typeface="Calibri"/>
                <a:cs typeface="Times New Roman" panose="02020603050405020304" pitchFamily="18" charset="0"/>
              </a:rPr>
              <a:t>Налоговые доходы</a:t>
            </a:r>
            <a:r>
              <a:rPr lang="ru-RU" sz="950" dirty="0">
                <a:solidFill>
                  <a:prstClr val="black"/>
                </a:solidFill>
                <a:latin typeface="Calibri"/>
                <a:cs typeface="Times New Roman" panose="02020603050405020304" pitchFamily="18" charset="0"/>
              </a:rPr>
              <a:t> – поступления от уплаты налогов и сборов, установленных Налоговым кодексом Российской Федерации</a:t>
            </a:r>
          </a:p>
          <a:p>
            <a:pPr marL="171330" indent="-171330" defTabSz="913725" fontAlgn="auto">
              <a:spcBef>
                <a:spcPts val="0"/>
              </a:spcBef>
              <a:spcAft>
                <a:spcPts val="400"/>
              </a:spcAft>
              <a:buClr>
                <a:srgbClr val="2D11FF"/>
              </a:buClr>
              <a:buFont typeface="Wingdings" panose="05000000000000000000" pitchFamily="2" charset="2"/>
              <a:buChar char="v"/>
              <a:defRPr/>
            </a:pPr>
            <a:r>
              <a:rPr lang="ru-RU" sz="950" b="1" dirty="0">
                <a:solidFill>
                  <a:prstClr val="black"/>
                </a:solidFill>
                <a:latin typeface="Calibri"/>
                <a:cs typeface="Times New Roman" panose="02020603050405020304" pitchFamily="18" charset="0"/>
              </a:rPr>
              <a:t>Неналоговые доходы</a:t>
            </a:r>
            <a:r>
              <a:rPr lang="ru-RU" sz="950" dirty="0">
                <a:solidFill>
                  <a:prstClr val="black"/>
                </a:solidFill>
                <a:latin typeface="Calibri"/>
                <a:cs typeface="Times New Roman" panose="02020603050405020304" pitchFamily="18" charset="0"/>
              </a:rPr>
              <a:t> – все доходы, поступающие в соответствующий бюджет, не отнесенные к налоговым доходам и безвозмездным поступлениям</a:t>
            </a:r>
          </a:p>
          <a:p>
            <a:pPr marL="171330" indent="-171330" defTabSz="913725" fontAlgn="auto">
              <a:spcBef>
                <a:spcPts val="0"/>
              </a:spcBef>
              <a:spcAft>
                <a:spcPts val="400"/>
              </a:spcAft>
              <a:buClr>
                <a:srgbClr val="2D11FF"/>
              </a:buClr>
              <a:buFont typeface="Wingdings" panose="05000000000000000000" pitchFamily="2" charset="2"/>
              <a:buChar char="v"/>
              <a:defRPr/>
            </a:pPr>
            <a:r>
              <a:rPr lang="ru-RU" sz="950" b="1" dirty="0">
                <a:solidFill>
                  <a:prstClr val="black"/>
                </a:solidFill>
                <a:latin typeface="Calibri"/>
                <a:cs typeface="Times New Roman" panose="02020603050405020304" pitchFamily="18" charset="0"/>
              </a:rPr>
              <a:t>Расходы бюджета</a:t>
            </a:r>
            <a:r>
              <a:rPr lang="ru-RU" sz="950" dirty="0">
                <a:solidFill>
                  <a:prstClr val="black"/>
                </a:solidFill>
                <a:latin typeface="Calibri"/>
                <a:cs typeface="Times New Roman" panose="02020603050405020304" pitchFamily="18" charset="0"/>
              </a:rPr>
              <a:t> – выплачиваемые из бюджета денежные средства, за исключением средств, являющихся в соответствии с Бюджетным кодексом источниками финансирования дефицита бюджета</a:t>
            </a:r>
          </a:p>
          <a:p>
            <a:pPr marL="171330" indent="-171330" defTabSz="913725" fontAlgn="auto">
              <a:spcBef>
                <a:spcPts val="0"/>
              </a:spcBef>
              <a:spcAft>
                <a:spcPts val="0"/>
              </a:spcAft>
              <a:buClr>
                <a:srgbClr val="2D11FF"/>
              </a:buClr>
              <a:buFont typeface="Wingdings" panose="05000000000000000000" pitchFamily="2" charset="2"/>
              <a:buChar char="v"/>
              <a:defRPr/>
            </a:pPr>
            <a:r>
              <a:rPr lang="ru-RU" sz="950" b="1" dirty="0">
                <a:solidFill>
                  <a:prstClr val="black"/>
                </a:solidFill>
                <a:latin typeface="Calibri"/>
                <a:cs typeface="Times New Roman" panose="02020603050405020304" pitchFamily="18" charset="0"/>
              </a:rPr>
              <a:t>Сбалансированность бюджета</a:t>
            </a:r>
            <a:r>
              <a:rPr lang="ru-RU" sz="950" dirty="0">
                <a:solidFill>
                  <a:prstClr val="black"/>
                </a:solidFill>
                <a:latin typeface="Calibri"/>
                <a:cs typeface="Times New Roman" panose="02020603050405020304" pitchFamily="18" charset="0"/>
              </a:rPr>
              <a:t> – один из основополагающих принципов формирования и исполнения бюджета, состоящий в количественном соответствии (равновесии) бюджетных расходов доходам. В случае нарушения баланса возникает дефицит или профицит бюджета</a:t>
            </a:r>
          </a:p>
          <a:p>
            <a:pPr marL="171330" indent="-171330" defTabSz="913725" fontAlgn="auto">
              <a:lnSpc>
                <a:spcPct val="150000"/>
              </a:lnSpc>
              <a:spcBef>
                <a:spcPts val="0"/>
              </a:spcBef>
              <a:spcAft>
                <a:spcPts val="400"/>
              </a:spcAft>
              <a:buClr>
                <a:srgbClr val="2D11FF"/>
              </a:buClr>
              <a:buFont typeface="Wingdings" panose="05000000000000000000" pitchFamily="2" charset="2"/>
              <a:buChar char="v"/>
              <a:defRPr/>
            </a:pPr>
            <a:r>
              <a:rPr lang="ru-RU" sz="950" b="1" dirty="0">
                <a:solidFill>
                  <a:prstClr val="black"/>
                </a:solidFill>
                <a:latin typeface="Calibri"/>
                <a:cs typeface="Times New Roman" panose="02020603050405020304" pitchFamily="18" charset="0"/>
              </a:rPr>
              <a:t>Субвенции</a:t>
            </a:r>
            <a:r>
              <a:rPr lang="ru-RU" sz="950" dirty="0">
                <a:solidFill>
                  <a:prstClr val="black"/>
                </a:solidFill>
                <a:latin typeface="Calibri"/>
                <a:cs typeface="Times New Roman" panose="02020603050405020304" pitchFamily="18" charset="0"/>
              </a:rPr>
              <a:t> – межбюджетные трансферты, предоставляемые в целях обеспечения исполнения отдельных государственных полномочий, переданных органам местного самоуправления</a:t>
            </a:r>
          </a:p>
          <a:p>
            <a:pPr marL="171330" indent="-171330" defTabSz="913725" fontAlgn="auto">
              <a:lnSpc>
                <a:spcPct val="150000"/>
              </a:lnSpc>
              <a:spcBef>
                <a:spcPts val="0"/>
              </a:spcBef>
              <a:spcAft>
                <a:spcPts val="400"/>
              </a:spcAft>
              <a:buClr>
                <a:srgbClr val="2D11FF"/>
              </a:buClr>
              <a:buFont typeface="Wingdings" panose="05000000000000000000" pitchFamily="2" charset="2"/>
              <a:buChar char="v"/>
              <a:defRPr/>
            </a:pPr>
            <a:r>
              <a:rPr lang="ru-RU" sz="950" b="1" dirty="0">
                <a:solidFill>
                  <a:prstClr val="black"/>
                </a:solidFill>
                <a:latin typeface="Calibri"/>
                <a:cs typeface="Times New Roman" panose="02020603050405020304" pitchFamily="18" charset="0"/>
              </a:rPr>
              <a:t>Субсидии</a:t>
            </a:r>
            <a:r>
              <a:rPr lang="ru-RU" sz="950" dirty="0">
                <a:solidFill>
                  <a:prstClr val="black"/>
                </a:solidFill>
                <a:latin typeface="Calibri"/>
                <a:cs typeface="Times New Roman" panose="02020603050405020304" pitchFamily="18" charset="0"/>
              </a:rPr>
              <a:t> – межбюджетные трансферты, предоставляемые в целях </a:t>
            </a:r>
            <a:r>
              <a:rPr lang="ru-RU" sz="950" dirty="0" err="1">
                <a:solidFill>
                  <a:prstClr val="black"/>
                </a:solidFill>
                <a:latin typeface="Calibri"/>
                <a:cs typeface="Times New Roman" panose="02020603050405020304" pitchFamily="18" charset="0"/>
              </a:rPr>
              <a:t>софинансирования</a:t>
            </a:r>
            <a:r>
              <a:rPr lang="ru-RU" sz="950" dirty="0">
                <a:solidFill>
                  <a:prstClr val="black"/>
                </a:solidFill>
                <a:latin typeface="Calibri"/>
                <a:cs typeface="Times New Roman" panose="02020603050405020304" pitchFamily="18" charset="0"/>
              </a:rPr>
              <a:t> расходов на решение вопросов местного значения</a:t>
            </a:r>
          </a:p>
          <a:p>
            <a:pPr marL="171330" indent="-171330" defTabSz="913725" fontAlgn="auto">
              <a:spcBef>
                <a:spcPts val="0"/>
              </a:spcBef>
              <a:spcAft>
                <a:spcPts val="400"/>
              </a:spcAft>
              <a:buClr>
                <a:srgbClr val="2D11FF"/>
              </a:buClr>
              <a:buFont typeface="Wingdings" panose="05000000000000000000" pitchFamily="2" charset="2"/>
              <a:buChar char="v"/>
              <a:defRPr/>
            </a:pPr>
            <a:r>
              <a:rPr lang="ru-RU" sz="950" b="1" dirty="0">
                <a:solidFill>
                  <a:prstClr val="black"/>
                </a:solidFill>
                <a:latin typeface="Calibri"/>
                <a:cs typeface="Times New Roman" panose="02020603050405020304" pitchFamily="18" charset="0"/>
              </a:rPr>
              <a:t>Устойчивость бюджета</a:t>
            </a:r>
            <a:r>
              <a:rPr lang="ru-RU" sz="950" dirty="0">
                <a:solidFill>
                  <a:prstClr val="black"/>
                </a:solidFill>
                <a:latin typeface="Calibri"/>
                <a:cs typeface="Times New Roman" panose="02020603050405020304" pitchFamily="18" charset="0"/>
              </a:rPr>
              <a:t> – состояние бюджета, при котором обеспечивается нормальное функционирование субъекта публичной власти, реализация всех закрепленных за ним полномочий на основе полного и своевременного финансирования предусмотренных по бюджету расходов, включая погашение и обслуживание внутреннего и внешнего долга</a:t>
            </a:r>
          </a:p>
        </p:txBody>
      </p:sp>
    </p:spTree>
    <p:extLst>
      <p:ext uri="{BB962C8B-B14F-4D97-AF65-F5344CB8AC3E}">
        <p14:creationId xmlns:p14="http://schemas.microsoft.com/office/powerpoint/2010/main" val="1283863602"/>
      </p:ext>
    </p:extLst>
  </p:cSld>
  <p:clrMapOvr>
    <a:masterClrMapping/>
  </p:clrMapOvr>
  <p:transition spd="slow">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448860" y="3596876"/>
            <a:ext cx="6343253" cy="2629091"/>
          </a:xfrm>
          <a:prstGeom prst="roundRect">
            <a:avLst>
              <a:gd name="adj" fmla="val 7144"/>
            </a:avLst>
          </a:prstGeom>
          <a:solidFill>
            <a:schemeClr val="accent5">
              <a:lumMod val="20000"/>
              <a:lumOff val="80000"/>
            </a:schemeClr>
          </a:solidFill>
          <a:ln w="9525">
            <a:solidFill>
              <a:schemeClr val="bg2">
                <a:lumMod val="75000"/>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endParaRPr lang="ru-RU" sz="1200" b="1">
              <a:solidFill>
                <a:schemeClr val="tx1">
                  <a:lumMod val="75000"/>
                  <a:lumOff val="25000"/>
                </a:schemeClr>
              </a:solidFill>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935698891"/>
              </p:ext>
            </p:extLst>
          </p:nvPr>
        </p:nvGraphicFramePr>
        <p:xfrm>
          <a:off x="344488" y="959349"/>
          <a:ext cx="9217025" cy="2379312"/>
        </p:xfrm>
        <a:graphic>
          <a:graphicData uri="http://schemas.openxmlformats.org/drawingml/2006/table">
            <a:tbl>
              <a:tblPr firstRow="1" bandRow="1">
                <a:tableStyleId>{7DF18680-E054-41AD-8BC1-D1AEF772440D}</a:tableStyleId>
              </a:tblPr>
              <a:tblGrid>
                <a:gridCol w="533014">
                  <a:extLst>
                    <a:ext uri="{9D8B030D-6E8A-4147-A177-3AD203B41FA5}">
                      <a16:colId xmlns:a16="http://schemas.microsoft.com/office/drawing/2014/main" val="20000"/>
                    </a:ext>
                  </a:extLst>
                </a:gridCol>
                <a:gridCol w="3003676">
                  <a:extLst>
                    <a:ext uri="{9D8B030D-6E8A-4147-A177-3AD203B41FA5}">
                      <a16:colId xmlns:a16="http://schemas.microsoft.com/office/drawing/2014/main" val="20001"/>
                    </a:ext>
                  </a:extLst>
                </a:gridCol>
                <a:gridCol w="1136067">
                  <a:extLst>
                    <a:ext uri="{9D8B030D-6E8A-4147-A177-3AD203B41FA5}">
                      <a16:colId xmlns:a16="http://schemas.microsoft.com/office/drawing/2014/main" val="20002"/>
                    </a:ext>
                  </a:extLst>
                </a:gridCol>
                <a:gridCol w="1136067">
                  <a:extLst>
                    <a:ext uri="{9D8B030D-6E8A-4147-A177-3AD203B41FA5}">
                      <a16:colId xmlns:a16="http://schemas.microsoft.com/office/drawing/2014/main" val="20003"/>
                    </a:ext>
                  </a:extLst>
                </a:gridCol>
                <a:gridCol w="1136067">
                  <a:extLst>
                    <a:ext uri="{9D8B030D-6E8A-4147-A177-3AD203B41FA5}">
                      <a16:colId xmlns:a16="http://schemas.microsoft.com/office/drawing/2014/main" val="20004"/>
                    </a:ext>
                  </a:extLst>
                </a:gridCol>
                <a:gridCol w="1136067">
                  <a:extLst>
                    <a:ext uri="{9D8B030D-6E8A-4147-A177-3AD203B41FA5}">
                      <a16:colId xmlns:a16="http://schemas.microsoft.com/office/drawing/2014/main" val="2554574321"/>
                    </a:ext>
                  </a:extLst>
                </a:gridCol>
                <a:gridCol w="1136067">
                  <a:extLst>
                    <a:ext uri="{9D8B030D-6E8A-4147-A177-3AD203B41FA5}">
                      <a16:colId xmlns:a16="http://schemas.microsoft.com/office/drawing/2014/main" val="20005"/>
                    </a:ext>
                  </a:extLst>
                </a:gridCol>
              </a:tblGrid>
              <a:tr h="298751">
                <a:tc gridSpan="2">
                  <a:txBody>
                    <a:bodyPr/>
                    <a:lstStyle/>
                    <a:p>
                      <a:pPr algn="ctr"/>
                      <a:r>
                        <a:rPr lang="ru-RU" sz="1200" dirty="0">
                          <a:latin typeface="Times New Roman" panose="02020603050405020304" pitchFamily="18" charset="0"/>
                          <a:cs typeface="Times New Roman" panose="02020603050405020304" pitchFamily="18" charset="0"/>
                        </a:rPr>
                        <a:t>Раздел,</a:t>
                      </a:r>
                      <a:r>
                        <a:rPr lang="ru-RU" sz="1200" baseline="0" dirty="0">
                          <a:latin typeface="Times New Roman" panose="02020603050405020304" pitchFamily="18" charset="0"/>
                          <a:cs typeface="Times New Roman" panose="02020603050405020304" pitchFamily="18" charset="0"/>
                        </a:rPr>
                        <a:t> подраздел</a:t>
                      </a:r>
                      <a:endParaRPr lang="ru-RU" sz="1200" i="0" dirty="0">
                        <a:latin typeface="Times New Roman" panose="02020603050405020304" pitchFamily="18" charset="0"/>
                        <a:cs typeface="Times New Roman" panose="02020603050405020304" pitchFamily="18" charset="0"/>
                      </a:endParaRPr>
                    </a:p>
                  </a:txBody>
                  <a:tcPr anchor="ctr"/>
                </a:tc>
                <a:tc hMerge="1">
                  <a:txBody>
                    <a:bodyPr/>
                    <a:lstStyle/>
                    <a:p>
                      <a:endParaRPr lang="ru-RU" sz="1400" dirty="0">
                        <a:latin typeface="Times New Roman" panose="02020603050405020304" pitchFamily="18" charset="0"/>
                        <a:cs typeface="Times New Roman" panose="02020603050405020304" pitchFamily="18" charset="0"/>
                      </a:endParaRPr>
                    </a:p>
                  </a:txBody>
                  <a:tcPr/>
                </a:tc>
                <a:tc gridSpan="5">
                  <a:txBody>
                    <a:bodyPr/>
                    <a:lstStyle/>
                    <a:p>
                      <a:pPr algn="ctr"/>
                      <a:r>
                        <a:rPr lang="ru-RU" sz="1200" dirty="0">
                          <a:latin typeface="Times New Roman" panose="02020603050405020304" pitchFamily="18" charset="0"/>
                          <a:cs typeface="Times New Roman" panose="02020603050405020304" pitchFamily="18" charset="0"/>
                        </a:rPr>
                        <a:t>Объемы финансового обеспечения по </a:t>
                      </a:r>
                      <a:r>
                        <a:rPr lang="ru-RU" sz="1200" dirty="0" smtClean="0">
                          <a:latin typeface="Times New Roman" panose="02020603050405020304" pitchFamily="18" charset="0"/>
                          <a:cs typeface="Times New Roman" panose="02020603050405020304" pitchFamily="18" charset="0"/>
                        </a:rPr>
                        <a:t>годам (тыс. рублей)</a:t>
                      </a:r>
                      <a:endParaRPr lang="ru-RU" sz="1200" i="0" dirty="0">
                        <a:latin typeface="Times New Roman" panose="02020603050405020304" pitchFamily="18" charset="0"/>
                        <a:cs typeface="Times New Roman" panose="02020603050405020304" pitchFamily="18" charset="0"/>
                      </a:endParaRPr>
                    </a:p>
                  </a:txBody>
                  <a:tcPr anchor="ctr"/>
                </a:tc>
                <a:tc hMerge="1">
                  <a:txBody>
                    <a:bodyPr/>
                    <a:lstStyle/>
                    <a:p>
                      <a:endParaRPr lang="ru-RU" dirty="0"/>
                    </a:p>
                  </a:txBody>
                  <a:tcPr/>
                </a:tc>
                <a:tc hMerge="1">
                  <a:txBody>
                    <a:bodyPr/>
                    <a:lstStyle/>
                    <a:p>
                      <a:endParaRPr lang="ru-RU" dirty="0"/>
                    </a:p>
                  </a:txBody>
                  <a:tcPr/>
                </a:tc>
                <a:tc hMerge="1">
                  <a:txBody>
                    <a:bodyPr/>
                    <a:lstStyle/>
                    <a:p>
                      <a:endParaRPr lang="ru-RU"/>
                    </a:p>
                  </a:txBody>
                  <a:tcPr/>
                </a:tc>
                <a:tc hMerge="1">
                  <a:txBody>
                    <a:bodyPr/>
                    <a:lstStyle/>
                    <a:p>
                      <a:endParaRPr lang="ru-RU" dirty="0"/>
                    </a:p>
                  </a:txBody>
                  <a:tcPr/>
                </a:tc>
                <a:extLst>
                  <a:ext uri="{0D108BD9-81ED-4DB2-BD59-A6C34878D82A}">
                    <a16:rowId xmlns:a16="http://schemas.microsoft.com/office/drawing/2014/main" val="10000"/>
                  </a:ext>
                </a:extLst>
              </a:tr>
              <a:tr h="614839">
                <a:tc>
                  <a:txBody>
                    <a:bodyPr/>
                    <a:lstStyle/>
                    <a:p>
                      <a:pPr algn="ctr"/>
                      <a:r>
                        <a:rPr lang="ru-RU" sz="1200" b="1" dirty="0">
                          <a:latin typeface="Times New Roman" panose="02020603050405020304" pitchFamily="18" charset="0"/>
                          <a:cs typeface="Times New Roman" panose="02020603050405020304" pitchFamily="18" charset="0"/>
                        </a:rPr>
                        <a:t>код</a:t>
                      </a:r>
                      <a:endParaRPr lang="ru-RU" sz="1200" b="1" i="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b="1" dirty="0">
                          <a:latin typeface="Times New Roman" panose="02020603050405020304" pitchFamily="18" charset="0"/>
                          <a:cs typeface="Times New Roman" panose="02020603050405020304" pitchFamily="18" charset="0"/>
                        </a:rPr>
                        <a:t>Н</a:t>
                      </a:r>
                      <a:r>
                        <a:rPr lang="ru-RU" sz="1200" b="1" dirty="0" smtClean="0">
                          <a:latin typeface="Times New Roman" panose="02020603050405020304" pitchFamily="18" charset="0"/>
                          <a:cs typeface="Times New Roman" panose="02020603050405020304" pitchFamily="18" charset="0"/>
                        </a:rPr>
                        <a:t>аименование</a:t>
                      </a:r>
                      <a:endParaRPr lang="ru-RU" sz="1200" b="1" i="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b="1" dirty="0" smtClean="0">
                          <a:latin typeface="Times New Roman" panose="02020603050405020304" pitchFamily="18" charset="0"/>
                          <a:cs typeface="Times New Roman" panose="02020603050405020304" pitchFamily="18" charset="0"/>
                        </a:rPr>
                        <a:t>2024</a:t>
                      </a:r>
                      <a:endParaRPr lang="ru-RU" sz="1200" b="1" dirty="0">
                        <a:latin typeface="Times New Roman" panose="02020603050405020304" pitchFamily="18" charset="0"/>
                        <a:cs typeface="Times New Roman" panose="02020603050405020304" pitchFamily="18" charset="0"/>
                      </a:endParaRPr>
                    </a:p>
                    <a:p>
                      <a:pPr algn="ctr"/>
                      <a:r>
                        <a:rPr lang="ru-RU" sz="1200" b="1" dirty="0" smtClean="0">
                          <a:latin typeface="Times New Roman" panose="02020603050405020304" pitchFamily="18" charset="0"/>
                          <a:cs typeface="Times New Roman" panose="02020603050405020304" pitchFamily="18" charset="0"/>
                        </a:rPr>
                        <a:t>(факт)</a:t>
                      </a:r>
                      <a:endParaRPr lang="ru-RU" sz="1200" b="1" i="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b="1" dirty="0" smtClean="0">
                          <a:latin typeface="Times New Roman" panose="02020603050405020304" pitchFamily="18" charset="0"/>
                          <a:cs typeface="Times New Roman" panose="02020603050405020304" pitchFamily="18" charset="0"/>
                        </a:rPr>
                        <a:t>2025</a:t>
                      </a:r>
                      <a:endParaRPr lang="ru-RU" sz="1200" b="1" dirty="0">
                        <a:latin typeface="Times New Roman" panose="02020603050405020304" pitchFamily="18" charset="0"/>
                        <a:cs typeface="Times New Roman" panose="02020603050405020304" pitchFamily="18" charset="0"/>
                      </a:endParaRPr>
                    </a:p>
                    <a:p>
                      <a:pPr algn="ctr"/>
                      <a:r>
                        <a:rPr lang="ru-RU" sz="1200" b="1" dirty="0">
                          <a:latin typeface="Times New Roman" panose="02020603050405020304" pitchFamily="18" charset="0"/>
                          <a:cs typeface="Times New Roman" panose="02020603050405020304" pitchFamily="18" charset="0"/>
                        </a:rPr>
                        <a:t> </a:t>
                      </a:r>
                      <a:r>
                        <a:rPr lang="ru-RU" sz="1200" b="1" dirty="0" smtClean="0">
                          <a:latin typeface="Times New Roman" panose="02020603050405020304" pitchFamily="18" charset="0"/>
                          <a:cs typeface="Times New Roman" panose="02020603050405020304" pitchFamily="18" charset="0"/>
                        </a:rPr>
                        <a:t>(оценка)</a:t>
                      </a:r>
                      <a:endParaRPr lang="ru-RU" sz="1200" b="1" i="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b="1" dirty="0" smtClean="0">
                          <a:latin typeface="Times New Roman" panose="02020603050405020304" pitchFamily="18" charset="0"/>
                          <a:cs typeface="Times New Roman" panose="02020603050405020304" pitchFamily="18" charset="0"/>
                        </a:rPr>
                        <a:t>2026</a:t>
                      </a:r>
                      <a:endParaRPr lang="ru-RU" sz="1200" b="1" dirty="0">
                        <a:latin typeface="Times New Roman" panose="02020603050405020304" pitchFamily="18" charset="0"/>
                        <a:cs typeface="Times New Roman" panose="02020603050405020304" pitchFamily="18" charset="0"/>
                      </a:endParaRPr>
                    </a:p>
                    <a:p>
                      <a:pPr algn="ctr"/>
                      <a:r>
                        <a:rPr lang="ru-RU" sz="1200" b="1" dirty="0" smtClean="0">
                          <a:latin typeface="Times New Roman" panose="02020603050405020304" pitchFamily="18" charset="0"/>
                          <a:cs typeface="Times New Roman" panose="02020603050405020304" pitchFamily="18" charset="0"/>
                        </a:rPr>
                        <a:t>(план)</a:t>
                      </a:r>
                      <a:endParaRPr lang="ru-RU" sz="1200" b="1" i="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b="1" dirty="0" smtClean="0">
                          <a:latin typeface="Times New Roman" panose="02020603050405020304" pitchFamily="18" charset="0"/>
                          <a:cs typeface="Times New Roman" panose="02020603050405020304" pitchFamily="18" charset="0"/>
                        </a:rPr>
                        <a:t>2027</a:t>
                      </a:r>
                    </a:p>
                    <a:p>
                      <a:pPr algn="ctr"/>
                      <a:r>
                        <a:rPr lang="ru-RU" sz="1200" b="1" dirty="0" smtClean="0">
                          <a:latin typeface="Times New Roman" panose="02020603050405020304" pitchFamily="18" charset="0"/>
                          <a:cs typeface="Times New Roman" panose="02020603050405020304" pitchFamily="18" charset="0"/>
                        </a:rPr>
                        <a:t>(</a:t>
                      </a:r>
                      <a:r>
                        <a:rPr lang="ru-RU" sz="1200" b="1" dirty="0" smtClean="0">
                          <a:latin typeface="Times New Roman" panose="02020603050405020304" pitchFamily="18" charset="0"/>
                          <a:cs typeface="Times New Roman" panose="02020603050405020304" pitchFamily="18" charset="0"/>
                        </a:rPr>
                        <a:t>план)</a:t>
                      </a:r>
                      <a:endParaRPr lang="ru-RU" sz="1200" b="1" i="0" dirty="0" smtClean="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2028</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ru-RU"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план)</a:t>
                      </a:r>
                      <a:endParaRPr kumimoji="0" lang="ru-RU"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1"/>
                  </a:ext>
                </a:extLst>
              </a:tr>
              <a:tr h="363479">
                <a:tc>
                  <a:txBody>
                    <a:bodyPr/>
                    <a:lstStyle/>
                    <a:p>
                      <a:pPr algn="ctr"/>
                      <a:r>
                        <a:rPr lang="ru-RU" sz="1200" dirty="0" smtClean="0">
                          <a:latin typeface="Times New Roman" panose="02020603050405020304" pitchFamily="18" charset="0"/>
                          <a:cs typeface="Times New Roman" panose="02020603050405020304" pitchFamily="18" charset="0"/>
                        </a:rPr>
                        <a:t>10 </a:t>
                      </a:r>
                      <a:r>
                        <a:rPr lang="ru-RU" sz="1200" dirty="0">
                          <a:latin typeface="Times New Roman" panose="02020603050405020304" pitchFamily="18" charset="0"/>
                          <a:cs typeface="Times New Roman" panose="02020603050405020304" pitchFamily="18" charset="0"/>
                        </a:rPr>
                        <a:t>00</a:t>
                      </a:r>
                    </a:p>
                  </a:txBody>
                  <a:tcPr anchor="ctr"/>
                </a:tc>
                <a:tc>
                  <a:txBody>
                    <a:bodyPr/>
                    <a:lstStyle/>
                    <a:p>
                      <a:pPr marL="0" algn="l" defTabSz="685800" rtl="0" eaLnBrk="1" fontAlgn="b" latinLnBrk="0" hangingPunct="1"/>
                      <a:r>
                        <a:rPr lang="ru-RU" sz="1200" kern="1200" dirty="0">
                          <a:solidFill>
                            <a:schemeClr val="dk1"/>
                          </a:solidFill>
                          <a:latin typeface="Times New Roman" panose="02020603050405020304" pitchFamily="18" charset="0"/>
                          <a:ea typeface="+mn-ea"/>
                          <a:cs typeface="Times New Roman" panose="02020603050405020304" pitchFamily="18" charset="0"/>
                        </a:rPr>
                        <a:t>СОЦИАЛЬНАЯ ПОЛИТИКА</a:t>
                      </a:r>
                    </a:p>
                  </a:txBody>
                  <a:tcPr marL="9525" marR="9525" marT="9525" marB="0" anchor="ctr"/>
                </a:tc>
                <a:tc>
                  <a:txBody>
                    <a:bodyPr/>
                    <a:lstStyle/>
                    <a:p>
                      <a:pPr marL="0" algn="ctr" defTabSz="685800" rtl="0" eaLnBrk="1" fontAlgn="b" latinLnBrk="0" hangingPunct="1"/>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798 283,23</a:t>
                      </a:r>
                    </a:p>
                  </a:txBody>
                  <a:tcPr marL="9525" marR="9525" marT="9525" marB="0" anchor="ctr"/>
                </a:tc>
                <a:tc>
                  <a:txBody>
                    <a:bodyPr/>
                    <a:lstStyle/>
                    <a:p>
                      <a:pPr marL="0" algn="ctr" defTabSz="685800" rtl="0" eaLnBrk="1" fontAlgn="b" latinLnBrk="0" hangingPunct="1"/>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740 830,70</a:t>
                      </a:r>
                    </a:p>
                  </a:txBody>
                  <a:tcPr marL="9525" marR="9525" marT="9525" marB="0" anchor="ctr"/>
                </a:tc>
                <a:tc>
                  <a:txBody>
                    <a:bodyPr/>
                    <a:lstStyle/>
                    <a:p>
                      <a:pPr marL="0" algn="ctr" defTabSz="685800" rtl="0" eaLnBrk="1" fontAlgn="b" latinLnBrk="0" hangingPunct="1"/>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745 400,25</a:t>
                      </a:r>
                    </a:p>
                  </a:txBody>
                  <a:tcPr marL="9525" marR="9525" marT="9525" marB="0" anchor="ctr"/>
                </a:tc>
                <a:tc>
                  <a:txBody>
                    <a:bodyPr/>
                    <a:lstStyle/>
                    <a:p>
                      <a:pPr marL="0" algn="ctr" defTabSz="685800" rtl="0" eaLnBrk="1" fontAlgn="b" latinLnBrk="0" hangingPunct="1"/>
                      <a:r>
                        <a:rPr lang="ru-RU" sz="1200" u="none" strike="noStrike" kern="1200">
                          <a:solidFill>
                            <a:schemeClr val="dk1"/>
                          </a:solidFill>
                          <a:effectLst/>
                          <a:latin typeface="Times New Roman" panose="02020603050405020304" pitchFamily="18" charset="0"/>
                          <a:ea typeface="+mn-ea"/>
                          <a:cs typeface="Times New Roman" panose="02020603050405020304" pitchFamily="18" charset="0"/>
                        </a:rPr>
                        <a:t>775 394,01</a:t>
                      </a:r>
                    </a:p>
                  </a:txBody>
                  <a:tcPr marL="9525" marR="9525" marT="9525" marB="0" anchor="ctr"/>
                </a:tc>
                <a:tc>
                  <a:txBody>
                    <a:bodyPr/>
                    <a:lstStyle/>
                    <a:p>
                      <a:pPr marL="0" algn="ctr" defTabSz="685800" rtl="0" eaLnBrk="1" fontAlgn="b" latinLnBrk="0" hangingPunct="1"/>
                      <a:r>
                        <a:rPr lang="ru-RU" sz="1200" u="none" strike="noStrike" kern="1200">
                          <a:solidFill>
                            <a:schemeClr val="dk1"/>
                          </a:solidFill>
                          <a:effectLst/>
                          <a:latin typeface="Times New Roman" panose="02020603050405020304" pitchFamily="18" charset="0"/>
                          <a:ea typeface="+mn-ea"/>
                          <a:cs typeface="Times New Roman" panose="02020603050405020304" pitchFamily="18" charset="0"/>
                        </a:rPr>
                        <a:t>789 831,35</a:t>
                      </a:r>
                    </a:p>
                  </a:txBody>
                  <a:tcPr marL="9525" marR="9525" marT="9525" marB="0" anchor="ctr"/>
                </a:tc>
                <a:extLst>
                  <a:ext uri="{0D108BD9-81ED-4DB2-BD59-A6C34878D82A}">
                    <a16:rowId xmlns:a16="http://schemas.microsoft.com/office/drawing/2014/main" val="10002"/>
                  </a:ext>
                </a:extLst>
              </a:tr>
              <a:tr h="363479">
                <a:tc>
                  <a:txBody>
                    <a:bodyPr/>
                    <a:lstStyle/>
                    <a:p>
                      <a:pPr algn="ctr"/>
                      <a:r>
                        <a:rPr lang="ru-RU" sz="1200" dirty="0" smtClean="0">
                          <a:latin typeface="Times New Roman" panose="02020603050405020304" pitchFamily="18" charset="0"/>
                          <a:cs typeface="Times New Roman" panose="02020603050405020304" pitchFamily="18" charset="0"/>
                        </a:rPr>
                        <a:t>10 03</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marL="0" algn="l" defTabSz="685800" rtl="0" eaLnBrk="1" fontAlgn="b" latinLnBrk="0" hangingPunct="1"/>
                      <a:r>
                        <a:rPr lang="ru-RU" sz="1200" kern="1200" dirty="0">
                          <a:solidFill>
                            <a:schemeClr val="dk1"/>
                          </a:solidFill>
                          <a:latin typeface="Times New Roman" panose="02020603050405020304" pitchFamily="18" charset="0"/>
                          <a:ea typeface="+mn-ea"/>
                          <a:cs typeface="Times New Roman" panose="02020603050405020304" pitchFamily="18" charset="0"/>
                        </a:rPr>
                        <a:t>Социальное обеспечение населения</a:t>
                      </a:r>
                    </a:p>
                  </a:txBody>
                  <a:tcPr marL="9525" marR="9525" marT="9525" marB="0" anchor="ctr"/>
                </a:tc>
                <a:tc>
                  <a:txBody>
                    <a:bodyPr/>
                    <a:lstStyle/>
                    <a:p>
                      <a:pPr marL="0" algn="ctr" defTabSz="685800" rtl="0" eaLnBrk="1" fontAlgn="b" latinLnBrk="0" hangingPunct="1"/>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411 407,73</a:t>
                      </a:r>
                    </a:p>
                  </a:txBody>
                  <a:tcPr marL="9525" marR="9525" marT="9525" marB="0" anchor="ctr"/>
                </a:tc>
                <a:tc>
                  <a:txBody>
                    <a:bodyPr/>
                    <a:lstStyle/>
                    <a:p>
                      <a:pPr marL="0" algn="ctr" defTabSz="685800" rtl="0" eaLnBrk="1" fontAlgn="b" latinLnBrk="0" hangingPunct="1"/>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472 943,04</a:t>
                      </a:r>
                    </a:p>
                  </a:txBody>
                  <a:tcPr marL="9525" marR="9525" marT="9525" marB="0" anchor="ctr"/>
                </a:tc>
                <a:tc>
                  <a:txBody>
                    <a:bodyPr/>
                    <a:lstStyle/>
                    <a:p>
                      <a:pPr marL="0" algn="ctr" defTabSz="685800" rtl="0" eaLnBrk="1" fontAlgn="b" latinLnBrk="0" hangingPunct="1"/>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463 707,77</a:t>
                      </a:r>
                    </a:p>
                  </a:txBody>
                  <a:tcPr marL="9525" marR="9525" marT="9525" marB="0" anchor="ctr"/>
                </a:tc>
                <a:tc>
                  <a:txBody>
                    <a:bodyPr/>
                    <a:lstStyle/>
                    <a:p>
                      <a:pPr marL="0" algn="ctr" defTabSz="685800" rtl="0" eaLnBrk="1" fontAlgn="b" latinLnBrk="0" hangingPunct="1"/>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424 178,43</a:t>
                      </a:r>
                    </a:p>
                  </a:txBody>
                  <a:tcPr marL="9525" marR="9525" marT="9525" marB="0" anchor="ctr"/>
                </a:tc>
                <a:tc>
                  <a:txBody>
                    <a:bodyPr/>
                    <a:lstStyle/>
                    <a:p>
                      <a:pPr marL="0" algn="ctr" defTabSz="685800" rtl="0" eaLnBrk="1" fontAlgn="b" latinLnBrk="0" hangingPunct="1"/>
                      <a:r>
                        <a:rPr lang="ru-RU" sz="1200" u="none" strike="noStrike" kern="1200">
                          <a:solidFill>
                            <a:schemeClr val="dk1"/>
                          </a:solidFill>
                          <a:effectLst/>
                          <a:latin typeface="Times New Roman" panose="02020603050405020304" pitchFamily="18" charset="0"/>
                          <a:ea typeface="+mn-ea"/>
                          <a:cs typeface="Times New Roman" panose="02020603050405020304" pitchFamily="18" charset="0"/>
                        </a:rPr>
                        <a:t>426 191,38</a:t>
                      </a:r>
                    </a:p>
                  </a:txBody>
                  <a:tcPr marL="9525" marR="9525" marT="9525" marB="0" anchor="ctr"/>
                </a:tc>
                <a:extLst>
                  <a:ext uri="{0D108BD9-81ED-4DB2-BD59-A6C34878D82A}">
                    <a16:rowId xmlns:a16="http://schemas.microsoft.com/office/drawing/2014/main" val="10003"/>
                  </a:ext>
                </a:extLst>
              </a:tr>
              <a:tr h="363479">
                <a:tc>
                  <a:txBody>
                    <a:bodyPr/>
                    <a:lstStyle/>
                    <a:p>
                      <a:pPr algn="ctr"/>
                      <a:r>
                        <a:rPr lang="ru-RU" sz="1200" dirty="0" smtClean="0">
                          <a:latin typeface="Times New Roman" panose="02020603050405020304" pitchFamily="18" charset="0"/>
                          <a:cs typeface="Times New Roman" panose="02020603050405020304" pitchFamily="18" charset="0"/>
                        </a:rPr>
                        <a:t>10 04</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marL="0" algn="l" defTabSz="685800" rtl="0" eaLnBrk="1" fontAlgn="b" latinLnBrk="0" hangingPunct="1"/>
                      <a:r>
                        <a:rPr lang="ru-RU" sz="1200" kern="1200" dirty="0">
                          <a:solidFill>
                            <a:schemeClr val="dk1"/>
                          </a:solidFill>
                          <a:latin typeface="Times New Roman" panose="02020603050405020304" pitchFamily="18" charset="0"/>
                          <a:ea typeface="+mn-ea"/>
                          <a:cs typeface="Times New Roman" panose="02020603050405020304" pitchFamily="18" charset="0"/>
                        </a:rPr>
                        <a:t>Охрана семьи и детства</a:t>
                      </a:r>
                    </a:p>
                  </a:txBody>
                  <a:tcPr marL="9525" marR="9525" marT="9525" marB="0" anchor="ctr"/>
                </a:tc>
                <a:tc>
                  <a:txBody>
                    <a:bodyPr/>
                    <a:lstStyle/>
                    <a:p>
                      <a:pPr marL="0" algn="ctr" defTabSz="685800" rtl="0" eaLnBrk="1" fontAlgn="b" latinLnBrk="0" hangingPunct="1"/>
                      <a:r>
                        <a:rPr lang="ru-RU" sz="1200" u="none" strike="noStrike" kern="1200">
                          <a:solidFill>
                            <a:schemeClr val="dk1"/>
                          </a:solidFill>
                          <a:effectLst/>
                          <a:latin typeface="Times New Roman" panose="02020603050405020304" pitchFamily="18" charset="0"/>
                          <a:ea typeface="+mn-ea"/>
                          <a:cs typeface="Times New Roman" panose="02020603050405020304" pitchFamily="18" charset="0"/>
                        </a:rPr>
                        <a:t>343 898,89</a:t>
                      </a:r>
                    </a:p>
                  </a:txBody>
                  <a:tcPr marL="9525" marR="9525" marT="9525" marB="0" anchor="ctr"/>
                </a:tc>
                <a:tc>
                  <a:txBody>
                    <a:bodyPr/>
                    <a:lstStyle/>
                    <a:p>
                      <a:pPr marL="0" algn="ctr" defTabSz="685800" rtl="0" eaLnBrk="1" fontAlgn="b" latinLnBrk="0" hangingPunct="1"/>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226 626,00</a:t>
                      </a:r>
                    </a:p>
                  </a:txBody>
                  <a:tcPr marL="9525" marR="9525" marT="9525" marB="0" anchor="ctr"/>
                </a:tc>
                <a:tc>
                  <a:txBody>
                    <a:bodyPr/>
                    <a:lstStyle/>
                    <a:p>
                      <a:pPr marL="0" algn="ctr" defTabSz="685800" rtl="0" eaLnBrk="1" fontAlgn="b" latinLnBrk="0" hangingPunct="1"/>
                      <a:r>
                        <a:rPr lang="ru-RU" sz="1200" u="none" strike="noStrike" kern="1200">
                          <a:solidFill>
                            <a:schemeClr val="dk1"/>
                          </a:solidFill>
                          <a:effectLst/>
                          <a:latin typeface="Times New Roman" panose="02020603050405020304" pitchFamily="18" charset="0"/>
                          <a:ea typeface="+mn-ea"/>
                          <a:cs typeface="Times New Roman" panose="02020603050405020304" pitchFamily="18" charset="0"/>
                        </a:rPr>
                        <a:t>232 103,15</a:t>
                      </a:r>
                    </a:p>
                  </a:txBody>
                  <a:tcPr marL="9525" marR="9525" marT="9525" marB="0" anchor="ctr"/>
                </a:tc>
                <a:tc>
                  <a:txBody>
                    <a:bodyPr/>
                    <a:lstStyle/>
                    <a:p>
                      <a:pPr marL="0" algn="ctr" defTabSz="685800" rtl="0" eaLnBrk="1" fontAlgn="b" latinLnBrk="0" hangingPunct="1"/>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299 740,56</a:t>
                      </a:r>
                    </a:p>
                  </a:txBody>
                  <a:tcPr marL="9525" marR="9525" marT="9525" marB="0" anchor="ctr"/>
                </a:tc>
                <a:tc>
                  <a:txBody>
                    <a:bodyPr/>
                    <a:lstStyle/>
                    <a:p>
                      <a:pPr marL="0" algn="ctr" defTabSz="685800" rtl="0" eaLnBrk="1" fontAlgn="b" latinLnBrk="0" hangingPunct="1"/>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312 164,71</a:t>
                      </a:r>
                    </a:p>
                  </a:txBody>
                  <a:tcPr marL="9525" marR="9525" marT="9525" marB="0" anchor="ctr"/>
                </a:tc>
                <a:extLst>
                  <a:ext uri="{0D108BD9-81ED-4DB2-BD59-A6C34878D82A}">
                    <a16:rowId xmlns:a16="http://schemas.microsoft.com/office/drawing/2014/main" val="10004"/>
                  </a:ext>
                </a:extLst>
              </a:tr>
              <a:tr h="363479">
                <a:tc>
                  <a:txBody>
                    <a:bodyPr/>
                    <a:lstStyle/>
                    <a:p>
                      <a:pPr algn="ctr"/>
                      <a:r>
                        <a:rPr lang="ru-RU" sz="1200" dirty="0" smtClean="0">
                          <a:latin typeface="Times New Roman" panose="02020603050405020304" pitchFamily="18" charset="0"/>
                          <a:cs typeface="Times New Roman" panose="02020603050405020304" pitchFamily="18" charset="0"/>
                        </a:rPr>
                        <a:t>10 06</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marL="0" algn="l" defTabSz="685800" rtl="0" eaLnBrk="1" fontAlgn="b" latinLnBrk="0" hangingPunct="1"/>
                      <a:r>
                        <a:rPr lang="ru-RU" sz="1200" kern="1200" dirty="0">
                          <a:solidFill>
                            <a:schemeClr val="dk1"/>
                          </a:solidFill>
                          <a:latin typeface="Times New Roman" panose="02020603050405020304" pitchFamily="18" charset="0"/>
                          <a:ea typeface="+mn-ea"/>
                          <a:cs typeface="Times New Roman" panose="02020603050405020304" pitchFamily="18" charset="0"/>
                        </a:rPr>
                        <a:t>Другие вопросы в области социальной политики</a:t>
                      </a:r>
                    </a:p>
                  </a:txBody>
                  <a:tcPr marL="9525" marR="9525" marT="9525" marB="0" anchor="ctr"/>
                </a:tc>
                <a:tc>
                  <a:txBody>
                    <a:bodyPr/>
                    <a:lstStyle/>
                    <a:p>
                      <a:pPr marL="0" algn="ctr" defTabSz="685800" rtl="0" eaLnBrk="1" fontAlgn="b" latinLnBrk="0" hangingPunct="1"/>
                      <a:r>
                        <a:rPr lang="ru-RU" sz="1200" u="none" strike="noStrike" kern="1200">
                          <a:solidFill>
                            <a:schemeClr val="dk1"/>
                          </a:solidFill>
                          <a:effectLst/>
                          <a:latin typeface="Times New Roman" panose="02020603050405020304" pitchFamily="18" charset="0"/>
                          <a:ea typeface="+mn-ea"/>
                          <a:cs typeface="Times New Roman" panose="02020603050405020304" pitchFamily="18" charset="0"/>
                        </a:rPr>
                        <a:t>42 976,61</a:t>
                      </a:r>
                    </a:p>
                  </a:txBody>
                  <a:tcPr marL="9525" marR="9525" marT="9525" marB="0" anchor="ctr"/>
                </a:tc>
                <a:tc>
                  <a:txBody>
                    <a:bodyPr/>
                    <a:lstStyle/>
                    <a:p>
                      <a:pPr marL="0" algn="ctr" defTabSz="685800" rtl="0" eaLnBrk="1" fontAlgn="b" latinLnBrk="0" hangingPunct="1"/>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41 261,66</a:t>
                      </a:r>
                    </a:p>
                  </a:txBody>
                  <a:tcPr marL="9525" marR="9525" marT="9525" marB="0" anchor="ctr"/>
                </a:tc>
                <a:tc>
                  <a:txBody>
                    <a:bodyPr/>
                    <a:lstStyle/>
                    <a:p>
                      <a:pPr marL="0" algn="ctr" defTabSz="685800" rtl="0" eaLnBrk="1" fontAlgn="b" latinLnBrk="0" hangingPunct="1"/>
                      <a:r>
                        <a:rPr lang="ru-RU" sz="1200" u="none" strike="noStrike" kern="1200">
                          <a:solidFill>
                            <a:schemeClr val="dk1"/>
                          </a:solidFill>
                          <a:effectLst/>
                          <a:latin typeface="Times New Roman" panose="02020603050405020304" pitchFamily="18" charset="0"/>
                          <a:ea typeface="+mn-ea"/>
                          <a:cs typeface="Times New Roman" panose="02020603050405020304" pitchFamily="18" charset="0"/>
                        </a:rPr>
                        <a:t>49 589,33</a:t>
                      </a:r>
                    </a:p>
                  </a:txBody>
                  <a:tcPr marL="9525" marR="9525" marT="9525" marB="0" anchor="ctr"/>
                </a:tc>
                <a:tc>
                  <a:txBody>
                    <a:bodyPr/>
                    <a:lstStyle/>
                    <a:p>
                      <a:pPr marL="0" algn="ctr" defTabSz="685800" rtl="0" eaLnBrk="1" fontAlgn="b" latinLnBrk="0" hangingPunct="1"/>
                      <a:r>
                        <a:rPr lang="ru-RU" sz="1200" u="none" strike="noStrike" kern="1200">
                          <a:solidFill>
                            <a:schemeClr val="dk1"/>
                          </a:solidFill>
                          <a:effectLst/>
                          <a:latin typeface="Times New Roman" panose="02020603050405020304" pitchFamily="18" charset="0"/>
                          <a:ea typeface="+mn-ea"/>
                          <a:cs typeface="Times New Roman" panose="02020603050405020304" pitchFamily="18" charset="0"/>
                        </a:rPr>
                        <a:t>51 475,01</a:t>
                      </a:r>
                    </a:p>
                  </a:txBody>
                  <a:tcPr marL="9525" marR="9525" marT="9525" marB="0" anchor="ctr"/>
                </a:tc>
                <a:tc>
                  <a:txBody>
                    <a:bodyPr/>
                    <a:lstStyle/>
                    <a:p>
                      <a:pPr marL="0" algn="ctr" defTabSz="685800" rtl="0" eaLnBrk="1" fontAlgn="b" latinLnBrk="0" hangingPunct="1"/>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51 475,26</a:t>
                      </a:r>
                    </a:p>
                  </a:txBody>
                  <a:tcPr marL="9525" marR="9525" marT="9525" marB="0" anchor="ctr"/>
                </a:tc>
                <a:extLst>
                  <a:ext uri="{0D108BD9-81ED-4DB2-BD59-A6C34878D82A}">
                    <a16:rowId xmlns:a16="http://schemas.microsoft.com/office/drawing/2014/main" val="10005"/>
                  </a:ext>
                </a:extLst>
              </a:tr>
            </a:tbl>
          </a:graphicData>
        </a:graphic>
      </p:graphicFrame>
      <p:sp>
        <p:nvSpPr>
          <p:cNvPr id="5" name="Прямоугольник 4"/>
          <p:cNvSpPr/>
          <p:nvPr/>
        </p:nvSpPr>
        <p:spPr>
          <a:xfrm>
            <a:off x="583290" y="343246"/>
            <a:ext cx="8778240" cy="603627"/>
          </a:xfrm>
          <a:prstGeom prst="rect">
            <a:avLst/>
          </a:prstGeom>
        </p:spPr>
        <p:txBody>
          <a:bodyPr wrap="square">
            <a:spAutoFit/>
          </a:bodyPr>
          <a:lstStyle/>
          <a:p>
            <a:pPr algn="ctr" defTabSz="1072074">
              <a:lnSpc>
                <a:spcPct val="90000"/>
              </a:lnSpc>
            </a:pPr>
            <a:r>
              <a:rPr lang="ru-RU" sz="1846" b="1" dirty="0">
                <a:ln w="900" cmpd="sng">
                  <a:solidFill>
                    <a:schemeClr val="accent1">
                      <a:satMod val="190000"/>
                      <a:alpha val="55000"/>
                    </a:schemeClr>
                  </a:solidFill>
                  <a:prstDash val="solid"/>
                </a:ln>
                <a:latin typeface="Times New Roman"/>
              </a:rPr>
              <a:t>РАСХОДЫ БЮДЖЕТА ШПАКОВСКОГО МУНИЦИПАЛЬНОГО ОКРУГА </a:t>
            </a:r>
            <a:endParaRPr lang="en-US" sz="1846" b="1" dirty="0">
              <a:ln w="900" cmpd="sng">
                <a:solidFill>
                  <a:schemeClr val="accent1">
                    <a:satMod val="190000"/>
                    <a:alpha val="55000"/>
                  </a:schemeClr>
                </a:solidFill>
                <a:prstDash val="solid"/>
              </a:ln>
              <a:latin typeface="Times New Roman"/>
            </a:endParaRPr>
          </a:p>
          <a:p>
            <a:pPr algn="ctr" defTabSz="1072074">
              <a:lnSpc>
                <a:spcPct val="90000"/>
              </a:lnSpc>
            </a:pPr>
            <a:r>
              <a:rPr lang="ru-RU" sz="1846" b="1" dirty="0">
                <a:ln w="900" cmpd="sng">
                  <a:solidFill>
                    <a:schemeClr val="accent1">
                      <a:satMod val="190000"/>
                      <a:alpha val="55000"/>
                    </a:schemeClr>
                  </a:solidFill>
                  <a:prstDash val="solid"/>
                </a:ln>
                <a:latin typeface="Times New Roman"/>
              </a:rPr>
              <a:t>В СФЕРЕ СОЦИАЛЬНОЙ ПОЛИТИКИ В </a:t>
            </a:r>
            <a:r>
              <a:rPr lang="ru-RU" sz="1846" b="1" dirty="0" smtClean="0">
                <a:ln w="900" cmpd="sng">
                  <a:solidFill>
                    <a:schemeClr val="accent1">
                      <a:satMod val="190000"/>
                      <a:alpha val="55000"/>
                    </a:schemeClr>
                  </a:solidFill>
                  <a:prstDash val="solid"/>
                </a:ln>
                <a:latin typeface="Times New Roman"/>
              </a:rPr>
              <a:t>2024-2028 гг.</a:t>
            </a:r>
            <a:endParaRPr lang="ru-RU" sz="1846" b="1" dirty="0">
              <a:ln w="900" cmpd="sng">
                <a:solidFill>
                  <a:schemeClr val="accent1">
                    <a:satMod val="190000"/>
                    <a:alpha val="55000"/>
                  </a:schemeClr>
                </a:solidFill>
                <a:prstDash val="solid"/>
              </a:ln>
              <a:latin typeface="Times New Roman"/>
            </a:endParaRPr>
          </a:p>
        </p:txBody>
      </p:sp>
      <p:graphicFrame>
        <p:nvGraphicFramePr>
          <p:cNvPr id="10" name="Диаграмма 9"/>
          <p:cNvGraphicFramePr/>
          <p:nvPr>
            <p:extLst/>
          </p:nvPr>
        </p:nvGraphicFramePr>
        <p:xfrm>
          <a:off x="7208912" y="4007833"/>
          <a:ext cx="2105074" cy="205102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7076879" y="3570472"/>
            <a:ext cx="2369140" cy="430887"/>
          </a:xfrm>
          <a:prstGeom prst="rect">
            <a:avLst/>
          </a:prstGeom>
          <a:noFill/>
        </p:spPr>
        <p:txBody>
          <a:bodyPr wrap="square" rtlCol="0">
            <a:spAutoFit/>
          </a:bodyPr>
          <a:lstStyle/>
          <a:p>
            <a:pPr algn="ctr"/>
            <a:r>
              <a:rPr lang="ru-RU" sz="1100" b="1" dirty="0">
                <a:solidFill>
                  <a:schemeClr val="tx2">
                    <a:lumMod val="75000"/>
                  </a:schemeClr>
                </a:solidFill>
                <a:latin typeface="Times New Roman" panose="02020603050405020304" pitchFamily="18" charset="0"/>
                <a:cs typeface="Times New Roman" panose="02020603050405020304" pitchFamily="18" charset="0"/>
              </a:rPr>
              <a:t>Расходы на социальную политику на 1 жителя (рублей)**</a:t>
            </a:r>
          </a:p>
        </p:txBody>
      </p:sp>
      <p:graphicFrame>
        <p:nvGraphicFramePr>
          <p:cNvPr id="14" name="Объект 4"/>
          <p:cNvGraphicFramePr>
            <a:graphicFrameLocks noGrp="1"/>
          </p:cNvGraphicFramePr>
          <p:nvPr>
            <p:ph idx="1"/>
            <p:extLst>
              <p:ext uri="{D42A27DB-BD31-4B8C-83A1-F6EECF244321}">
                <p14:modId xmlns:p14="http://schemas.microsoft.com/office/powerpoint/2010/main" val="2744573824"/>
              </p:ext>
            </p:extLst>
          </p:nvPr>
        </p:nvGraphicFramePr>
        <p:xfrm>
          <a:off x="576452" y="3609124"/>
          <a:ext cx="5977313" cy="2596913"/>
        </p:xfrm>
        <a:graphic>
          <a:graphicData uri="http://schemas.openxmlformats.org/drawingml/2006/table">
            <a:tbl>
              <a:tblPr firstRow="1" bandRow="1">
                <a:tableStyleId>{1FECB4D8-DB02-4DC6-A0A2-4F2EBAE1DC90}</a:tableStyleId>
              </a:tblPr>
              <a:tblGrid>
                <a:gridCol w="3755242">
                  <a:extLst>
                    <a:ext uri="{9D8B030D-6E8A-4147-A177-3AD203B41FA5}">
                      <a16:colId xmlns:a16="http://schemas.microsoft.com/office/drawing/2014/main" val="20000"/>
                    </a:ext>
                  </a:extLst>
                </a:gridCol>
                <a:gridCol w="728159">
                  <a:extLst>
                    <a:ext uri="{9D8B030D-6E8A-4147-A177-3AD203B41FA5}">
                      <a16:colId xmlns:a16="http://schemas.microsoft.com/office/drawing/2014/main" val="20002"/>
                    </a:ext>
                  </a:extLst>
                </a:gridCol>
                <a:gridCol w="746956">
                  <a:extLst>
                    <a:ext uri="{9D8B030D-6E8A-4147-A177-3AD203B41FA5}">
                      <a16:colId xmlns:a16="http://schemas.microsoft.com/office/drawing/2014/main" val="1239255206"/>
                    </a:ext>
                  </a:extLst>
                </a:gridCol>
                <a:gridCol w="746956">
                  <a:extLst>
                    <a:ext uri="{9D8B030D-6E8A-4147-A177-3AD203B41FA5}">
                      <a16:colId xmlns:a16="http://schemas.microsoft.com/office/drawing/2014/main" val="20003"/>
                    </a:ext>
                  </a:extLst>
                </a:gridCol>
              </a:tblGrid>
              <a:tr h="283655">
                <a:tc>
                  <a:txBody>
                    <a:bodyPr/>
                    <a:lstStyle/>
                    <a:p>
                      <a:pPr algn="ctr"/>
                      <a:endParaRPr lang="ru-RU" sz="1100" dirty="0">
                        <a:solidFill>
                          <a:schemeClr val="tx1"/>
                        </a:solidFill>
                        <a:latin typeface="Times New Roman" panose="02020603050405020304" pitchFamily="18" charset="0"/>
                        <a:cs typeface="Times New Roman" panose="02020603050405020304" pitchFamily="18" charset="0"/>
                      </a:endParaRPr>
                    </a:p>
                  </a:txBody>
                  <a:tcPr marL="77907" marR="77907" marT="31650" marB="3165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2026</a:t>
                      </a:r>
                    </a:p>
                  </a:txBody>
                  <a:tcPr marL="77907" marR="77907" marT="31650" marB="3165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2027</a:t>
                      </a:r>
                      <a:endParaRPr lang="ru-RU" sz="1100" dirty="0">
                        <a:solidFill>
                          <a:schemeClr val="tx1"/>
                        </a:solidFill>
                        <a:latin typeface="Times New Roman" panose="02020603050405020304" pitchFamily="18" charset="0"/>
                        <a:cs typeface="Times New Roman" panose="02020603050405020304" pitchFamily="18" charset="0"/>
                      </a:endParaRPr>
                    </a:p>
                  </a:txBody>
                  <a:tcPr marL="77907" marR="77907" marT="31650" marB="31650" anchor="ctr">
                    <a:lnL>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   2028</a:t>
                      </a:r>
                      <a:endParaRPr lang="ru-RU" sz="1100" dirty="0">
                        <a:solidFill>
                          <a:schemeClr val="tx1"/>
                        </a:solidFill>
                        <a:latin typeface="Times New Roman" panose="02020603050405020304" pitchFamily="18" charset="0"/>
                        <a:cs typeface="Times New Roman" panose="02020603050405020304" pitchFamily="18" charset="0"/>
                      </a:endParaRPr>
                    </a:p>
                  </a:txBody>
                  <a:tcPr marL="77907" marR="77907" marT="31650" marB="31650"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5005">
                <a:tc>
                  <a:txBody>
                    <a:bodyPr/>
                    <a:lstStyle/>
                    <a:p>
                      <a:r>
                        <a:rPr lang="ru-RU" sz="1050" dirty="0" smtClean="0">
                          <a:latin typeface="Times New Roman" panose="02020603050405020304" pitchFamily="18" charset="0"/>
                          <a:cs typeface="Times New Roman" panose="02020603050405020304" pitchFamily="18" charset="0"/>
                        </a:rPr>
                        <a:t>Поддержка семей с детьми, молодёжи</a:t>
                      </a:r>
                      <a:endParaRPr lang="ru-RU" sz="1050" b="1" dirty="0">
                        <a:latin typeface="Times New Roman" panose="02020603050405020304" pitchFamily="18" charset="0"/>
                        <a:cs typeface="Times New Roman" panose="02020603050405020304" pitchFamily="18" charset="0"/>
                      </a:endParaRPr>
                    </a:p>
                  </a:txBody>
                  <a:tcPr marL="77907" marR="77907" marT="31650" marB="3165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r"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147 698,51</a:t>
                      </a:r>
                    </a:p>
                  </a:txBody>
                  <a:tcPr marL="9525" marR="9525" marT="9525" marB="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r"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222 912,86</a:t>
                      </a:r>
                    </a:p>
                  </a:txBody>
                  <a:tcPr marL="9525" marR="9525" marT="9525" marB="0" anchor="ctr">
                    <a:lnL>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233 688,98</a:t>
                      </a:r>
                    </a:p>
                  </a:txBody>
                  <a:tcPr marL="9525" marR="9525" marT="9525" marB="0"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3286">
                <a:tc>
                  <a:txBody>
                    <a:bodyPr/>
                    <a:lstStyle/>
                    <a:p>
                      <a:pPr marL="0" algn="l" defTabSz="685800" rtl="0" eaLnBrk="1" fontAlgn="t" latinLnBrk="0" hangingPunct="1"/>
                      <a:r>
                        <a:rPr lang="ru-RU" sz="1050" kern="1200" dirty="0" smtClean="0">
                          <a:latin typeface="Times New Roman" panose="02020603050405020304" pitchFamily="18" charset="0"/>
                          <a:cs typeface="Times New Roman" panose="02020603050405020304" pitchFamily="18" charset="0"/>
                        </a:rPr>
                        <a:t>Меры</a:t>
                      </a:r>
                      <a:r>
                        <a:rPr lang="ru-RU" sz="1050" kern="1200" baseline="0" dirty="0" smtClean="0">
                          <a:latin typeface="Times New Roman" panose="02020603050405020304" pitchFamily="18" charset="0"/>
                          <a:cs typeface="Times New Roman" panose="02020603050405020304" pitchFamily="18" charset="0"/>
                        </a:rPr>
                        <a:t> </a:t>
                      </a:r>
                      <a:r>
                        <a:rPr lang="ru-RU" sz="1050" kern="1200" dirty="0" smtClean="0">
                          <a:latin typeface="Times New Roman" panose="02020603050405020304" pitchFamily="18" charset="0"/>
                          <a:cs typeface="Times New Roman" panose="02020603050405020304" pitchFamily="18" charset="0"/>
                        </a:rPr>
                        <a:t>социальной поддержки отдельным категориям граждан (ветеранам,</a:t>
                      </a:r>
                      <a:r>
                        <a:rPr lang="ru-RU" sz="1050" kern="1200" baseline="0" dirty="0" smtClean="0">
                          <a:latin typeface="Times New Roman" panose="02020603050405020304" pitchFamily="18" charset="0"/>
                          <a:cs typeface="Times New Roman" panose="02020603050405020304" pitchFamily="18" charset="0"/>
                        </a:rPr>
                        <a:t> ветеранам труда, инвалидам, почетным донорам)</a:t>
                      </a:r>
                      <a:endParaRPr lang="ru-RU" sz="1050" b="1" kern="1200" dirty="0">
                        <a:solidFill>
                          <a:schemeClr val="dk1"/>
                        </a:solidFill>
                        <a:latin typeface="Times New Roman" panose="02020603050405020304" pitchFamily="18" charset="0"/>
                        <a:ea typeface="+mn-ea"/>
                        <a:cs typeface="Times New Roman" panose="02020603050405020304" pitchFamily="18" charset="0"/>
                      </a:endParaRPr>
                    </a:p>
                  </a:txBody>
                  <a:tcPr marL="77907" marR="77907" marT="31650" marB="3165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r" fontAlgn="t"/>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387 206,55</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r" fontAlgn="t"/>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386 348,37</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t"/>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385 632,49</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2052">
                <a:tc>
                  <a:txBody>
                    <a:bodyPr/>
                    <a:lstStyle/>
                    <a:p>
                      <a:pPr marL="0" algn="l" defTabSz="685800" rtl="0" eaLnBrk="1" fontAlgn="t" latinLnBrk="0" hangingPunct="1"/>
                      <a:r>
                        <a:rPr lang="ru-RU" sz="1050" kern="1200" dirty="0" smtClean="0">
                          <a:latin typeface="Times New Roman" panose="02020603050405020304" pitchFamily="18" charset="0"/>
                          <a:cs typeface="Times New Roman" panose="02020603050405020304" pitchFamily="18" charset="0"/>
                        </a:rPr>
                        <a:t>Оснащение мест проживания многодетных и социально - неблагополучных семей, из числа малоимущих, автономными пожарными </a:t>
                      </a:r>
                      <a:r>
                        <a:rPr lang="ru-RU" sz="1050" kern="1200" dirty="0" err="1" smtClean="0">
                          <a:latin typeface="Times New Roman" panose="02020603050405020304" pitchFamily="18" charset="0"/>
                          <a:cs typeface="Times New Roman" panose="02020603050405020304" pitchFamily="18" charset="0"/>
                        </a:rPr>
                        <a:t>извещателями</a:t>
                      </a:r>
                      <a:endParaRPr lang="ru-RU" sz="1050" b="1" kern="1200" dirty="0">
                        <a:solidFill>
                          <a:schemeClr val="dk1"/>
                        </a:solidFill>
                        <a:latin typeface="Times New Roman" panose="02020603050405020304" pitchFamily="18" charset="0"/>
                        <a:ea typeface="+mn-ea"/>
                        <a:cs typeface="Times New Roman" panose="02020603050405020304" pitchFamily="18" charset="0"/>
                      </a:endParaRPr>
                    </a:p>
                  </a:txBody>
                  <a:tcPr marL="77907" marR="77907" marT="31650" marB="3165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685800" rtl="0" eaLnBrk="1" fontAlgn="t" latinLnBrk="0" hangingPunct="1"/>
                      <a:r>
                        <a:rPr lang="ru-RU" sz="105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500,00</a:t>
                      </a:r>
                      <a:endParaRPr lang="ru-RU" sz="105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8792" marR="8792" marT="8792" marB="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685800" rtl="0" eaLnBrk="1" fontAlgn="t" latinLnBrk="0" hangingPunct="1"/>
                      <a:r>
                        <a:rPr lang="ru-RU" sz="105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500,00</a:t>
                      </a:r>
                      <a:endParaRPr lang="ru-RU" sz="105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8792" marR="8792" marT="8792" marB="0" anchor="ctr">
                    <a:lnL>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685800" rtl="0" eaLnBrk="1" fontAlgn="t" latinLnBrk="0" hangingPunct="1"/>
                      <a:r>
                        <a:rPr lang="ru-RU" sz="105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500,00</a:t>
                      </a:r>
                      <a:endParaRPr lang="ru-RU" sz="105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8792" marR="8792" marT="8792" marB="0"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78772">
                <a:tc>
                  <a:txBody>
                    <a:bodyPr/>
                    <a:lstStyle/>
                    <a:p>
                      <a:pPr marL="0" algn="l" defTabSz="685800" rtl="0" eaLnBrk="1" fontAlgn="t" latinLnBrk="0" hangingPunct="1"/>
                      <a:r>
                        <a:rPr lang="ru-RU" sz="1050" b="0" kern="1200" dirty="0" smtClean="0">
                          <a:solidFill>
                            <a:schemeClr val="dk1"/>
                          </a:solidFill>
                          <a:latin typeface="Times New Roman" panose="02020603050405020304" pitchFamily="18" charset="0"/>
                          <a:ea typeface="+mn-ea"/>
                          <a:cs typeface="Times New Roman" panose="02020603050405020304" pitchFamily="18" charset="0"/>
                        </a:rPr>
                        <a:t>Предоставление дополнительных социальных гарантий членам семей отдельных категорий военнослужащих</a:t>
                      </a:r>
                      <a:r>
                        <a:rPr lang="ru-RU" sz="1050" b="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ru-RU" sz="1050" b="0" kern="1200" dirty="0" smtClean="0">
                          <a:solidFill>
                            <a:schemeClr val="dk1"/>
                          </a:solidFill>
                          <a:latin typeface="Times New Roman" panose="02020603050405020304" pitchFamily="18" charset="0"/>
                          <a:ea typeface="+mn-ea"/>
                          <a:cs typeface="Times New Roman" panose="02020603050405020304" pitchFamily="18" charset="0"/>
                        </a:rPr>
                        <a:t>на территории Шпаковского муниципального округа Ставропольского края</a:t>
                      </a:r>
                      <a:endParaRPr lang="ru-RU" sz="1050" b="0" kern="1200" dirty="0">
                        <a:solidFill>
                          <a:schemeClr val="dk1"/>
                        </a:solidFill>
                        <a:latin typeface="Times New Roman" panose="02020603050405020304" pitchFamily="18" charset="0"/>
                        <a:ea typeface="+mn-ea"/>
                        <a:cs typeface="Times New Roman" panose="02020603050405020304" pitchFamily="18" charset="0"/>
                      </a:endParaRPr>
                    </a:p>
                  </a:txBody>
                  <a:tcPr marL="77907" marR="77907" marT="31650" marB="3165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685800" rtl="0" eaLnBrk="1" fontAlgn="t" latinLnBrk="0" hangingPunct="1"/>
                      <a:r>
                        <a:rPr lang="ru-RU" sz="105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39 350,00</a:t>
                      </a:r>
                      <a:endParaRPr lang="ru-RU" sz="105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8792" marR="8792" marT="8792" marB="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685800" rtl="0" eaLnBrk="1" fontAlgn="t" latinLnBrk="0" hangingPunct="1"/>
                      <a:r>
                        <a:rPr lang="ru-RU" sz="105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a:t>
                      </a:r>
                      <a:endParaRPr lang="ru-RU" sz="105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8792" marR="8792" marT="8792" marB="0" anchor="ctr">
                    <a:lnL>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685800" rtl="0" eaLnBrk="1" fontAlgn="t" latinLnBrk="0" hangingPunct="1"/>
                      <a:r>
                        <a:rPr lang="ru-RU" sz="105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a:t>
                      </a:r>
                      <a:endParaRPr lang="ru-RU" sz="105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8792" marR="8792" marT="8792" marB="0"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081103"/>
                  </a:ext>
                </a:extLst>
              </a:tr>
              <a:tr h="145095">
                <a:tc>
                  <a:txBody>
                    <a:bodyPr/>
                    <a:lstStyle/>
                    <a:p>
                      <a:pPr marL="0" algn="l" defTabSz="685800" rtl="0" eaLnBrk="1" fontAlgn="t" latinLnBrk="0" hangingPunct="1"/>
                      <a:r>
                        <a:rPr lang="ru-RU" sz="1050" kern="1200" dirty="0" smtClean="0">
                          <a:latin typeface="Times New Roman" panose="02020603050405020304" pitchFamily="18" charset="0"/>
                          <a:cs typeface="Times New Roman" panose="02020603050405020304" pitchFamily="18" charset="0"/>
                        </a:rPr>
                        <a:t>Поддержка приемных семей, опекунов, детей-сирот</a:t>
                      </a:r>
                      <a:endParaRPr lang="ru-RU" sz="1050" b="1" kern="1200" dirty="0">
                        <a:solidFill>
                          <a:schemeClr val="dk1"/>
                        </a:solidFill>
                        <a:latin typeface="Times New Roman" panose="02020603050405020304" pitchFamily="18" charset="0"/>
                        <a:ea typeface="+mn-ea"/>
                        <a:cs typeface="Times New Roman" panose="02020603050405020304" pitchFamily="18" charset="0"/>
                      </a:endParaRPr>
                    </a:p>
                  </a:txBody>
                  <a:tcPr marL="77907" marR="77907" marT="31650" marB="3165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r"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43 944,90</a:t>
                      </a:r>
                    </a:p>
                  </a:txBody>
                  <a:tcPr marL="9525" marR="9525" marT="9525" marB="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r"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45 538,85</a:t>
                      </a:r>
                    </a:p>
                  </a:txBody>
                  <a:tcPr marL="9525" marR="9525" marT="9525" marB="0" anchor="ctr">
                    <a:lnL>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47 197,66</a:t>
                      </a:r>
                    </a:p>
                  </a:txBody>
                  <a:tcPr marL="9525" marR="9525" marT="9525" marB="0"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4853">
                <a:tc>
                  <a:txBody>
                    <a:bodyPr/>
                    <a:lstStyle/>
                    <a:p>
                      <a:pPr marL="0" indent="0" algn="ctr" defTabSz="639763" rtl="0" eaLnBrk="1" fontAlgn="ctr" latinLnBrk="0" hangingPunct="1">
                        <a:tabLst>
                          <a:tab pos="5113338" algn="l"/>
                        </a:tabLst>
                      </a:pPr>
                      <a:r>
                        <a:rPr lang="ru-RU" sz="1100" b="1" u="none" kern="1200" dirty="0" smtClean="0">
                          <a:solidFill>
                            <a:schemeClr val="bg2">
                              <a:lumMod val="10000"/>
                            </a:schemeClr>
                          </a:solidFill>
                          <a:latin typeface="Times New Roman" panose="02020603050405020304" pitchFamily="18" charset="0"/>
                          <a:cs typeface="Times New Roman" panose="02020603050405020304" pitchFamily="18" charset="0"/>
                        </a:rPr>
                        <a:t>ВСЕГО    </a:t>
                      </a:r>
                      <a:endParaRPr lang="ru-RU" sz="1100" b="1" u="none" kern="1200" dirty="0">
                        <a:solidFill>
                          <a:schemeClr val="bg2">
                            <a:lumMod val="10000"/>
                          </a:schemeClr>
                        </a:solidFill>
                        <a:latin typeface="Times New Roman" panose="02020603050405020304" pitchFamily="18" charset="0"/>
                        <a:ea typeface="+mn-ea"/>
                        <a:cs typeface="Times New Roman" panose="02020603050405020304" pitchFamily="18" charset="0"/>
                      </a:endParaRPr>
                    </a:p>
                  </a:txBody>
                  <a:tcPr marL="8792" marR="8792" marT="8792" marB="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ru-RU" sz="1050" b="1" i="0" u="none" strike="noStrike" dirty="0" smtClean="0">
                          <a:solidFill>
                            <a:srgbClr val="000000"/>
                          </a:solidFill>
                          <a:effectLst/>
                          <a:latin typeface="Times New Roman" panose="02020603050405020304" pitchFamily="18" charset="0"/>
                          <a:cs typeface="Times New Roman" panose="02020603050405020304" pitchFamily="18" charset="0"/>
                        </a:rPr>
                        <a:t>618 699,96</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ru-RU" sz="1050" b="1" i="0" u="none" strike="noStrike" dirty="0" smtClean="0">
                          <a:solidFill>
                            <a:srgbClr val="000000"/>
                          </a:solidFill>
                          <a:effectLst/>
                          <a:latin typeface="Times New Roman" panose="02020603050405020304" pitchFamily="18" charset="0"/>
                          <a:cs typeface="Times New Roman" panose="02020603050405020304" pitchFamily="18" charset="0"/>
                        </a:rPr>
                        <a:t>655 300,08</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ru-RU" sz="1050" b="1" i="0" u="none" strike="noStrike" dirty="0" smtClean="0">
                          <a:solidFill>
                            <a:srgbClr val="000000"/>
                          </a:solidFill>
                          <a:effectLst/>
                          <a:latin typeface="Times New Roman" panose="02020603050405020304" pitchFamily="18" charset="0"/>
                          <a:cs typeface="Times New Roman" panose="02020603050405020304" pitchFamily="18" charset="0"/>
                        </a:rPr>
                        <a:t>667 019,13</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98463821"/>
                  </a:ext>
                </a:extLst>
              </a:tr>
            </a:tbl>
          </a:graphicData>
        </a:graphic>
      </p:graphicFrame>
      <p:sp>
        <p:nvSpPr>
          <p:cNvPr id="22" name="Пятиугольник 21"/>
          <p:cNvSpPr/>
          <p:nvPr/>
        </p:nvSpPr>
        <p:spPr>
          <a:xfrm>
            <a:off x="254900" y="3464189"/>
            <a:ext cx="3981032" cy="349426"/>
          </a:xfrm>
          <a:prstGeom prst="homePlate">
            <a:avLst/>
          </a:prstGeom>
          <a:gradFill flip="none" rotWithShape="1">
            <a:gsLst>
              <a:gs pos="1805">
                <a:schemeClr val="accent1">
                  <a:lumMod val="75000"/>
                </a:schemeClr>
              </a:gs>
              <a:gs pos="100000">
                <a:srgbClr val="A5D3DF"/>
              </a:gs>
            </a:gsLst>
            <a:lin ang="0" scaled="1"/>
            <a:tileRect/>
          </a:gra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anchor="ctr"/>
          <a:lstStyle/>
          <a:p>
            <a:pPr>
              <a:lnSpc>
                <a:spcPts val="1200"/>
              </a:lnSpc>
              <a:spcBef>
                <a:spcPts val="0"/>
              </a:spcBef>
              <a:spcAft>
                <a:spcPts val="0"/>
              </a:spcAft>
              <a:defRPr/>
            </a:pPr>
            <a:r>
              <a:rPr lang="ru-RU" sz="1200" dirty="0">
                <a:solidFill>
                  <a:schemeClr val="bg1"/>
                </a:solidFill>
                <a:effectLst>
                  <a:outerShdw blurRad="38100" dist="38100" dir="2700000" algn="tl">
                    <a:srgbClr val="000000">
                      <a:alpha val="43137"/>
                    </a:srgbClr>
                  </a:outerShdw>
                </a:effectLst>
                <a:latin typeface="Impact" panose="020B0806030902050204" pitchFamily="34" charset="0"/>
              </a:rPr>
              <a:t>МЕРЫ СОЦИАЛЬНОЙ ПОДДЕРЖКИ*</a:t>
            </a:r>
          </a:p>
        </p:txBody>
      </p:sp>
      <p:sp>
        <p:nvSpPr>
          <p:cNvPr id="28" name="TextBox 27"/>
          <p:cNvSpPr txBox="1"/>
          <p:nvPr/>
        </p:nvSpPr>
        <p:spPr>
          <a:xfrm>
            <a:off x="7137915" y="5964676"/>
            <a:ext cx="2365658" cy="646331"/>
          </a:xfrm>
          <a:prstGeom prst="rect">
            <a:avLst/>
          </a:prstGeom>
          <a:noFill/>
        </p:spPr>
        <p:txBody>
          <a:bodyPr wrap="square" rtlCol="0">
            <a:spAutoFit/>
          </a:bodyPr>
          <a:lstStyle/>
          <a:p>
            <a:pPr algn="ctr"/>
            <a:r>
              <a:rPr lang="ru-RU" sz="900" i="1" dirty="0">
                <a:latin typeface="Times New Roman" panose="02020603050405020304" pitchFamily="18" charset="0"/>
                <a:cs typeface="Times New Roman" panose="02020603050405020304" pitchFamily="18" charset="0"/>
              </a:rPr>
              <a:t>** Изменение объема расходов обусловлено  изменением объема межбюджетных трансфертов, получаемых из бюджета Ставропольского края</a:t>
            </a:r>
          </a:p>
        </p:txBody>
      </p:sp>
      <p:sp>
        <p:nvSpPr>
          <p:cNvPr id="23" name="TextBox 22"/>
          <p:cNvSpPr txBox="1"/>
          <p:nvPr/>
        </p:nvSpPr>
        <p:spPr>
          <a:xfrm>
            <a:off x="601957" y="6287842"/>
            <a:ext cx="6193638" cy="369332"/>
          </a:xfrm>
          <a:prstGeom prst="rect">
            <a:avLst/>
          </a:prstGeom>
          <a:noFill/>
        </p:spPr>
        <p:txBody>
          <a:bodyPr wrap="square" rtlCol="0">
            <a:spAutoFit/>
          </a:bodyPr>
          <a:lstStyle/>
          <a:p>
            <a:r>
              <a:rPr lang="ru-RU" sz="900" i="1" dirty="0">
                <a:latin typeface="Times New Roman" panose="02020603050405020304" pitchFamily="18" charset="0"/>
                <a:cs typeface="Times New Roman" panose="02020603050405020304" pitchFamily="18" charset="0"/>
              </a:rPr>
              <a:t>* Меры социальной поддержки назначены в соответствии с действующим законодательством Российской Федерации, Ставропольского края и нормативными актами Шпаковского муниципального округа, и носят заявительный характер</a:t>
            </a:r>
          </a:p>
        </p:txBody>
      </p:sp>
    </p:spTree>
    <p:extLst>
      <p:ext uri="{BB962C8B-B14F-4D97-AF65-F5344CB8AC3E}">
        <p14:creationId xmlns:p14="http://schemas.microsoft.com/office/powerpoint/2010/main" val="7737585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287004"/>
            <a:ext cx="8229600" cy="607506"/>
          </a:xfrm>
          <a:effectLst/>
        </p:spPr>
        <p:txBody>
          <a:bodyPr>
            <a:noAutofit/>
          </a:bodyPr>
          <a:lstStyle/>
          <a:p>
            <a:pPr algn="ctr" defTabSz="1072074"/>
            <a:r>
              <a:rPr lang="ru-RU" sz="1846" b="1" dirty="0">
                <a:ln w="900" cmpd="sng">
                  <a:solidFill>
                    <a:schemeClr val="accent1">
                      <a:satMod val="190000"/>
                      <a:alpha val="55000"/>
                    </a:schemeClr>
                  </a:solidFill>
                  <a:prstDash val="solid"/>
                </a:ln>
                <a:solidFill>
                  <a:schemeClr val="tx1"/>
                </a:solidFill>
                <a:latin typeface="Times New Roman"/>
                <a:ea typeface="+mn-ea"/>
                <a:cs typeface="+mn-cs"/>
              </a:rPr>
              <a:t>РАСХОДЫ НА СОЦИАЛЬНУЮ ПОДДЕРЖКУ ОТДЕЛЬНЫХ КАТЕГОРИЙ ГРАЖДАН В </a:t>
            </a:r>
            <a:r>
              <a:rPr lang="ru-RU" sz="1846" b="1" dirty="0" smtClean="0">
                <a:ln w="900" cmpd="sng">
                  <a:solidFill>
                    <a:schemeClr val="accent1">
                      <a:satMod val="190000"/>
                      <a:alpha val="55000"/>
                    </a:schemeClr>
                  </a:solidFill>
                  <a:prstDash val="solid"/>
                </a:ln>
                <a:solidFill>
                  <a:schemeClr val="tx1"/>
                </a:solidFill>
                <a:latin typeface="Times New Roman"/>
                <a:ea typeface="+mn-ea"/>
                <a:cs typeface="+mn-cs"/>
              </a:rPr>
              <a:t>2026-</a:t>
            </a:r>
            <a:r>
              <a:rPr lang="en-US" sz="1846" b="1" dirty="0" smtClean="0">
                <a:ln w="900" cmpd="sng">
                  <a:solidFill>
                    <a:schemeClr val="accent1">
                      <a:satMod val="190000"/>
                      <a:alpha val="55000"/>
                    </a:schemeClr>
                  </a:solidFill>
                  <a:prstDash val="solid"/>
                </a:ln>
                <a:solidFill>
                  <a:schemeClr val="tx1"/>
                </a:solidFill>
                <a:latin typeface="Times New Roman"/>
                <a:ea typeface="+mn-ea"/>
                <a:cs typeface="+mn-cs"/>
              </a:rPr>
              <a:t>202</a:t>
            </a:r>
            <a:r>
              <a:rPr lang="ru-RU" sz="1846" b="1" dirty="0" smtClean="0">
                <a:ln w="900" cmpd="sng">
                  <a:solidFill>
                    <a:schemeClr val="accent1">
                      <a:satMod val="190000"/>
                      <a:alpha val="55000"/>
                    </a:schemeClr>
                  </a:solidFill>
                  <a:prstDash val="solid"/>
                </a:ln>
                <a:solidFill>
                  <a:schemeClr val="tx1"/>
                </a:solidFill>
                <a:latin typeface="Times New Roman"/>
                <a:ea typeface="+mn-ea"/>
                <a:cs typeface="+mn-cs"/>
              </a:rPr>
              <a:t>8 </a:t>
            </a:r>
            <a:r>
              <a:rPr lang="ru-RU" sz="1846" b="1" dirty="0">
                <a:ln w="900" cmpd="sng">
                  <a:solidFill>
                    <a:schemeClr val="accent1">
                      <a:satMod val="190000"/>
                      <a:alpha val="55000"/>
                    </a:schemeClr>
                  </a:solidFill>
                  <a:prstDash val="solid"/>
                </a:ln>
                <a:solidFill>
                  <a:schemeClr val="tx1"/>
                </a:solidFill>
                <a:latin typeface="Times New Roman"/>
                <a:ea typeface="+mn-ea"/>
                <a:cs typeface="+mn-cs"/>
              </a:rPr>
              <a:t>ГОДАХ</a:t>
            </a:r>
          </a:p>
        </p:txBody>
      </p:sp>
      <p:sp>
        <p:nvSpPr>
          <p:cNvPr id="16" name="Скругленный прямоугольник 15"/>
          <p:cNvSpPr/>
          <p:nvPr/>
        </p:nvSpPr>
        <p:spPr>
          <a:xfrm>
            <a:off x="344486" y="1340768"/>
            <a:ext cx="9217026" cy="5294654"/>
          </a:xfrm>
          <a:prstGeom prst="roundRect">
            <a:avLst>
              <a:gd name="adj" fmla="val 7144"/>
            </a:avLst>
          </a:prstGeom>
          <a:solidFill>
            <a:schemeClr val="accent5">
              <a:lumMod val="20000"/>
              <a:lumOff val="80000"/>
            </a:schemeClr>
          </a:solidFill>
          <a:ln w="9525">
            <a:solidFill>
              <a:schemeClr val="bg2">
                <a:lumMod val="75000"/>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endParaRPr lang="ru-RU" sz="1200" b="1">
              <a:solidFill>
                <a:schemeClr val="tx1">
                  <a:lumMod val="75000"/>
                  <a:lumOff val="25000"/>
                </a:schemeClr>
              </a:solidFill>
            </a:endParaRPr>
          </a:p>
        </p:txBody>
      </p:sp>
      <p:sp>
        <p:nvSpPr>
          <p:cNvPr id="17" name="Пятиугольник 16"/>
          <p:cNvSpPr/>
          <p:nvPr/>
        </p:nvSpPr>
        <p:spPr>
          <a:xfrm>
            <a:off x="469461" y="894510"/>
            <a:ext cx="6043742" cy="575926"/>
          </a:xfrm>
          <a:prstGeom prst="homePlate">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0" scaled="1"/>
            <a:tileRect/>
          </a:gra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anchor="ctr"/>
          <a:lstStyle/>
          <a:p>
            <a:pPr>
              <a:spcBef>
                <a:spcPts val="0"/>
              </a:spcBef>
              <a:spcAft>
                <a:spcPts val="0"/>
              </a:spcAft>
              <a:defRPr/>
            </a:pPr>
            <a:r>
              <a:rPr lang="ru-RU" sz="2000" dirty="0">
                <a:solidFill>
                  <a:schemeClr val="bg1"/>
                </a:solidFill>
                <a:effectLst>
                  <a:outerShdw blurRad="38100" dist="38100" dir="2700000" algn="tl">
                    <a:srgbClr val="000000">
                      <a:alpha val="43137"/>
                    </a:srgbClr>
                  </a:outerShdw>
                </a:effectLst>
                <a:latin typeface="Impact" panose="020B0806030902050204" pitchFamily="34" charset="0"/>
              </a:rPr>
              <a:t>ПОДДЕРЖКА СЕМЕЙ С ДЕТЬМИ, МОЛОДЁЖИ</a:t>
            </a:r>
          </a:p>
        </p:txBody>
      </p:sp>
      <p:graphicFrame>
        <p:nvGraphicFramePr>
          <p:cNvPr id="6" name="Таблица 5"/>
          <p:cNvGraphicFramePr>
            <a:graphicFrameLocks noGrp="1"/>
          </p:cNvGraphicFramePr>
          <p:nvPr>
            <p:extLst/>
          </p:nvPr>
        </p:nvGraphicFramePr>
        <p:xfrm>
          <a:off x="560512" y="1470436"/>
          <a:ext cx="8876405" cy="4930104"/>
        </p:xfrm>
        <a:graphic>
          <a:graphicData uri="http://schemas.openxmlformats.org/drawingml/2006/table">
            <a:tbl>
              <a:tblPr>
                <a:tableStyleId>{5C22544A-7EE6-4342-B048-85BDC9FD1C3A}</a:tableStyleId>
              </a:tblPr>
              <a:tblGrid>
                <a:gridCol w="3322079">
                  <a:extLst>
                    <a:ext uri="{9D8B030D-6E8A-4147-A177-3AD203B41FA5}">
                      <a16:colId xmlns:a16="http://schemas.microsoft.com/office/drawing/2014/main" val="3390506041"/>
                    </a:ext>
                  </a:extLst>
                </a:gridCol>
                <a:gridCol w="925721">
                  <a:extLst>
                    <a:ext uri="{9D8B030D-6E8A-4147-A177-3AD203B41FA5}">
                      <a16:colId xmlns:a16="http://schemas.microsoft.com/office/drawing/2014/main" val="1104748981"/>
                    </a:ext>
                  </a:extLst>
                </a:gridCol>
                <a:gridCol w="925721">
                  <a:extLst>
                    <a:ext uri="{9D8B030D-6E8A-4147-A177-3AD203B41FA5}">
                      <a16:colId xmlns:a16="http://schemas.microsoft.com/office/drawing/2014/main" val="2129139966"/>
                    </a:ext>
                  </a:extLst>
                </a:gridCol>
                <a:gridCol w="925721">
                  <a:extLst>
                    <a:ext uri="{9D8B030D-6E8A-4147-A177-3AD203B41FA5}">
                      <a16:colId xmlns:a16="http://schemas.microsoft.com/office/drawing/2014/main" val="4065810305"/>
                    </a:ext>
                  </a:extLst>
                </a:gridCol>
                <a:gridCol w="925721">
                  <a:extLst>
                    <a:ext uri="{9D8B030D-6E8A-4147-A177-3AD203B41FA5}">
                      <a16:colId xmlns:a16="http://schemas.microsoft.com/office/drawing/2014/main" val="2708165900"/>
                    </a:ext>
                  </a:extLst>
                </a:gridCol>
                <a:gridCol w="925721">
                  <a:extLst>
                    <a:ext uri="{9D8B030D-6E8A-4147-A177-3AD203B41FA5}">
                      <a16:colId xmlns:a16="http://schemas.microsoft.com/office/drawing/2014/main" val="673044867"/>
                    </a:ext>
                  </a:extLst>
                </a:gridCol>
                <a:gridCol w="925721">
                  <a:extLst>
                    <a:ext uri="{9D8B030D-6E8A-4147-A177-3AD203B41FA5}">
                      <a16:colId xmlns:a16="http://schemas.microsoft.com/office/drawing/2014/main" val="3176103734"/>
                    </a:ext>
                  </a:extLst>
                </a:gridCol>
              </a:tblGrid>
              <a:tr h="274198">
                <a:tc rowSpan="2">
                  <a:txBody>
                    <a:bodyPr/>
                    <a:lstStyle/>
                    <a:p>
                      <a:pPr algn="ctr" fontAlgn="ctr"/>
                      <a:r>
                        <a:rPr lang="ru-RU" sz="900" b="1" i="0" u="none" strike="noStrike" dirty="0" smtClean="0">
                          <a:solidFill>
                            <a:schemeClr val="dk1"/>
                          </a:solidFill>
                          <a:effectLst/>
                          <a:latin typeface="Times New Roman" panose="02020603050405020304" pitchFamily="18" charset="0"/>
                          <a:cs typeface="Times New Roman" panose="02020603050405020304" pitchFamily="18" charset="0"/>
                        </a:rPr>
                        <a:t>Мера</a:t>
                      </a:r>
                      <a:r>
                        <a:rPr lang="ru-RU" sz="900" b="1" i="0" u="none" strike="noStrike" baseline="0" dirty="0" smtClean="0">
                          <a:solidFill>
                            <a:schemeClr val="dk1"/>
                          </a:solidFill>
                          <a:effectLst/>
                          <a:latin typeface="Times New Roman" panose="02020603050405020304" pitchFamily="18" charset="0"/>
                          <a:cs typeface="Times New Roman" panose="02020603050405020304" pitchFamily="18" charset="0"/>
                        </a:rPr>
                        <a:t> социальной поддержки</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605" marR="4605" marT="46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fontAlgn="ctr"/>
                      <a:r>
                        <a:rPr lang="ru-RU" sz="900" b="1" u="none" strike="noStrike" dirty="0" smtClean="0">
                          <a:effectLst/>
                          <a:latin typeface="Times New Roman" panose="02020603050405020304" pitchFamily="18" charset="0"/>
                          <a:cs typeface="Times New Roman" panose="02020603050405020304" pitchFamily="18" charset="0"/>
                        </a:rPr>
                        <a:t>2026 год</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605" marR="4605" marT="46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ru-RU"/>
                    </a:p>
                  </a:txBody>
                  <a:tcPr/>
                </a:tc>
                <a:tc gridSpan="2">
                  <a:txBody>
                    <a:bodyPr/>
                    <a:lstStyle/>
                    <a:p>
                      <a:pPr algn="ctr" fontAlgn="ctr"/>
                      <a:r>
                        <a:rPr lang="ru-RU" sz="900" b="1" u="none" strike="noStrike" dirty="0" smtClean="0">
                          <a:effectLst/>
                          <a:latin typeface="Times New Roman" panose="02020603050405020304" pitchFamily="18" charset="0"/>
                          <a:cs typeface="Times New Roman" panose="02020603050405020304" pitchFamily="18" charset="0"/>
                        </a:rPr>
                        <a:t>2027 </a:t>
                      </a:r>
                      <a:r>
                        <a:rPr lang="ru-RU" sz="900" b="1" u="none" strike="noStrike" dirty="0">
                          <a:effectLst/>
                          <a:latin typeface="Times New Roman" panose="02020603050405020304" pitchFamily="18" charset="0"/>
                          <a:cs typeface="Times New Roman" panose="02020603050405020304" pitchFamily="18" charset="0"/>
                        </a:rPr>
                        <a:t>год </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605" marR="4605" marT="46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ru-RU"/>
                    </a:p>
                  </a:txBody>
                  <a:tcPr/>
                </a:tc>
                <a:tc gridSpan="2">
                  <a:txBody>
                    <a:bodyPr/>
                    <a:lstStyle/>
                    <a:p>
                      <a:pPr algn="ctr" fontAlgn="ctr"/>
                      <a:r>
                        <a:rPr lang="ru-RU" sz="900" b="1" u="none" strike="noStrike" dirty="0" smtClean="0">
                          <a:effectLst/>
                          <a:latin typeface="Times New Roman" panose="02020603050405020304" pitchFamily="18" charset="0"/>
                          <a:cs typeface="Times New Roman" panose="02020603050405020304" pitchFamily="18" charset="0"/>
                        </a:rPr>
                        <a:t>2028 год</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605" marR="4605" marT="46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ru-RU"/>
                    </a:p>
                  </a:txBody>
                  <a:tcPr/>
                </a:tc>
                <a:extLst>
                  <a:ext uri="{0D108BD9-81ED-4DB2-BD59-A6C34878D82A}">
                    <a16:rowId xmlns:a16="http://schemas.microsoft.com/office/drawing/2014/main" val="3878748360"/>
                  </a:ext>
                </a:extLst>
              </a:tr>
              <a:tr h="441100">
                <a:tc vMerge="1">
                  <a:txBody>
                    <a:bodyPr/>
                    <a:lstStyle/>
                    <a:p>
                      <a:endParaRPr lang="ru-RU"/>
                    </a:p>
                  </a:txBody>
                  <a:tcPr/>
                </a:tc>
                <a:tc>
                  <a:txBody>
                    <a:bodyPr/>
                    <a:lstStyle/>
                    <a:p>
                      <a:pPr algn="ctr" fontAlgn="ctr"/>
                      <a:r>
                        <a:rPr lang="ru-RU" sz="900" b="1" u="none" strike="noStrike" dirty="0">
                          <a:effectLst/>
                          <a:latin typeface="Times New Roman" panose="02020603050405020304" pitchFamily="18" charset="0"/>
                          <a:cs typeface="Times New Roman" panose="02020603050405020304" pitchFamily="18" charset="0"/>
                        </a:rPr>
                        <a:t>кол-во получателей, человек</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605" marR="4605" marT="46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ru-RU" sz="900" b="1" u="none" strike="noStrike" dirty="0">
                          <a:effectLst/>
                          <a:latin typeface="Times New Roman" panose="02020603050405020304" pitchFamily="18" charset="0"/>
                          <a:cs typeface="Times New Roman" panose="02020603050405020304" pitchFamily="18" charset="0"/>
                        </a:rPr>
                        <a:t>объем </a:t>
                      </a:r>
                      <a:r>
                        <a:rPr lang="ru-RU" sz="900" b="1" u="none" strike="noStrike" dirty="0" smtClean="0">
                          <a:effectLst/>
                          <a:latin typeface="Times New Roman" panose="02020603050405020304" pitchFamily="18" charset="0"/>
                          <a:cs typeface="Times New Roman" panose="02020603050405020304" pitchFamily="18" charset="0"/>
                        </a:rPr>
                        <a:t>расходов,</a:t>
                      </a:r>
                      <a:r>
                        <a:rPr lang="ru-RU" sz="900" b="1" u="none" strike="noStrike" baseline="0" dirty="0" smtClean="0">
                          <a:effectLst/>
                          <a:latin typeface="Times New Roman" panose="02020603050405020304" pitchFamily="18" charset="0"/>
                          <a:cs typeface="Times New Roman" panose="02020603050405020304" pitchFamily="18" charset="0"/>
                        </a:rPr>
                        <a:t> тыс. </a:t>
                      </a:r>
                      <a:r>
                        <a:rPr lang="ru-RU" sz="900" b="1" u="none" strike="noStrike" dirty="0" smtClean="0">
                          <a:effectLst/>
                          <a:latin typeface="Times New Roman" panose="02020603050405020304" pitchFamily="18" charset="0"/>
                          <a:cs typeface="Times New Roman" panose="02020603050405020304" pitchFamily="18" charset="0"/>
                        </a:rPr>
                        <a:t>рублей</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605" marR="4605" marT="46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ru-RU" sz="900" b="1" u="none" strike="noStrike" dirty="0">
                          <a:effectLst/>
                          <a:latin typeface="Times New Roman" panose="02020603050405020304" pitchFamily="18" charset="0"/>
                          <a:cs typeface="Times New Roman" panose="02020603050405020304" pitchFamily="18" charset="0"/>
                        </a:rPr>
                        <a:t>кол-во получателей, человек</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605" marR="4605" marT="46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ru-RU" sz="900" b="1" u="none" strike="noStrike" dirty="0">
                          <a:effectLst/>
                          <a:latin typeface="Times New Roman" panose="02020603050405020304" pitchFamily="18" charset="0"/>
                          <a:cs typeface="Times New Roman" panose="02020603050405020304" pitchFamily="18" charset="0"/>
                        </a:rPr>
                        <a:t>объем расходов,</a:t>
                      </a:r>
                      <a:br>
                        <a:rPr lang="ru-RU" sz="900" b="1" u="none" strike="noStrike" dirty="0">
                          <a:effectLst/>
                          <a:latin typeface="Times New Roman" panose="02020603050405020304" pitchFamily="18" charset="0"/>
                          <a:cs typeface="Times New Roman" panose="02020603050405020304" pitchFamily="18" charset="0"/>
                        </a:rPr>
                      </a:br>
                      <a:r>
                        <a:rPr kumimoji="0" lang="ru-RU" sz="9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тыс. рублей</a:t>
                      </a:r>
                      <a:endParaRPr kumimoji="0" lang="ru-RU" sz="9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4605" marR="4605" marT="46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ru-RU" sz="900" b="1" u="none" strike="noStrike" dirty="0">
                          <a:effectLst/>
                          <a:latin typeface="Times New Roman" panose="02020603050405020304" pitchFamily="18" charset="0"/>
                          <a:cs typeface="Times New Roman" panose="02020603050405020304" pitchFamily="18" charset="0"/>
                        </a:rPr>
                        <a:t>кол-во получателей, человек</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605" marR="4605" marT="46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ru-RU" sz="900" b="1" u="none" strike="noStrike" dirty="0">
                          <a:effectLst/>
                          <a:latin typeface="Times New Roman" panose="02020603050405020304" pitchFamily="18" charset="0"/>
                          <a:cs typeface="Times New Roman" panose="02020603050405020304" pitchFamily="18" charset="0"/>
                        </a:rPr>
                        <a:t>объем расходов,</a:t>
                      </a:r>
                      <a:br>
                        <a:rPr lang="ru-RU" sz="900" b="1" u="none" strike="noStrike" dirty="0">
                          <a:effectLst/>
                          <a:latin typeface="Times New Roman" panose="02020603050405020304" pitchFamily="18" charset="0"/>
                          <a:cs typeface="Times New Roman" panose="02020603050405020304" pitchFamily="18" charset="0"/>
                        </a:rPr>
                      </a:br>
                      <a:r>
                        <a:rPr kumimoji="0" lang="ru-RU" sz="9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тыс. рублей</a:t>
                      </a:r>
                      <a:endParaRPr kumimoji="0" lang="ru-RU" sz="9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4605" marR="4605" marT="46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05811976"/>
                  </a:ext>
                </a:extLst>
              </a:tr>
              <a:tr h="295895">
                <a:tc>
                  <a:txBody>
                    <a:bodyPr/>
                    <a:lstStyle/>
                    <a:p>
                      <a:pPr marL="0" algn="just"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Выплата ежегодного социального пособия на проезд учащимся (студентам)</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120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201,26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120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209,31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120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217,68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8350244"/>
                  </a:ext>
                </a:extLst>
              </a:tr>
              <a:tr h="300521">
                <a:tc>
                  <a:txBody>
                    <a:bodyPr/>
                    <a:lstStyle/>
                    <a:p>
                      <a:pPr marL="0" algn="just"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Выплата ежемесячной денежной компенсации на каждого ребенка в возрасте до 18 лет многодетным семьям</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11 147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115 999,91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endPar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endParaRPr lang="ru-RU" sz="900" u="none" strike="noStrike" kern="120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endParaRPr lang="ru-RU" sz="900" u="none" strike="noStrike" kern="120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endParaRPr lang="ru-RU" sz="900" u="none" strike="noStrike" kern="120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82223950"/>
                  </a:ext>
                </a:extLst>
              </a:tr>
              <a:tr h="441100">
                <a:tc>
                  <a:txBody>
                    <a:bodyPr/>
                    <a:lstStyle/>
                    <a:p>
                      <a:pPr marL="0" algn="just"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Выплата ежегодной денежной компенсации многодетным семьям на каждого из детей не старше 18 лет, обучающихся в общеобразовательных организациях, на приобретение комплекта школьной одежды, спортивной одежды и обуви и школьных письменных принадлежностей</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5 268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31 497,35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endPar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endPar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endPar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endPar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5692833"/>
                  </a:ext>
                </a:extLst>
              </a:tr>
              <a:tr h="258989">
                <a:tc>
                  <a:txBody>
                    <a:bodyPr/>
                    <a:lstStyle/>
                    <a:p>
                      <a:pPr marL="0" algn="just"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Ежемесячная денежная компенсация на каждого ребенка на оплату жилья и коммунальных услуг</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endPar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endPar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11 306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114 372,90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11 415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119 636,34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8793601"/>
                  </a:ext>
                </a:extLst>
              </a:tr>
              <a:tr h="471152">
                <a:tc>
                  <a:txBody>
                    <a:bodyPr/>
                    <a:lstStyle/>
                    <a:p>
                      <a:pPr marL="0" algn="just"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Ежегодная денежная компенсация на каждого из детей, обучающихся в общеобразовательных организациях, в целях их обеспечения одеждой для посещения учебных занятий, а также спортивной формой на весь период обучения</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endPar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endPar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5 293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32 377,82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5 308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34 094,66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4331816"/>
                  </a:ext>
                </a:extLst>
              </a:tr>
              <a:tr h="424319">
                <a:tc>
                  <a:txBody>
                    <a:bodyPr/>
                    <a:lstStyle/>
                    <a:p>
                      <a:pPr marL="0" algn="just"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Ежемесячная денежная компенсация на каждого из детей, обучающихся в 5 - 11 классах общеобразовательных организаций и (или) обучающихся в профессиональных образовательных организациях по очной форме обучения, расположенных на территории Ставропольского края, в рамках предоставления им одноразового бесплатного питания на весь период обучения, за исключением каникулярного времени в летние месяцы</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endPar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endPar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5 950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60 841,74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6 006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63 653,92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28161766"/>
                  </a:ext>
                </a:extLst>
              </a:tr>
              <a:tr h="660150">
                <a:tc>
                  <a:txBody>
                    <a:bodyPr/>
                    <a:lstStyle/>
                    <a:p>
                      <a:pPr marL="0" algn="just"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Ежемесячная  денежная компенсация на каждого из детей, обучающихся в общеобразовательных организациях, на оплату проезда автомобильным  транспортом (за исключением такси) в городском и пригородном сообщении, городским наземным электрическим транспортом</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endParaRPr lang="ru-RU" sz="900" u="none" strike="noStrike" kern="120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endPar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5 293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15 111,10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5 308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16 086,38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55348610"/>
                  </a:ext>
                </a:extLst>
              </a:tr>
              <a:tr h="396873">
                <a:tc>
                  <a:txBody>
                    <a:bodyPr/>
                    <a:lstStyle/>
                    <a:p>
                      <a:pPr algn="just" fontAlgn="t"/>
                      <a:r>
                        <a:rPr lang="ru-RU" sz="900" u="none" strike="noStrike" dirty="0">
                          <a:effectLst/>
                          <a:latin typeface="Times New Roman" panose="02020603050405020304" pitchFamily="18" charset="0"/>
                          <a:cs typeface="Times New Roman" panose="02020603050405020304" pitchFamily="18" charset="0"/>
                        </a:rPr>
                        <a:t>Ежемесячная денежная выплата, назначаемая в случае рождения третьего ребенка или последующих детей до достижения ребенком возраста трех лет</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6000" marR="72000" marT="46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ru-RU" sz="900" u="none" strike="noStrike" dirty="0">
                          <a:effectLst/>
                          <a:latin typeface="Times New Roman" panose="02020603050405020304" pitchFamily="18" charset="0"/>
                          <a:cs typeface="Times New Roman" panose="02020603050405020304" pitchFamily="18" charset="0"/>
                        </a:rPr>
                        <a:t>998</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605" marR="4605" marT="46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164 475,46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ru-RU" sz="900" u="none" strike="noStrike" dirty="0">
                          <a:effectLst/>
                          <a:latin typeface="Times New Roman" panose="02020603050405020304" pitchFamily="18" charset="0"/>
                          <a:cs typeface="Times New Roman" panose="02020603050405020304" pitchFamily="18" charset="0"/>
                        </a:rPr>
                        <a:t>430   </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605" marR="4605" marT="46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ru-RU" sz="900" u="none" strike="noStrike" dirty="0">
                          <a:effectLst/>
                          <a:latin typeface="Times New Roman" panose="02020603050405020304" pitchFamily="18" charset="0"/>
                          <a:cs typeface="Times New Roman" panose="02020603050405020304" pitchFamily="18" charset="0"/>
                        </a:rPr>
                        <a:t>106 941,01</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605" marR="4605" marT="46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ru-RU" sz="900" u="none" strike="noStrike" dirty="0">
                          <a:effectLst/>
                          <a:latin typeface="Times New Roman" panose="02020603050405020304" pitchFamily="18" charset="0"/>
                          <a:cs typeface="Times New Roman" panose="02020603050405020304" pitchFamily="18" charset="0"/>
                        </a:rPr>
                        <a:t>433   </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605" marR="4605" marT="46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ru-RU" sz="900" u="none" strike="noStrike" dirty="0">
                          <a:effectLst/>
                          <a:latin typeface="Times New Roman" panose="02020603050405020304" pitchFamily="18" charset="0"/>
                          <a:cs typeface="Times New Roman" panose="02020603050405020304" pitchFamily="18" charset="0"/>
                        </a:rPr>
                        <a:t>46 527,96</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605" marR="4605" marT="46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57161132"/>
                  </a:ext>
                </a:extLst>
              </a:tr>
            </a:tbl>
          </a:graphicData>
        </a:graphic>
      </p:graphicFrame>
    </p:spTree>
    <p:extLst>
      <p:ext uri="{BB962C8B-B14F-4D97-AF65-F5344CB8AC3E}">
        <p14:creationId xmlns:p14="http://schemas.microsoft.com/office/powerpoint/2010/main" val="189115161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4998" y="321684"/>
            <a:ext cx="8229600" cy="607506"/>
          </a:xfrm>
          <a:effectLst/>
        </p:spPr>
        <p:txBody>
          <a:bodyPr>
            <a:noAutofit/>
          </a:bodyPr>
          <a:lstStyle/>
          <a:p>
            <a:pPr algn="ctr" defTabSz="1072074"/>
            <a:r>
              <a:rPr lang="ru-RU" sz="1846" b="1" dirty="0">
                <a:ln w="900" cmpd="sng">
                  <a:solidFill>
                    <a:schemeClr val="accent1">
                      <a:satMod val="190000"/>
                      <a:alpha val="55000"/>
                    </a:schemeClr>
                  </a:solidFill>
                  <a:prstDash val="solid"/>
                </a:ln>
                <a:solidFill>
                  <a:schemeClr val="tx1"/>
                </a:solidFill>
                <a:latin typeface="Times New Roman"/>
                <a:ea typeface="+mn-ea"/>
                <a:cs typeface="+mn-cs"/>
              </a:rPr>
              <a:t>РАСХОДЫ НА СОЦИАЛЬНУЮ ПОДДЕРЖКУ ОТДЕЛЬНЫХ КАТЕГОРИЙ ГРАЖДАН В </a:t>
            </a:r>
            <a:r>
              <a:rPr lang="ru-RU" sz="1846" b="1" dirty="0" smtClean="0">
                <a:ln w="900" cmpd="sng">
                  <a:solidFill>
                    <a:schemeClr val="accent1">
                      <a:satMod val="190000"/>
                      <a:alpha val="55000"/>
                    </a:schemeClr>
                  </a:solidFill>
                  <a:prstDash val="solid"/>
                </a:ln>
                <a:solidFill>
                  <a:schemeClr val="tx1"/>
                </a:solidFill>
                <a:latin typeface="Times New Roman"/>
                <a:ea typeface="+mn-ea"/>
                <a:cs typeface="+mn-cs"/>
              </a:rPr>
              <a:t>2026-</a:t>
            </a:r>
            <a:r>
              <a:rPr lang="en-US" sz="1846" b="1" dirty="0" smtClean="0">
                <a:ln w="900" cmpd="sng">
                  <a:solidFill>
                    <a:schemeClr val="accent1">
                      <a:satMod val="190000"/>
                      <a:alpha val="55000"/>
                    </a:schemeClr>
                  </a:solidFill>
                  <a:prstDash val="solid"/>
                </a:ln>
                <a:solidFill>
                  <a:schemeClr val="tx1"/>
                </a:solidFill>
                <a:latin typeface="Times New Roman"/>
                <a:ea typeface="+mn-ea"/>
                <a:cs typeface="+mn-cs"/>
              </a:rPr>
              <a:t>202</a:t>
            </a:r>
            <a:r>
              <a:rPr lang="ru-RU" sz="1846" b="1" dirty="0" smtClean="0">
                <a:ln w="900" cmpd="sng">
                  <a:solidFill>
                    <a:schemeClr val="accent1">
                      <a:satMod val="190000"/>
                      <a:alpha val="55000"/>
                    </a:schemeClr>
                  </a:solidFill>
                  <a:prstDash val="solid"/>
                </a:ln>
                <a:solidFill>
                  <a:schemeClr val="tx1"/>
                </a:solidFill>
                <a:latin typeface="Times New Roman"/>
                <a:ea typeface="+mn-ea"/>
                <a:cs typeface="+mn-cs"/>
              </a:rPr>
              <a:t>8 </a:t>
            </a:r>
            <a:r>
              <a:rPr lang="ru-RU" sz="1846" b="1" dirty="0">
                <a:ln w="900" cmpd="sng">
                  <a:solidFill>
                    <a:schemeClr val="accent1">
                      <a:satMod val="190000"/>
                      <a:alpha val="55000"/>
                    </a:schemeClr>
                  </a:solidFill>
                  <a:prstDash val="solid"/>
                </a:ln>
                <a:solidFill>
                  <a:schemeClr val="tx1"/>
                </a:solidFill>
                <a:latin typeface="Times New Roman"/>
                <a:ea typeface="+mn-ea"/>
                <a:cs typeface="+mn-cs"/>
              </a:rPr>
              <a:t>ГОДАХ</a:t>
            </a:r>
          </a:p>
        </p:txBody>
      </p:sp>
      <p:sp>
        <p:nvSpPr>
          <p:cNvPr id="16" name="Скругленный прямоугольник 15"/>
          <p:cNvSpPr/>
          <p:nvPr/>
        </p:nvSpPr>
        <p:spPr>
          <a:xfrm>
            <a:off x="303178" y="1145742"/>
            <a:ext cx="9217024" cy="5448479"/>
          </a:xfrm>
          <a:prstGeom prst="roundRect">
            <a:avLst>
              <a:gd name="adj" fmla="val 7144"/>
            </a:avLst>
          </a:prstGeom>
          <a:solidFill>
            <a:schemeClr val="accent5">
              <a:lumMod val="20000"/>
              <a:lumOff val="80000"/>
            </a:schemeClr>
          </a:solidFill>
          <a:ln w="9525">
            <a:solidFill>
              <a:schemeClr val="bg2">
                <a:lumMod val="75000"/>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endParaRPr lang="ru-RU" sz="1200" b="1">
              <a:solidFill>
                <a:schemeClr val="tx1">
                  <a:lumMod val="75000"/>
                  <a:lumOff val="25000"/>
                </a:schemeClr>
              </a:solidFill>
            </a:endParaRPr>
          </a:p>
        </p:txBody>
      </p:sp>
      <p:sp>
        <p:nvSpPr>
          <p:cNvPr id="17" name="Пятиугольник 16"/>
          <p:cNvSpPr/>
          <p:nvPr/>
        </p:nvSpPr>
        <p:spPr>
          <a:xfrm>
            <a:off x="278553" y="929190"/>
            <a:ext cx="6043742" cy="433104"/>
          </a:xfrm>
          <a:prstGeom prst="homePlate">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0" scaled="1"/>
            <a:tileRect/>
          </a:gra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anchor="ctr"/>
          <a:lstStyle/>
          <a:p>
            <a:pPr>
              <a:spcBef>
                <a:spcPts val="0"/>
              </a:spcBef>
              <a:spcAft>
                <a:spcPts val="0"/>
              </a:spcAft>
              <a:defRPr/>
            </a:pPr>
            <a:r>
              <a:rPr lang="ru-RU" sz="2000" dirty="0">
                <a:solidFill>
                  <a:schemeClr val="bg1"/>
                </a:solidFill>
                <a:effectLst>
                  <a:outerShdw blurRad="38100" dist="38100" dir="2700000" algn="tl">
                    <a:srgbClr val="000000">
                      <a:alpha val="43137"/>
                    </a:srgbClr>
                  </a:outerShdw>
                </a:effectLst>
                <a:latin typeface="Impact" panose="020B0806030902050204" pitchFamily="34" charset="0"/>
              </a:rPr>
              <a:t>ПОДДЕРЖКА ОТДЕЛЬНЫХ КАТЕГОРИЙ ГРАЖДАН</a:t>
            </a:r>
          </a:p>
        </p:txBody>
      </p:sp>
      <p:graphicFrame>
        <p:nvGraphicFramePr>
          <p:cNvPr id="6" name="Таблица 5"/>
          <p:cNvGraphicFramePr>
            <a:graphicFrameLocks noGrp="1"/>
          </p:cNvGraphicFramePr>
          <p:nvPr>
            <p:extLst/>
          </p:nvPr>
        </p:nvGraphicFramePr>
        <p:xfrm>
          <a:off x="441890" y="1362294"/>
          <a:ext cx="8939601" cy="5146114"/>
        </p:xfrm>
        <a:graphic>
          <a:graphicData uri="http://schemas.openxmlformats.org/drawingml/2006/table">
            <a:tbl>
              <a:tblPr>
                <a:tableStyleId>{5C22544A-7EE6-4342-B048-85BDC9FD1C3A}</a:tableStyleId>
              </a:tblPr>
              <a:tblGrid>
                <a:gridCol w="4079061">
                  <a:extLst>
                    <a:ext uri="{9D8B030D-6E8A-4147-A177-3AD203B41FA5}">
                      <a16:colId xmlns:a16="http://schemas.microsoft.com/office/drawing/2014/main" val="3390506041"/>
                    </a:ext>
                  </a:extLst>
                </a:gridCol>
                <a:gridCol w="714675">
                  <a:extLst>
                    <a:ext uri="{9D8B030D-6E8A-4147-A177-3AD203B41FA5}">
                      <a16:colId xmlns:a16="http://schemas.microsoft.com/office/drawing/2014/main" val="1104748981"/>
                    </a:ext>
                  </a:extLst>
                </a:gridCol>
                <a:gridCol w="829173">
                  <a:extLst>
                    <a:ext uri="{9D8B030D-6E8A-4147-A177-3AD203B41FA5}">
                      <a16:colId xmlns:a16="http://schemas.microsoft.com/office/drawing/2014/main" val="2129139966"/>
                    </a:ext>
                  </a:extLst>
                </a:gridCol>
                <a:gridCol w="829173">
                  <a:extLst>
                    <a:ext uri="{9D8B030D-6E8A-4147-A177-3AD203B41FA5}">
                      <a16:colId xmlns:a16="http://schemas.microsoft.com/office/drawing/2014/main" val="4065810305"/>
                    </a:ext>
                  </a:extLst>
                </a:gridCol>
                <a:gridCol w="829173">
                  <a:extLst>
                    <a:ext uri="{9D8B030D-6E8A-4147-A177-3AD203B41FA5}">
                      <a16:colId xmlns:a16="http://schemas.microsoft.com/office/drawing/2014/main" val="2708165900"/>
                    </a:ext>
                  </a:extLst>
                </a:gridCol>
                <a:gridCol w="829173">
                  <a:extLst>
                    <a:ext uri="{9D8B030D-6E8A-4147-A177-3AD203B41FA5}">
                      <a16:colId xmlns:a16="http://schemas.microsoft.com/office/drawing/2014/main" val="673044867"/>
                    </a:ext>
                  </a:extLst>
                </a:gridCol>
                <a:gridCol w="829173">
                  <a:extLst>
                    <a:ext uri="{9D8B030D-6E8A-4147-A177-3AD203B41FA5}">
                      <a16:colId xmlns:a16="http://schemas.microsoft.com/office/drawing/2014/main" val="3176103734"/>
                    </a:ext>
                  </a:extLst>
                </a:gridCol>
              </a:tblGrid>
              <a:tr h="252981">
                <a:tc rowSpan="2">
                  <a:txBody>
                    <a:bodyPr/>
                    <a:lstStyle/>
                    <a:p>
                      <a:pPr algn="ctr" fontAlgn="ctr"/>
                      <a:r>
                        <a:rPr lang="ru-RU" sz="800" b="1" i="0" u="none" strike="noStrike" dirty="0" smtClean="0">
                          <a:solidFill>
                            <a:schemeClr val="dk1"/>
                          </a:solidFill>
                          <a:effectLst/>
                          <a:latin typeface="Times New Roman" panose="02020603050405020304" pitchFamily="18" charset="0"/>
                          <a:cs typeface="Times New Roman" panose="02020603050405020304" pitchFamily="18" charset="0"/>
                        </a:rPr>
                        <a:t>Мера</a:t>
                      </a:r>
                      <a:r>
                        <a:rPr lang="ru-RU" sz="800" b="1" i="0" u="none" strike="noStrike" baseline="0" dirty="0" smtClean="0">
                          <a:solidFill>
                            <a:schemeClr val="dk1"/>
                          </a:solidFill>
                          <a:effectLst/>
                          <a:latin typeface="Times New Roman" panose="02020603050405020304" pitchFamily="18" charset="0"/>
                          <a:cs typeface="Times New Roman" panose="02020603050405020304" pitchFamily="18" charset="0"/>
                        </a:rPr>
                        <a:t> социальной поддержки</a:t>
                      </a:r>
                      <a:endParaRPr lang="ru-RU" sz="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605" marR="4605" marT="46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fontAlgn="ctr"/>
                      <a:r>
                        <a:rPr lang="ru-RU" sz="800" b="1" u="none" strike="noStrike" dirty="0" smtClean="0">
                          <a:effectLst/>
                          <a:latin typeface="Times New Roman" panose="02020603050405020304" pitchFamily="18" charset="0"/>
                          <a:cs typeface="Times New Roman" panose="02020603050405020304" pitchFamily="18" charset="0"/>
                        </a:rPr>
                        <a:t>2026 год</a:t>
                      </a:r>
                      <a:endParaRPr lang="ru-RU" sz="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605" marR="4605" marT="46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ru-RU"/>
                    </a:p>
                  </a:txBody>
                  <a:tcPr/>
                </a:tc>
                <a:tc gridSpan="2">
                  <a:txBody>
                    <a:bodyPr/>
                    <a:lstStyle/>
                    <a:p>
                      <a:pPr algn="ctr" fontAlgn="ctr"/>
                      <a:r>
                        <a:rPr lang="ru-RU" sz="800" b="1" u="none" strike="noStrike" dirty="0" smtClean="0">
                          <a:effectLst/>
                          <a:latin typeface="Times New Roman" panose="02020603050405020304" pitchFamily="18" charset="0"/>
                          <a:cs typeface="Times New Roman" panose="02020603050405020304" pitchFamily="18" charset="0"/>
                        </a:rPr>
                        <a:t>2027 </a:t>
                      </a:r>
                      <a:r>
                        <a:rPr lang="ru-RU" sz="800" b="1" u="none" strike="noStrike" dirty="0">
                          <a:effectLst/>
                          <a:latin typeface="Times New Roman" panose="02020603050405020304" pitchFamily="18" charset="0"/>
                          <a:cs typeface="Times New Roman" panose="02020603050405020304" pitchFamily="18" charset="0"/>
                        </a:rPr>
                        <a:t>год </a:t>
                      </a:r>
                      <a:endParaRPr lang="ru-RU" sz="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605" marR="4605" marT="46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ru-RU"/>
                    </a:p>
                  </a:txBody>
                  <a:tcPr/>
                </a:tc>
                <a:tc gridSpan="2">
                  <a:txBody>
                    <a:bodyPr/>
                    <a:lstStyle/>
                    <a:p>
                      <a:pPr algn="ctr" fontAlgn="ctr"/>
                      <a:r>
                        <a:rPr lang="ru-RU" sz="800" b="1" u="none" strike="noStrike" dirty="0" smtClean="0">
                          <a:effectLst/>
                          <a:latin typeface="Times New Roman" panose="02020603050405020304" pitchFamily="18" charset="0"/>
                          <a:cs typeface="Times New Roman" panose="02020603050405020304" pitchFamily="18" charset="0"/>
                        </a:rPr>
                        <a:t>2028 год</a:t>
                      </a:r>
                      <a:endParaRPr lang="ru-RU" sz="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605" marR="4605" marT="46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ru-RU"/>
                    </a:p>
                  </a:txBody>
                  <a:tcPr/>
                </a:tc>
                <a:extLst>
                  <a:ext uri="{0D108BD9-81ED-4DB2-BD59-A6C34878D82A}">
                    <a16:rowId xmlns:a16="http://schemas.microsoft.com/office/drawing/2014/main" val="3878748360"/>
                  </a:ext>
                </a:extLst>
              </a:tr>
              <a:tr h="352384">
                <a:tc vMerge="1">
                  <a:txBody>
                    <a:bodyPr/>
                    <a:lstStyle/>
                    <a:p>
                      <a:endParaRPr lang="ru-RU"/>
                    </a:p>
                  </a:txBody>
                  <a:tcPr/>
                </a:tc>
                <a:tc>
                  <a:txBody>
                    <a:bodyPr/>
                    <a:lstStyle/>
                    <a:p>
                      <a:pPr algn="ctr" fontAlgn="ctr"/>
                      <a:r>
                        <a:rPr lang="ru-RU" sz="800" b="1" u="none" strike="noStrike" dirty="0">
                          <a:effectLst/>
                          <a:latin typeface="Times New Roman" panose="02020603050405020304" pitchFamily="18" charset="0"/>
                          <a:cs typeface="Times New Roman" panose="02020603050405020304" pitchFamily="18" charset="0"/>
                        </a:rPr>
                        <a:t>кол-во получателей, человек</a:t>
                      </a:r>
                      <a:endParaRPr lang="ru-RU" sz="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605" marR="4605" marT="46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ru-RU" sz="800" b="1" u="none" strike="noStrike" dirty="0">
                          <a:effectLst/>
                          <a:latin typeface="Times New Roman" panose="02020603050405020304" pitchFamily="18" charset="0"/>
                          <a:cs typeface="Times New Roman" panose="02020603050405020304" pitchFamily="18" charset="0"/>
                        </a:rPr>
                        <a:t>объем </a:t>
                      </a:r>
                      <a:r>
                        <a:rPr lang="ru-RU" sz="800" b="1" u="none" strike="noStrike" dirty="0" smtClean="0">
                          <a:effectLst/>
                          <a:latin typeface="Times New Roman" panose="02020603050405020304" pitchFamily="18" charset="0"/>
                          <a:cs typeface="Times New Roman" panose="02020603050405020304" pitchFamily="18" charset="0"/>
                        </a:rPr>
                        <a:t>расходов,</a:t>
                      </a:r>
                      <a:r>
                        <a:rPr lang="ru-RU" sz="800" b="1" u="none" strike="noStrike" baseline="0" dirty="0" smtClean="0">
                          <a:effectLst/>
                          <a:latin typeface="Times New Roman" panose="02020603050405020304" pitchFamily="18" charset="0"/>
                          <a:cs typeface="Times New Roman" panose="02020603050405020304" pitchFamily="18" charset="0"/>
                        </a:rPr>
                        <a:t> тыс. </a:t>
                      </a:r>
                      <a:r>
                        <a:rPr lang="ru-RU" sz="800" b="1" u="none" strike="noStrike" dirty="0" smtClean="0">
                          <a:effectLst/>
                          <a:latin typeface="Times New Roman" panose="02020603050405020304" pitchFamily="18" charset="0"/>
                          <a:cs typeface="Times New Roman" panose="02020603050405020304" pitchFamily="18" charset="0"/>
                        </a:rPr>
                        <a:t>рублей</a:t>
                      </a:r>
                      <a:endParaRPr lang="ru-RU" sz="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605" marR="4605" marT="46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ru-RU" sz="800" b="1" u="none" strike="noStrike" dirty="0">
                          <a:effectLst/>
                          <a:latin typeface="Times New Roman" panose="02020603050405020304" pitchFamily="18" charset="0"/>
                          <a:cs typeface="Times New Roman" panose="02020603050405020304" pitchFamily="18" charset="0"/>
                        </a:rPr>
                        <a:t>кол-во получателей, человек</a:t>
                      </a:r>
                      <a:endParaRPr lang="ru-RU" sz="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605" marR="4605" marT="46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ru-RU" sz="800" b="1" u="none" strike="noStrike" dirty="0">
                          <a:effectLst/>
                          <a:latin typeface="Times New Roman" panose="02020603050405020304" pitchFamily="18" charset="0"/>
                          <a:cs typeface="Times New Roman" panose="02020603050405020304" pitchFamily="18" charset="0"/>
                        </a:rPr>
                        <a:t>объем расходов,</a:t>
                      </a:r>
                      <a:br>
                        <a:rPr lang="ru-RU" sz="800" b="1" u="none" strike="noStrike" dirty="0">
                          <a:effectLst/>
                          <a:latin typeface="Times New Roman" panose="02020603050405020304" pitchFamily="18" charset="0"/>
                          <a:cs typeface="Times New Roman" panose="02020603050405020304" pitchFamily="18" charset="0"/>
                        </a:rPr>
                      </a:br>
                      <a:r>
                        <a:rPr kumimoji="0" lang="ru-RU" sz="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тыс. рублей</a:t>
                      </a:r>
                      <a:endParaRPr kumimoji="0" lang="ru-RU" sz="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4605" marR="4605" marT="46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ru-RU" sz="800" b="1" u="none" strike="noStrike" dirty="0">
                          <a:effectLst/>
                          <a:latin typeface="Times New Roman" panose="02020603050405020304" pitchFamily="18" charset="0"/>
                          <a:cs typeface="Times New Roman" panose="02020603050405020304" pitchFamily="18" charset="0"/>
                        </a:rPr>
                        <a:t>кол-во получателей, человек</a:t>
                      </a:r>
                      <a:endParaRPr lang="ru-RU" sz="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605" marR="4605" marT="46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ru-RU" sz="800" b="1" u="none" strike="noStrike" dirty="0">
                          <a:effectLst/>
                          <a:latin typeface="Times New Roman" panose="02020603050405020304" pitchFamily="18" charset="0"/>
                          <a:cs typeface="Times New Roman" panose="02020603050405020304" pitchFamily="18" charset="0"/>
                        </a:rPr>
                        <a:t>объем расходов,</a:t>
                      </a:r>
                      <a:br>
                        <a:rPr lang="ru-RU" sz="800" b="1" u="none" strike="noStrike" dirty="0">
                          <a:effectLst/>
                          <a:latin typeface="Times New Roman" panose="02020603050405020304" pitchFamily="18" charset="0"/>
                          <a:cs typeface="Times New Roman" panose="02020603050405020304" pitchFamily="18" charset="0"/>
                        </a:rPr>
                      </a:br>
                      <a:r>
                        <a:rPr kumimoji="0" lang="ru-RU" sz="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тыс. рублей</a:t>
                      </a:r>
                      <a:endParaRPr kumimoji="0" lang="ru-RU" sz="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4605" marR="4605" marT="46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05811976"/>
                  </a:ext>
                </a:extLst>
              </a:tr>
              <a:tr h="241064">
                <a:tc>
                  <a:txBody>
                    <a:bodyPr/>
                    <a:lstStyle/>
                    <a:p>
                      <a:pPr marL="0" algn="just" defTabSz="685800" rtl="0" eaLnBrk="1" fontAlgn="t" latinLnBrk="0" hangingPunct="1"/>
                      <a:r>
                        <a:rPr lang="ru-RU" sz="800" u="none" strike="noStrike" kern="1200" dirty="0">
                          <a:solidFill>
                            <a:schemeClr val="dk1"/>
                          </a:solidFill>
                          <a:effectLst/>
                          <a:latin typeface="Times New Roman" panose="02020603050405020304" pitchFamily="18" charset="0"/>
                          <a:ea typeface="+mn-ea"/>
                          <a:cs typeface="Times New Roman" panose="02020603050405020304" pitchFamily="18" charset="0"/>
                        </a:rPr>
                        <a:t>Ежегодная денежная выплата гражданам, награжденным знаком «Почетный донор СССР», «Почетный донор России»</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310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6 008,03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310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6 246,49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310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6 493,13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8350244"/>
                  </a:ext>
                </a:extLst>
              </a:tr>
              <a:tr h="182224">
                <a:tc>
                  <a:txBody>
                    <a:bodyPr/>
                    <a:lstStyle/>
                    <a:p>
                      <a:pPr marL="0" algn="just" defTabSz="685800" rtl="0" eaLnBrk="1" fontAlgn="t" latinLnBrk="0" hangingPunct="1"/>
                      <a:r>
                        <a:rPr lang="ru-RU" sz="800" u="none" strike="noStrike" kern="1200" dirty="0">
                          <a:solidFill>
                            <a:schemeClr val="dk1"/>
                          </a:solidFill>
                          <a:effectLst/>
                          <a:latin typeface="Times New Roman" panose="02020603050405020304" pitchFamily="18" charset="0"/>
                          <a:ea typeface="+mn-ea"/>
                          <a:cs typeface="Times New Roman" panose="02020603050405020304" pitchFamily="18" charset="0"/>
                        </a:rPr>
                        <a:t>Предоставление гражданам субсидий на оплату жилого помещения и коммунальных услуг</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779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32 856,60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779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32 814,70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779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31 945,33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82223950"/>
                  </a:ext>
                </a:extLst>
              </a:tr>
              <a:tr h="251876">
                <a:tc>
                  <a:txBody>
                    <a:bodyPr/>
                    <a:lstStyle/>
                    <a:p>
                      <a:pPr marL="0" algn="just" defTabSz="685800" rtl="0" eaLnBrk="1" fontAlgn="t" latinLnBrk="0" hangingPunct="1"/>
                      <a:r>
                        <a:rPr lang="ru-RU" sz="800" u="none" strike="noStrike" kern="1200" dirty="0">
                          <a:solidFill>
                            <a:schemeClr val="dk1"/>
                          </a:solidFill>
                          <a:effectLst/>
                          <a:latin typeface="Times New Roman" panose="02020603050405020304" pitchFamily="18" charset="0"/>
                          <a:ea typeface="+mn-ea"/>
                          <a:cs typeface="Times New Roman" panose="02020603050405020304" pitchFamily="18" charset="0"/>
                        </a:rPr>
                        <a:t>Предоставление государственной социальной помощи малоимущим семьям, малоимущим одиноко проживающим гражданам</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550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3 338,95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550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3 338,95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550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3 338,95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5692833"/>
                  </a:ext>
                </a:extLst>
              </a:tr>
              <a:tr h="281745">
                <a:tc>
                  <a:txBody>
                    <a:bodyPr/>
                    <a:lstStyle/>
                    <a:p>
                      <a:pPr marL="0" algn="just" defTabSz="685800" rtl="0" eaLnBrk="1" fontAlgn="t" latinLnBrk="0" hangingPunct="1"/>
                      <a:r>
                        <a:rPr lang="ru-RU" sz="800" u="none" strike="noStrike" kern="1200" dirty="0">
                          <a:solidFill>
                            <a:schemeClr val="dk1"/>
                          </a:solidFill>
                          <a:effectLst/>
                          <a:latin typeface="Times New Roman" panose="02020603050405020304" pitchFamily="18" charset="0"/>
                          <a:ea typeface="+mn-ea"/>
                          <a:cs typeface="Times New Roman" panose="02020603050405020304" pitchFamily="18" charset="0"/>
                        </a:rPr>
                        <a:t>Оказание государственной социальной помощи на основании социального контракта отдельным категориям граждан</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249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63 257,77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249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65 152,86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249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67 873,32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28161766"/>
                  </a:ext>
                </a:extLst>
              </a:tr>
              <a:tr h="143110">
                <a:tc>
                  <a:txBody>
                    <a:bodyPr/>
                    <a:lstStyle/>
                    <a:p>
                      <a:pPr marL="0" algn="just" defTabSz="685800" rtl="0" eaLnBrk="1" fontAlgn="t" latinLnBrk="0" hangingPunct="1"/>
                      <a:r>
                        <a:rPr lang="ru-RU" sz="800" u="none" strike="noStrike" kern="1200">
                          <a:solidFill>
                            <a:schemeClr val="dk1"/>
                          </a:solidFill>
                          <a:effectLst/>
                          <a:latin typeface="Times New Roman" panose="02020603050405020304" pitchFamily="18" charset="0"/>
                          <a:ea typeface="+mn-ea"/>
                          <a:cs typeface="Times New Roman" panose="02020603050405020304" pitchFamily="18" charset="0"/>
                        </a:rPr>
                        <a:t>Выплата социального пособия на погребение</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165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1 458,22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165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1 458,22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165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1 458,22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55348610"/>
                  </a:ext>
                </a:extLst>
              </a:tr>
              <a:tr h="139563">
                <a:tc>
                  <a:txBody>
                    <a:bodyPr/>
                    <a:lstStyle/>
                    <a:p>
                      <a:pPr marL="0" algn="just" defTabSz="685800" rtl="0" eaLnBrk="1" fontAlgn="t" latinLnBrk="0" hangingPunct="1"/>
                      <a:r>
                        <a:rPr lang="ru-RU" sz="800" u="none" strike="noStrike" kern="1200" dirty="0">
                          <a:solidFill>
                            <a:schemeClr val="dk1"/>
                          </a:solidFill>
                          <a:effectLst/>
                          <a:latin typeface="Times New Roman" panose="02020603050405020304" pitchFamily="18" charset="0"/>
                          <a:ea typeface="+mn-ea"/>
                          <a:cs typeface="Times New Roman" panose="02020603050405020304" pitchFamily="18" charset="0"/>
                        </a:rPr>
                        <a:t>Обеспечение мер социальной поддержки ветеранов труда и тружеников тыла</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3 306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85 894,75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3 206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86 627,69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3 110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87 394,51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57161132"/>
                  </a:ext>
                </a:extLst>
              </a:tr>
              <a:tr h="185433">
                <a:tc>
                  <a:txBody>
                    <a:bodyPr/>
                    <a:lstStyle/>
                    <a:p>
                      <a:pPr marL="0" algn="just" defTabSz="685800" rtl="0" eaLnBrk="1" fontAlgn="t" latinLnBrk="0" hangingPunct="1"/>
                      <a:r>
                        <a:rPr lang="ru-RU" sz="800" u="none" strike="noStrike" kern="1200" dirty="0">
                          <a:solidFill>
                            <a:schemeClr val="dk1"/>
                          </a:solidFill>
                          <a:effectLst/>
                          <a:latin typeface="Times New Roman" panose="02020603050405020304" pitchFamily="18" charset="0"/>
                          <a:ea typeface="+mn-ea"/>
                          <a:cs typeface="Times New Roman" panose="02020603050405020304" pitchFamily="18" charset="0"/>
                        </a:rPr>
                        <a:t>Обеспечение мер социальной поддержки ветеранов труда Ставропольского края</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3 412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88 746,87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3 313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89 539,82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3 214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90 338,82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091044"/>
                  </a:ext>
                </a:extLst>
              </a:tr>
              <a:tr h="257900">
                <a:tc>
                  <a:txBody>
                    <a:bodyPr/>
                    <a:lstStyle/>
                    <a:p>
                      <a:pPr marL="0" algn="just" defTabSz="685800" rtl="0" eaLnBrk="1" fontAlgn="t" latinLnBrk="0" hangingPunct="1"/>
                      <a:r>
                        <a:rPr lang="ru-RU" sz="800" u="none" strike="noStrike" kern="1200" dirty="0">
                          <a:solidFill>
                            <a:schemeClr val="dk1"/>
                          </a:solidFill>
                          <a:effectLst/>
                          <a:latin typeface="Times New Roman" panose="02020603050405020304" pitchFamily="18" charset="0"/>
                          <a:ea typeface="+mn-ea"/>
                          <a:cs typeface="Times New Roman" panose="02020603050405020304" pitchFamily="18" charset="0"/>
                        </a:rPr>
                        <a:t>Обеспечение мер социальной поддержки реабилитированных лиц и лиц, признанных пострадавшими от политических репрессий</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103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2 676,70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100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2 702,68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97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2 726,47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9561428"/>
                  </a:ext>
                </a:extLst>
              </a:tr>
              <a:tr h="241064">
                <a:tc>
                  <a:txBody>
                    <a:bodyPr/>
                    <a:lstStyle/>
                    <a:p>
                      <a:pPr marL="0" algn="just" defTabSz="685800" rtl="0" eaLnBrk="1" fontAlgn="t" latinLnBrk="0" hangingPunct="1"/>
                      <a:r>
                        <a:rPr lang="ru-RU" sz="800" u="none" strike="noStrike" kern="1200" dirty="0">
                          <a:solidFill>
                            <a:schemeClr val="dk1"/>
                          </a:solidFill>
                          <a:effectLst/>
                          <a:latin typeface="Times New Roman" panose="02020603050405020304" pitchFamily="18" charset="0"/>
                          <a:ea typeface="+mn-ea"/>
                          <a:cs typeface="Times New Roman" panose="02020603050405020304" pitchFamily="18" charset="0"/>
                        </a:rPr>
                        <a:t>Ежемесячная доплата к пенсии гражданам, ставшим инвалидами при исполнении служебных обязанностей в районах боевых действий</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134,51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139,90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145,49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87904665"/>
                  </a:ext>
                </a:extLst>
              </a:tr>
              <a:tr h="165046">
                <a:tc>
                  <a:txBody>
                    <a:bodyPr/>
                    <a:lstStyle/>
                    <a:p>
                      <a:pPr marL="0" algn="just" defTabSz="685800" rtl="0" eaLnBrk="1" fontAlgn="t" latinLnBrk="0" hangingPunct="1"/>
                      <a:r>
                        <a:rPr lang="ru-RU" sz="800" u="none" strike="noStrike" kern="1200" dirty="0">
                          <a:solidFill>
                            <a:schemeClr val="dk1"/>
                          </a:solidFill>
                          <a:effectLst/>
                          <a:latin typeface="Times New Roman" panose="02020603050405020304" pitchFamily="18" charset="0"/>
                          <a:ea typeface="+mn-ea"/>
                          <a:cs typeface="Times New Roman" panose="02020603050405020304" pitchFamily="18" charset="0"/>
                        </a:rPr>
                        <a:t>Ежемесячная денежная выплата семьям погибших ветеранов боевых действий</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350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4 708,01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350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4 896,35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350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5 092,20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9946211"/>
                  </a:ext>
                </a:extLst>
              </a:tr>
              <a:tr h="483887">
                <a:tc>
                  <a:txBody>
                    <a:bodyPr/>
                    <a:lstStyle/>
                    <a:p>
                      <a:pPr marL="0" algn="just" defTabSz="685800" rtl="0" eaLnBrk="1" fontAlgn="t" latinLnBrk="0" hangingPunct="1"/>
                      <a:r>
                        <a:rPr lang="ru-RU" sz="800" u="none" strike="noStrike" kern="1200" dirty="0">
                          <a:solidFill>
                            <a:schemeClr val="dk1"/>
                          </a:solidFill>
                          <a:effectLst/>
                          <a:latin typeface="Times New Roman" panose="02020603050405020304" pitchFamily="18" charset="0"/>
                          <a:ea typeface="+mn-ea"/>
                          <a:cs typeface="Times New Roman" panose="02020603050405020304" pitchFamily="18" charset="0"/>
                        </a:rPr>
                        <a:t>Предоставление дополнительной меры социальной поддержки в виде дополнительной компенсации расходов на оплату жилых помещений и коммунальных услуг участникам, инвалидам Великой Отечественной войны и бывшим несовершеннолетним узникам фашизма</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314,60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314,60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314,60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05052497"/>
                  </a:ext>
                </a:extLst>
              </a:tr>
              <a:tr h="483887">
                <a:tc>
                  <a:txBody>
                    <a:bodyPr/>
                    <a:lstStyle/>
                    <a:p>
                      <a:pPr algn="l" fontAlgn="b"/>
                      <a:r>
                        <a:rPr lang="ru-RU" sz="800" b="0" i="0" u="none" strike="noStrike" dirty="0">
                          <a:solidFill>
                            <a:srgbClr val="000000"/>
                          </a:solidFill>
                          <a:effectLst/>
                          <a:latin typeface="Times New Roman" panose="02020603050405020304" pitchFamily="18" charset="0"/>
                        </a:rPr>
                        <a:t>Ежегодная денежная компенсация части стоимости путевки в санаторно-курортную организацию военнослужащим, ставшим инвалидами вследствие ранения, контузии, увечья или заболевания, полученных при исполнении обязанностей военной службы в районах боевых действий</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300 000,00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300 000,00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300 000,00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477729"/>
                  </a:ext>
                </a:extLst>
              </a:tr>
              <a:tr h="589067">
                <a:tc>
                  <a:txBody>
                    <a:bodyPr/>
                    <a:lstStyle/>
                    <a:p>
                      <a:pPr algn="l" fontAlgn="b"/>
                      <a:r>
                        <a:rPr lang="ru-RU" sz="800" b="0" i="0" u="none" strike="noStrike" dirty="0">
                          <a:solidFill>
                            <a:srgbClr val="000000"/>
                          </a:solidFill>
                          <a:effectLst/>
                          <a:latin typeface="Times New Roman" panose="02020603050405020304" pitchFamily="18" charset="0"/>
                        </a:rPr>
                        <a:t>Ежегодная денежная выплата на приобретение комплекта школьной одежды детям ветерана боевых действий, погибшего при исполнении обязанностей военной службы или умершего вследствие увечья (ранения, травмы, контузии), полученного им при исполнении обязанностей военной службы, обучающимся в государственных и муниципальных общеобразовательных организациях</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39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465 050,43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45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558 060,30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48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619 074,72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0459540"/>
                  </a:ext>
                </a:extLst>
              </a:tr>
              <a:tr h="147946">
                <a:tc>
                  <a:txBody>
                    <a:bodyPr/>
                    <a:lstStyle/>
                    <a:p>
                      <a:pPr marL="0" algn="just" defTabSz="685800" rtl="0" eaLnBrk="1" fontAlgn="t" latinLnBrk="0" hangingPunct="1"/>
                      <a:r>
                        <a:rPr lang="ru-RU" sz="800" u="none" strike="noStrike" kern="1200" dirty="0">
                          <a:solidFill>
                            <a:schemeClr val="dk1"/>
                          </a:solidFill>
                          <a:effectLst/>
                          <a:latin typeface="Times New Roman" panose="02020603050405020304" pitchFamily="18" charset="0"/>
                          <a:ea typeface="+mn-ea"/>
                          <a:cs typeface="Times New Roman" panose="02020603050405020304" pitchFamily="18" charset="0"/>
                        </a:rPr>
                        <a:t>Оплата жилищно-коммунальных услуг отдельным категориям граждан</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8 175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107 403,29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8 175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107 341,65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8 175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107 329,32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6130097"/>
                  </a:ext>
                </a:extLst>
              </a:tr>
              <a:tr h="260189">
                <a:tc>
                  <a:txBody>
                    <a:bodyPr/>
                    <a:lstStyle/>
                    <a:p>
                      <a:pPr marL="0" algn="just" defTabSz="685800" rtl="0" eaLnBrk="1" fontAlgn="t" latinLnBrk="0" hangingPunct="1"/>
                      <a:r>
                        <a:rPr lang="ru-RU" sz="800" u="none" strike="noStrike" kern="1200" dirty="0">
                          <a:solidFill>
                            <a:schemeClr val="dk1"/>
                          </a:solidFill>
                          <a:effectLst/>
                          <a:latin typeface="Times New Roman" panose="02020603050405020304" pitchFamily="18" charset="0"/>
                          <a:ea typeface="+mn-ea"/>
                          <a:cs typeface="Times New Roman" panose="02020603050405020304" pitchFamily="18" charset="0"/>
                        </a:rPr>
                        <a:t>Компенсация отдельным категориям граждан оплаты  взноса на капитальный ремонт общего имущества в многоквартирном доме</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470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2 698,90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470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2 697,49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470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2 570,65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7169052"/>
                  </a:ext>
                </a:extLst>
              </a:tr>
              <a:tr h="357065">
                <a:tc>
                  <a:txBody>
                    <a:bodyPr/>
                    <a:lstStyle/>
                    <a:p>
                      <a:pPr marL="0" algn="just" defTabSz="685800" rtl="0" eaLnBrk="1" fontAlgn="t" latinLnBrk="0" hangingPunct="1"/>
                      <a:r>
                        <a:rPr lang="ru-RU" sz="800" u="none" strike="noStrike" kern="1200" dirty="0">
                          <a:solidFill>
                            <a:schemeClr val="dk1"/>
                          </a:solidFill>
                          <a:effectLst/>
                          <a:latin typeface="Times New Roman" panose="02020603050405020304" pitchFamily="18" charset="0"/>
                          <a:ea typeface="+mn-ea"/>
                          <a:cs typeface="Times New Roman" panose="02020603050405020304" pitchFamily="18" charset="0"/>
                        </a:rPr>
                        <a:t>Ежегодная денежная выплата гражданам Российской Федерации, не достигшим совершеннолетия на 3 сентября 1945 года и постоянно проживающим на территории Ставропольского края</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3 006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24 194,25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a:solidFill>
                            <a:schemeClr val="dk1"/>
                          </a:solidFill>
                          <a:effectLst/>
                          <a:latin typeface="Times New Roman" panose="02020603050405020304" pitchFamily="18" charset="0"/>
                          <a:ea typeface="+mn-ea"/>
                          <a:cs typeface="Times New Roman" panose="02020603050405020304" pitchFamily="18" charset="0"/>
                        </a:rPr>
                        <a:t>2 406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20 139,65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2 106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dk1"/>
                          </a:solidFill>
                          <a:effectLst/>
                          <a:latin typeface="Times New Roman" panose="02020603050405020304" pitchFamily="18" charset="0"/>
                          <a:ea typeface="+mn-ea"/>
                          <a:cs typeface="Times New Roman" panose="02020603050405020304" pitchFamily="18" charset="0"/>
                        </a:rPr>
                        <a:t>18 333,62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0606282"/>
                  </a:ext>
                </a:extLst>
              </a:tr>
            </a:tbl>
          </a:graphicData>
        </a:graphic>
      </p:graphicFrame>
    </p:spTree>
    <p:extLst>
      <p:ext uri="{BB962C8B-B14F-4D97-AF65-F5344CB8AC3E}">
        <p14:creationId xmlns:p14="http://schemas.microsoft.com/office/powerpoint/2010/main" val="7942874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811897" y="4874692"/>
            <a:ext cx="8297965" cy="616747"/>
          </a:xfrm>
          <a:prstGeom prst="roundRect">
            <a:avLst>
              <a:gd name="adj" fmla="val 7144"/>
            </a:avLst>
          </a:prstGeom>
          <a:solidFill>
            <a:schemeClr val="accent5">
              <a:lumMod val="20000"/>
              <a:lumOff val="80000"/>
            </a:schemeClr>
          </a:solidFill>
          <a:ln w="9525">
            <a:solidFill>
              <a:schemeClr val="bg2">
                <a:lumMod val="75000"/>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endParaRPr lang="ru-RU" sz="1200" b="1">
              <a:solidFill>
                <a:schemeClr val="tx1">
                  <a:lumMod val="75000"/>
                  <a:lumOff val="25000"/>
                </a:schemeClr>
              </a:solidFill>
            </a:endParaRPr>
          </a:p>
        </p:txBody>
      </p:sp>
      <p:sp>
        <p:nvSpPr>
          <p:cNvPr id="10" name="Скругленный прямоугольник 9"/>
          <p:cNvSpPr/>
          <p:nvPr/>
        </p:nvSpPr>
        <p:spPr>
          <a:xfrm>
            <a:off x="811897" y="5805647"/>
            <a:ext cx="8297965" cy="723340"/>
          </a:xfrm>
          <a:prstGeom prst="roundRect">
            <a:avLst>
              <a:gd name="adj" fmla="val 7144"/>
            </a:avLst>
          </a:prstGeom>
          <a:solidFill>
            <a:schemeClr val="accent5">
              <a:lumMod val="20000"/>
              <a:lumOff val="80000"/>
            </a:schemeClr>
          </a:solidFill>
          <a:ln w="9525">
            <a:solidFill>
              <a:schemeClr val="bg2">
                <a:lumMod val="75000"/>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endParaRPr lang="ru-RU" sz="1200" b="1">
              <a:solidFill>
                <a:schemeClr val="tx1">
                  <a:lumMod val="75000"/>
                  <a:lumOff val="25000"/>
                </a:schemeClr>
              </a:solidFill>
            </a:endParaRPr>
          </a:p>
        </p:txBody>
      </p:sp>
      <p:sp>
        <p:nvSpPr>
          <p:cNvPr id="2" name="Заголовок 1"/>
          <p:cNvSpPr>
            <a:spLocks noGrp="1"/>
          </p:cNvSpPr>
          <p:nvPr>
            <p:ph type="title"/>
          </p:nvPr>
        </p:nvSpPr>
        <p:spPr>
          <a:xfrm>
            <a:off x="694998" y="321684"/>
            <a:ext cx="8229600" cy="607506"/>
          </a:xfrm>
          <a:effectLst/>
        </p:spPr>
        <p:txBody>
          <a:bodyPr>
            <a:noAutofit/>
          </a:bodyPr>
          <a:lstStyle/>
          <a:p>
            <a:pPr algn="ctr" defTabSz="1072074"/>
            <a:r>
              <a:rPr lang="ru-RU" sz="1846" b="1" dirty="0">
                <a:ln w="900" cmpd="sng">
                  <a:solidFill>
                    <a:schemeClr val="accent1">
                      <a:satMod val="190000"/>
                      <a:alpha val="55000"/>
                    </a:schemeClr>
                  </a:solidFill>
                  <a:prstDash val="solid"/>
                </a:ln>
                <a:solidFill>
                  <a:schemeClr val="tx1"/>
                </a:solidFill>
                <a:latin typeface="Times New Roman"/>
                <a:ea typeface="+mn-ea"/>
                <a:cs typeface="+mn-cs"/>
              </a:rPr>
              <a:t>РАСХОДЫ НА СОЦИАЛЬНУЮ ПОДДЕРЖКУ ОТДЕЛЬНЫХ КАТЕГОРИЙ ГРАЖДАН В </a:t>
            </a:r>
            <a:r>
              <a:rPr lang="ru-RU" sz="1846" b="1" dirty="0" smtClean="0">
                <a:ln w="900" cmpd="sng">
                  <a:solidFill>
                    <a:schemeClr val="accent1">
                      <a:satMod val="190000"/>
                      <a:alpha val="55000"/>
                    </a:schemeClr>
                  </a:solidFill>
                  <a:prstDash val="solid"/>
                </a:ln>
                <a:solidFill>
                  <a:schemeClr val="tx1"/>
                </a:solidFill>
                <a:latin typeface="Times New Roman"/>
                <a:ea typeface="+mn-ea"/>
                <a:cs typeface="+mn-cs"/>
              </a:rPr>
              <a:t>2026-2028 ГОДАХ</a:t>
            </a:r>
            <a:endParaRPr lang="ru-RU" sz="1846" b="1" dirty="0">
              <a:ln w="900" cmpd="sng">
                <a:solidFill>
                  <a:schemeClr val="accent1">
                    <a:satMod val="190000"/>
                    <a:alpha val="55000"/>
                  </a:schemeClr>
                </a:solidFill>
                <a:prstDash val="solid"/>
              </a:ln>
              <a:solidFill>
                <a:schemeClr val="tx1"/>
              </a:solidFill>
              <a:latin typeface="Times New Roman"/>
              <a:ea typeface="+mn-ea"/>
              <a:cs typeface="+mn-cs"/>
            </a:endParaRPr>
          </a:p>
        </p:txBody>
      </p:sp>
      <p:sp>
        <p:nvSpPr>
          <p:cNvPr id="16" name="Скругленный прямоугольник 15"/>
          <p:cNvSpPr/>
          <p:nvPr/>
        </p:nvSpPr>
        <p:spPr>
          <a:xfrm>
            <a:off x="816837" y="1333144"/>
            <a:ext cx="8297965" cy="3343189"/>
          </a:xfrm>
          <a:prstGeom prst="roundRect">
            <a:avLst>
              <a:gd name="adj" fmla="val 7144"/>
            </a:avLst>
          </a:prstGeom>
          <a:solidFill>
            <a:schemeClr val="accent5">
              <a:lumMod val="20000"/>
              <a:lumOff val="80000"/>
            </a:schemeClr>
          </a:solidFill>
          <a:ln w="9525">
            <a:solidFill>
              <a:schemeClr val="bg2">
                <a:lumMod val="75000"/>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endParaRPr lang="ru-RU" sz="1200" b="1">
              <a:solidFill>
                <a:schemeClr val="tx1">
                  <a:lumMod val="75000"/>
                  <a:lumOff val="25000"/>
                </a:schemeClr>
              </a:solidFill>
            </a:endParaRPr>
          </a:p>
        </p:txBody>
      </p:sp>
      <p:sp>
        <p:nvSpPr>
          <p:cNvPr id="17" name="Пятиугольник 16"/>
          <p:cNvSpPr/>
          <p:nvPr/>
        </p:nvSpPr>
        <p:spPr>
          <a:xfrm>
            <a:off x="694999" y="1076771"/>
            <a:ext cx="5873157" cy="692947"/>
          </a:xfrm>
          <a:prstGeom prst="homePlate">
            <a:avLst/>
          </a:prstGeom>
          <a:solidFill>
            <a:schemeClr val="accent6">
              <a:lumMod val="60000"/>
              <a:lumOff val="40000"/>
            </a:schemeClr>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anchor="ctr"/>
          <a:lstStyle/>
          <a:p>
            <a:pPr>
              <a:defRPr/>
            </a:pPr>
            <a:r>
              <a:rPr lang="ru-RU" sz="2000" dirty="0">
                <a:solidFill>
                  <a:schemeClr val="bg1"/>
                </a:solidFill>
                <a:effectLst>
                  <a:outerShdw blurRad="38100" dist="38100" dir="2700000" algn="tl">
                    <a:srgbClr val="000000">
                      <a:alpha val="43137"/>
                    </a:srgbClr>
                  </a:outerShdw>
                </a:effectLst>
                <a:latin typeface="Impact" panose="020B0806030902050204" pitchFamily="34" charset="0"/>
              </a:rPr>
              <a:t>Поддержка приемных семей, опекунов, </a:t>
            </a:r>
          </a:p>
          <a:p>
            <a:pPr>
              <a:defRPr/>
            </a:pPr>
            <a:r>
              <a:rPr lang="ru-RU" sz="2000" dirty="0">
                <a:solidFill>
                  <a:schemeClr val="bg1"/>
                </a:solidFill>
                <a:effectLst>
                  <a:outerShdw blurRad="38100" dist="38100" dir="2700000" algn="tl">
                    <a:srgbClr val="000000">
                      <a:alpha val="43137"/>
                    </a:srgbClr>
                  </a:outerShdw>
                </a:effectLst>
                <a:latin typeface="Impact" panose="020B0806030902050204" pitchFamily="34" charset="0"/>
              </a:rPr>
              <a:t>                               детей-сирот</a:t>
            </a:r>
          </a:p>
        </p:txBody>
      </p:sp>
      <p:graphicFrame>
        <p:nvGraphicFramePr>
          <p:cNvPr id="6" name="Таблица 5"/>
          <p:cNvGraphicFramePr>
            <a:graphicFrameLocks noGrp="1"/>
          </p:cNvGraphicFramePr>
          <p:nvPr>
            <p:extLst/>
          </p:nvPr>
        </p:nvGraphicFramePr>
        <p:xfrm>
          <a:off x="1004845" y="1683523"/>
          <a:ext cx="7912068" cy="2830751"/>
        </p:xfrm>
        <a:graphic>
          <a:graphicData uri="http://schemas.openxmlformats.org/drawingml/2006/table">
            <a:tbl>
              <a:tblPr>
                <a:tableStyleId>{5C22544A-7EE6-4342-B048-85BDC9FD1C3A}</a:tableStyleId>
              </a:tblPr>
              <a:tblGrid>
                <a:gridCol w="2396418">
                  <a:extLst>
                    <a:ext uri="{9D8B030D-6E8A-4147-A177-3AD203B41FA5}">
                      <a16:colId xmlns:a16="http://schemas.microsoft.com/office/drawing/2014/main" val="3390506041"/>
                    </a:ext>
                  </a:extLst>
                </a:gridCol>
                <a:gridCol w="989672">
                  <a:extLst>
                    <a:ext uri="{9D8B030D-6E8A-4147-A177-3AD203B41FA5}">
                      <a16:colId xmlns:a16="http://schemas.microsoft.com/office/drawing/2014/main" val="1104748981"/>
                    </a:ext>
                  </a:extLst>
                </a:gridCol>
                <a:gridCol w="991438">
                  <a:extLst>
                    <a:ext uri="{9D8B030D-6E8A-4147-A177-3AD203B41FA5}">
                      <a16:colId xmlns:a16="http://schemas.microsoft.com/office/drawing/2014/main" val="2129139966"/>
                    </a:ext>
                  </a:extLst>
                </a:gridCol>
                <a:gridCol w="883635">
                  <a:extLst>
                    <a:ext uri="{9D8B030D-6E8A-4147-A177-3AD203B41FA5}">
                      <a16:colId xmlns:a16="http://schemas.microsoft.com/office/drawing/2014/main" val="4065810305"/>
                    </a:ext>
                  </a:extLst>
                </a:gridCol>
                <a:gridCol w="883635">
                  <a:extLst>
                    <a:ext uri="{9D8B030D-6E8A-4147-A177-3AD203B41FA5}">
                      <a16:colId xmlns:a16="http://schemas.microsoft.com/office/drawing/2014/main" val="2708165900"/>
                    </a:ext>
                  </a:extLst>
                </a:gridCol>
                <a:gridCol w="883635">
                  <a:extLst>
                    <a:ext uri="{9D8B030D-6E8A-4147-A177-3AD203B41FA5}">
                      <a16:colId xmlns:a16="http://schemas.microsoft.com/office/drawing/2014/main" val="673044867"/>
                    </a:ext>
                  </a:extLst>
                </a:gridCol>
                <a:gridCol w="883635">
                  <a:extLst>
                    <a:ext uri="{9D8B030D-6E8A-4147-A177-3AD203B41FA5}">
                      <a16:colId xmlns:a16="http://schemas.microsoft.com/office/drawing/2014/main" val="3176103734"/>
                    </a:ext>
                  </a:extLst>
                </a:gridCol>
              </a:tblGrid>
              <a:tr h="339784">
                <a:tc rowSpan="2">
                  <a:txBody>
                    <a:bodyPr/>
                    <a:lstStyle/>
                    <a:p>
                      <a:pPr algn="ctr" fontAlgn="ctr"/>
                      <a:r>
                        <a:rPr lang="ru-RU" sz="900" b="1" i="0" u="none" strike="noStrike" dirty="0" smtClean="0">
                          <a:solidFill>
                            <a:schemeClr val="dk1"/>
                          </a:solidFill>
                          <a:effectLst/>
                          <a:latin typeface="Times New Roman" panose="02020603050405020304" pitchFamily="18" charset="0"/>
                          <a:cs typeface="Times New Roman" panose="02020603050405020304" pitchFamily="18" charset="0"/>
                        </a:rPr>
                        <a:t>Мера</a:t>
                      </a:r>
                      <a:r>
                        <a:rPr lang="ru-RU" sz="900" b="1" i="0" u="none" strike="noStrike" baseline="0" dirty="0" smtClean="0">
                          <a:solidFill>
                            <a:schemeClr val="dk1"/>
                          </a:solidFill>
                          <a:effectLst/>
                          <a:latin typeface="Times New Roman" panose="02020603050405020304" pitchFamily="18" charset="0"/>
                          <a:cs typeface="Times New Roman" panose="02020603050405020304" pitchFamily="18" charset="0"/>
                        </a:rPr>
                        <a:t> социальной поддержки</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605" marR="4605" marT="46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fontAlgn="ctr"/>
                      <a:r>
                        <a:rPr lang="ru-RU" sz="900" b="1" u="none" strike="noStrike" dirty="0" smtClean="0">
                          <a:effectLst/>
                          <a:latin typeface="Times New Roman" panose="02020603050405020304" pitchFamily="18" charset="0"/>
                          <a:cs typeface="Times New Roman" panose="02020603050405020304" pitchFamily="18" charset="0"/>
                        </a:rPr>
                        <a:t>2026 год</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605" marR="4605" marT="46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ru-RU"/>
                    </a:p>
                  </a:txBody>
                  <a:tcPr/>
                </a:tc>
                <a:tc gridSpan="2">
                  <a:txBody>
                    <a:bodyPr/>
                    <a:lstStyle/>
                    <a:p>
                      <a:pPr algn="ctr" fontAlgn="ctr"/>
                      <a:r>
                        <a:rPr lang="ru-RU" sz="900" b="1" u="none" strike="noStrike" dirty="0" smtClean="0">
                          <a:effectLst/>
                          <a:latin typeface="Times New Roman" panose="02020603050405020304" pitchFamily="18" charset="0"/>
                          <a:cs typeface="Times New Roman" panose="02020603050405020304" pitchFamily="18" charset="0"/>
                        </a:rPr>
                        <a:t>2027 </a:t>
                      </a:r>
                      <a:r>
                        <a:rPr lang="ru-RU" sz="900" b="1" u="none" strike="noStrike" dirty="0">
                          <a:effectLst/>
                          <a:latin typeface="Times New Roman" panose="02020603050405020304" pitchFamily="18" charset="0"/>
                          <a:cs typeface="Times New Roman" panose="02020603050405020304" pitchFamily="18" charset="0"/>
                        </a:rPr>
                        <a:t>год </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605" marR="4605" marT="46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ru-RU"/>
                    </a:p>
                  </a:txBody>
                  <a:tcPr/>
                </a:tc>
                <a:tc gridSpan="2">
                  <a:txBody>
                    <a:bodyPr/>
                    <a:lstStyle/>
                    <a:p>
                      <a:pPr algn="ctr" fontAlgn="ctr"/>
                      <a:r>
                        <a:rPr lang="ru-RU" sz="900" b="1" u="none" strike="noStrike" dirty="0" smtClean="0">
                          <a:effectLst/>
                          <a:latin typeface="Times New Roman" panose="02020603050405020304" pitchFamily="18" charset="0"/>
                          <a:cs typeface="Times New Roman" panose="02020603050405020304" pitchFamily="18" charset="0"/>
                        </a:rPr>
                        <a:t>2028 год</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605" marR="4605" marT="46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ru-RU"/>
                    </a:p>
                  </a:txBody>
                  <a:tcPr/>
                </a:tc>
                <a:extLst>
                  <a:ext uri="{0D108BD9-81ED-4DB2-BD59-A6C34878D82A}">
                    <a16:rowId xmlns:a16="http://schemas.microsoft.com/office/drawing/2014/main" val="3878748360"/>
                  </a:ext>
                </a:extLst>
              </a:tr>
              <a:tr h="441100">
                <a:tc vMerge="1">
                  <a:txBody>
                    <a:bodyPr/>
                    <a:lstStyle/>
                    <a:p>
                      <a:endParaRPr lang="ru-RU"/>
                    </a:p>
                  </a:txBody>
                  <a:tcPr/>
                </a:tc>
                <a:tc>
                  <a:txBody>
                    <a:bodyPr/>
                    <a:lstStyle/>
                    <a:p>
                      <a:pPr algn="ctr" fontAlgn="ctr"/>
                      <a:r>
                        <a:rPr lang="ru-RU" sz="900" b="1" u="none" strike="noStrike" dirty="0">
                          <a:effectLst/>
                          <a:latin typeface="Times New Roman" panose="02020603050405020304" pitchFamily="18" charset="0"/>
                          <a:cs typeface="Times New Roman" panose="02020603050405020304" pitchFamily="18" charset="0"/>
                        </a:rPr>
                        <a:t>кол-во получателей, человек</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605" marR="4605" marT="46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ru-RU" sz="900" b="1" u="none" strike="noStrike" dirty="0">
                          <a:effectLst/>
                          <a:latin typeface="Times New Roman" panose="02020603050405020304" pitchFamily="18" charset="0"/>
                          <a:cs typeface="Times New Roman" panose="02020603050405020304" pitchFamily="18" charset="0"/>
                        </a:rPr>
                        <a:t>объем </a:t>
                      </a:r>
                      <a:r>
                        <a:rPr lang="ru-RU" sz="900" b="1" u="none" strike="noStrike" dirty="0" smtClean="0">
                          <a:effectLst/>
                          <a:latin typeface="Times New Roman" panose="02020603050405020304" pitchFamily="18" charset="0"/>
                          <a:cs typeface="Times New Roman" panose="02020603050405020304" pitchFamily="18" charset="0"/>
                        </a:rPr>
                        <a:t>расходов,</a:t>
                      </a:r>
                      <a:r>
                        <a:rPr lang="ru-RU" sz="900" b="1" u="none" strike="noStrike" baseline="0" dirty="0" smtClean="0">
                          <a:effectLst/>
                          <a:latin typeface="Times New Roman" panose="02020603050405020304" pitchFamily="18" charset="0"/>
                          <a:cs typeface="Times New Roman" panose="02020603050405020304" pitchFamily="18" charset="0"/>
                        </a:rPr>
                        <a:t> тыс. </a:t>
                      </a:r>
                      <a:r>
                        <a:rPr lang="ru-RU" sz="900" b="1" u="none" strike="noStrike" dirty="0" smtClean="0">
                          <a:effectLst/>
                          <a:latin typeface="Times New Roman" panose="02020603050405020304" pitchFamily="18" charset="0"/>
                          <a:cs typeface="Times New Roman" panose="02020603050405020304" pitchFamily="18" charset="0"/>
                        </a:rPr>
                        <a:t>рублей</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605" marR="4605" marT="46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ru-RU" sz="900" b="1" u="none" strike="noStrike" dirty="0">
                          <a:effectLst/>
                          <a:latin typeface="Times New Roman" panose="02020603050405020304" pitchFamily="18" charset="0"/>
                          <a:cs typeface="Times New Roman" panose="02020603050405020304" pitchFamily="18" charset="0"/>
                        </a:rPr>
                        <a:t>кол-во получателей, человек</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605" marR="4605" marT="46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ru-RU" sz="900" b="1" u="none" strike="noStrike" dirty="0">
                          <a:effectLst/>
                          <a:latin typeface="Times New Roman" panose="02020603050405020304" pitchFamily="18" charset="0"/>
                          <a:cs typeface="Times New Roman" panose="02020603050405020304" pitchFamily="18" charset="0"/>
                        </a:rPr>
                        <a:t>объем расходов,</a:t>
                      </a:r>
                      <a:br>
                        <a:rPr lang="ru-RU" sz="900" b="1" u="none" strike="noStrike" dirty="0">
                          <a:effectLst/>
                          <a:latin typeface="Times New Roman" panose="02020603050405020304" pitchFamily="18" charset="0"/>
                          <a:cs typeface="Times New Roman" panose="02020603050405020304" pitchFamily="18" charset="0"/>
                        </a:rPr>
                      </a:br>
                      <a:r>
                        <a:rPr kumimoji="0" lang="ru-RU" sz="9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тыс. рублей</a:t>
                      </a:r>
                      <a:endParaRPr kumimoji="0" lang="ru-RU" sz="9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4605" marR="4605" marT="46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ru-RU" sz="900" b="1" u="none" strike="noStrike" dirty="0">
                          <a:effectLst/>
                          <a:latin typeface="Times New Roman" panose="02020603050405020304" pitchFamily="18" charset="0"/>
                          <a:cs typeface="Times New Roman" panose="02020603050405020304" pitchFamily="18" charset="0"/>
                        </a:rPr>
                        <a:t>кол-во получателей, человек</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605" marR="4605" marT="46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ru-RU" sz="900" b="1" u="none" strike="noStrike" dirty="0">
                          <a:effectLst/>
                          <a:latin typeface="Times New Roman" panose="02020603050405020304" pitchFamily="18" charset="0"/>
                          <a:cs typeface="Times New Roman" panose="02020603050405020304" pitchFamily="18" charset="0"/>
                        </a:rPr>
                        <a:t>объем расходов,</a:t>
                      </a:r>
                      <a:br>
                        <a:rPr lang="ru-RU" sz="900" b="1" u="none" strike="noStrike" dirty="0">
                          <a:effectLst/>
                          <a:latin typeface="Times New Roman" panose="02020603050405020304" pitchFamily="18" charset="0"/>
                          <a:cs typeface="Times New Roman" panose="02020603050405020304" pitchFamily="18" charset="0"/>
                        </a:rPr>
                      </a:br>
                      <a:r>
                        <a:rPr kumimoji="0" lang="ru-RU" sz="9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тыс. рублей</a:t>
                      </a:r>
                      <a:endParaRPr kumimoji="0" lang="ru-RU" sz="9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4605" marR="4605" marT="46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05811976"/>
                  </a:ext>
                </a:extLst>
              </a:tr>
              <a:tr h="295895">
                <a:tc>
                  <a:txBody>
                    <a:bodyPr/>
                    <a:lstStyle/>
                    <a:p>
                      <a:pPr algn="just" fontAlgn="t"/>
                      <a:r>
                        <a:rPr lang="ru-RU" sz="900" b="0" i="0" u="none" strike="noStrike" dirty="0">
                          <a:solidFill>
                            <a:srgbClr val="000000"/>
                          </a:solidFill>
                          <a:effectLst/>
                          <a:latin typeface="Times New Roman" panose="02020603050405020304" pitchFamily="18" charset="0"/>
                        </a:rPr>
                        <a:t>Выплата денежных средств на содержание ребенка опекуну (попечителю)</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113</a:t>
                      </a:r>
                      <a:endParaRPr lang="ru-RU" sz="9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t"/>
                      <a:r>
                        <a:rPr lang="ru-RU" sz="900" b="0" i="0" u="none" strike="noStrike" dirty="0">
                          <a:solidFill>
                            <a:schemeClr val="tx1"/>
                          </a:solidFill>
                          <a:effectLst/>
                          <a:latin typeface="Times New Roman" panose="02020603050405020304" pitchFamily="18" charset="0"/>
                        </a:rPr>
                        <a:t>13 462,03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113</a:t>
                      </a:r>
                      <a:endParaRPr lang="ru-RU" sz="9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t"/>
                      <a:r>
                        <a:rPr lang="ru-RU" sz="900" b="0" i="0" u="none" strike="noStrike">
                          <a:solidFill>
                            <a:schemeClr val="tx1"/>
                          </a:solidFill>
                          <a:effectLst/>
                          <a:latin typeface="Times New Roman" panose="02020603050405020304" pitchFamily="18" charset="0"/>
                        </a:rPr>
                        <a:t>14 000,91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113</a:t>
                      </a:r>
                      <a:endParaRPr lang="ru-RU" sz="9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t"/>
                      <a:r>
                        <a:rPr lang="ru-RU" sz="900" b="0" i="0" u="none" strike="noStrike">
                          <a:solidFill>
                            <a:srgbClr val="000000"/>
                          </a:solidFill>
                          <a:effectLst/>
                          <a:latin typeface="Times New Roman" panose="02020603050405020304" pitchFamily="18" charset="0"/>
                        </a:rPr>
                        <a:t>14 000,91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8350244"/>
                  </a:ext>
                </a:extLst>
              </a:tr>
              <a:tr h="300521">
                <a:tc>
                  <a:txBody>
                    <a:bodyPr/>
                    <a:lstStyle/>
                    <a:p>
                      <a:pPr algn="just" fontAlgn="t"/>
                      <a:r>
                        <a:rPr lang="ru-RU" sz="900" b="0" i="0" u="none" strike="noStrike">
                          <a:solidFill>
                            <a:srgbClr val="000000"/>
                          </a:solidFill>
                          <a:effectLst/>
                          <a:latin typeface="Times New Roman" panose="02020603050405020304" pitchFamily="18" charset="0"/>
                        </a:rPr>
                        <a:t>Обеспечение бесплатного проезда детей-сирот и детей, оставшихся без попечения родителей, а также лиц из числа детей-сирот и детей, оставшихся без попечения родителей, обучающихся по основным образовательным программам</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15</a:t>
                      </a:r>
                      <a:endParaRPr lang="ru-RU" sz="9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t"/>
                      <a:r>
                        <a:rPr lang="ru-RU" sz="900" b="0" i="0" u="none" strike="noStrike">
                          <a:solidFill>
                            <a:schemeClr val="tx1"/>
                          </a:solidFill>
                          <a:effectLst/>
                          <a:latin typeface="Times New Roman" panose="02020603050405020304" pitchFamily="18" charset="0"/>
                        </a:rPr>
                        <a:t>283,18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15</a:t>
                      </a:r>
                      <a:endParaRPr lang="ru-RU" sz="9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t"/>
                      <a:r>
                        <a:rPr lang="ru-RU" sz="900" b="0" i="0" u="none" strike="noStrike" dirty="0">
                          <a:solidFill>
                            <a:schemeClr val="tx1"/>
                          </a:solidFill>
                          <a:effectLst/>
                          <a:latin typeface="Times New Roman" panose="02020603050405020304" pitchFamily="18" charset="0"/>
                        </a:rPr>
                        <a:t>298,08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15</a:t>
                      </a:r>
                      <a:endParaRPr lang="ru-RU" sz="9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t"/>
                      <a:r>
                        <a:rPr lang="ru-RU" sz="900" b="0" i="0" u="none" strike="noStrike" dirty="0" smtClean="0">
                          <a:solidFill>
                            <a:srgbClr val="000000"/>
                          </a:solidFill>
                          <a:effectLst/>
                          <a:latin typeface="Times New Roman" panose="02020603050405020304" pitchFamily="18" charset="0"/>
                        </a:rPr>
                        <a:t>298,08</a:t>
                      </a:r>
                      <a:endParaRPr lang="ru-RU" sz="900" b="0" i="0" u="none" strike="noStrike" dirty="0">
                        <a:solidFill>
                          <a:srgbClr val="000000"/>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82223950"/>
                  </a:ext>
                </a:extLst>
              </a:tr>
              <a:tr h="441100">
                <a:tc>
                  <a:txBody>
                    <a:bodyPr/>
                    <a:lstStyle/>
                    <a:p>
                      <a:pPr algn="just" fontAlgn="t"/>
                      <a:r>
                        <a:rPr lang="ru-RU" sz="900" b="0" i="0" u="none" strike="noStrike">
                          <a:solidFill>
                            <a:srgbClr val="000000"/>
                          </a:solidFill>
                          <a:effectLst/>
                          <a:latin typeface="Times New Roman" panose="02020603050405020304" pitchFamily="18" charset="0"/>
                        </a:rPr>
                        <a:t>Выплата на содержание детей-сирот и детей, оставшихся без попечения родителей, в приемных семьях, а также на вознаграждение, причитающееся приемным родителям</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65</a:t>
                      </a:r>
                      <a:endParaRPr lang="ru-RU" sz="9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t"/>
                      <a:r>
                        <a:rPr lang="ru-RU" sz="900" b="0" i="0" u="none" strike="noStrike" dirty="0">
                          <a:solidFill>
                            <a:schemeClr val="tx1"/>
                          </a:solidFill>
                          <a:effectLst/>
                          <a:latin typeface="Times New Roman" panose="02020603050405020304" pitchFamily="18" charset="0"/>
                        </a:rPr>
                        <a:t>29 629,70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65</a:t>
                      </a:r>
                      <a:endParaRPr lang="ru-RU" sz="9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t"/>
                      <a:r>
                        <a:rPr lang="ru-RU" sz="900" b="0" i="0" u="none" strike="noStrike" dirty="0">
                          <a:solidFill>
                            <a:schemeClr val="tx1"/>
                          </a:solidFill>
                          <a:effectLst/>
                          <a:latin typeface="Times New Roman" panose="02020603050405020304" pitchFamily="18" charset="0"/>
                        </a:rPr>
                        <a:t>30 669,86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65</a:t>
                      </a:r>
                      <a:endParaRPr lang="ru-RU" sz="9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t"/>
                      <a:r>
                        <a:rPr lang="ru-RU" sz="900" b="0" i="0" u="none" strike="noStrike" dirty="0">
                          <a:solidFill>
                            <a:srgbClr val="000000"/>
                          </a:solidFill>
                          <a:effectLst/>
                          <a:latin typeface="Times New Roman" panose="02020603050405020304" pitchFamily="18" charset="0"/>
                        </a:rPr>
                        <a:t>32 328,67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5692833"/>
                  </a:ext>
                </a:extLst>
              </a:tr>
              <a:tr h="363322">
                <a:tc>
                  <a:txBody>
                    <a:bodyPr/>
                    <a:lstStyle/>
                    <a:p>
                      <a:pPr algn="just" fontAlgn="t"/>
                      <a:r>
                        <a:rPr lang="ru-RU" sz="900" b="0" i="0" u="none" strike="noStrike" dirty="0">
                          <a:solidFill>
                            <a:srgbClr val="000000"/>
                          </a:solidFill>
                          <a:effectLst/>
                          <a:latin typeface="Times New Roman" panose="02020603050405020304" pitchFamily="18" charset="0"/>
                        </a:rPr>
                        <a:t>Выплата единовременного пособия усыновителям</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a:solidFill>
                            <a:schemeClr val="tx1"/>
                          </a:solidFill>
                          <a:effectLst/>
                          <a:latin typeface="Times New Roman" panose="02020603050405020304" pitchFamily="18" charset="0"/>
                          <a:ea typeface="+mn-ea"/>
                          <a:cs typeface="Times New Roman" panose="02020603050405020304" pitchFamily="18" charset="0"/>
                        </a:rPr>
                        <a:t>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t"/>
                      <a:r>
                        <a:rPr lang="ru-RU" sz="900" b="0" i="0" u="none" strike="noStrike" dirty="0">
                          <a:solidFill>
                            <a:schemeClr val="tx1"/>
                          </a:solidFill>
                          <a:effectLst/>
                          <a:latin typeface="Times New Roman" panose="02020603050405020304" pitchFamily="18" charset="0"/>
                        </a:rPr>
                        <a:t>570,00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6</a:t>
                      </a:r>
                      <a:endParaRPr lang="ru-RU" sz="9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t"/>
                      <a:r>
                        <a:rPr lang="ru-RU" sz="900" b="0" i="0" u="none" strike="noStrike" dirty="0">
                          <a:solidFill>
                            <a:schemeClr val="tx1"/>
                          </a:solidFill>
                          <a:effectLst/>
                          <a:latin typeface="Times New Roman" panose="02020603050405020304" pitchFamily="18" charset="0"/>
                        </a:rPr>
                        <a:t>570,00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6</a:t>
                      </a:r>
                      <a:endParaRPr lang="ru-RU" sz="9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t"/>
                      <a:r>
                        <a:rPr lang="ru-RU" sz="900" b="0" i="0" u="none" strike="noStrike" dirty="0">
                          <a:solidFill>
                            <a:srgbClr val="000000"/>
                          </a:solidFill>
                          <a:effectLst/>
                          <a:latin typeface="Times New Roman" panose="02020603050405020304" pitchFamily="18" charset="0"/>
                        </a:rPr>
                        <a:t>570,00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8793601"/>
                  </a:ext>
                </a:extLst>
              </a:tr>
            </a:tbl>
          </a:graphicData>
        </a:graphic>
      </p:graphicFrame>
      <p:sp>
        <p:nvSpPr>
          <p:cNvPr id="7" name="Пятиугольник 6"/>
          <p:cNvSpPr/>
          <p:nvPr/>
        </p:nvSpPr>
        <p:spPr>
          <a:xfrm>
            <a:off x="488504" y="4771475"/>
            <a:ext cx="2984679" cy="692947"/>
          </a:xfrm>
          <a:prstGeom prst="homePlat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0" scaled="1"/>
            <a:tileRect/>
          </a:gra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anchor="ctr"/>
          <a:lstStyle/>
          <a:p>
            <a:pPr>
              <a:defRPr/>
            </a:pPr>
            <a:r>
              <a:rPr lang="ru-RU" sz="1000" dirty="0">
                <a:solidFill>
                  <a:schemeClr val="bg1"/>
                </a:solidFill>
                <a:effectLst>
                  <a:outerShdw blurRad="38100" dist="38100" dir="2700000" algn="tl">
                    <a:srgbClr val="000000">
                      <a:alpha val="43137"/>
                    </a:srgbClr>
                  </a:outerShdw>
                </a:effectLst>
                <a:latin typeface="Impact" panose="020B0806030902050204" pitchFamily="34" charset="0"/>
              </a:rPr>
              <a:t>Оснащение мест проживания многодетных и социально - неблагополучных семей, из числа малоимущих, автономными пожарными </a:t>
            </a:r>
            <a:r>
              <a:rPr lang="ru-RU" sz="1000" dirty="0" err="1">
                <a:solidFill>
                  <a:schemeClr val="bg1"/>
                </a:solidFill>
                <a:effectLst>
                  <a:outerShdw blurRad="38100" dist="38100" dir="2700000" algn="tl">
                    <a:srgbClr val="000000">
                      <a:alpha val="43137"/>
                    </a:srgbClr>
                  </a:outerShdw>
                </a:effectLst>
                <a:latin typeface="Impact" panose="020B0806030902050204" pitchFamily="34" charset="0"/>
              </a:rPr>
              <a:t>извещателями</a:t>
            </a:r>
            <a:endParaRPr lang="ru-RU" sz="1000" dirty="0">
              <a:solidFill>
                <a:schemeClr val="bg1"/>
              </a:solidFill>
              <a:effectLst>
                <a:outerShdw blurRad="38100" dist="38100" dir="2700000" algn="tl">
                  <a:srgbClr val="000000">
                    <a:alpha val="43137"/>
                  </a:srgbClr>
                </a:outerShdw>
              </a:effectLst>
              <a:latin typeface="Impact" panose="020B0806030902050204" pitchFamily="34" charset="0"/>
            </a:endParaRPr>
          </a:p>
        </p:txBody>
      </p:sp>
      <p:sp>
        <p:nvSpPr>
          <p:cNvPr id="8" name="Пятиугольник 7"/>
          <p:cNvSpPr/>
          <p:nvPr/>
        </p:nvSpPr>
        <p:spPr>
          <a:xfrm>
            <a:off x="344488" y="5559563"/>
            <a:ext cx="2984679" cy="1055763"/>
          </a:xfrm>
          <a:prstGeom prst="homePlate">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0" scaled="1"/>
            <a:tileRect/>
          </a:gra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anchor="ctr"/>
          <a:lstStyle/>
          <a:p>
            <a:pPr>
              <a:defRPr/>
            </a:pPr>
            <a:r>
              <a:rPr lang="ru-RU" sz="1000" dirty="0">
                <a:solidFill>
                  <a:schemeClr val="bg1"/>
                </a:solidFill>
                <a:effectLst>
                  <a:outerShdw blurRad="38100" dist="38100" dir="2700000" algn="tl">
                    <a:srgbClr val="000000">
                      <a:alpha val="43137"/>
                    </a:srgbClr>
                  </a:outerShdw>
                </a:effectLst>
                <a:latin typeface="Impact" panose="020B0806030902050204" pitchFamily="34" charset="0"/>
              </a:rPr>
              <a:t>Предоставление дополнительных социальных гарантий членам семей отдельных категорий военнослужащих, добровольцев, мобилизованных </a:t>
            </a:r>
            <a:r>
              <a:rPr lang="ru-RU" sz="1000" dirty="0" smtClean="0">
                <a:solidFill>
                  <a:schemeClr val="bg1"/>
                </a:solidFill>
                <a:effectLst>
                  <a:outerShdw blurRad="38100" dist="38100" dir="2700000" algn="tl">
                    <a:srgbClr val="000000">
                      <a:alpha val="43137"/>
                    </a:srgbClr>
                  </a:outerShdw>
                </a:effectLst>
                <a:latin typeface="Impact" panose="020B0806030902050204" pitchFamily="34" charset="0"/>
              </a:rPr>
              <a:t>граждан и гражданам, заключившим контракт о прохождении военной службы с МО РФ</a:t>
            </a:r>
          </a:p>
        </p:txBody>
      </p:sp>
      <p:graphicFrame>
        <p:nvGraphicFramePr>
          <p:cNvPr id="11" name="Таблица 10"/>
          <p:cNvGraphicFramePr>
            <a:graphicFrameLocks noGrp="1"/>
          </p:cNvGraphicFramePr>
          <p:nvPr>
            <p:extLst/>
          </p:nvPr>
        </p:nvGraphicFramePr>
        <p:xfrm>
          <a:off x="1012530" y="5007496"/>
          <a:ext cx="7912068" cy="300521"/>
        </p:xfrm>
        <a:graphic>
          <a:graphicData uri="http://schemas.openxmlformats.org/drawingml/2006/table">
            <a:tbl>
              <a:tblPr>
                <a:tableStyleId>{5C22544A-7EE6-4342-B048-85BDC9FD1C3A}</a:tableStyleId>
              </a:tblPr>
              <a:tblGrid>
                <a:gridCol w="2396418">
                  <a:extLst>
                    <a:ext uri="{9D8B030D-6E8A-4147-A177-3AD203B41FA5}">
                      <a16:colId xmlns:a16="http://schemas.microsoft.com/office/drawing/2014/main" val="3390506041"/>
                    </a:ext>
                  </a:extLst>
                </a:gridCol>
                <a:gridCol w="989672">
                  <a:extLst>
                    <a:ext uri="{9D8B030D-6E8A-4147-A177-3AD203B41FA5}">
                      <a16:colId xmlns:a16="http://schemas.microsoft.com/office/drawing/2014/main" val="1104748981"/>
                    </a:ext>
                  </a:extLst>
                </a:gridCol>
                <a:gridCol w="991438">
                  <a:extLst>
                    <a:ext uri="{9D8B030D-6E8A-4147-A177-3AD203B41FA5}">
                      <a16:colId xmlns:a16="http://schemas.microsoft.com/office/drawing/2014/main" val="2129139966"/>
                    </a:ext>
                  </a:extLst>
                </a:gridCol>
                <a:gridCol w="883635">
                  <a:extLst>
                    <a:ext uri="{9D8B030D-6E8A-4147-A177-3AD203B41FA5}">
                      <a16:colId xmlns:a16="http://schemas.microsoft.com/office/drawing/2014/main" val="4065810305"/>
                    </a:ext>
                  </a:extLst>
                </a:gridCol>
                <a:gridCol w="883635">
                  <a:extLst>
                    <a:ext uri="{9D8B030D-6E8A-4147-A177-3AD203B41FA5}">
                      <a16:colId xmlns:a16="http://schemas.microsoft.com/office/drawing/2014/main" val="2708165900"/>
                    </a:ext>
                  </a:extLst>
                </a:gridCol>
                <a:gridCol w="883635">
                  <a:extLst>
                    <a:ext uri="{9D8B030D-6E8A-4147-A177-3AD203B41FA5}">
                      <a16:colId xmlns:a16="http://schemas.microsoft.com/office/drawing/2014/main" val="673044867"/>
                    </a:ext>
                  </a:extLst>
                </a:gridCol>
                <a:gridCol w="883635">
                  <a:extLst>
                    <a:ext uri="{9D8B030D-6E8A-4147-A177-3AD203B41FA5}">
                      <a16:colId xmlns:a16="http://schemas.microsoft.com/office/drawing/2014/main" val="3176103734"/>
                    </a:ext>
                  </a:extLst>
                </a:gridCol>
              </a:tblGrid>
              <a:tr h="300521">
                <a:tc>
                  <a:txBody>
                    <a:bodyPr/>
                    <a:lstStyle/>
                    <a:p>
                      <a:pPr algn="just" fontAlgn="t"/>
                      <a:endParaRPr lang="ru-RU" sz="900" b="0" i="0" u="none" strike="noStrike" dirty="0">
                        <a:solidFill>
                          <a:srgbClr val="000000"/>
                        </a:solidFill>
                        <a:effectLst/>
                        <a:latin typeface="Times New Roman" panose="02020603050405020304" pitchFamily="18" charset="0"/>
                      </a:endParaRPr>
                    </a:p>
                  </a:txBody>
                  <a:tcPr marL="72000" marR="72000"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1377</a:t>
                      </a:r>
                      <a:endParaRPr lang="ru-RU" sz="9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500,00</a:t>
                      </a:r>
                      <a:endParaRPr lang="ru-RU" sz="9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1377  </a:t>
                      </a:r>
                      <a:endParaRPr lang="ru-RU" sz="9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500,00</a:t>
                      </a:r>
                      <a:endParaRPr lang="ru-RU" sz="9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1377</a:t>
                      </a:r>
                      <a:endParaRPr lang="ru-RU" sz="9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500,00</a:t>
                      </a:r>
                      <a:endParaRPr lang="ru-RU" sz="9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82223950"/>
                  </a:ext>
                </a:extLst>
              </a:tr>
            </a:tbl>
          </a:graphicData>
        </a:graphic>
      </p:graphicFrame>
      <p:graphicFrame>
        <p:nvGraphicFramePr>
          <p:cNvPr id="12" name="Таблица 11"/>
          <p:cNvGraphicFramePr>
            <a:graphicFrameLocks noGrp="1"/>
          </p:cNvGraphicFramePr>
          <p:nvPr>
            <p:extLst/>
          </p:nvPr>
        </p:nvGraphicFramePr>
        <p:xfrm>
          <a:off x="1012530" y="6017057"/>
          <a:ext cx="7912068" cy="300521"/>
        </p:xfrm>
        <a:graphic>
          <a:graphicData uri="http://schemas.openxmlformats.org/drawingml/2006/table">
            <a:tbl>
              <a:tblPr>
                <a:tableStyleId>{5C22544A-7EE6-4342-B048-85BDC9FD1C3A}</a:tableStyleId>
              </a:tblPr>
              <a:tblGrid>
                <a:gridCol w="2396418">
                  <a:extLst>
                    <a:ext uri="{9D8B030D-6E8A-4147-A177-3AD203B41FA5}">
                      <a16:colId xmlns:a16="http://schemas.microsoft.com/office/drawing/2014/main" val="3390506041"/>
                    </a:ext>
                  </a:extLst>
                </a:gridCol>
                <a:gridCol w="989672">
                  <a:extLst>
                    <a:ext uri="{9D8B030D-6E8A-4147-A177-3AD203B41FA5}">
                      <a16:colId xmlns:a16="http://schemas.microsoft.com/office/drawing/2014/main" val="1104748981"/>
                    </a:ext>
                  </a:extLst>
                </a:gridCol>
                <a:gridCol w="991438">
                  <a:extLst>
                    <a:ext uri="{9D8B030D-6E8A-4147-A177-3AD203B41FA5}">
                      <a16:colId xmlns:a16="http://schemas.microsoft.com/office/drawing/2014/main" val="2129139966"/>
                    </a:ext>
                  </a:extLst>
                </a:gridCol>
                <a:gridCol w="883635">
                  <a:extLst>
                    <a:ext uri="{9D8B030D-6E8A-4147-A177-3AD203B41FA5}">
                      <a16:colId xmlns:a16="http://schemas.microsoft.com/office/drawing/2014/main" val="4065810305"/>
                    </a:ext>
                  </a:extLst>
                </a:gridCol>
                <a:gridCol w="883635">
                  <a:extLst>
                    <a:ext uri="{9D8B030D-6E8A-4147-A177-3AD203B41FA5}">
                      <a16:colId xmlns:a16="http://schemas.microsoft.com/office/drawing/2014/main" val="2708165900"/>
                    </a:ext>
                  </a:extLst>
                </a:gridCol>
                <a:gridCol w="883635">
                  <a:extLst>
                    <a:ext uri="{9D8B030D-6E8A-4147-A177-3AD203B41FA5}">
                      <a16:colId xmlns:a16="http://schemas.microsoft.com/office/drawing/2014/main" val="673044867"/>
                    </a:ext>
                  </a:extLst>
                </a:gridCol>
                <a:gridCol w="883635">
                  <a:extLst>
                    <a:ext uri="{9D8B030D-6E8A-4147-A177-3AD203B41FA5}">
                      <a16:colId xmlns:a16="http://schemas.microsoft.com/office/drawing/2014/main" val="3176103734"/>
                    </a:ext>
                  </a:extLst>
                </a:gridCol>
              </a:tblGrid>
              <a:tr h="300521">
                <a:tc>
                  <a:txBody>
                    <a:bodyPr/>
                    <a:lstStyle/>
                    <a:p>
                      <a:pPr algn="just" fontAlgn="t"/>
                      <a:endParaRPr lang="ru-RU" sz="900" b="0" i="0" u="none" strike="noStrike" dirty="0">
                        <a:solidFill>
                          <a:schemeClr val="tx1"/>
                        </a:solidFill>
                        <a:effectLst/>
                        <a:latin typeface="Times New Roman" panose="02020603050405020304" pitchFamily="18" charset="0"/>
                      </a:endParaRPr>
                    </a:p>
                  </a:txBody>
                  <a:tcPr marL="72000" marR="72000"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105 семей,</a:t>
                      </a:r>
                    </a:p>
                    <a:p>
                      <a:pPr marL="0" algn="ctr" defTabSz="685800" rtl="0" eaLnBrk="1" fontAlgn="t" latinLnBrk="0" hangingPunct="1"/>
                      <a:r>
                        <a:rPr lang="ru-RU" sz="9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67 граждан </a:t>
                      </a:r>
                      <a:endParaRPr lang="ru-RU" sz="9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39 350,00</a:t>
                      </a:r>
                      <a:endParaRPr lang="ru-RU" sz="9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a:t>
                      </a:r>
                      <a:endParaRPr lang="ru-RU" sz="9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a:t>
                      </a:r>
                      <a:endParaRPr lang="ru-RU" sz="9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a:t>
                      </a:r>
                      <a:endParaRPr lang="ru-RU" sz="9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t" latinLnBrk="0" hangingPunct="1"/>
                      <a:r>
                        <a:rPr lang="ru-RU" sz="9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a:t>
                      </a:r>
                      <a:endParaRPr lang="ru-RU" sz="9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82223950"/>
                  </a:ext>
                </a:extLst>
              </a:tr>
            </a:tbl>
          </a:graphicData>
        </a:graphic>
      </p:graphicFrame>
    </p:spTree>
    <p:extLst>
      <p:ext uri="{BB962C8B-B14F-4D97-AF65-F5344CB8AC3E}">
        <p14:creationId xmlns:p14="http://schemas.microsoft.com/office/powerpoint/2010/main" val="254967591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53852" t="26169" r="1461" b="15265"/>
          <a:stretch/>
        </p:blipFill>
        <p:spPr>
          <a:xfrm>
            <a:off x="6915516" y="3000964"/>
            <a:ext cx="2367030" cy="2397639"/>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883" t="27414" r="48941" b="21495"/>
          <a:stretch/>
        </p:blipFill>
        <p:spPr>
          <a:xfrm>
            <a:off x="560463" y="2939240"/>
            <a:ext cx="2476677" cy="1949016"/>
          </a:xfrm>
          <a:prstGeom prst="rect">
            <a:avLst/>
          </a:prstGeom>
        </p:spPr>
      </p:pic>
      <p:sp>
        <p:nvSpPr>
          <p:cNvPr id="9" name="Заголовок 1"/>
          <p:cNvSpPr>
            <a:spLocks noGrp="1"/>
          </p:cNvSpPr>
          <p:nvPr>
            <p:ph type="title"/>
          </p:nvPr>
        </p:nvSpPr>
        <p:spPr>
          <a:xfrm>
            <a:off x="715370" y="361338"/>
            <a:ext cx="8229600" cy="607506"/>
          </a:xfrm>
          <a:effectLst/>
        </p:spPr>
        <p:txBody>
          <a:bodyPr>
            <a:noAutofit/>
          </a:bodyPr>
          <a:lstStyle/>
          <a:p>
            <a:pPr algn="ctr" defTabSz="1072074"/>
            <a:r>
              <a:rPr lang="ru-RU" sz="1846" b="1" dirty="0">
                <a:ln w="900" cmpd="sng">
                  <a:solidFill>
                    <a:schemeClr val="accent1">
                      <a:satMod val="190000"/>
                      <a:alpha val="55000"/>
                    </a:schemeClr>
                  </a:solidFill>
                  <a:prstDash val="solid"/>
                </a:ln>
                <a:solidFill>
                  <a:schemeClr val="tx1"/>
                </a:solidFill>
                <a:latin typeface="Times New Roman"/>
                <a:ea typeface="+mn-ea"/>
                <a:cs typeface="+mn-cs"/>
              </a:rPr>
              <a:t>РАСХОДЫ НА СОЦИАЛЬНУЮ ПОДДЕРЖКУ ОТДЕЛЬНЫХ КАТЕГОРИЙ ГРАЖДАН В </a:t>
            </a:r>
            <a:r>
              <a:rPr lang="en-US" sz="1846" b="1" dirty="0" smtClean="0">
                <a:ln w="900" cmpd="sng">
                  <a:solidFill>
                    <a:schemeClr val="accent1">
                      <a:satMod val="190000"/>
                      <a:alpha val="55000"/>
                    </a:schemeClr>
                  </a:solidFill>
                  <a:prstDash val="solid"/>
                </a:ln>
                <a:solidFill>
                  <a:schemeClr val="tx1"/>
                </a:solidFill>
                <a:latin typeface="Times New Roman"/>
                <a:ea typeface="+mn-ea"/>
                <a:cs typeface="+mn-cs"/>
              </a:rPr>
              <a:t>202</a:t>
            </a:r>
            <a:r>
              <a:rPr lang="ru-RU" sz="1846" b="1" dirty="0">
                <a:ln w="900" cmpd="sng">
                  <a:solidFill>
                    <a:schemeClr val="accent1">
                      <a:satMod val="190000"/>
                      <a:alpha val="55000"/>
                    </a:schemeClr>
                  </a:solidFill>
                  <a:prstDash val="solid"/>
                </a:ln>
                <a:solidFill>
                  <a:schemeClr val="tx1"/>
                </a:solidFill>
                <a:latin typeface="Times New Roman"/>
                <a:ea typeface="+mn-ea"/>
                <a:cs typeface="+mn-cs"/>
              </a:rPr>
              <a:t>6</a:t>
            </a:r>
            <a:r>
              <a:rPr lang="ru-RU" sz="1846" b="1" dirty="0" smtClean="0">
                <a:ln w="900" cmpd="sng">
                  <a:solidFill>
                    <a:schemeClr val="accent1">
                      <a:satMod val="190000"/>
                      <a:alpha val="55000"/>
                    </a:schemeClr>
                  </a:solidFill>
                  <a:prstDash val="solid"/>
                </a:ln>
                <a:solidFill>
                  <a:schemeClr val="tx1"/>
                </a:solidFill>
                <a:latin typeface="Times New Roman"/>
                <a:ea typeface="+mn-ea"/>
                <a:cs typeface="+mn-cs"/>
              </a:rPr>
              <a:t> </a:t>
            </a:r>
            <a:r>
              <a:rPr lang="ru-RU" sz="1846" b="1" dirty="0">
                <a:ln w="900" cmpd="sng">
                  <a:solidFill>
                    <a:schemeClr val="accent1">
                      <a:satMod val="190000"/>
                      <a:alpha val="55000"/>
                    </a:schemeClr>
                  </a:solidFill>
                  <a:prstDash val="solid"/>
                </a:ln>
                <a:solidFill>
                  <a:schemeClr val="tx1"/>
                </a:solidFill>
                <a:latin typeface="Times New Roman"/>
                <a:ea typeface="+mn-ea"/>
                <a:cs typeface="+mn-cs"/>
              </a:rPr>
              <a:t>ГОДУ</a:t>
            </a:r>
          </a:p>
        </p:txBody>
      </p:sp>
      <p:sp>
        <p:nvSpPr>
          <p:cNvPr id="10" name="Заголовок 1"/>
          <p:cNvSpPr txBox="1">
            <a:spLocks/>
          </p:cNvSpPr>
          <p:nvPr/>
        </p:nvSpPr>
        <p:spPr>
          <a:xfrm>
            <a:off x="821966" y="968845"/>
            <a:ext cx="8275027" cy="463929"/>
          </a:xfrm>
          <a:prstGeom prst="rect">
            <a:avLst/>
          </a:prstGeom>
        </p:spPr>
        <p:txBody>
          <a:bodyPr vert="horz" lIns="84406" tIns="42203" rIns="84406" bIns="42203" rtlCol="0" anchor="ctr">
            <a:norm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ctr" defTabSz="989632">
              <a:spcBef>
                <a:spcPts val="0"/>
              </a:spcBef>
              <a:defRPr/>
            </a:pPr>
            <a:r>
              <a:rPr lang="ru-RU" sz="2031" b="1" dirty="0">
                <a:solidFill>
                  <a:schemeClr val="accent2">
                    <a:lumMod val="75000"/>
                  </a:schemeClr>
                </a:solidFill>
                <a:latin typeface="Times New Roman" pitchFamily="18" charset="0"/>
                <a:cs typeface="Times New Roman" pitchFamily="18" charset="0"/>
              </a:rPr>
              <a:t> </a:t>
            </a:r>
            <a:r>
              <a:rPr lang="ru-RU" sz="1846" b="1" dirty="0">
                <a:ln w="900" cmpd="sng">
                  <a:noFill/>
                  <a:prstDash val="solid"/>
                </a:ln>
                <a:solidFill>
                  <a:schemeClr val="accent2">
                    <a:lumMod val="75000"/>
                  </a:schemeClr>
                </a:solidFill>
                <a:latin typeface="Times New Roman"/>
                <a:ea typeface="+mn-ea"/>
                <a:cs typeface="+mn-cs"/>
              </a:rPr>
              <a:t>ОБЕСПЕЧЕНИЕ БЕСПЛАТНЫМ ПИТАНИЕМ ДЕТЕЙ</a:t>
            </a:r>
          </a:p>
        </p:txBody>
      </p:sp>
      <p:graphicFrame>
        <p:nvGraphicFramePr>
          <p:cNvPr id="3" name="Схема 2"/>
          <p:cNvGraphicFramePr/>
          <p:nvPr/>
        </p:nvGraphicFramePr>
        <p:xfrm>
          <a:off x="1240809" y="1733267"/>
          <a:ext cx="7438030" cy="44628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Скругленный прямоугольник 10"/>
          <p:cNvSpPr/>
          <p:nvPr/>
        </p:nvSpPr>
        <p:spPr>
          <a:xfrm>
            <a:off x="6205963" y="2114108"/>
            <a:ext cx="1490237" cy="586363"/>
          </a:xfrm>
          <a:prstGeom prst="roundRect">
            <a:avLst>
              <a:gd name="adj" fmla="val 50000"/>
            </a:avLst>
          </a:prstGeom>
          <a:solidFill>
            <a:schemeClr val="bg1"/>
          </a:solidFill>
          <a:ln w="12700">
            <a:solidFill>
              <a:schemeClr val="tx1">
                <a:lumMod val="50000"/>
                <a:lumOff val="50000"/>
              </a:schemeClr>
            </a:solidFill>
          </a:ln>
          <a:effectLst>
            <a:outerShdw blurRad="50800" dist="381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36000" bIns="0" anchor="ctr"/>
          <a:lstStyle/>
          <a:p>
            <a:pPr algn="ctr" eaLnBrk="1" hangingPunct="1">
              <a:defRPr/>
            </a:pPr>
            <a:r>
              <a:rPr lang="ru-RU" altLang="en-US" sz="1800" b="1" dirty="0" smtClean="0">
                <a:solidFill>
                  <a:schemeClr val="tx1"/>
                </a:solidFill>
                <a:latin typeface="Arial" panose="020B0604020202020204" pitchFamily="34" charset="0"/>
                <a:cs typeface="Arial" panose="020B0604020202020204" pitchFamily="34" charset="0"/>
                <a:sym typeface="+mn-lt"/>
              </a:rPr>
              <a:t>48 606,25</a:t>
            </a:r>
            <a:endParaRPr lang="ru-RU" altLang="en-US" sz="1800" b="1" dirty="0">
              <a:solidFill>
                <a:schemeClr val="tx1"/>
              </a:solidFill>
              <a:latin typeface="Arial" panose="020B0604020202020204" pitchFamily="34" charset="0"/>
              <a:cs typeface="Arial" panose="020B0604020202020204" pitchFamily="34" charset="0"/>
              <a:sym typeface="+mn-lt"/>
            </a:endParaRPr>
          </a:p>
        </p:txBody>
      </p:sp>
      <p:sp>
        <p:nvSpPr>
          <p:cNvPr id="12" name="Скругленный прямоугольник 11"/>
          <p:cNvSpPr/>
          <p:nvPr/>
        </p:nvSpPr>
        <p:spPr>
          <a:xfrm>
            <a:off x="2316202" y="2114108"/>
            <a:ext cx="1490237" cy="586363"/>
          </a:xfrm>
          <a:prstGeom prst="roundRect">
            <a:avLst>
              <a:gd name="adj" fmla="val 50000"/>
            </a:avLst>
          </a:prstGeom>
          <a:solidFill>
            <a:schemeClr val="bg1"/>
          </a:solidFill>
          <a:ln w="12700">
            <a:solidFill>
              <a:schemeClr val="tx1">
                <a:lumMod val="50000"/>
                <a:lumOff val="50000"/>
              </a:schemeClr>
            </a:solidFill>
          </a:ln>
          <a:effectLst>
            <a:outerShdw blurRad="50800" dist="381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36000" bIns="0" anchor="ctr"/>
          <a:lstStyle/>
          <a:p>
            <a:pPr algn="ctr" eaLnBrk="1" hangingPunct="1">
              <a:defRPr/>
            </a:pPr>
            <a:r>
              <a:rPr lang="ru-RU" altLang="en-US" sz="1800" b="1" dirty="0" smtClean="0">
                <a:solidFill>
                  <a:schemeClr val="tx1"/>
                </a:solidFill>
                <a:latin typeface="Arial" panose="020B0604020202020204" pitchFamily="34" charset="0"/>
                <a:cs typeface="Arial" panose="020B0604020202020204" pitchFamily="34" charset="0"/>
                <a:sym typeface="+mn-lt"/>
              </a:rPr>
              <a:t>58 359,89</a:t>
            </a:r>
            <a:endParaRPr lang="ru-RU" altLang="en-US" sz="1800" b="1" dirty="0">
              <a:solidFill>
                <a:schemeClr val="tx1"/>
              </a:solidFill>
              <a:latin typeface="Arial" panose="020B0604020202020204" pitchFamily="34" charset="0"/>
              <a:cs typeface="Arial" panose="020B0604020202020204" pitchFamily="34" charset="0"/>
              <a:sym typeface="+mn-lt"/>
            </a:endParaRPr>
          </a:p>
        </p:txBody>
      </p:sp>
      <p:sp>
        <p:nvSpPr>
          <p:cNvPr id="13" name="Скругленный прямоугольник 12"/>
          <p:cNvSpPr/>
          <p:nvPr/>
        </p:nvSpPr>
        <p:spPr>
          <a:xfrm>
            <a:off x="6205962" y="5248990"/>
            <a:ext cx="1490237" cy="586363"/>
          </a:xfrm>
          <a:prstGeom prst="roundRect">
            <a:avLst>
              <a:gd name="adj" fmla="val 50000"/>
            </a:avLst>
          </a:prstGeom>
          <a:solidFill>
            <a:schemeClr val="bg1"/>
          </a:solidFill>
          <a:ln w="12700">
            <a:solidFill>
              <a:schemeClr val="tx1">
                <a:lumMod val="50000"/>
                <a:lumOff val="50000"/>
              </a:schemeClr>
            </a:solidFill>
          </a:ln>
          <a:effectLst>
            <a:outerShdw blurRad="50800" dist="381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36000" bIns="0" anchor="ctr"/>
          <a:lstStyle/>
          <a:p>
            <a:pPr algn="ctr" eaLnBrk="1" hangingPunct="1">
              <a:defRPr/>
            </a:pPr>
            <a:r>
              <a:rPr lang="ru-RU" altLang="en-US" sz="1800" b="1" dirty="0" smtClean="0">
                <a:solidFill>
                  <a:schemeClr val="tx1"/>
                </a:solidFill>
                <a:latin typeface="Arial" panose="020B0604020202020204" pitchFamily="34" charset="0"/>
                <a:cs typeface="Arial" panose="020B0604020202020204" pitchFamily="34" charset="0"/>
                <a:sym typeface="+mn-lt"/>
              </a:rPr>
              <a:t>6 357,45</a:t>
            </a:r>
            <a:endParaRPr lang="ru-RU" altLang="en-US" sz="1800" b="1" dirty="0">
              <a:solidFill>
                <a:schemeClr val="tx1"/>
              </a:solidFill>
              <a:latin typeface="Arial" panose="020B0604020202020204" pitchFamily="34" charset="0"/>
              <a:cs typeface="Arial" panose="020B0604020202020204" pitchFamily="34" charset="0"/>
              <a:sym typeface="+mn-lt"/>
            </a:endParaRPr>
          </a:p>
        </p:txBody>
      </p:sp>
      <p:sp>
        <p:nvSpPr>
          <p:cNvPr id="14" name="Скругленный прямоугольник 13"/>
          <p:cNvSpPr/>
          <p:nvPr/>
        </p:nvSpPr>
        <p:spPr>
          <a:xfrm>
            <a:off x="2316202" y="5248989"/>
            <a:ext cx="1490237" cy="586363"/>
          </a:xfrm>
          <a:prstGeom prst="roundRect">
            <a:avLst>
              <a:gd name="adj" fmla="val 50000"/>
            </a:avLst>
          </a:prstGeom>
          <a:solidFill>
            <a:schemeClr val="bg1"/>
          </a:solidFill>
          <a:ln w="12700">
            <a:solidFill>
              <a:schemeClr val="tx1">
                <a:lumMod val="50000"/>
                <a:lumOff val="50000"/>
              </a:schemeClr>
            </a:solidFill>
          </a:ln>
          <a:effectLst>
            <a:outerShdw blurRad="50800" dist="381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36000" bIns="0" anchor="ctr"/>
          <a:lstStyle/>
          <a:p>
            <a:pPr algn="ctr" eaLnBrk="1" hangingPunct="1">
              <a:defRPr/>
            </a:pPr>
            <a:r>
              <a:rPr lang="ru-RU" altLang="en-US" sz="1800" b="1" dirty="0" smtClean="0">
                <a:solidFill>
                  <a:schemeClr val="tx1"/>
                </a:solidFill>
                <a:latin typeface="Arial" panose="020B0604020202020204" pitchFamily="34" charset="0"/>
                <a:cs typeface="Arial" panose="020B0604020202020204" pitchFamily="34" charset="0"/>
                <a:sym typeface="+mn-lt"/>
              </a:rPr>
              <a:t>132 351,32</a:t>
            </a:r>
            <a:endParaRPr lang="ru-RU" altLang="en-US" sz="1800" b="1" dirty="0">
              <a:solidFill>
                <a:schemeClr val="tx1"/>
              </a:solidFill>
              <a:latin typeface="Arial" panose="020B0604020202020204" pitchFamily="34" charset="0"/>
              <a:cs typeface="Arial" panose="020B0604020202020204" pitchFamily="34" charset="0"/>
              <a:sym typeface="+mn-lt"/>
            </a:endParaRPr>
          </a:p>
        </p:txBody>
      </p:sp>
      <p:sp>
        <p:nvSpPr>
          <p:cNvPr id="17" name="Овал 16"/>
          <p:cNvSpPr/>
          <p:nvPr/>
        </p:nvSpPr>
        <p:spPr>
          <a:xfrm>
            <a:off x="958824" y="1616859"/>
            <a:ext cx="768168" cy="74113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884240" y="1783116"/>
            <a:ext cx="871194" cy="353943"/>
          </a:xfrm>
          <a:prstGeom prst="rect">
            <a:avLst/>
          </a:prstGeom>
          <a:solidFill>
            <a:schemeClr val="bg1"/>
          </a:solidFill>
        </p:spPr>
        <p:txBody>
          <a:bodyPr wrap="square" rtlCol="0">
            <a:spAutoFit/>
          </a:bodyPr>
          <a:lstStyle/>
          <a:p>
            <a:pPr algn="ctr"/>
            <a:r>
              <a:rPr lang="ru-RU" sz="1700" b="1" dirty="0">
                <a:solidFill>
                  <a:schemeClr val="accent1">
                    <a:lumMod val="75000"/>
                  </a:schemeClr>
                </a:solidFill>
                <a:latin typeface="Times New Roman" panose="02020603050405020304" pitchFamily="18" charset="0"/>
                <a:cs typeface="Times New Roman" panose="02020603050405020304" pitchFamily="18" charset="0"/>
              </a:rPr>
              <a:t>7 </a:t>
            </a:r>
            <a:r>
              <a:rPr lang="ru-RU" sz="1700" b="1" dirty="0" smtClean="0">
                <a:solidFill>
                  <a:schemeClr val="accent1">
                    <a:lumMod val="75000"/>
                  </a:schemeClr>
                </a:solidFill>
                <a:latin typeface="Times New Roman" panose="02020603050405020304" pitchFamily="18" charset="0"/>
                <a:cs typeface="Times New Roman" panose="02020603050405020304" pitchFamily="18" charset="0"/>
              </a:rPr>
              <a:t>735</a:t>
            </a:r>
            <a:endParaRPr lang="ru-RU" sz="17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9" name="Овал 18"/>
          <p:cNvSpPr/>
          <p:nvPr/>
        </p:nvSpPr>
        <p:spPr>
          <a:xfrm>
            <a:off x="8176802" y="1699885"/>
            <a:ext cx="768168" cy="74113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8109499" y="1860346"/>
            <a:ext cx="871194" cy="353943"/>
          </a:xfrm>
          <a:prstGeom prst="rect">
            <a:avLst/>
          </a:prstGeom>
          <a:solidFill>
            <a:schemeClr val="bg1"/>
          </a:solidFill>
        </p:spPr>
        <p:txBody>
          <a:bodyPr wrap="square" rtlCol="0">
            <a:spAutoFit/>
          </a:bodyPr>
          <a:lstStyle/>
          <a:p>
            <a:pPr algn="ctr"/>
            <a:r>
              <a:rPr lang="ru-RU" sz="1700" b="1" dirty="0">
                <a:solidFill>
                  <a:schemeClr val="accent1">
                    <a:lumMod val="75000"/>
                  </a:schemeClr>
                </a:solidFill>
                <a:latin typeface="Times New Roman" panose="02020603050405020304" pitchFamily="18" charset="0"/>
                <a:cs typeface="Times New Roman" panose="02020603050405020304" pitchFamily="18" charset="0"/>
              </a:rPr>
              <a:t>3 </a:t>
            </a:r>
            <a:r>
              <a:rPr lang="ru-RU" sz="1700" b="1" dirty="0" smtClean="0">
                <a:solidFill>
                  <a:schemeClr val="accent1">
                    <a:lumMod val="75000"/>
                  </a:schemeClr>
                </a:solidFill>
                <a:latin typeface="Times New Roman" panose="02020603050405020304" pitchFamily="18" charset="0"/>
                <a:cs typeface="Times New Roman" panose="02020603050405020304" pitchFamily="18" charset="0"/>
              </a:rPr>
              <a:t>818</a:t>
            </a:r>
            <a:endParaRPr lang="ru-RU" sz="17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2" name="Овал 21"/>
          <p:cNvSpPr/>
          <p:nvPr/>
        </p:nvSpPr>
        <p:spPr>
          <a:xfrm>
            <a:off x="8161012" y="5781578"/>
            <a:ext cx="768168" cy="74113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8099031" y="5958549"/>
            <a:ext cx="871194" cy="353943"/>
          </a:xfrm>
          <a:prstGeom prst="rect">
            <a:avLst/>
          </a:prstGeom>
          <a:solidFill>
            <a:schemeClr val="bg1"/>
          </a:solidFill>
        </p:spPr>
        <p:txBody>
          <a:bodyPr wrap="square" rtlCol="0">
            <a:spAutoFit/>
          </a:bodyPr>
          <a:lstStyle/>
          <a:p>
            <a:pPr algn="ctr"/>
            <a:r>
              <a:rPr lang="ru-RU" sz="1700" b="1" dirty="0" smtClean="0">
                <a:solidFill>
                  <a:schemeClr val="accent1">
                    <a:lumMod val="75000"/>
                  </a:schemeClr>
                </a:solidFill>
                <a:latin typeface="Times New Roman" panose="02020603050405020304" pitchFamily="18" charset="0"/>
                <a:cs typeface="Times New Roman" panose="02020603050405020304" pitchFamily="18" charset="0"/>
              </a:rPr>
              <a:t>405</a:t>
            </a:r>
            <a:endParaRPr lang="ru-RU" sz="17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4" name="Овал 23"/>
          <p:cNvSpPr/>
          <p:nvPr/>
        </p:nvSpPr>
        <p:spPr>
          <a:xfrm>
            <a:off x="965404" y="5748973"/>
            <a:ext cx="768168" cy="74113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905366" y="5931690"/>
            <a:ext cx="871194" cy="353943"/>
          </a:xfrm>
          <a:prstGeom prst="rect">
            <a:avLst/>
          </a:prstGeom>
          <a:solidFill>
            <a:schemeClr val="bg1"/>
          </a:solidFill>
        </p:spPr>
        <p:txBody>
          <a:bodyPr wrap="square" rtlCol="0">
            <a:spAutoFit/>
          </a:bodyPr>
          <a:lstStyle/>
          <a:p>
            <a:pPr algn="ctr"/>
            <a:r>
              <a:rPr lang="ru-RU" sz="1700" b="1" dirty="0">
                <a:solidFill>
                  <a:schemeClr val="accent1">
                    <a:lumMod val="75000"/>
                  </a:schemeClr>
                </a:solidFill>
                <a:latin typeface="Times New Roman" panose="02020603050405020304" pitchFamily="18" charset="0"/>
                <a:cs typeface="Times New Roman" panose="02020603050405020304" pitchFamily="18" charset="0"/>
              </a:rPr>
              <a:t>9 </a:t>
            </a:r>
            <a:r>
              <a:rPr lang="ru-RU" sz="1700" b="1" dirty="0" smtClean="0">
                <a:solidFill>
                  <a:schemeClr val="accent1">
                    <a:lumMod val="75000"/>
                  </a:schemeClr>
                </a:solidFill>
                <a:latin typeface="Times New Roman" panose="02020603050405020304" pitchFamily="18" charset="0"/>
                <a:cs typeface="Times New Roman" panose="02020603050405020304" pitchFamily="18" charset="0"/>
              </a:rPr>
              <a:t>645</a:t>
            </a:r>
            <a:endParaRPr lang="ru-RU" sz="17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7554468" y="1355009"/>
            <a:ext cx="1032655" cy="261610"/>
          </a:xfrm>
          <a:prstGeom prst="rect">
            <a:avLst/>
          </a:prstGeom>
          <a:noFill/>
        </p:spPr>
        <p:txBody>
          <a:bodyPr wrap="none" rtlCol="0">
            <a:spAutoFit/>
          </a:bodyPr>
          <a:lstStyle/>
          <a:p>
            <a:r>
              <a:rPr lang="ru-RU" sz="1100" b="1" dirty="0">
                <a:latin typeface="Times New Roman" panose="02020603050405020304" pitchFamily="18" charset="0"/>
                <a:cs typeface="Times New Roman" panose="02020603050405020304" pitchFamily="18" charset="0"/>
              </a:rPr>
              <a:t>(тыс. рублей)</a:t>
            </a:r>
          </a:p>
        </p:txBody>
      </p:sp>
      <p:sp>
        <p:nvSpPr>
          <p:cNvPr id="7" name="TextBox 6"/>
          <p:cNvSpPr txBox="1"/>
          <p:nvPr/>
        </p:nvSpPr>
        <p:spPr>
          <a:xfrm>
            <a:off x="983259" y="1991856"/>
            <a:ext cx="756648" cy="261610"/>
          </a:xfrm>
          <a:prstGeom prst="rect">
            <a:avLst/>
          </a:prstGeom>
          <a:noFill/>
        </p:spPr>
        <p:txBody>
          <a:bodyPr wrap="square" rtlCol="0">
            <a:spAutoFit/>
          </a:bodyPr>
          <a:lstStyle/>
          <a:p>
            <a:r>
              <a:rPr lang="ru-RU" sz="1100" dirty="0">
                <a:solidFill>
                  <a:schemeClr val="tx2">
                    <a:lumMod val="75000"/>
                  </a:schemeClr>
                </a:solidFill>
                <a:latin typeface="Times New Roman" panose="02020603050405020304" pitchFamily="18" charset="0"/>
                <a:cs typeface="Times New Roman" panose="02020603050405020304" pitchFamily="18" charset="0"/>
              </a:rPr>
              <a:t>человека</a:t>
            </a:r>
          </a:p>
        </p:txBody>
      </p:sp>
      <p:sp>
        <p:nvSpPr>
          <p:cNvPr id="28" name="TextBox 27"/>
          <p:cNvSpPr txBox="1"/>
          <p:nvPr/>
        </p:nvSpPr>
        <p:spPr>
          <a:xfrm>
            <a:off x="1004713" y="6152142"/>
            <a:ext cx="683664" cy="261610"/>
          </a:xfrm>
          <a:prstGeom prst="rect">
            <a:avLst/>
          </a:prstGeom>
          <a:noFill/>
        </p:spPr>
        <p:txBody>
          <a:bodyPr wrap="square" rtlCol="0">
            <a:spAutoFit/>
          </a:bodyPr>
          <a:lstStyle/>
          <a:p>
            <a:r>
              <a:rPr lang="ru-RU" sz="1100" dirty="0">
                <a:solidFill>
                  <a:schemeClr val="tx2">
                    <a:lumMod val="75000"/>
                  </a:schemeClr>
                </a:solidFill>
                <a:latin typeface="Times New Roman" panose="02020603050405020304" pitchFamily="18" charset="0"/>
                <a:cs typeface="Times New Roman" panose="02020603050405020304" pitchFamily="18" charset="0"/>
              </a:rPr>
              <a:t>человек</a:t>
            </a:r>
          </a:p>
        </p:txBody>
      </p:sp>
      <p:sp>
        <p:nvSpPr>
          <p:cNvPr id="29" name="TextBox 28"/>
          <p:cNvSpPr txBox="1"/>
          <p:nvPr/>
        </p:nvSpPr>
        <p:spPr>
          <a:xfrm>
            <a:off x="8235477" y="2083483"/>
            <a:ext cx="683664" cy="261610"/>
          </a:xfrm>
          <a:prstGeom prst="rect">
            <a:avLst/>
          </a:prstGeom>
          <a:noFill/>
        </p:spPr>
        <p:txBody>
          <a:bodyPr wrap="square" rtlCol="0">
            <a:spAutoFit/>
          </a:bodyPr>
          <a:lstStyle/>
          <a:p>
            <a:r>
              <a:rPr lang="ru-RU" sz="1100" dirty="0">
                <a:solidFill>
                  <a:schemeClr val="tx2">
                    <a:lumMod val="75000"/>
                  </a:schemeClr>
                </a:solidFill>
                <a:latin typeface="Times New Roman" panose="02020603050405020304" pitchFamily="18" charset="0"/>
                <a:cs typeface="Times New Roman" panose="02020603050405020304" pitchFamily="18" charset="0"/>
              </a:rPr>
              <a:t>человек</a:t>
            </a:r>
          </a:p>
        </p:txBody>
      </p:sp>
      <p:sp>
        <p:nvSpPr>
          <p:cNvPr id="30" name="TextBox 29"/>
          <p:cNvSpPr txBox="1"/>
          <p:nvPr/>
        </p:nvSpPr>
        <p:spPr>
          <a:xfrm>
            <a:off x="8198281" y="6152142"/>
            <a:ext cx="716655" cy="261610"/>
          </a:xfrm>
          <a:prstGeom prst="rect">
            <a:avLst/>
          </a:prstGeom>
          <a:noFill/>
        </p:spPr>
        <p:txBody>
          <a:bodyPr wrap="square" rtlCol="0">
            <a:spAutoFit/>
          </a:bodyPr>
          <a:lstStyle/>
          <a:p>
            <a:r>
              <a:rPr lang="ru-RU" sz="1100" dirty="0">
                <a:solidFill>
                  <a:schemeClr val="tx2">
                    <a:lumMod val="75000"/>
                  </a:schemeClr>
                </a:solidFill>
                <a:latin typeface="Times New Roman" panose="02020603050405020304" pitchFamily="18" charset="0"/>
                <a:cs typeface="Times New Roman" panose="02020603050405020304" pitchFamily="18" charset="0"/>
              </a:rPr>
              <a:t>человека</a:t>
            </a:r>
          </a:p>
        </p:txBody>
      </p:sp>
    </p:spTree>
    <p:extLst>
      <p:ext uri="{BB962C8B-B14F-4D97-AF65-F5344CB8AC3E}">
        <p14:creationId xmlns:p14="http://schemas.microsoft.com/office/powerpoint/2010/main" val="3786525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Группа 24"/>
          <p:cNvGrpSpPr/>
          <p:nvPr/>
        </p:nvGrpSpPr>
        <p:grpSpPr>
          <a:xfrm>
            <a:off x="6517142" y="5741770"/>
            <a:ext cx="1182479" cy="524145"/>
            <a:chOff x="4144360" y="2672548"/>
            <a:chExt cx="1327308" cy="684695"/>
          </a:xfrm>
          <a:scene3d>
            <a:camera prst="orthographicFront">
              <a:rot lat="0" lon="0" rev="0"/>
            </a:camera>
            <a:lightRig rig="contrasting" dir="t">
              <a:rot lat="0" lon="0" rev="1500000"/>
            </a:lightRig>
          </a:scene3d>
        </p:grpSpPr>
        <p:sp>
          <p:nvSpPr>
            <p:cNvPr id="30" name="TextBox 29"/>
            <p:cNvSpPr txBox="1"/>
            <p:nvPr/>
          </p:nvSpPr>
          <p:spPr>
            <a:xfrm>
              <a:off x="4202307" y="2672548"/>
              <a:ext cx="1242099" cy="489515"/>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algn="ctr" defTabSz="1422400">
                <a:lnSpc>
                  <a:spcPct val="90000"/>
                </a:lnSpc>
                <a:spcAft>
                  <a:spcPts val="0"/>
                </a:spcAft>
              </a:pPr>
              <a:endParaRPr lang="ru-RU" sz="1050" b="1" dirty="0">
                <a:latin typeface="Times New Roman" panose="02020603050405020304" pitchFamily="18" charset="0"/>
                <a:cs typeface="Times New Roman" panose="02020603050405020304" pitchFamily="18" charset="0"/>
              </a:endParaRPr>
            </a:p>
            <a:p>
              <a:pPr algn="ctr" defTabSz="1422400">
                <a:lnSpc>
                  <a:spcPct val="90000"/>
                </a:lnSpc>
                <a:spcAft>
                  <a:spcPts val="0"/>
                </a:spcAft>
              </a:pPr>
              <a:r>
                <a:rPr lang="ru-RU" sz="1050" b="1" dirty="0" smtClean="0">
                  <a:latin typeface="Times New Roman" panose="02020603050405020304" pitchFamily="18" charset="0"/>
                  <a:cs typeface="Times New Roman" panose="02020603050405020304" pitchFamily="18" charset="0"/>
                </a:rPr>
                <a:t>6 225</a:t>
              </a:r>
              <a:endParaRPr lang="ru-RU" sz="1050" b="1" dirty="0">
                <a:latin typeface="Times New Roman" panose="02020603050405020304" pitchFamily="18" charset="0"/>
                <a:cs typeface="Times New Roman" panose="02020603050405020304" pitchFamily="18" charset="0"/>
              </a:endParaRPr>
            </a:p>
            <a:p>
              <a:pPr algn="ctr" defTabSz="1422400">
                <a:lnSpc>
                  <a:spcPct val="90000"/>
                </a:lnSpc>
                <a:spcAft>
                  <a:spcPts val="0"/>
                </a:spcAft>
              </a:pPr>
              <a:r>
                <a:rPr lang="ru-RU" sz="1050" dirty="0">
                  <a:latin typeface="Times New Roman" panose="02020603050405020304" pitchFamily="18" charset="0"/>
                  <a:cs typeface="Times New Roman" panose="02020603050405020304" pitchFamily="18" charset="0"/>
                </a:rPr>
                <a:t>воспитанников</a:t>
              </a:r>
            </a:p>
          </p:txBody>
        </p:sp>
        <p:sp>
          <p:nvSpPr>
            <p:cNvPr id="28" name="Прямоугольник 27"/>
            <p:cNvSpPr/>
            <p:nvPr/>
          </p:nvSpPr>
          <p:spPr>
            <a:xfrm>
              <a:off x="4144360" y="2705492"/>
              <a:ext cx="1327308" cy="651751"/>
            </a:xfrm>
            <a:prstGeom prst="rect">
              <a:avLst/>
            </a:prstGeom>
            <a:sp3d prstMaterial="metal">
              <a:bevelT w="88900" h="88900"/>
            </a:sp3d>
          </p:spPr>
          <p:style>
            <a:lnRef idx="1">
              <a:schemeClr val="accent4"/>
            </a:lnRef>
            <a:fillRef idx="2">
              <a:schemeClr val="accent4"/>
            </a:fillRef>
            <a:effectRef idx="1">
              <a:schemeClr val="accent4"/>
            </a:effectRef>
            <a:fontRef idx="minor">
              <a:schemeClr val="tx1">
                <a:hueOff val="0"/>
                <a:satOff val="0"/>
                <a:lumOff val="0"/>
                <a:alphaOff val="0"/>
              </a:schemeClr>
            </a:fontRef>
          </p:style>
        </p:sp>
      </p:grpSp>
      <p:grpSp>
        <p:nvGrpSpPr>
          <p:cNvPr id="19" name="Группа 18"/>
          <p:cNvGrpSpPr/>
          <p:nvPr/>
        </p:nvGrpSpPr>
        <p:grpSpPr>
          <a:xfrm>
            <a:off x="6517143" y="5035652"/>
            <a:ext cx="1182479" cy="493805"/>
            <a:chOff x="4144360" y="2705492"/>
            <a:chExt cx="1327308" cy="651751"/>
          </a:xfrm>
          <a:scene3d>
            <a:camera prst="orthographicFront">
              <a:rot lat="0" lon="0" rev="0"/>
            </a:camera>
            <a:lightRig rig="contrasting" dir="t">
              <a:rot lat="0" lon="0" rev="1500000"/>
            </a:lightRig>
          </a:scene3d>
        </p:grpSpPr>
        <p:sp>
          <p:nvSpPr>
            <p:cNvPr id="22" name="Прямоугольник 21"/>
            <p:cNvSpPr/>
            <p:nvPr/>
          </p:nvSpPr>
          <p:spPr>
            <a:xfrm>
              <a:off x="4144360" y="2705492"/>
              <a:ext cx="1327308" cy="651751"/>
            </a:xfrm>
            <a:prstGeom prst="rect">
              <a:avLst/>
            </a:prstGeom>
            <a:sp3d prstMaterial="metal">
              <a:bevelT w="88900" h="88900"/>
            </a:sp3d>
          </p:spPr>
          <p:style>
            <a:lnRef idx="1">
              <a:schemeClr val="accent4"/>
            </a:lnRef>
            <a:fillRef idx="2">
              <a:schemeClr val="accent4"/>
            </a:fillRef>
            <a:effectRef idx="1">
              <a:schemeClr val="accent4"/>
            </a:effectRef>
            <a:fontRef idx="minor">
              <a:schemeClr val="tx1">
                <a:hueOff val="0"/>
                <a:satOff val="0"/>
                <a:lumOff val="0"/>
                <a:alphaOff val="0"/>
              </a:schemeClr>
            </a:fontRef>
          </p:style>
        </p:sp>
        <p:sp>
          <p:nvSpPr>
            <p:cNvPr id="24" name="TextBox 23"/>
            <p:cNvSpPr txBox="1"/>
            <p:nvPr/>
          </p:nvSpPr>
          <p:spPr>
            <a:xfrm>
              <a:off x="4186964" y="2705492"/>
              <a:ext cx="1242099" cy="489516"/>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algn="ctr" defTabSz="1422400">
                <a:lnSpc>
                  <a:spcPct val="90000"/>
                </a:lnSpc>
                <a:spcAft>
                  <a:spcPts val="0"/>
                </a:spcAft>
              </a:pPr>
              <a:endParaRPr lang="ru-RU" sz="1050" b="1" dirty="0">
                <a:latin typeface="Times New Roman" panose="02020603050405020304" pitchFamily="18" charset="0"/>
                <a:cs typeface="Times New Roman" panose="02020603050405020304" pitchFamily="18" charset="0"/>
              </a:endParaRPr>
            </a:p>
            <a:p>
              <a:pPr algn="ctr" defTabSz="1422400">
                <a:lnSpc>
                  <a:spcPct val="90000"/>
                </a:lnSpc>
                <a:spcAft>
                  <a:spcPts val="0"/>
                </a:spcAft>
              </a:pPr>
              <a:r>
                <a:rPr lang="ru-RU" sz="1050" b="1" dirty="0">
                  <a:latin typeface="Times New Roman" panose="02020603050405020304" pitchFamily="18" charset="0"/>
                  <a:cs typeface="Times New Roman" panose="02020603050405020304" pitchFamily="18" charset="0"/>
                </a:rPr>
                <a:t>22 </a:t>
              </a:r>
              <a:r>
                <a:rPr lang="ru-RU" sz="1050" b="1" dirty="0" smtClean="0">
                  <a:latin typeface="Times New Roman" panose="02020603050405020304" pitchFamily="18" charset="0"/>
                  <a:cs typeface="Times New Roman" panose="02020603050405020304" pitchFamily="18" charset="0"/>
                </a:rPr>
                <a:t>855</a:t>
              </a:r>
              <a:endParaRPr lang="ru-RU" sz="1050" b="1" dirty="0">
                <a:latin typeface="Times New Roman" panose="02020603050405020304" pitchFamily="18" charset="0"/>
                <a:cs typeface="Times New Roman" panose="02020603050405020304" pitchFamily="18" charset="0"/>
              </a:endParaRPr>
            </a:p>
            <a:p>
              <a:pPr algn="ctr" defTabSz="1422400">
                <a:lnSpc>
                  <a:spcPct val="90000"/>
                </a:lnSpc>
                <a:spcAft>
                  <a:spcPts val="0"/>
                </a:spcAft>
              </a:pPr>
              <a:r>
                <a:rPr lang="ru-RU" sz="1050" dirty="0">
                  <a:latin typeface="Times New Roman" panose="02020603050405020304" pitchFamily="18" charset="0"/>
                  <a:cs typeface="Times New Roman" panose="02020603050405020304" pitchFamily="18" charset="0"/>
                </a:rPr>
                <a:t>воспитанников</a:t>
              </a:r>
            </a:p>
          </p:txBody>
        </p:sp>
      </p:grpSp>
      <p:grpSp>
        <p:nvGrpSpPr>
          <p:cNvPr id="14" name="Группа 13"/>
          <p:cNvGrpSpPr/>
          <p:nvPr/>
        </p:nvGrpSpPr>
        <p:grpSpPr>
          <a:xfrm>
            <a:off x="6517142" y="4329535"/>
            <a:ext cx="1182479" cy="493805"/>
            <a:chOff x="4144360" y="2705492"/>
            <a:chExt cx="1327308" cy="651751"/>
          </a:xfrm>
          <a:scene3d>
            <a:camera prst="orthographicFront">
              <a:rot lat="0" lon="0" rev="0"/>
            </a:camera>
            <a:lightRig rig="contrasting" dir="t">
              <a:rot lat="0" lon="0" rev="1500000"/>
            </a:lightRig>
          </a:scene3d>
        </p:grpSpPr>
        <p:sp>
          <p:nvSpPr>
            <p:cNvPr id="16" name="Прямоугольник 15"/>
            <p:cNvSpPr/>
            <p:nvPr/>
          </p:nvSpPr>
          <p:spPr>
            <a:xfrm>
              <a:off x="4144360" y="2705492"/>
              <a:ext cx="1327308" cy="651751"/>
            </a:xfrm>
            <a:prstGeom prst="rect">
              <a:avLst/>
            </a:prstGeom>
            <a:sp3d prstMaterial="metal">
              <a:bevelT w="88900" h="88900"/>
            </a:sp3d>
          </p:spPr>
          <p:style>
            <a:lnRef idx="1">
              <a:schemeClr val="accent4"/>
            </a:lnRef>
            <a:fillRef idx="2">
              <a:schemeClr val="accent4"/>
            </a:fillRef>
            <a:effectRef idx="1">
              <a:schemeClr val="accent4"/>
            </a:effectRef>
            <a:fontRef idx="minor">
              <a:schemeClr val="tx1">
                <a:hueOff val="0"/>
                <a:satOff val="0"/>
                <a:lumOff val="0"/>
                <a:alphaOff val="0"/>
              </a:schemeClr>
            </a:fontRef>
          </p:style>
        </p:sp>
        <p:sp>
          <p:nvSpPr>
            <p:cNvPr id="17" name="TextBox 16"/>
            <p:cNvSpPr txBox="1"/>
            <p:nvPr/>
          </p:nvSpPr>
          <p:spPr>
            <a:xfrm>
              <a:off x="4186964" y="2705492"/>
              <a:ext cx="1242099" cy="489516"/>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0320" tIns="20320" rIns="20320" bIns="20320" numCol="1" spcCol="1270" anchor="ctr" anchorCtr="0">
              <a:noAutofit/>
            </a:bodyPr>
            <a:lstStyle/>
            <a:p>
              <a:pPr algn="ctr" defTabSz="1422400">
                <a:lnSpc>
                  <a:spcPct val="90000"/>
                </a:lnSpc>
                <a:spcAft>
                  <a:spcPts val="0"/>
                </a:spcAft>
              </a:pPr>
              <a:endParaRPr lang="ru-RU" sz="1050" b="1" dirty="0">
                <a:latin typeface="Times New Roman" panose="02020603050405020304" pitchFamily="18" charset="0"/>
                <a:cs typeface="Times New Roman" panose="02020603050405020304" pitchFamily="18" charset="0"/>
              </a:endParaRPr>
            </a:p>
            <a:p>
              <a:pPr algn="ctr" defTabSz="1422400">
                <a:lnSpc>
                  <a:spcPct val="90000"/>
                </a:lnSpc>
                <a:spcAft>
                  <a:spcPts val="0"/>
                </a:spcAft>
              </a:pPr>
              <a:r>
                <a:rPr lang="ru-RU" sz="1050" b="1" dirty="0">
                  <a:latin typeface="Times New Roman" panose="02020603050405020304" pitchFamily="18" charset="0"/>
                  <a:cs typeface="Times New Roman" panose="02020603050405020304" pitchFamily="18" charset="0"/>
                </a:rPr>
                <a:t>8 </a:t>
              </a:r>
              <a:r>
                <a:rPr lang="ru-RU" sz="1050" b="1" dirty="0" smtClean="0">
                  <a:latin typeface="Times New Roman" panose="02020603050405020304" pitchFamily="18" charset="0"/>
                  <a:cs typeface="Times New Roman" panose="02020603050405020304" pitchFamily="18" charset="0"/>
                </a:rPr>
                <a:t>153</a:t>
              </a:r>
              <a:endParaRPr lang="ru-RU" sz="1050" b="1" dirty="0">
                <a:latin typeface="Times New Roman" panose="02020603050405020304" pitchFamily="18" charset="0"/>
                <a:cs typeface="Times New Roman" panose="02020603050405020304" pitchFamily="18" charset="0"/>
              </a:endParaRPr>
            </a:p>
            <a:p>
              <a:pPr algn="ctr" defTabSz="1422400">
                <a:lnSpc>
                  <a:spcPct val="90000"/>
                </a:lnSpc>
                <a:spcAft>
                  <a:spcPts val="0"/>
                </a:spcAft>
              </a:pPr>
              <a:r>
                <a:rPr lang="ru-RU" sz="1050" dirty="0">
                  <a:latin typeface="Times New Roman" panose="02020603050405020304" pitchFamily="18" charset="0"/>
                  <a:cs typeface="Times New Roman" panose="02020603050405020304" pitchFamily="18" charset="0"/>
                </a:rPr>
                <a:t>воспитанников</a:t>
              </a:r>
            </a:p>
          </p:txBody>
        </p:sp>
      </p:grpSp>
      <p:sp>
        <p:nvSpPr>
          <p:cNvPr id="20" name="Выноска со стрелкой вправо 19"/>
          <p:cNvSpPr/>
          <p:nvPr/>
        </p:nvSpPr>
        <p:spPr>
          <a:xfrm>
            <a:off x="2614764" y="4228694"/>
            <a:ext cx="1974081" cy="2037220"/>
          </a:xfrm>
          <a:prstGeom prst="righ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a:p>
            <a:pPr algn="ctr"/>
            <a:endParaRPr lang="ru-RU" sz="1600" dirty="0">
              <a:latin typeface="Times New Roman" panose="02020603050405020304" pitchFamily="18" charset="0"/>
              <a:cs typeface="Times New Roman" panose="02020603050405020304" pitchFamily="18" charset="0"/>
            </a:endParaRPr>
          </a:p>
          <a:p>
            <a:pPr algn="ctr"/>
            <a:r>
              <a:rPr lang="ru-RU" sz="1600" dirty="0">
                <a:latin typeface="Times New Roman" panose="02020603050405020304" pitchFamily="18" charset="0"/>
                <a:cs typeface="Times New Roman" panose="02020603050405020304" pitchFamily="18" charset="0"/>
              </a:rPr>
              <a:t>образовательных организаций</a:t>
            </a:r>
          </a:p>
        </p:txBody>
      </p:sp>
      <p:sp>
        <p:nvSpPr>
          <p:cNvPr id="5" name="Прямоугольник 4"/>
          <p:cNvSpPr/>
          <p:nvPr/>
        </p:nvSpPr>
        <p:spPr>
          <a:xfrm>
            <a:off x="704528" y="359109"/>
            <a:ext cx="8778240" cy="603627"/>
          </a:xfrm>
          <a:prstGeom prst="rect">
            <a:avLst/>
          </a:prstGeom>
        </p:spPr>
        <p:txBody>
          <a:bodyPr wrap="square">
            <a:spAutoFit/>
          </a:bodyPr>
          <a:lstStyle/>
          <a:p>
            <a:pPr algn="ctr" defTabSz="1072074">
              <a:lnSpc>
                <a:spcPct val="90000"/>
              </a:lnSpc>
            </a:pPr>
            <a:r>
              <a:rPr lang="ru-RU" sz="1846" b="1" dirty="0">
                <a:ln w="900" cmpd="sng">
                  <a:solidFill>
                    <a:schemeClr val="accent1">
                      <a:satMod val="190000"/>
                      <a:alpha val="55000"/>
                    </a:schemeClr>
                  </a:solidFill>
                  <a:prstDash val="solid"/>
                </a:ln>
                <a:latin typeface="Times New Roman"/>
              </a:rPr>
              <a:t>РАСХОДЫ БЮДЖЕТА ШПАКОВСКОГО МУНИЦИПАЛЬНОГО ОКРУГА </a:t>
            </a:r>
            <a:endParaRPr lang="en-US" sz="1846" b="1" dirty="0">
              <a:ln w="900" cmpd="sng">
                <a:solidFill>
                  <a:schemeClr val="accent1">
                    <a:satMod val="190000"/>
                    <a:alpha val="55000"/>
                  </a:schemeClr>
                </a:solidFill>
                <a:prstDash val="solid"/>
              </a:ln>
              <a:latin typeface="Times New Roman"/>
            </a:endParaRPr>
          </a:p>
          <a:p>
            <a:pPr algn="ctr" defTabSz="1072074">
              <a:lnSpc>
                <a:spcPct val="90000"/>
              </a:lnSpc>
            </a:pPr>
            <a:r>
              <a:rPr lang="ru-RU" sz="1846" b="1" dirty="0">
                <a:ln w="900" cmpd="sng">
                  <a:solidFill>
                    <a:schemeClr val="accent1">
                      <a:satMod val="190000"/>
                      <a:alpha val="55000"/>
                    </a:schemeClr>
                  </a:solidFill>
                  <a:prstDash val="solid"/>
                </a:ln>
                <a:latin typeface="Times New Roman"/>
              </a:rPr>
              <a:t>В СФЕРЕ ОБРАЗОВАНИЯ И МОЛОДЕЖНОЙ ПОЛИТИКИ В </a:t>
            </a:r>
            <a:r>
              <a:rPr lang="ru-RU" sz="1846" b="1" dirty="0" smtClean="0">
                <a:ln w="900" cmpd="sng">
                  <a:solidFill>
                    <a:schemeClr val="accent1">
                      <a:satMod val="190000"/>
                      <a:alpha val="55000"/>
                    </a:schemeClr>
                  </a:solidFill>
                  <a:prstDash val="solid"/>
                </a:ln>
                <a:latin typeface="Times New Roman"/>
              </a:rPr>
              <a:t>2024-2028 гг.</a:t>
            </a:r>
            <a:endParaRPr lang="ru-RU" sz="1846" b="1" dirty="0">
              <a:ln w="900" cmpd="sng">
                <a:solidFill>
                  <a:schemeClr val="accent1">
                    <a:satMod val="190000"/>
                    <a:alpha val="55000"/>
                  </a:schemeClr>
                </a:solidFill>
                <a:prstDash val="solid"/>
              </a:ln>
              <a:latin typeface="Times New Roman"/>
            </a:endParaRPr>
          </a:p>
        </p:txBody>
      </p:sp>
      <p:graphicFrame>
        <p:nvGraphicFramePr>
          <p:cNvPr id="10" name="Диаграмма 9"/>
          <p:cNvGraphicFramePr/>
          <p:nvPr>
            <p:extLst/>
          </p:nvPr>
        </p:nvGraphicFramePr>
        <p:xfrm>
          <a:off x="330429" y="4503942"/>
          <a:ext cx="2105074" cy="205102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233826" y="4149526"/>
            <a:ext cx="2287404" cy="430887"/>
          </a:xfrm>
          <a:prstGeom prst="rect">
            <a:avLst/>
          </a:prstGeom>
          <a:noFill/>
        </p:spPr>
        <p:txBody>
          <a:bodyPr wrap="square" rtlCol="0">
            <a:spAutoFit/>
          </a:bodyPr>
          <a:lstStyle/>
          <a:p>
            <a:pPr algn="ctr"/>
            <a:r>
              <a:rPr lang="ru-RU" sz="1100" b="1" dirty="0">
                <a:solidFill>
                  <a:schemeClr val="tx2">
                    <a:lumMod val="75000"/>
                  </a:schemeClr>
                </a:solidFill>
                <a:latin typeface="Times New Roman" panose="02020603050405020304" pitchFamily="18" charset="0"/>
                <a:cs typeface="Times New Roman" panose="02020603050405020304" pitchFamily="18" charset="0"/>
              </a:rPr>
              <a:t>Расходы на образование</a:t>
            </a:r>
          </a:p>
          <a:p>
            <a:pPr algn="ctr"/>
            <a:r>
              <a:rPr lang="ru-RU" sz="1100" b="1" dirty="0">
                <a:solidFill>
                  <a:schemeClr val="tx2">
                    <a:lumMod val="75000"/>
                  </a:schemeClr>
                </a:solidFill>
                <a:latin typeface="Times New Roman" panose="02020603050405020304" pitchFamily="18" charset="0"/>
                <a:cs typeface="Times New Roman" panose="02020603050405020304" pitchFamily="18" charset="0"/>
              </a:rPr>
              <a:t>на 1 жителя (рублей)</a:t>
            </a:r>
          </a:p>
        </p:txBody>
      </p:sp>
      <p:graphicFrame>
        <p:nvGraphicFramePr>
          <p:cNvPr id="18" name="Схема 17"/>
          <p:cNvGraphicFramePr/>
          <p:nvPr>
            <p:extLst/>
          </p:nvPr>
        </p:nvGraphicFramePr>
        <p:xfrm>
          <a:off x="4190580" y="4145551"/>
          <a:ext cx="2714694" cy="21962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Скругленный прямоугольник 20"/>
          <p:cNvSpPr/>
          <p:nvPr/>
        </p:nvSpPr>
        <p:spPr>
          <a:xfrm>
            <a:off x="7965400" y="4263944"/>
            <a:ext cx="1389901" cy="2037220"/>
          </a:xfrm>
          <a:prstGeom prst="roundRect">
            <a:avLst/>
          </a:prstGeom>
        </p:spPr>
        <p:style>
          <a:lnRef idx="3">
            <a:schemeClr val="lt1"/>
          </a:lnRef>
          <a:fillRef idx="1">
            <a:schemeClr val="accent4"/>
          </a:fillRef>
          <a:effectRef idx="1">
            <a:schemeClr val="accent4"/>
          </a:effectRef>
          <a:fontRef idx="minor">
            <a:schemeClr val="lt1"/>
          </a:fontRef>
        </p:style>
        <p:txBody>
          <a:bodyPr lIns="36000" tIns="36000" rIns="36000" bIns="36000" rtlCol="0" anchor="ctr"/>
          <a:lstStyle/>
          <a:p>
            <a:pPr algn="ctr"/>
            <a:r>
              <a:rPr lang="ru-RU" sz="1200" dirty="0">
                <a:solidFill>
                  <a:schemeClr val="bg2">
                    <a:lumMod val="10000"/>
                  </a:schemeClr>
                </a:solidFill>
                <a:latin typeface="Times New Roman" panose="02020603050405020304" pitchFamily="18" charset="0"/>
                <a:cs typeface="Times New Roman" panose="02020603050405020304" pitchFamily="18" charset="0"/>
              </a:rPr>
              <a:t>Учреждениями </a:t>
            </a:r>
            <a:r>
              <a:rPr lang="ru-RU" sz="1200" dirty="0" smtClean="0">
                <a:solidFill>
                  <a:schemeClr val="bg2">
                    <a:lumMod val="10000"/>
                  </a:schemeClr>
                </a:solidFill>
                <a:latin typeface="Times New Roman" panose="02020603050405020304" pitchFamily="18" charset="0"/>
                <a:cs typeface="Times New Roman" panose="02020603050405020304" pitchFamily="18" charset="0"/>
              </a:rPr>
              <a:t>реализуется </a:t>
            </a:r>
            <a:endParaRPr lang="ru-RU" sz="1200" dirty="0">
              <a:solidFill>
                <a:schemeClr val="bg2">
                  <a:lumMod val="10000"/>
                </a:schemeClr>
              </a:solidFill>
              <a:latin typeface="Times New Roman" panose="02020603050405020304" pitchFamily="18" charset="0"/>
              <a:cs typeface="Times New Roman" panose="02020603050405020304" pitchFamily="18" charset="0"/>
            </a:endParaRPr>
          </a:p>
          <a:p>
            <a:pPr algn="ctr"/>
            <a:r>
              <a:rPr lang="ru-RU" sz="1600" dirty="0" smtClean="0">
                <a:solidFill>
                  <a:schemeClr val="bg2">
                    <a:lumMod val="10000"/>
                  </a:schemeClr>
                </a:solidFill>
                <a:latin typeface="Times New Roman" panose="02020603050405020304" pitchFamily="18" charset="0"/>
                <a:cs typeface="Times New Roman" panose="02020603050405020304" pitchFamily="18" charset="0"/>
              </a:rPr>
              <a:t>115 </a:t>
            </a:r>
            <a:r>
              <a:rPr lang="ru-RU" sz="1600" dirty="0">
                <a:solidFill>
                  <a:schemeClr val="bg2">
                    <a:lumMod val="10000"/>
                  </a:schemeClr>
                </a:solidFill>
                <a:latin typeface="Times New Roman" panose="02020603050405020304" pitchFamily="18" charset="0"/>
                <a:cs typeface="Times New Roman" panose="02020603050405020304" pitchFamily="18" charset="0"/>
              </a:rPr>
              <a:t>видов </a:t>
            </a:r>
            <a:r>
              <a:rPr lang="ru-RU" sz="1200" dirty="0">
                <a:solidFill>
                  <a:schemeClr val="bg2">
                    <a:lumMod val="10000"/>
                  </a:schemeClr>
                </a:solidFill>
                <a:latin typeface="Times New Roman" panose="02020603050405020304" pitchFamily="18" charset="0"/>
                <a:cs typeface="Times New Roman" panose="02020603050405020304" pitchFamily="18" charset="0"/>
              </a:rPr>
              <a:t>муниципальных услуг</a:t>
            </a:r>
          </a:p>
          <a:p>
            <a:pPr algn="ctr"/>
            <a:r>
              <a:rPr lang="ru-RU" sz="1200" dirty="0">
                <a:solidFill>
                  <a:schemeClr val="bg2">
                    <a:lumMod val="10000"/>
                  </a:schemeClr>
                </a:solidFill>
                <a:latin typeface="Times New Roman" panose="02020603050405020304" pitchFamily="18" charset="0"/>
                <a:cs typeface="Times New Roman" panose="02020603050405020304" pitchFamily="18" charset="0"/>
              </a:rPr>
              <a:t>в сфере </a:t>
            </a:r>
            <a:r>
              <a:rPr lang="ru-RU" sz="1200" dirty="0" smtClean="0">
                <a:solidFill>
                  <a:schemeClr val="bg2">
                    <a:lumMod val="10000"/>
                  </a:schemeClr>
                </a:solidFill>
                <a:latin typeface="Times New Roman" panose="02020603050405020304" pitchFamily="18" charset="0"/>
                <a:cs typeface="Times New Roman" panose="02020603050405020304" pitchFamily="18" charset="0"/>
              </a:rPr>
              <a:t>образования</a:t>
            </a:r>
          </a:p>
        </p:txBody>
      </p:sp>
      <p:sp>
        <p:nvSpPr>
          <p:cNvPr id="23" name="Прямоугольник 22"/>
          <p:cNvSpPr/>
          <p:nvPr/>
        </p:nvSpPr>
        <p:spPr>
          <a:xfrm>
            <a:off x="4602211" y="4228695"/>
            <a:ext cx="327945" cy="565661"/>
          </a:xfrm>
          <a:prstGeom prst="rect">
            <a:avLst/>
          </a:prstGeom>
        </p:spPr>
        <p:style>
          <a:lnRef idx="1">
            <a:schemeClr val="accent4"/>
          </a:lnRef>
          <a:fillRef idx="3">
            <a:schemeClr val="accent4"/>
          </a:fillRef>
          <a:effectRef idx="2">
            <a:schemeClr val="accent4"/>
          </a:effectRef>
          <a:fontRef idx="minor">
            <a:schemeClr val="lt1"/>
          </a:fontRef>
        </p:style>
        <p:txBody>
          <a:bodyPr lIns="0" rIns="0" rtlCol="0" anchor="ctr"/>
          <a:lstStyle/>
          <a:p>
            <a:pPr algn="ctr"/>
            <a:r>
              <a:rPr lang="ru-RU" sz="1600" b="1" dirty="0">
                <a:latin typeface="Times New Roman" panose="02020603050405020304" pitchFamily="18" charset="0"/>
                <a:cs typeface="Times New Roman" panose="02020603050405020304" pitchFamily="18" charset="0"/>
              </a:rPr>
              <a:t>35</a:t>
            </a:r>
          </a:p>
        </p:txBody>
      </p:sp>
      <p:sp>
        <p:nvSpPr>
          <p:cNvPr id="26" name="Прямоугольник 25"/>
          <p:cNvSpPr/>
          <p:nvPr/>
        </p:nvSpPr>
        <p:spPr>
          <a:xfrm>
            <a:off x="4602211" y="4951235"/>
            <a:ext cx="327945" cy="541820"/>
          </a:xfrm>
          <a:prstGeom prst="rect">
            <a:avLst/>
          </a:prstGeom>
        </p:spPr>
        <p:style>
          <a:lnRef idx="1">
            <a:schemeClr val="accent4"/>
          </a:lnRef>
          <a:fillRef idx="3">
            <a:schemeClr val="accent4"/>
          </a:fillRef>
          <a:effectRef idx="2">
            <a:schemeClr val="accent4"/>
          </a:effectRef>
          <a:fontRef idx="minor">
            <a:schemeClr val="lt1"/>
          </a:fontRef>
        </p:style>
        <p:txBody>
          <a:bodyPr lIns="0" rIns="0" rtlCol="0" anchor="ctr"/>
          <a:lstStyle/>
          <a:p>
            <a:pPr algn="ctr"/>
            <a:r>
              <a:rPr lang="ru-RU" sz="1600" b="1" dirty="0" smtClean="0">
                <a:latin typeface="Times New Roman" panose="02020603050405020304" pitchFamily="18" charset="0"/>
                <a:cs typeface="Times New Roman" panose="02020603050405020304" pitchFamily="18" charset="0"/>
              </a:rPr>
              <a:t>26</a:t>
            </a:r>
            <a:endParaRPr lang="ru-RU" sz="1600" b="1" dirty="0">
              <a:latin typeface="Times New Roman" panose="02020603050405020304" pitchFamily="18" charset="0"/>
              <a:cs typeface="Times New Roman" panose="02020603050405020304" pitchFamily="18" charset="0"/>
            </a:endParaRPr>
          </a:p>
        </p:txBody>
      </p:sp>
      <p:sp>
        <p:nvSpPr>
          <p:cNvPr id="27" name="Прямоугольник 26"/>
          <p:cNvSpPr/>
          <p:nvPr/>
        </p:nvSpPr>
        <p:spPr>
          <a:xfrm>
            <a:off x="4602211" y="5662664"/>
            <a:ext cx="327945" cy="509547"/>
          </a:xfrm>
          <a:prstGeom prst="rect">
            <a:avLst/>
          </a:prstGeom>
        </p:spPr>
        <p:style>
          <a:lnRef idx="1">
            <a:schemeClr val="accent4"/>
          </a:lnRef>
          <a:fillRef idx="3">
            <a:schemeClr val="accent4"/>
          </a:fillRef>
          <a:effectRef idx="2">
            <a:schemeClr val="accent4"/>
          </a:effectRef>
          <a:fontRef idx="minor">
            <a:schemeClr val="lt1"/>
          </a:fontRef>
        </p:style>
        <p:txBody>
          <a:bodyPr lIns="0" rIns="0" rtlCol="0" anchor="ctr"/>
          <a:lstStyle/>
          <a:p>
            <a:pPr algn="ctr"/>
            <a:r>
              <a:rPr lang="ru-RU" sz="1600" b="1" dirty="0" smtClean="0">
                <a:latin typeface="Times New Roman" panose="02020603050405020304" pitchFamily="18" charset="0"/>
                <a:cs typeface="Times New Roman" panose="02020603050405020304" pitchFamily="18" charset="0"/>
              </a:rPr>
              <a:t>6</a:t>
            </a:r>
            <a:endParaRPr lang="ru-RU" sz="1600" b="1" dirty="0">
              <a:latin typeface="Times New Roman" panose="02020603050405020304" pitchFamily="18" charset="0"/>
              <a:cs typeface="Times New Roman" panose="02020603050405020304" pitchFamily="18" charset="0"/>
            </a:endParaRPr>
          </a:p>
        </p:txBody>
      </p:sp>
      <p:sp>
        <p:nvSpPr>
          <p:cNvPr id="29" name="Скругленный прямоугольник 28"/>
          <p:cNvSpPr/>
          <p:nvPr/>
        </p:nvSpPr>
        <p:spPr>
          <a:xfrm>
            <a:off x="2715908" y="4370824"/>
            <a:ext cx="1085316" cy="88129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ru-RU" sz="4000" b="1" dirty="0" smtClean="0">
                <a:solidFill>
                  <a:schemeClr val="bg2">
                    <a:lumMod val="10000"/>
                  </a:schemeClr>
                </a:solidFill>
                <a:latin typeface="Times New Roman" panose="02020603050405020304" pitchFamily="18" charset="0"/>
                <a:cs typeface="Times New Roman" panose="02020603050405020304" pitchFamily="18" charset="0"/>
              </a:rPr>
              <a:t>67</a:t>
            </a:r>
            <a:endParaRPr lang="ru-RU" sz="4000" b="1" dirty="0">
              <a:solidFill>
                <a:schemeClr val="bg2">
                  <a:lumMod val="10000"/>
                </a:schemeClr>
              </a:solidFill>
              <a:latin typeface="Times New Roman" panose="02020603050405020304" pitchFamily="18" charset="0"/>
              <a:cs typeface="Times New Roman" panose="02020603050405020304" pitchFamily="18" charset="0"/>
            </a:endParaRPr>
          </a:p>
        </p:txBody>
      </p:sp>
      <p:graphicFrame>
        <p:nvGraphicFramePr>
          <p:cNvPr id="32" name="Таблица 31"/>
          <p:cNvGraphicFramePr>
            <a:graphicFrameLocks noGrp="1"/>
          </p:cNvGraphicFramePr>
          <p:nvPr>
            <p:extLst>
              <p:ext uri="{D42A27DB-BD31-4B8C-83A1-F6EECF244321}">
                <p14:modId xmlns:p14="http://schemas.microsoft.com/office/powerpoint/2010/main" val="776250709"/>
              </p:ext>
            </p:extLst>
          </p:nvPr>
        </p:nvGraphicFramePr>
        <p:xfrm>
          <a:off x="249636" y="1047541"/>
          <a:ext cx="9361039" cy="2859585"/>
        </p:xfrm>
        <a:graphic>
          <a:graphicData uri="http://schemas.openxmlformats.org/drawingml/2006/table">
            <a:tbl>
              <a:tblPr firstRow="1" bandRow="1">
                <a:tableStyleId>{7DF18680-E054-41AD-8BC1-D1AEF772440D}</a:tableStyleId>
              </a:tblPr>
              <a:tblGrid>
                <a:gridCol w="647502">
                  <a:extLst>
                    <a:ext uri="{9D8B030D-6E8A-4147-A177-3AD203B41FA5}">
                      <a16:colId xmlns:a16="http://schemas.microsoft.com/office/drawing/2014/main" val="20000"/>
                    </a:ext>
                  </a:extLst>
                </a:gridCol>
                <a:gridCol w="2867182">
                  <a:extLst>
                    <a:ext uri="{9D8B030D-6E8A-4147-A177-3AD203B41FA5}">
                      <a16:colId xmlns:a16="http://schemas.microsoft.com/office/drawing/2014/main" val="20001"/>
                    </a:ext>
                  </a:extLst>
                </a:gridCol>
                <a:gridCol w="1144890">
                  <a:extLst>
                    <a:ext uri="{9D8B030D-6E8A-4147-A177-3AD203B41FA5}">
                      <a16:colId xmlns:a16="http://schemas.microsoft.com/office/drawing/2014/main" val="2029430167"/>
                    </a:ext>
                  </a:extLst>
                </a:gridCol>
                <a:gridCol w="1144890">
                  <a:extLst>
                    <a:ext uri="{9D8B030D-6E8A-4147-A177-3AD203B41FA5}">
                      <a16:colId xmlns:a16="http://schemas.microsoft.com/office/drawing/2014/main" val="20002"/>
                    </a:ext>
                  </a:extLst>
                </a:gridCol>
                <a:gridCol w="1185525">
                  <a:extLst>
                    <a:ext uri="{9D8B030D-6E8A-4147-A177-3AD203B41FA5}">
                      <a16:colId xmlns:a16="http://schemas.microsoft.com/office/drawing/2014/main" val="20003"/>
                    </a:ext>
                  </a:extLst>
                </a:gridCol>
                <a:gridCol w="1185525">
                  <a:extLst>
                    <a:ext uri="{9D8B030D-6E8A-4147-A177-3AD203B41FA5}">
                      <a16:colId xmlns:a16="http://schemas.microsoft.com/office/drawing/2014/main" val="20004"/>
                    </a:ext>
                  </a:extLst>
                </a:gridCol>
                <a:gridCol w="1185525">
                  <a:extLst>
                    <a:ext uri="{9D8B030D-6E8A-4147-A177-3AD203B41FA5}">
                      <a16:colId xmlns:a16="http://schemas.microsoft.com/office/drawing/2014/main" val="20005"/>
                    </a:ext>
                  </a:extLst>
                </a:gridCol>
              </a:tblGrid>
              <a:tr h="269795">
                <a:tc gridSpan="2">
                  <a:txBody>
                    <a:bodyPr/>
                    <a:lstStyle/>
                    <a:p>
                      <a:pPr marL="0" algn="ctr" defTabSz="685800" rtl="0" eaLnBrk="1" fontAlgn="b" latinLnBrk="0" hangingPunct="1"/>
                      <a:r>
                        <a:rPr lang="ru-RU" sz="1200" u="none" strike="noStrike" kern="1200" dirty="0">
                          <a:effectLst/>
                          <a:latin typeface="Times New Roman" panose="02020603050405020304" pitchFamily="18" charset="0"/>
                          <a:cs typeface="Times New Roman" panose="02020603050405020304" pitchFamily="18" charset="0"/>
                        </a:rPr>
                        <a:t>Раздел, подраздел</a:t>
                      </a:r>
                      <a:endPar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endParaRPr lang="ru-RU" sz="1400" dirty="0">
                        <a:latin typeface="Times New Roman" panose="02020603050405020304" pitchFamily="18" charset="0"/>
                        <a:cs typeface="Times New Roman" panose="02020603050405020304" pitchFamily="18" charset="0"/>
                      </a:endParaRPr>
                    </a:p>
                  </a:txBody>
                  <a:tcPr/>
                </a:tc>
                <a:tc gridSpan="5">
                  <a:txBody>
                    <a:bodyPr/>
                    <a:lstStyle/>
                    <a:p>
                      <a:pPr marL="0" algn="ctr" defTabSz="685800" rtl="0" eaLnBrk="1" fontAlgn="b" latinLnBrk="0" hangingPunct="1"/>
                      <a:r>
                        <a:rPr lang="ru-RU" sz="1200" u="none" strike="noStrike" kern="1200" dirty="0">
                          <a:effectLst/>
                          <a:latin typeface="Times New Roman" panose="02020603050405020304" pitchFamily="18" charset="0"/>
                          <a:cs typeface="Times New Roman" panose="02020603050405020304" pitchFamily="18" charset="0"/>
                        </a:rPr>
                        <a:t>Объемы финансового обеспечения по годам</a:t>
                      </a:r>
                      <a:endPar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hMerge="1">
                  <a:txBody>
                    <a:bodyPr/>
                    <a:lstStyle/>
                    <a:p>
                      <a:pPr algn="ctr"/>
                      <a:endParaRPr lang="ru-RU" sz="1400" dirty="0">
                        <a:latin typeface="Times New Roman" panose="02020603050405020304" pitchFamily="18" charset="0"/>
                        <a:cs typeface="Times New Roman" panose="02020603050405020304" pitchFamily="18" charset="0"/>
                      </a:endParaRP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10000"/>
                  </a:ext>
                </a:extLst>
              </a:tr>
              <a:tr h="409907">
                <a:tc>
                  <a:txBody>
                    <a:bodyPr/>
                    <a:lstStyle/>
                    <a:p>
                      <a:pPr marL="0" algn="ctr" defTabSz="685800" rtl="0" eaLnBrk="1" fontAlgn="b" latinLnBrk="0" hangingPunct="1"/>
                      <a:r>
                        <a:rPr lang="ru-RU" sz="1200" u="none" strike="noStrike" kern="1200" dirty="0">
                          <a:effectLst/>
                          <a:latin typeface="Times New Roman" panose="02020603050405020304" pitchFamily="18" charset="0"/>
                          <a:cs typeface="Times New Roman" panose="02020603050405020304" pitchFamily="18" charset="0"/>
                        </a:rPr>
                        <a:t>код</a:t>
                      </a:r>
                      <a:endPar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685800" rtl="0" eaLnBrk="1" fontAlgn="b" latinLnBrk="0" hangingPunct="1"/>
                      <a:r>
                        <a:rPr lang="ru-RU" sz="1200" u="none" strike="noStrike" kern="1200" dirty="0">
                          <a:effectLst/>
                          <a:latin typeface="Times New Roman" panose="02020603050405020304" pitchFamily="18" charset="0"/>
                          <a:cs typeface="Times New Roman" panose="02020603050405020304" pitchFamily="18" charset="0"/>
                        </a:rPr>
                        <a:t>наименование</a:t>
                      </a:r>
                      <a:endPar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685800" rtl="0" eaLnBrk="1" fontAlgn="b" latinLnBrk="0" hangingPunct="1"/>
                      <a:r>
                        <a:rPr lang="ru-RU" sz="1200" u="none" strike="noStrike" kern="1200" dirty="0" smtClean="0">
                          <a:effectLst/>
                          <a:latin typeface="Times New Roman" panose="02020603050405020304" pitchFamily="18" charset="0"/>
                          <a:cs typeface="Times New Roman" panose="02020603050405020304" pitchFamily="18" charset="0"/>
                        </a:rPr>
                        <a:t>2024 год</a:t>
                      </a:r>
                    </a:p>
                    <a:p>
                      <a:pPr marL="0" algn="ctr" defTabSz="685800" rtl="0" eaLnBrk="1" fontAlgn="b" latinLnBrk="0" hangingPunct="1"/>
                      <a:r>
                        <a:rPr lang="ru-RU" sz="1200" u="none" strike="noStrike" kern="1200" dirty="0" smtClean="0">
                          <a:effectLst/>
                          <a:latin typeface="Times New Roman" panose="02020603050405020304" pitchFamily="18" charset="0"/>
                          <a:cs typeface="Times New Roman" panose="02020603050405020304" pitchFamily="18" charset="0"/>
                        </a:rPr>
                        <a:t>(факт)</a:t>
                      </a:r>
                      <a:endPar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685800" rtl="0" eaLnBrk="1" fontAlgn="b" latinLnBrk="0" hangingPunct="1"/>
                      <a:r>
                        <a:rPr lang="ru-RU" sz="1200" u="none" strike="noStrike" kern="1200" dirty="0" smtClean="0">
                          <a:effectLst/>
                          <a:latin typeface="Times New Roman" panose="02020603050405020304" pitchFamily="18" charset="0"/>
                          <a:cs typeface="Times New Roman" panose="02020603050405020304" pitchFamily="18" charset="0"/>
                        </a:rPr>
                        <a:t>2025 год</a:t>
                      </a:r>
                      <a:endParaRPr lang="ru-RU" sz="1200" u="none" strike="noStrike" kern="1200" dirty="0">
                        <a:effectLst/>
                        <a:latin typeface="Times New Roman" panose="02020603050405020304" pitchFamily="18" charset="0"/>
                        <a:cs typeface="Times New Roman" panose="02020603050405020304" pitchFamily="18" charset="0"/>
                      </a:endParaRPr>
                    </a:p>
                    <a:p>
                      <a:pPr marL="0" algn="ctr" defTabSz="685800" rtl="0" eaLnBrk="1" fontAlgn="b" latinLnBrk="0" hangingPunct="1"/>
                      <a:r>
                        <a:rPr lang="ru-RU" sz="1200" u="none" strike="noStrike" kern="1200" dirty="0" smtClean="0">
                          <a:effectLst/>
                          <a:latin typeface="Times New Roman" panose="02020603050405020304" pitchFamily="18" charset="0"/>
                          <a:cs typeface="Times New Roman" panose="02020603050405020304" pitchFamily="18" charset="0"/>
                        </a:rPr>
                        <a:t>(оценка)</a:t>
                      </a:r>
                      <a:endPar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685800" rtl="0" eaLnBrk="1" fontAlgn="b" latinLnBrk="0" hangingPunct="1"/>
                      <a:r>
                        <a:rPr lang="ru-RU" sz="1200" u="none" strike="noStrike" kern="1200" dirty="0" smtClean="0">
                          <a:effectLst/>
                          <a:latin typeface="Times New Roman" panose="02020603050405020304" pitchFamily="18" charset="0"/>
                          <a:cs typeface="Times New Roman" panose="02020603050405020304" pitchFamily="18" charset="0"/>
                        </a:rPr>
                        <a:t>2026 год</a:t>
                      </a:r>
                      <a:endParaRPr lang="ru-RU" sz="1200" u="none" strike="noStrike" kern="1200" dirty="0">
                        <a:effectLst/>
                        <a:latin typeface="Times New Roman" panose="02020603050405020304" pitchFamily="18" charset="0"/>
                        <a:cs typeface="Times New Roman" panose="02020603050405020304" pitchFamily="18" charset="0"/>
                      </a:endParaRPr>
                    </a:p>
                    <a:p>
                      <a:pPr marL="0" algn="ctr" defTabSz="685800" rtl="0" eaLnBrk="1" fontAlgn="b" latinLnBrk="0" hangingPunct="1"/>
                      <a:r>
                        <a:rPr lang="ru-RU" sz="1200" u="none" strike="noStrike" kern="1200" dirty="0">
                          <a:effectLst/>
                          <a:latin typeface="Times New Roman" panose="02020603050405020304" pitchFamily="18" charset="0"/>
                          <a:cs typeface="Times New Roman" panose="02020603050405020304" pitchFamily="18" charset="0"/>
                        </a:rPr>
                        <a:t> (</a:t>
                      </a:r>
                      <a:r>
                        <a:rPr lang="ru-RU" sz="1200" u="none" strike="noStrike" kern="1200" dirty="0" smtClean="0">
                          <a:effectLst/>
                          <a:latin typeface="Times New Roman" panose="02020603050405020304" pitchFamily="18" charset="0"/>
                          <a:cs typeface="Times New Roman" panose="02020603050405020304" pitchFamily="18" charset="0"/>
                        </a:rPr>
                        <a:t>план)</a:t>
                      </a:r>
                      <a:endPar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685800" rtl="0" eaLnBrk="1" fontAlgn="b" latinLnBrk="0" hangingPunct="1"/>
                      <a:r>
                        <a:rPr lang="ru-RU" sz="1200" u="none" strike="noStrike" kern="1200" dirty="0" smtClean="0">
                          <a:effectLst/>
                          <a:latin typeface="Times New Roman" panose="02020603050405020304" pitchFamily="18" charset="0"/>
                          <a:cs typeface="Times New Roman" panose="02020603050405020304" pitchFamily="18" charset="0"/>
                        </a:rPr>
                        <a:t>2027 год</a:t>
                      </a:r>
                      <a:endParaRPr lang="ru-RU" sz="1200" u="none" strike="noStrike" kern="1200" dirty="0">
                        <a:effectLst/>
                        <a:latin typeface="Times New Roman" panose="02020603050405020304" pitchFamily="18" charset="0"/>
                        <a:cs typeface="Times New Roman" panose="02020603050405020304" pitchFamily="18" charset="0"/>
                      </a:endParaRPr>
                    </a:p>
                    <a:p>
                      <a:pPr marL="0" algn="ctr" defTabSz="685800" rtl="0" eaLnBrk="1" fontAlgn="b" latinLnBrk="0" hangingPunct="1"/>
                      <a:r>
                        <a:rPr lang="ru-RU" sz="1200" u="none" strike="noStrike" kern="1200" dirty="0">
                          <a:effectLst/>
                          <a:latin typeface="Times New Roman" panose="02020603050405020304" pitchFamily="18" charset="0"/>
                          <a:cs typeface="Times New Roman" panose="02020603050405020304" pitchFamily="18" charset="0"/>
                        </a:rPr>
                        <a:t>(</a:t>
                      </a:r>
                      <a:r>
                        <a:rPr lang="ru-RU" sz="1200" u="none" strike="noStrike" kern="1200" dirty="0" smtClean="0">
                          <a:effectLst/>
                          <a:latin typeface="Times New Roman" panose="02020603050405020304" pitchFamily="18" charset="0"/>
                          <a:cs typeface="Times New Roman" panose="02020603050405020304" pitchFamily="18" charset="0"/>
                        </a:rPr>
                        <a:t>план)</a:t>
                      </a:r>
                      <a:endPar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685800" rtl="0" eaLnBrk="1" fontAlgn="b" latinLnBrk="0" hangingPunct="1"/>
                      <a:r>
                        <a:rPr lang="ru-RU" sz="1200" u="none" strike="noStrike" kern="1200" dirty="0" smtClean="0">
                          <a:effectLst/>
                          <a:latin typeface="Times New Roman" panose="02020603050405020304" pitchFamily="18" charset="0"/>
                          <a:cs typeface="Times New Roman" panose="02020603050405020304" pitchFamily="18" charset="0"/>
                        </a:rPr>
                        <a:t>2028 год</a:t>
                      </a:r>
                      <a:endParaRPr lang="ru-RU" sz="1200" u="none" strike="noStrike" kern="1200" dirty="0">
                        <a:effectLst/>
                        <a:latin typeface="Times New Roman" panose="02020603050405020304" pitchFamily="18" charset="0"/>
                        <a:cs typeface="Times New Roman" panose="02020603050405020304" pitchFamily="18" charset="0"/>
                      </a:endParaRPr>
                    </a:p>
                    <a:p>
                      <a:pPr marL="0" algn="ctr" defTabSz="685800" rtl="0" eaLnBrk="1" fontAlgn="b" latinLnBrk="0" hangingPunct="1"/>
                      <a:r>
                        <a:rPr lang="ru-RU" sz="1200" u="none" strike="noStrike" kern="1200" dirty="0" smtClean="0">
                          <a:effectLst/>
                          <a:latin typeface="Times New Roman" panose="02020603050405020304" pitchFamily="18" charset="0"/>
                          <a:cs typeface="Times New Roman" panose="02020603050405020304" pitchFamily="18" charset="0"/>
                        </a:rPr>
                        <a:t>(план)</a:t>
                      </a:r>
                      <a:endPar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1"/>
                  </a:ext>
                </a:extLst>
              </a:tr>
              <a:tr h="320393">
                <a:tc>
                  <a:txBody>
                    <a:bodyPr/>
                    <a:lstStyle/>
                    <a:p>
                      <a:pPr marL="0" algn="ctr" defTabSz="685800" rtl="0" eaLnBrk="1" fontAlgn="b" latinLnBrk="0" hangingPunct="1"/>
                      <a:r>
                        <a:rPr lang="ru-RU" sz="1200" u="none" strike="noStrike" kern="1200" dirty="0">
                          <a:effectLst/>
                          <a:latin typeface="Times New Roman" panose="02020603050405020304" pitchFamily="18" charset="0"/>
                          <a:cs typeface="Times New Roman" panose="02020603050405020304" pitchFamily="18" charset="0"/>
                        </a:rPr>
                        <a:t>07 00</a:t>
                      </a:r>
                      <a:endPar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marL="0" algn="l" defTabSz="685800" rtl="0" eaLnBrk="1" fontAlgn="b" latinLnBrk="0" hangingPunct="1"/>
                      <a:r>
                        <a:rPr lang="ru-RU" sz="1200" u="none" strike="noStrike" kern="1200" dirty="0" smtClean="0">
                          <a:effectLst/>
                          <a:latin typeface="Times New Roman" panose="02020603050405020304" pitchFamily="18" charset="0"/>
                          <a:cs typeface="Times New Roman" panose="02020603050405020304" pitchFamily="18" charset="0"/>
                        </a:rPr>
                        <a:t>ОБРАЗОВАНИЕ</a:t>
                      </a:r>
                      <a:endPar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algn="r" fontAlgn="b"/>
                      <a:r>
                        <a:rPr lang="ru-RU" sz="1200" b="0" i="0" u="none" strike="noStrike">
                          <a:solidFill>
                            <a:srgbClr val="000000"/>
                          </a:solidFill>
                          <a:effectLst/>
                          <a:latin typeface="Times New Roman" panose="02020603050405020304" pitchFamily="18" charset="0"/>
                        </a:rPr>
                        <a:t>3 617 448,18</a:t>
                      </a:r>
                    </a:p>
                  </a:txBody>
                  <a:tcPr marL="9525" marR="9525" marT="9525" marB="0" anchor="ctr"/>
                </a:tc>
                <a:tc>
                  <a:txBody>
                    <a:bodyPr/>
                    <a:lstStyle/>
                    <a:p>
                      <a:pPr algn="r" fontAlgn="b"/>
                      <a:r>
                        <a:rPr lang="ru-RU" sz="1200" b="0" i="0" u="none" strike="noStrike" dirty="0">
                          <a:solidFill>
                            <a:srgbClr val="000000"/>
                          </a:solidFill>
                          <a:effectLst/>
                          <a:latin typeface="Times New Roman" panose="02020603050405020304" pitchFamily="18" charset="0"/>
                        </a:rPr>
                        <a:t>3 120 162,86</a:t>
                      </a:r>
                    </a:p>
                  </a:txBody>
                  <a:tcPr marL="9525" marR="9525" marT="9525" marB="0" anchor="ctr"/>
                </a:tc>
                <a:tc>
                  <a:txBody>
                    <a:bodyPr/>
                    <a:lstStyle/>
                    <a:p>
                      <a:pPr marL="0" algn="r" defTabSz="685800" rtl="0" eaLnBrk="1" fontAlgn="b" latinLnBrk="0" hangingPunct="1"/>
                      <a:r>
                        <a:rPr lang="ru-RU" sz="1200" b="0" i="0" u="none" strike="noStrike" kern="1200" dirty="0">
                          <a:solidFill>
                            <a:srgbClr val="000000"/>
                          </a:solidFill>
                          <a:effectLst/>
                          <a:latin typeface="Times New Roman" panose="02020603050405020304" pitchFamily="18" charset="0"/>
                          <a:ea typeface="+mn-ea"/>
                          <a:cs typeface="+mn-cs"/>
                        </a:rPr>
                        <a:t>3 788 983,56</a:t>
                      </a:r>
                    </a:p>
                  </a:txBody>
                  <a:tcPr marL="9525" marR="9525" marT="9525" marB="0" anchor="ctr"/>
                </a:tc>
                <a:tc>
                  <a:txBody>
                    <a:bodyPr/>
                    <a:lstStyle/>
                    <a:p>
                      <a:pPr marL="0" algn="r" defTabSz="685800" rtl="0" eaLnBrk="1" fontAlgn="b" latinLnBrk="0" hangingPunct="1"/>
                      <a:r>
                        <a:rPr lang="ru-RU" sz="1200" b="0" i="0" u="none" strike="noStrike" kern="1200">
                          <a:solidFill>
                            <a:srgbClr val="000000"/>
                          </a:solidFill>
                          <a:effectLst/>
                          <a:latin typeface="Times New Roman" panose="02020603050405020304" pitchFamily="18" charset="0"/>
                          <a:ea typeface="+mn-ea"/>
                          <a:cs typeface="+mn-cs"/>
                        </a:rPr>
                        <a:t>3 545 353,55</a:t>
                      </a:r>
                    </a:p>
                  </a:txBody>
                  <a:tcPr marL="9525" marR="9525" marT="9525" marB="0" anchor="ctr"/>
                </a:tc>
                <a:tc>
                  <a:txBody>
                    <a:bodyPr/>
                    <a:lstStyle/>
                    <a:p>
                      <a:pPr marL="0" algn="r" defTabSz="685800" rtl="0" eaLnBrk="1" fontAlgn="b" latinLnBrk="0" hangingPunct="1"/>
                      <a:r>
                        <a:rPr lang="ru-RU" sz="1200" b="0" i="0" u="none" strike="noStrike" kern="1200">
                          <a:solidFill>
                            <a:srgbClr val="000000"/>
                          </a:solidFill>
                          <a:effectLst/>
                          <a:latin typeface="Times New Roman" panose="02020603050405020304" pitchFamily="18" charset="0"/>
                          <a:ea typeface="+mn-ea"/>
                          <a:cs typeface="+mn-cs"/>
                        </a:rPr>
                        <a:t>3 293 546,38</a:t>
                      </a:r>
                    </a:p>
                  </a:txBody>
                  <a:tcPr marL="9525" marR="9525" marT="9525" marB="0" anchor="ctr"/>
                </a:tc>
                <a:extLst>
                  <a:ext uri="{0D108BD9-81ED-4DB2-BD59-A6C34878D82A}">
                    <a16:rowId xmlns:a16="http://schemas.microsoft.com/office/drawing/2014/main" val="10002"/>
                  </a:ext>
                </a:extLst>
              </a:tr>
              <a:tr h="320393">
                <a:tc>
                  <a:txBody>
                    <a:bodyPr/>
                    <a:lstStyle/>
                    <a:p>
                      <a:pPr marL="0" algn="ctr" defTabSz="685800" rtl="0" eaLnBrk="1" fontAlgn="b" latinLnBrk="0" hangingPunct="1"/>
                      <a:r>
                        <a:rPr lang="ru-RU" sz="1200" u="none" strike="noStrike" kern="1200" dirty="0">
                          <a:effectLst/>
                          <a:latin typeface="Times New Roman" panose="02020603050405020304" pitchFamily="18" charset="0"/>
                          <a:cs typeface="Times New Roman" panose="02020603050405020304" pitchFamily="18" charset="0"/>
                        </a:rPr>
                        <a:t>07 01</a:t>
                      </a:r>
                      <a:endPar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marL="0" algn="l" defTabSz="685800" rtl="0" eaLnBrk="1" fontAlgn="b" latinLnBrk="0" hangingPunct="1"/>
                      <a:r>
                        <a:rPr lang="ru-RU" sz="1200" u="none" strike="noStrike" kern="1200" dirty="0">
                          <a:effectLst/>
                          <a:latin typeface="Times New Roman" panose="02020603050405020304" pitchFamily="18" charset="0"/>
                          <a:cs typeface="Times New Roman" panose="02020603050405020304" pitchFamily="18" charset="0"/>
                        </a:rPr>
                        <a:t>Дошкольное образование</a:t>
                      </a:r>
                      <a:endPar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algn="r" fontAlgn="b"/>
                      <a:r>
                        <a:rPr lang="ru-RU" sz="1200" b="0" i="0" u="none" strike="noStrike">
                          <a:solidFill>
                            <a:srgbClr val="000000"/>
                          </a:solidFill>
                          <a:effectLst/>
                          <a:latin typeface="Times New Roman" panose="02020603050405020304" pitchFamily="18" charset="0"/>
                        </a:rPr>
                        <a:t>942 507,72</a:t>
                      </a:r>
                    </a:p>
                  </a:txBody>
                  <a:tcPr marL="9525" marR="9525" marT="9525" marB="0" anchor="ctr"/>
                </a:tc>
                <a:tc>
                  <a:txBody>
                    <a:bodyPr/>
                    <a:lstStyle/>
                    <a:p>
                      <a:pPr algn="r" fontAlgn="b"/>
                      <a:r>
                        <a:rPr lang="ru-RU" sz="1200" b="0" i="0" u="none" strike="noStrike" dirty="0">
                          <a:solidFill>
                            <a:srgbClr val="000000"/>
                          </a:solidFill>
                          <a:effectLst/>
                          <a:latin typeface="Times New Roman" panose="02020603050405020304" pitchFamily="18" charset="0"/>
                        </a:rPr>
                        <a:t>1 142 578,92</a:t>
                      </a:r>
                    </a:p>
                  </a:txBody>
                  <a:tcPr marL="9525" marR="9525" marT="9525" marB="0" anchor="ctr"/>
                </a:tc>
                <a:tc>
                  <a:txBody>
                    <a:bodyPr/>
                    <a:lstStyle/>
                    <a:p>
                      <a:pPr marL="0" algn="r" defTabSz="685800" rtl="0" eaLnBrk="1" fontAlgn="b" latinLnBrk="0" hangingPunct="1"/>
                      <a:r>
                        <a:rPr lang="ru-RU" sz="1200" b="0" i="0" u="none" strike="noStrike" kern="1200">
                          <a:solidFill>
                            <a:srgbClr val="000000"/>
                          </a:solidFill>
                          <a:effectLst/>
                          <a:latin typeface="Times New Roman" panose="02020603050405020304" pitchFamily="18" charset="0"/>
                          <a:ea typeface="+mn-ea"/>
                          <a:cs typeface="+mn-cs"/>
                        </a:rPr>
                        <a:t>1 306 432,38</a:t>
                      </a:r>
                    </a:p>
                  </a:txBody>
                  <a:tcPr marL="9525" marR="9525" marT="9525" marB="0" anchor="ctr"/>
                </a:tc>
                <a:tc>
                  <a:txBody>
                    <a:bodyPr/>
                    <a:lstStyle/>
                    <a:p>
                      <a:pPr marL="0" algn="r" defTabSz="685800" rtl="0" eaLnBrk="1" fontAlgn="b" latinLnBrk="0" hangingPunct="1"/>
                      <a:r>
                        <a:rPr lang="ru-RU" sz="1200" b="0" i="0" u="none" strike="noStrike" kern="1200">
                          <a:solidFill>
                            <a:srgbClr val="000000"/>
                          </a:solidFill>
                          <a:effectLst/>
                          <a:latin typeface="Times New Roman" panose="02020603050405020304" pitchFamily="18" charset="0"/>
                          <a:ea typeface="+mn-ea"/>
                          <a:cs typeface="+mn-cs"/>
                        </a:rPr>
                        <a:t>1 434 437,30</a:t>
                      </a:r>
                    </a:p>
                  </a:txBody>
                  <a:tcPr marL="9525" marR="9525" marT="9525" marB="0" anchor="ctr"/>
                </a:tc>
                <a:tc>
                  <a:txBody>
                    <a:bodyPr/>
                    <a:lstStyle/>
                    <a:p>
                      <a:pPr marL="0" algn="r" defTabSz="685800" rtl="0" eaLnBrk="1" fontAlgn="b" latinLnBrk="0" hangingPunct="1"/>
                      <a:r>
                        <a:rPr lang="ru-RU" sz="1200" b="0" i="0" u="none" strike="noStrike" kern="1200">
                          <a:solidFill>
                            <a:srgbClr val="000000"/>
                          </a:solidFill>
                          <a:effectLst/>
                          <a:latin typeface="Times New Roman" panose="02020603050405020304" pitchFamily="18" charset="0"/>
                          <a:ea typeface="+mn-ea"/>
                          <a:cs typeface="+mn-cs"/>
                        </a:rPr>
                        <a:t>1 385 890,82</a:t>
                      </a:r>
                    </a:p>
                  </a:txBody>
                  <a:tcPr marL="9525" marR="9525" marT="9525" marB="0" anchor="ctr"/>
                </a:tc>
                <a:extLst>
                  <a:ext uri="{0D108BD9-81ED-4DB2-BD59-A6C34878D82A}">
                    <a16:rowId xmlns:a16="http://schemas.microsoft.com/office/drawing/2014/main" val="10003"/>
                  </a:ext>
                </a:extLst>
              </a:tr>
              <a:tr h="320393">
                <a:tc>
                  <a:txBody>
                    <a:bodyPr/>
                    <a:lstStyle/>
                    <a:p>
                      <a:pPr marL="0" algn="ctr" defTabSz="685800" rtl="0" eaLnBrk="1" fontAlgn="b" latinLnBrk="0" hangingPunct="1"/>
                      <a:r>
                        <a:rPr lang="ru-RU" sz="1200" u="none" strike="noStrike" kern="1200" dirty="0">
                          <a:effectLst/>
                          <a:latin typeface="Times New Roman" panose="02020603050405020304" pitchFamily="18" charset="0"/>
                          <a:cs typeface="Times New Roman" panose="02020603050405020304" pitchFamily="18" charset="0"/>
                        </a:rPr>
                        <a:t>07 02</a:t>
                      </a:r>
                      <a:endPar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marL="0" algn="l" defTabSz="685800" rtl="0" eaLnBrk="1" fontAlgn="b" latinLnBrk="0" hangingPunct="1"/>
                      <a:r>
                        <a:rPr lang="ru-RU" sz="1200" u="none" strike="noStrike" kern="1200" dirty="0">
                          <a:effectLst/>
                          <a:latin typeface="Times New Roman" panose="02020603050405020304" pitchFamily="18" charset="0"/>
                          <a:cs typeface="Times New Roman" panose="02020603050405020304" pitchFamily="18" charset="0"/>
                        </a:rPr>
                        <a:t>Общее образование</a:t>
                      </a:r>
                      <a:endPar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algn="r" fontAlgn="b"/>
                      <a:r>
                        <a:rPr lang="ru-RU" sz="1200" b="0" i="0" u="none" strike="noStrike">
                          <a:solidFill>
                            <a:srgbClr val="000000"/>
                          </a:solidFill>
                          <a:effectLst/>
                          <a:latin typeface="Times New Roman" panose="02020603050405020304" pitchFamily="18" charset="0"/>
                        </a:rPr>
                        <a:t>2 452 230,41</a:t>
                      </a:r>
                    </a:p>
                  </a:txBody>
                  <a:tcPr marL="9525" marR="9525" marT="9525" marB="0" anchor="ctr"/>
                </a:tc>
                <a:tc>
                  <a:txBody>
                    <a:bodyPr/>
                    <a:lstStyle/>
                    <a:p>
                      <a:pPr algn="r" fontAlgn="b"/>
                      <a:r>
                        <a:rPr lang="ru-RU" sz="1200" b="0" i="0" u="none" strike="noStrike" dirty="0">
                          <a:solidFill>
                            <a:srgbClr val="000000"/>
                          </a:solidFill>
                          <a:effectLst/>
                          <a:latin typeface="Times New Roman" panose="02020603050405020304" pitchFamily="18" charset="0"/>
                        </a:rPr>
                        <a:t>1 771 732,17</a:t>
                      </a:r>
                    </a:p>
                  </a:txBody>
                  <a:tcPr marL="9525" marR="9525" marT="9525" marB="0" anchor="ctr"/>
                </a:tc>
                <a:tc>
                  <a:txBody>
                    <a:bodyPr/>
                    <a:lstStyle/>
                    <a:p>
                      <a:pPr marL="0" algn="r" defTabSz="685800" rtl="0" eaLnBrk="1" fontAlgn="b" latinLnBrk="0" hangingPunct="1"/>
                      <a:r>
                        <a:rPr lang="ru-RU" sz="1200" b="0" i="0" u="none" strike="noStrike" kern="1200" dirty="0">
                          <a:solidFill>
                            <a:srgbClr val="000000"/>
                          </a:solidFill>
                          <a:effectLst/>
                          <a:latin typeface="Times New Roman" panose="02020603050405020304" pitchFamily="18" charset="0"/>
                          <a:ea typeface="+mn-ea"/>
                          <a:cs typeface="+mn-cs"/>
                        </a:rPr>
                        <a:t>2 229 329,34</a:t>
                      </a:r>
                    </a:p>
                  </a:txBody>
                  <a:tcPr marL="9525" marR="9525" marT="9525" marB="0" anchor="ctr"/>
                </a:tc>
                <a:tc>
                  <a:txBody>
                    <a:bodyPr/>
                    <a:lstStyle/>
                    <a:p>
                      <a:pPr marL="0" algn="r" defTabSz="685800" rtl="0" eaLnBrk="1" fontAlgn="b" latinLnBrk="0" hangingPunct="1"/>
                      <a:r>
                        <a:rPr lang="ru-RU" sz="1200" b="0" i="0" u="none" strike="noStrike" kern="1200">
                          <a:solidFill>
                            <a:srgbClr val="000000"/>
                          </a:solidFill>
                          <a:effectLst/>
                          <a:latin typeface="Times New Roman" panose="02020603050405020304" pitchFamily="18" charset="0"/>
                          <a:ea typeface="+mn-ea"/>
                          <a:cs typeface="+mn-cs"/>
                        </a:rPr>
                        <a:t>1 736 611,09</a:t>
                      </a:r>
                    </a:p>
                  </a:txBody>
                  <a:tcPr marL="9525" marR="9525" marT="9525" marB="0" anchor="ctr"/>
                </a:tc>
                <a:tc>
                  <a:txBody>
                    <a:bodyPr/>
                    <a:lstStyle/>
                    <a:p>
                      <a:pPr marL="0" algn="r" defTabSz="685800" rtl="0" eaLnBrk="1" fontAlgn="b" latinLnBrk="0" hangingPunct="1"/>
                      <a:r>
                        <a:rPr lang="ru-RU" sz="1200" b="0" i="0" u="none" strike="noStrike" kern="1200">
                          <a:solidFill>
                            <a:srgbClr val="000000"/>
                          </a:solidFill>
                          <a:effectLst/>
                          <a:latin typeface="Times New Roman" panose="02020603050405020304" pitchFamily="18" charset="0"/>
                          <a:ea typeface="+mn-ea"/>
                          <a:cs typeface="+mn-cs"/>
                        </a:rPr>
                        <a:t>1 657 705,50</a:t>
                      </a:r>
                    </a:p>
                  </a:txBody>
                  <a:tcPr marL="9525" marR="9525" marT="9525" marB="0" anchor="ctr"/>
                </a:tc>
                <a:extLst>
                  <a:ext uri="{0D108BD9-81ED-4DB2-BD59-A6C34878D82A}">
                    <a16:rowId xmlns:a16="http://schemas.microsoft.com/office/drawing/2014/main" val="10004"/>
                  </a:ext>
                </a:extLst>
              </a:tr>
              <a:tr h="320393">
                <a:tc>
                  <a:txBody>
                    <a:bodyPr/>
                    <a:lstStyle/>
                    <a:p>
                      <a:pPr marL="0" algn="ctr" defTabSz="685800" rtl="0" eaLnBrk="1" fontAlgn="b" latinLnBrk="0" hangingPunct="1"/>
                      <a:r>
                        <a:rPr lang="ru-RU" sz="1200" u="none" strike="noStrike" kern="1200" dirty="0">
                          <a:effectLst/>
                          <a:latin typeface="Times New Roman" panose="02020603050405020304" pitchFamily="18" charset="0"/>
                          <a:cs typeface="Times New Roman" panose="02020603050405020304" pitchFamily="18" charset="0"/>
                        </a:rPr>
                        <a:t>07 03</a:t>
                      </a:r>
                      <a:endPar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marL="0" algn="l" defTabSz="685800" rtl="0" eaLnBrk="1" fontAlgn="b" latinLnBrk="0" hangingPunct="1"/>
                      <a:r>
                        <a:rPr lang="ru-RU" sz="1200" u="none" strike="noStrike" kern="1200" dirty="0">
                          <a:effectLst/>
                          <a:latin typeface="Times New Roman" panose="02020603050405020304" pitchFamily="18" charset="0"/>
                          <a:cs typeface="Times New Roman" panose="02020603050405020304" pitchFamily="18" charset="0"/>
                        </a:rPr>
                        <a:t>Дополнительное образование детей</a:t>
                      </a:r>
                      <a:endPar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algn="r" fontAlgn="b"/>
                      <a:r>
                        <a:rPr lang="ru-RU" sz="1200" b="0" i="0" u="none" strike="noStrike">
                          <a:solidFill>
                            <a:srgbClr val="000000"/>
                          </a:solidFill>
                          <a:effectLst/>
                          <a:latin typeface="Times New Roman" panose="02020603050405020304" pitchFamily="18" charset="0"/>
                        </a:rPr>
                        <a:t>156 498,05</a:t>
                      </a:r>
                    </a:p>
                  </a:txBody>
                  <a:tcPr marL="9525" marR="9525" marT="9525" marB="0" anchor="ctr"/>
                </a:tc>
                <a:tc>
                  <a:txBody>
                    <a:bodyPr/>
                    <a:lstStyle/>
                    <a:p>
                      <a:pPr algn="r" fontAlgn="b"/>
                      <a:r>
                        <a:rPr lang="ru-RU" sz="1200" b="0" i="0" u="none" strike="noStrike" dirty="0">
                          <a:solidFill>
                            <a:srgbClr val="000000"/>
                          </a:solidFill>
                          <a:effectLst/>
                          <a:latin typeface="Times New Roman" panose="02020603050405020304" pitchFamily="18" charset="0"/>
                        </a:rPr>
                        <a:t>130 938,58</a:t>
                      </a:r>
                    </a:p>
                  </a:txBody>
                  <a:tcPr marL="9525" marR="9525" marT="9525" marB="0" anchor="ctr"/>
                </a:tc>
                <a:tc>
                  <a:txBody>
                    <a:bodyPr/>
                    <a:lstStyle/>
                    <a:p>
                      <a:pPr marL="0" algn="r" defTabSz="685800" rtl="0" eaLnBrk="1" fontAlgn="b" latinLnBrk="0" hangingPunct="1"/>
                      <a:r>
                        <a:rPr lang="ru-RU" sz="1200" b="0" i="0" u="none" strike="noStrike" kern="1200">
                          <a:solidFill>
                            <a:srgbClr val="000000"/>
                          </a:solidFill>
                          <a:effectLst/>
                          <a:latin typeface="Times New Roman" panose="02020603050405020304" pitchFamily="18" charset="0"/>
                          <a:ea typeface="+mn-ea"/>
                          <a:cs typeface="+mn-cs"/>
                        </a:rPr>
                        <a:t>174 641,11</a:t>
                      </a:r>
                    </a:p>
                  </a:txBody>
                  <a:tcPr marL="9525" marR="9525" marT="9525" marB="0" anchor="ctr"/>
                </a:tc>
                <a:tc>
                  <a:txBody>
                    <a:bodyPr/>
                    <a:lstStyle/>
                    <a:p>
                      <a:pPr marL="0" algn="r" defTabSz="685800" rtl="0" eaLnBrk="1" fontAlgn="b" latinLnBrk="0" hangingPunct="1"/>
                      <a:r>
                        <a:rPr lang="ru-RU" sz="1200" b="0" i="0" u="none" strike="noStrike" kern="1200" dirty="0">
                          <a:solidFill>
                            <a:srgbClr val="000000"/>
                          </a:solidFill>
                          <a:effectLst/>
                          <a:latin typeface="Times New Roman" panose="02020603050405020304" pitchFamily="18" charset="0"/>
                          <a:ea typeface="+mn-ea"/>
                          <a:cs typeface="+mn-cs"/>
                        </a:rPr>
                        <a:t>295 204,76</a:t>
                      </a:r>
                    </a:p>
                  </a:txBody>
                  <a:tcPr marL="9525" marR="9525" marT="9525" marB="0" anchor="ctr"/>
                </a:tc>
                <a:tc>
                  <a:txBody>
                    <a:bodyPr/>
                    <a:lstStyle/>
                    <a:p>
                      <a:pPr marL="0" algn="r" defTabSz="685800" rtl="0" eaLnBrk="1" fontAlgn="b" latinLnBrk="0" hangingPunct="1"/>
                      <a:r>
                        <a:rPr lang="ru-RU" sz="1200" b="0" i="0" u="none" strike="noStrike" kern="1200" dirty="0">
                          <a:solidFill>
                            <a:srgbClr val="000000"/>
                          </a:solidFill>
                          <a:effectLst/>
                          <a:latin typeface="Times New Roman" panose="02020603050405020304" pitchFamily="18" charset="0"/>
                          <a:ea typeface="+mn-ea"/>
                          <a:cs typeface="+mn-cs"/>
                        </a:rPr>
                        <a:t>170 849,66</a:t>
                      </a:r>
                    </a:p>
                  </a:txBody>
                  <a:tcPr marL="9525" marR="9525" marT="9525" marB="0" anchor="ctr"/>
                </a:tc>
                <a:extLst>
                  <a:ext uri="{0D108BD9-81ED-4DB2-BD59-A6C34878D82A}">
                    <a16:rowId xmlns:a16="http://schemas.microsoft.com/office/drawing/2014/main" val="10005"/>
                  </a:ext>
                </a:extLst>
              </a:tr>
              <a:tr h="320393">
                <a:tc>
                  <a:txBody>
                    <a:bodyPr/>
                    <a:lstStyle/>
                    <a:p>
                      <a:pPr marL="0" algn="ctr" defTabSz="685800" rtl="0" eaLnBrk="1" fontAlgn="b" latinLnBrk="0" hangingPunct="1"/>
                      <a:r>
                        <a:rPr lang="ru-RU" sz="1200" u="none" strike="noStrike" kern="1200" dirty="0">
                          <a:effectLst/>
                          <a:latin typeface="Times New Roman" panose="02020603050405020304" pitchFamily="18" charset="0"/>
                          <a:cs typeface="Times New Roman" panose="02020603050405020304" pitchFamily="18" charset="0"/>
                        </a:rPr>
                        <a:t>07 07</a:t>
                      </a:r>
                      <a:endPar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marL="0" algn="l" defTabSz="685800" rtl="0" eaLnBrk="1" fontAlgn="b" latinLnBrk="0" hangingPunct="1"/>
                      <a:r>
                        <a:rPr lang="ru-RU" sz="1200" u="none" strike="noStrike" kern="1200" dirty="0">
                          <a:effectLst/>
                          <a:latin typeface="Times New Roman" panose="02020603050405020304" pitchFamily="18" charset="0"/>
                          <a:cs typeface="Times New Roman" panose="02020603050405020304" pitchFamily="18" charset="0"/>
                        </a:rPr>
                        <a:t>Молодежная политика</a:t>
                      </a:r>
                      <a:endPar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algn="r" fontAlgn="b"/>
                      <a:r>
                        <a:rPr lang="ru-RU" sz="1200" b="0" i="0" u="none" strike="noStrike">
                          <a:solidFill>
                            <a:srgbClr val="000000"/>
                          </a:solidFill>
                          <a:effectLst/>
                          <a:latin typeface="Times New Roman" panose="02020603050405020304" pitchFamily="18" charset="0"/>
                        </a:rPr>
                        <a:t>4 571,55</a:t>
                      </a:r>
                    </a:p>
                  </a:txBody>
                  <a:tcPr marL="9525" marR="9525" marT="9525" marB="0" anchor="ctr"/>
                </a:tc>
                <a:tc>
                  <a:txBody>
                    <a:bodyPr/>
                    <a:lstStyle/>
                    <a:p>
                      <a:pPr algn="r" fontAlgn="b"/>
                      <a:r>
                        <a:rPr lang="ru-RU" sz="1200" b="0" i="0" u="none" strike="noStrike" dirty="0">
                          <a:solidFill>
                            <a:srgbClr val="000000"/>
                          </a:solidFill>
                          <a:effectLst/>
                          <a:latin typeface="Times New Roman" panose="02020603050405020304" pitchFamily="18" charset="0"/>
                        </a:rPr>
                        <a:t>4 851,70</a:t>
                      </a:r>
                    </a:p>
                  </a:txBody>
                  <a:tcPr marL="9525" marR="9525" marT="9525" marB="0" anchor="ctr"/>
                </a:tc>
                <a:tc>
                  <a:txBody>
                    <a:bodyPr/>
                    <a:lstStyle/>
                    <a:p>
                      <a:pPr marL="0" algn="r" defTabSz="685800" rtl="0" eaLnBrk="1" fontAlgn="b" latinLnBrk="0" hangingPunct="1"/>
                      <a:r>
                        <a:rPr lang="ru-RU" sz="1200" b="0" i="0" u="none" strike="noStrike" kern="1200">
                          <a:solidFill>
                            <a:srgbClr val="000000"/>
                          </a:solidFill>
                          <a:effectLst/>
                          <a:latin typeface="Times New Roman" panose="02020603050405020304" pitchFamily="18" charset="0"/>
                          <a:ea typeface="+mn-ea"/>
                          <a:cs typeface="+mn-cs"/>
                        </a:rPr>
                        <a:t>6 807,52</a:t>
                      </a:r>
                    </a:p>
                  </a:txBody>
                  <a:tcPr marL="9525" marR="9525" marT="9525" marB="0" anchor="ctr"/>
                </a:tc>
                <a:tc>
                  <a:txBody>
                    <a:bodyPr/>
                    <a:lstStyle/>
                    <a:p>
                      <a:pPr marL="0" algn="r" defTabSz="685800" rtl="0" eaLnBrk="1" fontAlgn="b" latinLnBrk="0" hangingPunct="1"/>
                      <a:r>
                        <a:rPr lang="ru-RU" sz="1200" b="0" i="0" u="none" strike="noStrike" kern="1200" dirty="0">
                          <a:solidFill>
                            <a:srgbClr val="000000"/>
                          </a:solidFill>
                          <a:effectLst/>
                          <a:latin typeface="Times New Roman" panose="02020603050405020304" pitchFamily="18" charset="0"/>
                          <a:ea typeface="+mn-ea"/>
                          <a:cs typeface="+mn-cs"/>
                        </a:rPr>
                        <a:t>6 807,52</a:t>
                      </a:r>
                    </a:p>
                  </a:txBody>
                  <a:tcPr marL="9525" marR="9525" marT="9525" marB="0" anchor="ctr"/>
                </a:tc>
                <a:tc>
                  <a:txBody>
                    <a:bodyPr/>
                    <a:lstStyle/>
                    <a:p>
                      <a:pPr marL="0" algn="r" defTabSz="685800" rtl="0" eaLnBrk="1" fontAlgn="b" latinLnBrk="0" hangingPunct="1"/>
                      <a:r>
                        <a:rPr lang="ru-RU" sz="1200" b="0" i="0" u="none" strike="noStrike" kern="1200">
                          <a:solidFill>
                            <a:srgbClr val="000000"/>
                          </a:solidFill>
                          <a:effectLst/>
                          <a:latin typeface="Times New Roman" panose="02020603050405020304" pitchFamily="18" charset="0"/>
                          <a:ea typeface="+mn-ea"/>
                          <a:cs typeface="+mn-cs"/>
                        </a:rPr>
                        <a:t>6 807,52</a:t>
                      </a:r>
                    </a:p>
                  </a:txBody>
                  <a:tcPr marL="9525" marR="9525" marT="9525" marB="0" anchor="ctr"/>
                </a:tc>
                <a:extLst>
                  <a:ext uri="{0D108BD9-81ED-4DB2-BD59-A6C34878D82A}">
                    <a16:rowId xmlns:a16="http://schemas.microsoft.com/office/drawing/2014/main" val="10006"/>
                  </a:ext>
                </a:extLst>
              </a:tr>
              <a:tr h="526100">
                <a:tc>
                  <a:txBody>
                    <a:bodyPr/>
                    <a:lstStyle/>
                    <a:p>
                      <a:pPr marL="0" algn="ctr" defTabSz="685800" rtl="0" eaLnBrk="1" fontAlgn="b" latinLnBrk="0" hangingPunct="1"/>
                      <a:r>
                        <a:rPr lang="ru-RU" sz="1200" u="none" strike="noStrike" kern="1200" dirty="0">
                          <a:effectLst/>
                          <a:latin typeface="Times New Roman" panose="02020603050405020304" pitchFamily="18" charset="0"/>
                          <a:cs typeface="Times New Roman" panose="02020603050405020304" pitchFamily="18" charset="0"/>
                        </a:rPr>
                        <a:t>07 09</a:t>
                      </a:r>
                      <a:endPar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marL="0" algn="l" defTabSz="685800" rtl="0" eaLnBrk="1" fontAlgn="b" latinLnBrk="0" hangingPunct="1"/>
                      <a:r>
                        <a:rPr lang="ru-RU" sz="1200" u="none" strike="noStrike" kern="1200" dirty="0">
                          <a:effectLst/>
                          <a:latin typeface="Times New Roman" panose="02020603050405020304" pitchFamily="18" charset="0"/>
                          <a:cs typeface="Times New Roman" panose="02020603050405020304" pitchFamily="18" charset="0"/>
                        </a:rPr>
                        <a:t>Другие вопросы в области образования</a:t>
                      </a:r>
                      <a:endPar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algn="r" fontAlgn="b"/>
                      <a:r>
                        <a:rPr lang="ru-RU" sz="1200" b="0" i="0" u="none" strike="noStrike">
                          <a:solidFill>
                            <a:srgbClr val="000000"/>
                          </a:solidFill>
                          <a:effectLst/>
                          <a:latin typeface="Times New Roman" panose="02020603050405020304" pitchFamily="18" charset="0"/>
                        </a:rPr>
                        <a:t>61 640,45</a:t>
                      </a:r>
                    </a:p>
                  </a:txBody>
                  <a:tcPr marL="9525" marR="9525" marT="9525" marB="0" anchor="ctr"/>
                </a:tc>
                <a:tc>
                  <a:txBody>
                    <a:bodyPr/>
                    <a:lstStyle/>
                    <a:p>
                      <a:pPr algn="r" fontAlgn="b"/>
                      <a:r>
                        <a:rPr lang="ru-RU" sz="1200" b="0" i="0" u="none" strike="noStrike" dirty="0">
                          <a:solidFill>
                            <a:srgbClr val="000000"/>
                          </a:solidFill>
                          <a:effectLst/>
                          <a:latin typeface="Times New Roman" panose="02020603050405020304" pitchFamily="18" charset="0"/>
                        </a:rPr>
                        <a:t>70 061,48</a:t>
                      </a:r>
                    </a:p>
                  </a:txBody>
                  <a:tcPr marL="9525" marR="9525" marT="9525" marB="0" anchor="ctr"/>
                </a:tc>
                <a:tc>
                  <a:txBody>
                    <a:bodyPr/>
                    <a:lstStyle/>
                    <a:p>
                      <a:pPr marL="0" algn="r" defTabSz="685800" rtl="0" eaLnBrk="1" fontAlgn="b" latinLnBrk="0" hangingPunct="1"/>
                      <a:r>
                        <a:rPr lang="ru-RU" sz="1200" b="0" i="0" u="none" strike="noStrike" kern="1200">
                          <a:solidFill>
                            <a:srgbClr val="000000"/>
                          </a:solidFill>
                          <a:effectLst/>
                          <a:latin typeface="Times New Roman" panose="02020603050405020304" pitchFamily="18" charset="0"/>
                          <a:ea typeface="+mn-ea"/>
                          <a:cs typeface="+mn-cs"/>
                        </a:rPr>
                        <a:t>71 773,22</a:t>
                      </a:r>
                    </a:p>
                  </a:txBody>
                  <a:tcPr marL="9525" marR="9525" marT="9525" marB="0" anchor="ctr"/>
                </a:tc>
                <a:tc>
                  <a:txBody>
                    <a:bodyPr/>
                    <a:lstStyle/>
                    <a:p>
                      <a:pPr marL="0" algn="r" defTabSz="685800" rtl="0" eaLnBrk="1" fontAlgn="b" latinLnBrk="0" hangingPunct="1"/>
                      <a:r>
                        <a:rPr lang="ru-RU" sz="1200" b="0" i="0" u="none" strike="noStrike" kern="1200" dirty="0">
                          <a:solidFill>
                            <a:srgbClr val="000000"/>
                          </a:solidFill>
                          <a:effectLst/>
                          <a:latin typeface="Times New Roman" panose="02020603050405020304" pitchFamily="18" charset="0"/>
                          <a:ea typeface="+mn-ea"/>
                          <a:cs typeface="+mn-cs"/>
                        </a:rPr>
                        <a:t>72 292,88</a:t>
                      </a:r>
                    </a:p>
                  </a:txBody>
                  <a:tcPr marL="9525" marR="9525" marT="9525" marB="0" anchor="ctr"/>
                </a:tc>
                <a:tc>
                  <a:txBody>
                    <a:bodyPr/>
                    <a:lstStyle/>
                    <a:p>
                      <a:pPr marL="0" algn="r" defTabSz="685800" rtl="0" eaLnBrk="1" fontAlgn="b" latinLnBrk="0" hangingPunct="1"/>
                      <a:r>
                        <a:rPr lang="ru-RU" sz="1200" b="0" i="0" u="none" strike="noStrike" kern="1200" dirty="0">
                          <a:solidFill>
                            <a:srgbClr val="000000"/>
                          </a:solidFill>
                          <a:effectLst/>
                          <a:latin typeface="Times New Roman" panose="02020603050405020304" pitchFamily="18" charset="0"/>
                          <a:ea typeface="+mn-ea"/>
                          <a:cs typeface="+mn-cs"/>
                        </a:rPr>
                        <a:t>72 292,88</a:t>
                      </a:r>
                    </a:p>
                  </a:txBody>
                  <a:tcPr marL="9525" marR="9525" marT="9525"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540702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522" name="Прямоугольник 9"/>
          <p:cNvSpPr>
            <a:spLocks noChangeArrowheads="1"/>
          </p:cNvSpPr>
          <p:nvPr/>
        </p:nvSpPr>
        <p:spPr bwMode="auto">
          <a:xfrm>
            <a:off x="8332094" y="1017779"/>
            <a:ext cx="1255713" cy="307975"/>
          </a:xfrm>
          <a:prstGeom prst="rect">
            <a:avLst/>
          </a:prstGeom>
          <a:noFill/>
          <a:ln w="9525">
            <a:noFill/>
            <a:miter lim="800000"/>
            <a:headEnd/>
            <a:tailEnd/>
          </a:ln>
        </p:spPr>
        <p:txBody>
          <a:bodyPr wrap="none">
            <a:spAutoFit/>
          </a:bodyPr>
          <a:lstStyle/>
          <a:p>
            <a:r>
              <a:rPr lang="ru-RU" sz="1400" b="1" dirty="0">
                <a:latin typeface="Times New Roman" pitchFamily="18" charset="0"/>
                <a:cs typeface="Times New Roman" pitchFamily="18" charset="0"/>
              </a:rPr>
              <a:t>(тыс. рублей)</a:t>
            </a:r>
            <a:endParaRPr lang="ru-RU" sz="1400" b="1" dirty="0">
              <a:latin typeface="Calibri" pitchFamily="34" charset="0"/>
            </a:endParaRPr>
          </a:p>
        </p:txBody>
      </p:sp>
      <p:sp>
        <p:nvSpPr>
          <p:cNvPr id="11" name="Заголовок 1"/>
          <p:cNvSpPr txBox="1">
            <a:spLocks/>
          </p:cNvSpPr>
          <p:nvPr/>
        </p:nvSpPr>
        <p:spPr>
          <a:xfrm>
            <a:off x="704528" y="314517"/>
            <a:ext cx="8856663" cy="85725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ctr" defTabSz="1072074" fontAlgn="base">
              <a:spcBef>
                <a:spcPts val="0"/>
              </a:spcBef>
              <a:spcAft>
                <a:spcPct val="0"/>
              </a:spcAft>
              <a:defRPr/>
            </a:pPr>
            <a:r>
              <a:rPr lang="ru-RU" sz="2000" b="1" dirty="0" smtClean="0">
                <a:ln w="900" cmpd="sng">
                  <a:solidFill>
                    <a:schemeClr val="accent1">
                      <a:satMod val="190000"/>
                      <a:alpha val="55000"/>
                    </a:schemeClr>
                  </a:solidFill>
                  <a:prstDash val="solid"/>
                </a:ln>
                <a:solidFill>
                  <a:schemeClr val="tx1"/>
                </a:solidFill>
                <a:latin typeface="Times New Roman"/>
                <a:ea typeface="+mn-ea"/>
                <a:cs typeface="+mn-cs"/>
              </a:rPr>
              <a:t>СТРУКТУРА РАСХОДОВ БЮДЖЕТА </a:t>
            </a:r>
            <a:br>
              <a:rPr lang="ru-RU" sz="2000" b="1" dirty="0" smtClean="0">
                <a:ln w="900" cmpd="sng">
                  <a:solidFill>
                    <a:schemeClr val="accent1">
                      <a:satMod val="190000"/>
                      <a:alpha val="55000"/>
                    </a:schemeClr>
                  </a:solidFill>
                  <a:prstDash val="solid"/>
                </a:ln>
                <a:solidFill>
                  <a:schemeClr val="tx1"/>
                </a:solidFill>
                <a:latin typeface="Times New Roman"/>
                <a:ea typeface="+mn-ea"/>
                <a:cs typeface="+mn-cs"/>
              </a:rPr>
            </a:br>
            <a:r>
              <a:rPr lang="ru-RU" sz="2000" b="1" dirty="0" smtClean="0">
                <a:ln w="900" cmpd="sng">
                  <a:solidFill>
                    <a:schemeClr val="accent1">
                      <a:satMod val="190000"/>
                      <a:alpha val="55000"/>
                    </a:schemeClr>
                  </a:solidFill>
                  <a:prstDash val="solid"/>
                </a:ln>
                <a:solidFill>
                  <a:schemeClr val="tx1"/>
                </a:solidFill>
                <a:latin typeface="Times New Roman"/>
                <a:ea typeface="+mn-ea"/>
                <a:cs typeface="+mn-cs"/>
              </a:rPr>
              <a:t>ШПАКОВСКОГО МУНИЦИПАЛЬНОГО ОКРУГА </a:t>
            </a:r>
            <a:br>
              <a:rPr lang="ru-RU" sz="2000" b="1" dirty="0" smtClean="0">
                <a:ln w="900" cmpd="sng">
                  <a:solidFill>
                    <a:schemeClr val="accent1">
                      <a:satMod val="190000"/>
                      <a:alpha val="55000"/>
                    </a:schemeClr>
                  </a:solidFill>
                  <a:prstDash val="solid"/>
                </a:ln>
                <a:solidFill>
                  <a:schemeClr val="tx1"/>
                </a:solidFill>
                <a:latin typeface="Times New Roman"/>
                <a:ea typeface="+mn-ea"/>
                <a:cs typeface="+mn-cs"/>
              </a:rPr>
            </a:br>
            <a:r>
              <a:rPr lang="ru-RU" sz="2000" b="1" dirty="0" smtClean="0">
                <a:ln w="900" cmpd="sng">
                  <a:solidFill>
                    <a:schemeClr val="accent1">
                      <a:satMod val="190000"/>
                      <a:alpha val="55000"/>
                    </a:schemeClr>
                  </a:solidFill>
                  <a:prstDash val="solid"/>
                </a:ln>
                <a:solidFill>
                  <a:schemeClr val="tx1"/>
                </a:solidFill>
                <a:latin typeface="Times New Roman"/>
                <a:ea typeface="+mn-ea"/>
                <a:cs typeface="+mn-cs"/>
              </a:rPr>
              <a:t>НА КУЛЬТУРУ В 2024-2028 ГОДАХ</a:t>
            </a:r>
            <a:endParaRPr lang="ru-RU" sz="2000" b="1" dirty="0">
              <a:ln w="900" cmpd="sng">
                <a:solidFill>
                  <a:schemeClr val="accent1">
                    <a:satMod val="190000"/>
                    <a:alpha val="55000"/>
                  </a:schemeClr>
                </a:solidFill>
                <a:prstDash val="solid"/>
              </a:ln>
              <a:solidFill>
                <a:schemeClr val="tx1"/>
              </a:solidFill>
              <a:latin typeface="Times New Roman"/>
              <a:ea typeface="+mn-ea"/>
              <a:cs typeface="+mn-cs"/>
            </a:endParaRPr>
          </a:p>
        </p:txBody>
      </p:sp>
      <p:graphicFrame>
        <p:nvGraphicFramePr>
          <p:cNvPr id="16" name="Таблица 15"/>
          <p:cNvGraphicFramePr>
            <a:graphicFrameLocks noGrp="1"/>
          </p:cNvGraphicFramePr>
          <p:nvPr>
            <p:extLst>
              <p:ext uri="{D42A27DB-BD31-4B8C-83A1-F6EECF244321}">
                <p14:modId xmlns:p14="http://schemas.microsoft.com/office/powerpoint/2010/main" val="1075969297"/>
              </p:ext>
            </p:extLst>
          </p:nvPr>
        </p:nvGraphicFramePr>
        <p:xfrm>
          <a:off x="560193" y="1346960"/>
          <a:ext cx="9000998" cy="2022746"/>
        </p:xfrm>
        <a:graphic>
          <a:graphicData uri="http://schemas.openxmlformats.org/drawingml/2006/table">
            <a:tbl>
              <a:tblPr firstRow="1" bandRow="1">
                <a:tableStyleId>{7DF18680-E054-41AD-8BC1-D1AEF772440D}</a:tableStyleId>
              </a:tblPr>
              <a:tblGrid>
                <a:gridCol w="576064">
                  <a:extLst>
                    <a:ext uri="{9D8B030D-6E8A-4147-A177-3AD203B41FA5}">
                      <a16:colId xmlns:a16="http://schemas.microsoft.com/office/drawing/2014/main" val="20000"/>
                    </a:ext>
                  </a:extLst>
                </a:gridCol>
                <a:gridCol w="2723089">
                  <a:extLst>
                    <a:ext uri="{9D8B030D-6E8A-4147-A177-3AD203B41FA5}">
                      <a16:colId xmlns:a16="http://schemas.microsoft.com/office/drawing/2014/main" val="20001"/>
                    </a:ext>
                  </a:extLst>
                </a:gridCol>
                <a:gridCol w="1140369">
                  <a:extLst>
                    <a:ext uri="{9D8B030D-6E8A-4147-A177-3AD203B41FA5}">
                      <a16:colId xmlns:a16="http://schemas.microsoft.com/office/drawing/2014/main" val="20002"/>
                    </a:ext>
                  </a:extLst>
                </a:gridCol>
                <a:gridCol w="1140369">
                  <a:extLst>
                    <a:ext uri="{9D8B030D-6E8A-4147-A177-3AD203B41FA5}">
                      <a16:colId xmlns:a16="http://schemas.microsoft.com/office/drawing/2014/main" val="1032410770"/>
                    </a:ext>
                  </a:extLst>
                </a:gridCol>
                <a:gridCol w="1140369">
                  <a:extLst>
                    <a:ext uri="{9D8B030D-6E8A-4147-A177-3AD203B41FA5}">
                      <a16:colId xmlns:a16="http://schemas.microsoft.com/office/drawing/2014/main" val="20003"/>
                    </a:ext>
                  </a:extLst>
                </a:gridCol>
                <a:gridCol w="1140369">
                  <a:extLst>
                    <a:ext uri="{9D8B030D-6E8A-4147-A177-3AD203B41FA5}">
                      <a16:colId xmlns:a16="http://schemas.microsoft.com/office/drawing/2014/main" val="20004"/>
                    </a:ext>
                  </a:extLst>
                </a:gridCol>
                <a:gridCol w="1140369">
                  <a:extLst>
                    <a:ext uri="{9D8B030D-6E8A-4147-A177-3AD203B41FA5}">
                      <a16:colId xmlns:a16="http://schemas.microsoft.com/office/drawing/2014/main" val="20005"/>
                    </a:ext>
                  </a:extLst>
                </a:gridCol>
              </a:tblGrid>
              <a:tr h="338709">
                <a:tc gridSpan="2">
                  <a:txBody>
                    <a:bodyPr/>
                    <a:lstStyle/>
                    <a:p>
                      <a:pPr algn="ctr"/>
                      <a:r>
                        <a:rPr lang="ru-RU" sz="1200" dirty="0">
                          <a:latin typeface="Times New Roman" panose="02020603050405020304" pitchFamily="18" charset="0"/>
                          <a:cs typeface="Times New Roman" panose="02020603050405020304" pitchFamily="18" charset="0"/>
                        </a:rPr>
                        <a:t>Раздел,</a:t>
                      </a:r>
                      <a:r>
                        <a:rPr lang="ru-RU" sz="1200" baseline="0" dirty="0">
                          <a:latin typeface="Times New Roman" panose="02020603050405020304" pitchFamily="18" charset="0"/>
                          <a:cs typeface="Times New Roman" panose="02020603050405020304" pitchFamily="18" charset="0"/>
                        </a:rPr>
                        <a:t> подраздел</a:t>
                      </a:r>
                      <a:endParaRPr lang="ru-RU" sz="1200" i="0" dirty="0">
                        <a:latin typeface="Times New Roman" panose="02020603050405020304" pitchFamily="18" charset="0"/>
                        <a:cs typeface="Times New Roman" panose="02020603050405020304" pitchFamily="18" charset="0"/>
                      </a:endParaRPr>
                    </a:p>
                  </a:txBody>
                  <a:tcPr anchor="ctr"/>
                </a:tc>
                <a:tc hMerge="1">
                  <a:txBody>
                    <a:bodyPr/>
                    <a:lstStyle/>
                    <a:p>
                      <a:endParaRPr lang="ru-RU" sz="1400" dirty="0">
                        <a:latin typeface="Times New Roman" panose="02020603050405020304" pitchFamily="18" charset="0"/>
                        <a:cs typeface="Times New Roman" panose="02020603050405020304" pitchFamily="18" charset="0"/>
                      </a:endParaRPr>
                    </a:p>
                  </a:txBody>
                  <a:tcPr/>
                </a:tc>
                <a:tc gridSpan="5">
                  <a:txBody>
                    <a:bodyPr/>
                    <a:lstStyle/>
                    <a:p>
                      <a:pPr algn="ctr"/>
                      <a:r>
                        <a:rPr lang="ru-RU" sz="1200" dirty="0">
                          <a:latin typeface="Times New Roman" panose="02020603050405020304" pitchFamily="18" charset="0"/>
                          <a:cs typeface="Times New Roman" panose="02020603050405020304" pitchFamily="18" charset="0"/>
                        </a:rPr>
                        <a:t>Объемы финансового обеспечения по </a:t>
                      </a:r>
                      <a:r>
                        <a:rPr lang="ru-RU" sz="1200" dirty="0" smtClean="0">
                          <a:latin typeface="Times New Roman" panose="02020603050405020304" pitchFamily="18" charset="0"/>
                          <a:cs typeface="Times New Roman" panose="02020603050405020304" pitchFamily="18" charset="0"/>
                        </a:rPr>
                        <a:t>годам (тыс.</a:t>
                      </a:r>
                      <a:r>
                        <a:rPr lang="en-US" sz="1200"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рублей)</a:t>
                      </a:r>
                      <a:endParaRPr lang="ru-RU" sz="1200" i="0" dirty="0">
                        <a:latin typeface="Times New Roman" panose="02020603050405020304" pitchFamily="18" charset="0"/>
                        <a:cs typeface="Times New Roman" panose="02020603050405020304" pitchFamily="18" charset="0"/>
                      </a:endParaRPr>
                    </a:p>
                  </a:txBody>
                  <a:tcPr anchor="ctr"/>
                </a:tc>
                <a:tc hMerge="1">
                  <a:txBody>
                    <a:bodyPr/>
                    <a:lstStyle/>
                    <a:p>
                      <a:endParaRPr lang="ru-RU"/>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10000"/>
                  </a:ext>
                </a:extLst>
              </a:tr>
              <a:tr h="584268">
                <a:tc>
                  <a:txBody>
                    <a:bodyPr/>
                    <a:lstStyle/>
                    <a:p>
                      <a:pPr algn="ctr"/>
                      <a:r>
                        <a:rPr lang="ru-RU" sz="1200" b="1" dirty="0">
                          <a:latin typeface="Times New Roman" panose="02020603050405020304" pitchFamily="18" charset="0"/>
                          <a:cs typeface="Times New Roman" panose="02020603050405020304" pitchFamily="18" charset="0"/>
                        </a:rPr>
                        <a:t>код</a:t>
                      </a:r>
                      <a:endParaRPr lang="ru-RU" sz="1200" b="1" i="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b="1" dirty="0">
                          <a:latin typeface="Times New Roman" panose="02020603050405020304" pitchFamily="18" charset="0"/>
                          <a:cs typeface="Times New Roman" panose="02020603050405020304" pitchFamily="18" charset="0"/>
                        </a:rPr>
                        <a:t>Н</a:t>
                      </a:r>
                      <a:r>
                        <a:rPr lang="ru-RU" sz="1200" b="1" dirty="0" smtClean="0">
                          <a:latin typeface="Times New Roman" panose="02020603050405020304" pitchFamily="18" charset="0"/>
                          <a:cs typeface="Times New Roman" panose="02020603050405020304" pitchFamily="18" charset="0"/>
                        </a:rPr>
                        <a:t>аименование</a:t>
                      </a:r>
                      <a:endParaRPr lang="ru-RU" sz="1200" b="1" i="0" dirty="0">
                        <a:latin typeface="Times New Roman" panose="02020603050405020304" pitchFamily="18" charset="0"/>
                        <a:cs typeface="Times New Roman" panose="02020603050405020304" pitchFamily="18" charset="0"/>
                      </a:endParaRPr>
                    </a:p>
                  </a:txBody>
                  <a:tcPr anchor="ctr"/>
                </a:tc>
                <a:tc>
                  <a:txBody>
                    <a:bodyPr/>
                    <a:lstStyle/>
                    <a:p>
                      <a:pPr marL="0" algn="ctr" defTabSz="685800" rtl="0" eaLnBrk="1" fontAlgn="b" latinLnBrk="0" hangingPunct="1"/>
                      <a:r>
                        <a:rPr lang="ru-RU" sz="1200" b="1" u="none" strike="noStrike" kern="1200" dirty="0" smtClean="0">
                          <a:effectLst/>
                          <a:latin typeface="Times New Roman" panose="02020603050405020304" pitchFamily="18" charset="0"/>
                          <a:cs typeface="Times New Roman" panose="02020603050405020304" pitchFamily="18" charset="0"/>
                        </a:rPr>
                        <a:t>2024 год</a:t>
                      </a:r>
                    </a:p>
                    <a:p>
                      <a:pPr marL="0" algn="ctr" defTabSz="685800" rtl="0" eaLnBrk="1" fontAlgn="b" latinLnBrk="0" hangingPunct="1"/>
                      <a:r>
                        <a:rPr lang="ru-RU" sz="1200" b="1" u="none" strike="noStrike" kern="1200" dirty="0" smtClean="0">
                          <a:effectLst/>
                          <a:latin typeface="Times New Roman" panose="02020603050405020304" pitchFamily="18" charset="0"/>
                          <a:cs typeface="Times New Roman" panose="02020603050405020304" pitchFamily="18" charset="0"/>
                        </a:rPr>
                        <a:t>(факт)</a:t>
                      </a:r>
                      <a:endParaRPr lang="ru-RU" sz="12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685800" rtl="0" eaLnBrk="1" fontAlgn="b" latinLnBrk="0" hangingPunct="1"/>
                      <a:r>
                        <a:rPr lang="ru-RU" sz="1200" b="1" u="none" strike="noStrike" kern="1200" dirty="0" smtClean="0">
                          <a:effectLst/>
                          <a:latin typeface="Times New Roman" panose="02020603050405020304" pitchFamily="18" charset="0"/>
                          <a:cs typeface="Times New Roman" panose="02020603050405020304" pitchFamily="18" charset="0"/>
                        </a:rPr>
                        <a:t>2025 год</a:t>
                      </a:r>
                      <a:endParaRPr lang="ru-RU" sz="1200" b="1" u="none" strike="noStrike" kern="1200" dirty="0">
                        <a:effectLst/>
                        <a:latin typeface="Times New Roman" panose="02020603050405020304" pitchFamily="18" charset="0"/>
                        <a:cs typeface="Times New Roman" panose="02020603050405020304" pitchFamily="18" charset="0"/>
                      </a:endParaRPr>
                    </a:p>
                    <a:p>
                      <a:pPr marL="0" algn="ctr" defTabSz="685800" rtl="0" eaLnBrk="1" fontAlgn="b" latinLnBrk="0" hangingPunct="1"/>
                      <a:r>
                        <a:rPr lang="ru-RU" sz="1200" b="1" u="none" strike="noStrike" kern="1200" dirty="0" smtClean="0">
                          <a:effectLst/>
                          <a:latin typeface="Times New Roman" panose="02020603050405020304" pitchFamily="18" charset="0"/>
                          <a:cs typeface="Times New Roman" panose="02020603050405020304" pitchFamily="18" charset="0"/>
                        </a:rPr>
                        <a:t>(оценка)</a:t>
                      </a:r>
                      <a:endPar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685800" rtl="0" eaLnBrk="1" fontAlgn="b" latinLnBrk="0" hangingPunct="1"/>
                      <a:r>
                        <a:rPr lang="ru-RU" sz="1200" b="1" u="none" strike="noStrike" kern="1200" dirty="0" smtClean="0">
                          <a:effectLst/>
                          <a:latin typeface="Times New Roman" panose="02020603050405020304" pitchFamily="18" charset="0"/>
                          <a:cs typeface="Times New Roman" panose="02020603050405020304" pitchFamily="18" charset="0"/>
                        </a:rPr>
                        <a:t>2026 год</a:t>
                      </a:r>
                      <a:endParaRPr lang="ru-RU" sz="1200" b="1" u="none" strike="noStrike" kern="1200" dirty="0">
                        <a:effectLst/>
                        <a:latin typeface="Times New Roman" panose="02020603050405020304" pitchFamily="18" charset="0"/>
                        <a:cs typeface="Times New Roman" panose="02020603050405020304" pitchFamily="18" charset="0"/>
                      </a:endParaRPr>
                    </a:p>
                    <a:p>
                      <a:pPr marL="0" algn="ctr" defTabSz="685800" rtl="0" eaLnBrk="1" fontAlgn="b" latinLnBrk="0" hangingPunct="1"/>
                      <a:r>
                        <a:rPr lang="ru-RU" sz="1200" b="1" u="none" strike="noStrike" kern="1200" dirty="0">
                          <a:effectLst/>
                          <a:latin typeface="Times New Roman" panose="02020603050405020304" pitchFamily="18" charset="0"/>
                          <a:cs typeface="Times New Roman" panose="02020603050405020304" pitchFamily="18" charset="0"/>
                        </a:rPr>
                        <a:t> (</a:t>
                      </a:r>
                      <a:r>
                        <a:rPr lang="ru-RU" sz="1200" b="1" u="none" strike="noStrike" kern="1200" dirty="0" smtClean="0">
                          <a:effectLst/>
                          <a:latin typeface="Times New Roman" panose="02020603050405020304" pitchFamily="18" charset="0"/>
                          <a:cs typeface="Times New Roman" panose="02020603050405020304" pitchFamily="18" charset="0"/>
                        </a:rPr>
                        <a:t>план)</a:t>
                      </a:r>
                      <a:endPar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685800" rtl="0" eaLnBrk="1" fontAlgn="b" latinLnBrk="0" hangingPunct="1"/>
                      <a:r>
                        <a:rPr lang="ru-RU" sz="1200" b="1" u="none" strike="noStrike" kern="1200" dirty="0" smtClean="0">
                          <a:effectLst/>
                          <a:latin typeface="Times New Roman" panose="02020603050405020304" pitchFamily="18" charset="0"/>
                          <a:cs typeface="Times New Roman" panose="02020603050405020304" pitchFamily="18" charset="0"/>
                        </a:rPr>
                        <a:t>2027 год</a:t>
                      </a:r>
                      <a:endParaRPr lang="ru-RU" sz="1200" b="1" u="none" strike="noStrike" kern="1200" dirty="0">
                        <a:effectLst/>
                        <a:latin typeface="Times New Roman" panose="02020603050405020304" pitchFamily="18" charset="0"/>
                        <a:cs typeface="Times New Roman" panose="02020603050405020304" pitchFamily="18" charset="0"/>
                      </a:endParaRPr>
                    </a:p>
                    <a:p>
                      <a:pPr marL="0" algn="ctr" defTabSz="685800" rtl="0" eaLnBrk="1" fontAlgn="b" latinLnBrk="0" hangingPunct="1"/>
                      <a:r>
                        <a:rPr lang="ru-RU" sz="1200" b="1" u="none" strike="noStrike" kern="1200" dirty="0">
                          <a:effectLst/>
                          <a:latin typeface="Times New Roman" panose="02020603050405020304" pitchFamily="18" charset="0"/>
                          <a:cs typeface="Times New Roman" panose="02020603050405020304" pitchFamily="18" charset="0"/>
                        </a:rPr>
                        <a:t>(</a:t>
                      </a:r>
                      <a:r>
                        <a:rPr lang="ru-RU" sz="1200" b="1" u="none" strike="noStrike" kern="1200" dirty="0" smtClean="0">
                          <a:effectLst/>
                          <a:latin typeface="Times New Roman" panose="02020603050405020304" pitchFamily="18" charset="0"/>
                          <a:cs typeface="Times New Roman" panose="02020603050405020304" pitchFamily="18" charset="0"/>
                        </a:rPr>
                        <a:t>план)</a:t>
                      </a:r>
                      <a:endPar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685800" rtl="0" eaLnBrk="1" fontAlgn="b" latinLnBrk="0" hangingPunct="1"/>
                      <a:r>
                        <a:rPr lang="ru-RU" sz="1200" b="1" u="none" strike="noStrike" kern="1200" dirty="0" smtClean="0">
                          <a:effectLst/>
                          <a:latin typeface="Times New Roman" panose="02020603050405020304" pitchFamily="18" charset="0"/>
                          <a:cs typeface="Times New Roman" panose="02020603050405020304" pitchFamily="18" charset="0"/>
                        </a:rPr>
                        <a:t>2028 год</a:t>
                      </a:r>
                      <a:endParaRPr lang="ru-RU" sz="1200" b="1" u="none" strike="noStrike" kern="1200" dirty="0">
                        <a:effectLst/>
                        <a:latin typeface="Times New Roman" panose="02020603050405020304" pitchFamily="18" charset="0"/>
                        <a:cs typeface="Times New Roman" panose="02020603050405020304" pitchFamily="18" charset="0"/>
                      </a:endParaRPr>
                    </a:p>
                    <a:p>
                      <a:pPr marL="0" algn="ctr" defTabSz="685800" rtl="0" eaLnBrk="1" fontAlgn="b" latinLnBrk="0" hangingPunct="1"/>
                      <a:r>
                        <a:rPr lang="ru-RU" sz="1200" b="1" u="none" strike="noStrike" kern="1200" dirty="0">
                          <a:effectLst/>
                          <a:latin typeface="Times New Roman" panose="02020603050405020304" pitchFamily="18" charset="0"/>
                          <a:cs typeface="Times New Roman" panose="02020603050405020304" pitchFamily="18" charset="0"/>
                        </a:rPr>
                        <a:t>(</a:t>
                      </a:r>
                      <a:r>
                        <a:rPr lang="ru-RU" sz="1200" b="1" u="none" strike="noStrike" kern="1200" dirty="0" smtClean="0">
                          <a:effectLst/>
                          <a:latin typeface="Times New Roman" panose="02020603050405020304" pitchFamily="18" charset="0"/>
                          <a:cs typeface="Times New Roman" panose="02020603050405020304" pitchFamily="18" charset="0"/>
                        </a:rPr>
                        <a:t>план)</a:t>
                      </a:r>
                      <a:endPar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1"/>
                  </a:ext>
                </a:extLst>
              </a:tr>
              <a:tr h="328749">
                <a:tc>
                  <a:txBody>
                    <a:bodyPr/>
                    <a:lstStyle/>
                    <a:p>
                      <a:pPr algn="ctr"/>
                      <a:r>
                        <a:rPr lang="ru-RU" sz="1200" dirty="0" smtClean="0">
                          <a:latin typeface="Times New Roman" panose="02020603050405020304" pitchFamily="18" charset="0"/>
                          <a:cs typeface="Times New Roman" panose="02020603050405020304" pitchFamily="18" charset="0"/>
                        </a:rPr>
                        <a:t>08 00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l" fontAlgn="b"/>
                      <a:r>
                        <a:rPr lang="ru-RU" sz="1000" b="0" i="0" u="none" strike="noStrike" dirty="0">
                          <a:solidFill>
                            <a:srgbClr val="000000"/>
                          </a:solidFill>
                          <a:effectLst/>
                          <a:latin typeface="Times New Roman" panose="02020603050405020304" pitchFamily="18" charset="0"/>
                        </a:rPr>
                        <a:t>КУЛЬТУРА, КИНЕМАТОГРАФИЯ</a:t>
                      </a:r>
                    </a:p>
                  </a:txBody>
                  <a:tcPr marL="9525" marR="9525" marT="9525" marB="0" anchor="ctr"/>
                </a:tc>
                <a:tc>
                  <a:txBody>
                    <a:bodyPr/>
                    <a:lstStyle/>
                    <a:p>
                      <a:pPr algn="r" fontAlgn="b"/>
                      <a:r>
                        <a:rPr lang="ru-RU" sz="1000" b="0" i="0" u="none" strike="noStrike">
                          <a:solidFill>
                            <a:srgbClr val="000000"/>
                          </a:solidFill>
                          <a:effectLst/>
                          <a:latin typeface="Times New Roman" panose="02020603050405020304" pitchFamily="18" charset="0"/>
                        </a:rPr>
                        <a:t>163 965,05</a:t>
                      </a:r>
                    </a:p>
                  </a:txBody>
                  <a:tcPr marL="9525" marR="9525" marT="9525" marB="0" anchor="ctr"/>
                </a:tc>
                <a:tc>
                  <a:txBody>
                    <a:bodyPr/>
                    <a:lstStyle/>
                    <a:p>
                      <a:pPr algn="r" fontAlgn="b"/>
                      <a:r>
                        <a:rPr lang="ru-RU" sz="1000" b="0" i="0" u="none" strike="noStrike" dirty="0">
                          <a:solidFill>
                            <a:srgbClr val="000000"/>
                          </a:solidFill>
                          <a:effectLst/>
                          <a:latin typeface="Times New Roman" panose="02020603050405020304" pitchFamily="18" charset="0"/>
                        </a:rPr>
                        <a:t>225 591,25</a:t>
                      </a:r>
                    </a:p>
                  </a:txBody>
                  <a:tcPr marL="9525" marR="9525" marT="9525" marB="0" anchor="ctr"/>
                </a:tc>
                <a:tc>
                  <a:txBody>
                    <a:bodyPr/>
                    <a:lstStyle/>
                    <a:p>
                      <a:pPr marL="0" algn="r" defTabSz="685800" rtl="0" eaLnBrk="1" fontAlgn="b" latinLnBrk="0" hangingPunct="1"/>
                      <a:r>
                        <a:rPr lang="ru-RU" sz="1000" b="0" i="0" u="none" strike="noStrike" kern="1200" dirty="0">
                          <a:solidFill>
                            <a:srgbClr val="000000"/>
                          </a:solidFill>
                          <a:effectLst/>
                          <a:latin typeface="Times New Roman" panose="02020603050405020304" pitchFamily="18" charset="0"/>
                          <a:ea typeface="+mn-ea"/>
                          <a:cs typeface="+mn-cs"/>
                        </a:rPr>
                        <a:t>190 672,39</a:t>
                      </a:r>
                    </a:p>
                  </a:txBody>
                  <a:tcPr marL="9525" marR="9525" marT="9525" marB="0" anchor="ctr"/>
                </a:tc>
                <a:tc>
                  <a:txBody>
                    <a:bodyPr/>
                    <a:lstStyle/>
                    <a:p>
                      <a:pPr marL="0" algn="r" defTabSz="685800" rtl="0" eaLnBrk="1" fontAlgn="b" latinLnBrk="0" hangingPunct="1"/>
                      <a:r>
                        <a:rPr lang="ru-RU" sz="1000" b="0" i="0" u="none" strike="noStrike" kern="1200" dirty="0">
                          <a:solidFill>
                            <a:srgbClr val="000000"/>
                          </a:solidFill>
                          <a:effectLst/>
                          <a:latin typeface="Times New Roman" panose="02020603050405020304" pitchFamily="18" charset="0"/>
                          <a:ea typeface="+mn-ea"/>
                          <a:cs typeface="+mn-cs"/>
                        </a:rPr>
                        <a:t>175 542,99</a:t>
                      </a:r>
                    </a:p>
                  </a:txBody>
                  <a:tcPr marL="9525" marR="9525" marT="9525" marB="0" anchor="ctr"/>
                </a:tc>
                <a:tc>
                  <a:txBody>
                    <a:bodyPr/>
                    <a:lstStyle/>
                    <a:p>
                      <a:pPr marL="0" algn="r" defTabSz="685800" rtl="0" eaLnBrk="1" fontAlgn="b" latinLnBrk="0" hangingPunct="1"/>
                      <a:r>
                        <a:rPr lang="ru-RU" sz="1000" b="0" i="0" u="none" strike="noStrike" kern="1200">
                          <a:solidFill>
                            <a:srgbClr val="000000"/>
                          </a:solidFill>
                          <a:effectLst/>
                          <a:latin typeface="Times New Roman" panose="02020603050405020304" pitchFamily="18" charset="0"/>
                          <a:ea typeface="+mn-ea"/>
                          <a:cs typeface="+mn-cs"/>
                        </a:rPr>
                        <a:t>175 627,74</a:t>
                      </a:r>
                    </a:p>
                  </a:txBody>
                  <a:tcPr marL="9525" marR="9525" marT="9525" marB="0" anchor="ctr"/>
                </a:tc>
                <a:extLst>
                  <a:ext uri="{0D108BD9-81ED-4DB2-BD59-A6C34878D82A}">
                    <a16:rowId xmlns:a16="http://schemas.microsoft.com/office/drawing/2014/main" val="10002"/>
                  </a:ext>
                </a:extLst>
              </a:tr>
              <a:tr h="358924">
                <a:tc>
                  <a:txBody>
                    <a:bodyPr/>
                    <a:lstStyle/>
                    <a:p>
                      <a:pPr algn="ctr"/>
                      <a:r>
                        <a:rPr lang="ru-RU" sz="1200" dirty="0" smtClean="0">
                          <a:latin typeface="Times New Roman" panose="02020603050405020304" pitchFamily="18" charset="0"/>
                          <a:cs typeface="Times New Roman" panose="02020603050405020304" pitchFamily="18" charset="0"/>
                        </a:rPr>
                        <a:t>08 01</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l" fontAlgn="b"/>
                      <a:r>
                        <a:rPr lang="ru-RU" sz="1000" b="0" i="0" u="none" strike="noStrike" dirty="0">
                          <a:solidFill>
                            <a:srgbClr val="000000"/>
                          </a:solidFill>
                          <a:effectLst/>
                          <a:latin typeface="Times New Roman" panose="02020603050405020304" pitchFamily="18" charset="0"/>
                        </a:rPr>
                        <a:t>Культура</a:t>
                      </a:r>
                    </a:p>
                  </a:txBody>
                  <a:tcPr marL="9525" marR="9525" marT="9525" marB="0" anchor="ctr"/>
                </a:tc>
                <a:tc>
                  <a:txBody>
                    <a:bodyPr/>
                    <a:lstStyle/>
                    <a:p>
                      <a:pPr algn="r" fontAlgn="b"/>
                      <a:r>
                        <a:rPr lang="ru-RU" sz="1000" b="0" i="0" u="none" strike="noStrike">
                          <a:solidFill>
                            <a:srgbClr val="000000"/>
                          </a:solidFill>
                          <a:effectLst/>
                          <a:latin typeface="Times New Roman" panose="02020603050405020304" pitchFamily="18" charset="0"/>
                        </a:rPr>
                        <a:t>150 089,92</a:t>
                      </a:r>
                    </a:p>
                  </a:txBody>
                  <a:tcPr marL="9525" marR="9525" marT="9525" marB="0" anchor="ctr"/>
                </a:tc>
                <a:tc>
                  <a:txBody>
                    <a:bodyPr/>
                    <a:lstStyle/>
                    <a:p>
                      <a:pPr algn="r" fontAlgn="b"/>
                      <a:r>
                        <a:rPr lang="ru-RU" sz="1000" b="0" i="0" u="none" strike="noStrike" dirty="0">
                          <a:solidFill>
                            <a:srgbClr val="000000"/>
                          </a:solidFill>
                          <a:effectLst/>
                          <a:latin typeface="Times New Roman" panose="02020603050405020304" pitchFamily="18" charset="0"/>
                        </a:rPr>
                        <a:t>210 341,11</a:t>
                      </a:r>
                    </a:p>
                  </a:txBody>
                  <a:tcPr marL="9525" marR="9525" marT="9525" marB="0" anchor="ctr"/>
                </a:tc>
                <a:tc>
                  <a:txBody>
                    <a:bodyPr/>
                    <a:lstStyle/>
                    <a:p>
                      <a:pPr marL="0" algn="r" defTabSz="685800" rtl="0" eaLnBrk="1" fontAlgn="b" latinLnBrk="0" hangingPunct="1"/>
                      <a:r>
                        <a:rPr lang="ru-RU" sz="1000" b="0" i="0" u="none" strike="noStrike" kern="1200">
                          <a:solidFill>
                            <a:srgbClr val="000000"/>
                          </a:solidFill>
                          <a:effectLst/>
                          <a:latin typeface="Times New Roman" panose="02020603050405020304" pitchFamily="18" charset="0"/>
                          <a:ea typeface="+mn-ea"/>
                          <a:cs typeface="+mn-cs"/>
                        </a:rPr>
                        <a:t>176 545,09</a:t>
                      </a:r>
                    </a:p>
                  </a:txBody>
                  <a:tcPr marL="9525" marR="9525" marT="9525" marB="0" anchor="ctr"/>
                </a:tc>
                <a:tc>
                  <a:txBody>
                    <a:bodyPr/>
                    <a:lstStyle/>
                    <a:p>
                      <a:pPr marL="0" algn="r" defTabSz="685800" rtl="0" eaLnBrk="1" fontAlgn="b" latinLnBrk="0" hangingPunct="1"/>
                      <a:r>
                        <a:rPr lang="ru-RU" sz="1000" b="0" i="0" u="none" strike="noStrike" kern="1200" dirty="0">
                          <a:solidFill>
                            <a:srgbClr val="000000"/>
                          </a:solidFill>
                          <a:effectLst/>
                          <a:latin typeface="Times New Roman" panose="02020603050405020304" pitchFamily="18" charset="0"/>
                          <a:ea typeface="+mn-ea"/>
                          <a:cs typeface="+mn-cs"/>
                        </a:rPr>
                        <a:t>161 415,69</a:t>
                      </a:r>
                    </a:p>
                  </a:txBody>
                  <a:tcPr marL="9525" marR="9525" marT="9525" marB="0" anchor="ctr"/>
                </a:tc>
                <a:tc>
                  <a:txBody>
                    <a:bodyPr/>
                    <a:lstStyle/>
                    <a:p>
                      <a:pPr marL="0" algn="r" defTabSz="685800" rtl="0" eaLnBrk="1" fontAlgn="b" latinLnBrk="0" hangingPunct="1"/>
                      <a:r>
                        <a:rPr lang="ru-RU" sz="1000" b="0" i="0" u="none" strike="noStrike" kern="1200" dirty="0">
                          <a:solidFill>
                            <a:srgbClr val="000000"/>
                          </a:solidFill>
                          <a:effectLst/>
                          <a:latin typeface="Times New Roman" panose="02020603050405020304" pitchFamily="18" charset="0"/>
                          <a:ea typeface="+mn-ea"/>
                          <a:cs typeface="+mn-cs"/>
                        </a:rPr>
                        <a:t>161 500,44</a:t>
                      </a:r>
                    </a:p>
                  </a:txBody>
                  <a:tcPr marL="9525" marR="9525" marT="9525" marB="0" anchor="ctr"/>
                </a:tc>
                <a:extLst>
                  <a:ext uri="{0D108BD9-81ED-4DB2-BD59-A6C34878D82A}">
                    <a16:rowId xmlns:a16="http://schemas.microsoft.com/office/drawing/2014/main" val="10003"/>
                  </a:ext>
                </a:extLst>
              </a:tr>
              <a:tr h="412096">
                <a:tc>
                  <a:txBody>
                    <a:bodyPr/>
                    <a:lstStyle/>
                    <a:p>
                      <a:pPr algn="ctr"/>
                      <a:r>
                        <a:rPr lang="ru-RU" sz="1200" dirty="0" smtClean="0">
                          <a:latin typeface="Times New Roman" panose="02020603050405020304" pitchFamily="18" charset="0"/>
                          <a:cs typeface="Times New Roman" panose="02020603050405020304" pitchFamily="18" charset="0"/>
                        </a:rPr>
                        <a:t>08 04</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l" fontAlgn="b"/>
                      <a:r>
                        <a:rPr lang="ru-RU" sz="1000" b="0" i="0" u="none" strike="noStrike" dirty="0">
                          <a:solidFill>
                            <a:srgbClr val="000000"/>
                          </a:solidFill>
                          <a:effectLst/>
                          <a:latin typeface="Times New Roman" panose="02020603050405020304" pitchFamily="18" charset="0"/>
                        </a:rPr>
                        <a:t>Другие вопросы в области культуры, кинематографии</a:t>
                      </a:r>
                    </a:p>
                  </a:txBody>
                  <a:tcPr marL="9525" marR="9525" marT="9525" marB="0" anchor="ctr"/>
                </a:tc>
                <a:tc>
                  <a:txBody>
                    <a:bodyPr/>
                    <a:lstStyle/>
                    <a:p>
                      <a:pPr algn="r" fontAlgn="b"/>
                      <a:r>
                        <a:rPr lang="ru-RU" sz="1000" b="0" i="0" u="none" strike="noStrike">
                          <a:solidFill>
                            <a:srgbClr val="000000"/>
                          </a:solidFill>
                          <a:effectLst/>
                          <a:latin typeface="Times New Roman" panose="02020603050405020304" pitchFamily="18" charset="0"/>
                        </a:rPr>
                        <a:t>13 875,13</a:t>
                      </a:r>
                    </a:p>
                  </a:txBody>
                  <a:tcPr marL="9525" marR="9525" marT="9525" marB="0" anchor="ctr"/>
                </a:tc>
                <a:tc>
                  <a:txBody>
                    <a:bodyPr/>
                    <a:lstStyle/>
                    <a:p>
                      <a:pPr algn="r" fontAlgn="b"/>
                      <a:r>
                        <a:rPr lang="ru-RU" sz="1000" b="0" i="0" u="none" strike="noStrike" dirty="0">
                          <a:solidFill>
                            <a:srgbClr val="000000"/>
                          </a:solidFill>
                          <a:effectLst/>
                          <a:latin typeface="Times New Roman" panose="02020603050405020304" pitchFamily="18" charset="0"/>
                        </a:rPr>
                        <a:t>15 250,14</a:t>
                      </a:r>
                    </a:p>
                  </a:txBody>
                  <a:tcPr marL="9525" marR="9525" marT="9525" marB="0" anchor="ctr"/>
                </a:tc>
                <a:tc>
                  <a:txBody>
                    <a:bodyPr/>
                    <a:lstStyle/>
                    <a:p>
                      <a:pPr marL="0" algn="r" defTabSz="685800" rtl="0" eaLnBrk="1" fontAlgn="b" latinLnBrk="0" hangingPunct="1"/>
                      <a:r>
                        <a:rPr lang="ru-RU" sz="1000" b="0" i="0" u="none" strike="noStrike" kern="1200">
                          <a:solidFill>
                            <a:srgbClr val="000000"/>
                          </a:solidFill>
                          <a:effectLst/>
                          <a:latin typeface="Times New Roman" panose="02020603050405020304" pitchFamily="18" charset="0"/>
                          <a:ea typeface="+mn-ea"/>
                          <a:cs typeface="+mn-cs"/>
                        </a:rPr>
                        <a:t>14 127,30</a:t>
                      </a:r>
                    </a:p>
                  </a:txBody>
                  <a:tcPr marL="9525" marR="9525" marT="9525" marB="0" anchor="ctr"/>
                </a:tc>
                <a:tc>
                  <a:txBody>
                    <a:bodyPr/>
                    <a:lstStyle/>
                    <a:p>
                      <a:pPr marL="0" algn="r" defTabSz="685800" rtl="0" eaLnBrk="1" fontAlgn="b" latinLnBrk="0" hangingPunct="1"/>
                      <a:r>
                        <a:rPr lang="ru-RU" sz="1000" b="0" i="0" u="none" strike="noStrike" kern="1200">
                          <a:solidFill>
                            <a:srgbClr val="000000"/>
                          </a:solidFill>
                          <a:effectLst/>
                          <a:latin typeface="Times New Roman" panose="02020603050405020304" pitchFamily="18" charset="0"/>
                          <a:ea typeface="+mn-ea"/>
                          <a:cs typeface="+mn-cs"/>
                        </a:rPr>
                        <a:t>14 127,30</a:t>
                      </a:r>
                    </a:p>
                  </a:txBody>
                  <a:tcPr marL="9525" marR="9525" marT="9525" marB="0" anchor="ctr"/>
                </a:tc>
                <a:tc>
                  <a:txBody>
                    <a:bodyPr/>
                    <a:lstStyle/>
                    <a:p>
                      <a:pPr marL="0" algn="r" defTabSz="685800" rtl="0" eaLnBrk="1" fontAlgn="b" latinLnBrk="0" hangingPunct="1"/>
                      <a:r>
                        <a:rPr lang="ru-RU" sz="1000" b="0" i="0" u="none" strike="noStrike" kern="1200" dirty="0">
                          <a:solidFill>
                            <a:srgbClr val="000000"/>
                          </a:solidFill>
                          <a:effectLst/>
                          <a:latin typeface="Times New Roman" panose="02020603050405020304" pitchFamily="18" charset="0"/>
                          <a:ea typeface="+mn-ea"/>
                          <a:cs typeface="+mn-cs"/>
                        </a:rPr>
                        <a:t>14 127,30</a:t>
                      </a:r>
                    </a:p>
                  </a:txBody>
                  <a:tcPr marL="9525" marR="9525" marT="9525" marB="0" anchor="ctr"/>
                </a:tc>
                <a:extLst>
                  <a:ext uri="{0D108BD9-81ED-4DB2-BD59-A6C34878D82A}">
                    <a16:rowId xmlns:a16="http://schemas.microsoft.com/office/drawing/2014/main" val="10004"/>
                  </a:ext>
                </a:extLst>
              </a:tr>
            </a:tbl>
          </a:graphicData>
        </a:graphic>
      </p:graphicFrame>
      <p:graphicFrame>
        <p:nvGraphicFramePr>
          <p:cNvPr id="17" name="Схема 16"/>
          <p:cNvGraphicFramePr/>
          <p:nvPr>
            <p:extLst/>
          </p:nvPr>
        </p:nvGraphicFramePr>
        <p:xfrm>
          <a:off x="704528" y="3938659"/>
          <a:ext cx="3456384" cy="2962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TextBox 17"/>
          <p:cNvSpPr txBox="1"/>
          <p:nvPr/>
        </p:nvSpPr>
        <p:spPr>
          <a:xfrm>
            <a:off x="3582846" y="4113852"/>
            <a:ext cx="593714" cy="369332"/>
          </a:xfrm>
          <a:prstGeom prst="rect">
            <a:avLst/>
          </a:prstGeom>
          <a:noFill/>
        </p:spPr>
        <p:txBody>
          <a:bodyPr wrap="square" rtlCol="0">
            <a:spAutoFit/>
          </a:bodyPr>
          <a:lstStyle/>
          <a:p>
            <a:pPr algn="ctr"/>
            <a:r>
              <a:rPr lang="ru-RU" sz="1800" b="1" dirty="0">
                <a:latin typeface="Impact" panose="020B0806030902050204" pitchFamily="34" charset="0"/>
              </a:rPr>
              <a:t>12</a:t>
            </a:r>
          </a:p>
        </p:txBody>
      </p:sp>
      <p:sp>
        <p:nvSpPr>
          <p:cNvPr id="19" name="TextBox 18"/>
          <p:cNvSpPr txBox="1"/>
          <p:nvPr/>
        </p:nvSpPr>
        <p:spPr>
          <a:xfrm>
            <a:off x="3580166" y="4704143"/>
            <a:ext cx="593714" cy="369332"/>
          </a:xfrm>
          <a:prstGeom prst="rect">
            <a:avLst/>
          </a:prstGeom>
          <a:noFill/>
        </p:spPr>
        <p:txBody>
          <a:bodyPr wrap="square" rtlCol="0">
            <a:spAutoFit/>
          </a:bodyPr>
          <a:lstStyle/>
          <a:p>
            <a:pPr algn="ctr"/>
            <a:r>
              <a:rPr lang="ru-RU" sz="1800" b="1" dirty="0">
                <a:latin typeface="Impact" panose="020B0806030902050204" pitchFamily="34" charset="0"/>
              </a:rPr>
              <a:t>1</a:t>
            </a:r>
          </a:p>
        </p:txBody>
      </p:sp>
      <p:sp>
        <p:nvSpPr>
          <p:cNvPr id="20" name="TextBox 19"/>
          <p:cNvSpPr txBox="1"/>
          <p:nvPr/>
        </p:nvSpPr>
        <p:spPr>
          <a:xfrm>
            <a:off x="3567198" y="5858247"/>
            <a:ext cx="593714" cy="369332"/>
          </a:xfrm>
          <a:prstGeom prst="rect">
            <a:avLst/>
          </a:prstGeom>
          <a:noFill/>
        </p:spPr>
        <p:txBody>
          <a:bodyPr wrap="square" rtlCol="0">
            <a:spAutoFit/>
          </a:bodyPr>
          <a:lstStyle/>
          <a:p>
            <a:pPr algn="ctr"/>
            <a:r>
              <a:rPr lang="ru-RU" sz="1800" b="1" dirty="0">
                <a:latin typeface="Impact" panose="020B0806030902050204" pitchFamily="34" charset="0"/>
              </a:rPr>
              <a:t>1</a:t>
            </a:r>
          </a:p>
        </p:txBody>
      </p:sp>
      <p:sp>
        <p:nvSpPr>
          <p:cNvPr id="22" name="TextBox 21"/>
          <p:cNvSpPr txBox="1"/>
          <p:nvPr/>
        </p:nvSpPr>
        <p:spPr>
          <a:xfrm>
            <a:off x="3580166" y="5304555"/>
            <a:ext cx="593714" cy="369332"/>
          </a:xfrm>
          <a:prstGeom prst="rect">
            <a:avLst/>
          </a:prstGeom>
          <a:noFill/>
        </p:spPr>
        <p:txBody>
          <a:bodyPr wrap="square" rtlCol="0">
            <a:spAutoFit/>
          </a:bodyPr>
          <a:lstStyle/>
          <a:p>
            <a:pPr algn="ctr"/>
            <a:r>
              <a:rPr lang="ru-RU" sz="1800" b="1" dirty="0">
                <a:latin typeface="Impact" panose="020B0806030902050204" pitchFamily="34" charset="0"/>
              </a:rPr>
              <a:t>1</a:t>
            </a:r>
          </a:p>
        </p:txBody>
      </p:sp>
      <p:graphicFrame>
        <p:nvGraphicFramePr>
          <p:cNvPr id="23" name="Диаграмма 22"/>
          <p:cNvGraphicFramePr/>
          <p:nvPr>
            <p:extLst/>
          </p:nvPr>
        </p:nvGraphicFramePr>
        <p:xfrm>
          <a:off x="6923511" y="4174470"/>
          <a:ext cx="2664296" cy="2260169"/>
        </p:xfrm>
        <a:graphic>
          <a:graphicData uri="http://schemas.openxmlformats.org/drawingml/2006/chart">
            <c:chart xmlns:c="http://schemas.openxmlformats.org/drawingml/2006/chart" xmlns:r="http://schemas.openxmlformats.org/officeDocument/2006/relationships" r:id="rId7"/>
          </a:graphicData>
        </a:graphic>
      </p:graphicFrame>
      <p:sp>
        <p:nvSpPr>
          <p:cNvPr id="24" name="TextBox 23"/>
          <p:cNvSpPr txBox="1"/>
          <p:nvPr/>
        </p:nvSpPr>
        <p:spPr>
          <a:xfrm>
            <a:off x="7216067" y="3606037"/>
            <a:ext cx="1967167" cy="430887"/>
          </a:xfrm>
          <a:prstGeom prst="rect">
            <a:avLst/>
          </a:prstGeom>
          <a:noFill/>
        </p:spPr>
        <p:txBody>
          <a:bodyPr wrap="square" rtlCol="0">
            <a:spAutoFit/>
          </a:bodyPr>
          <a:lstStyle/>
          <a:p>
            <a:pPr algn="ctr"/>
            <a:r>
              <a:rPr lang="ru-RU" sz="1100" b="1" dirty="0">
                <a:solidFill>
                  <a:schemeClr val="tx2">
                    <a:lumMod val="75000"/>
                  </a:schemeClr>
                </a:solidFill>
                <a:latin typeface="Times New Roman" panose="02020603050405020304" pitchFamily="18" charset="0"/>
                <a:cs typeface="Times New Roman" panose="02020603050405020304" pitchFamily="18" charset="0"/>
              </a:rPr>
              <a:t>Расходы на </a:t>
            </a:r>
            <a:r>
              <a:rPr lang="ru-RU" sz="1100" b="1" dirty="0" smtClean="0">
                <a:solidFill>
                  <a:schemeClr val="tx2">
                    <a:lumMod val="75000"/>
                  </a:schemeClr>
                </a:solidFill>
                <a:latin typeface="Times New Roman" panose="02020603050405020304" pitchFamily="18" charset="0"/>
                <a:cs typeface="Times New Roman" panose="02020603050405020304" pitchFamily="18" charset="0"/>
              </a:rPr>
              <a:t>культуру</a:t>
            </a:r>
            <a:endParaRPr lang="ru-RU" sz="1100" b="1" dirty="0">
              <a:solidFill>
                <a:schemeClr val="tx2">
                  <a:lumMod val="75000"/>
                </a:schemeClr>
              </a:solidFill>
              <a:latin typeface="Times New Roman" panose="02020603050405020304" pitchFamily="18" charset="0"/>
              <a:cs typeface="Times New Roman" panose="02020603050405020304" pitchFamily="18" charset="0"/>
            </a:endParaRPr>
          </a:p>
          <a:p>
            <a:pPr algn="ctr"/>
            <a:r>
              <a:rPr lang="ru-RU" sz="1100" b="1" dirty="0">
                <a:solidFill>
                  <a:schemeClr val="tx2">
                    <a:lumMod val="75000"/>
                  </a:schemeClr>
                </a:solidFill>
                <a:latin typeface="Times New Roman" panose="02020603050405020304" pitchFamily="18" charset="0"/>
                <a:cs typeface="Times New Roman" panose="02020603050405020304" pitchFamily="18" charset="0"/>
              </a:rPr>
              <a:t>на 1 жителя (рублей)</a:t>
            </a:r>
          </a:p>
        </p:txBody>
      </p:sp>
      <p:sp>
        <p:nvSpPr>
          <p:cNvPr id="25" name="TextBox 24"/>
          <p:cNvSpPr txBox="1"/>
          <p:nvPr/>
        </p:nvSpPr>
        <p:spPr>
          <a:xfrm>
            <a:off x="4393217" y="4196312"/>
            <a:ext cx="2375716" cy="1754326"/>
          </a:xfrm>
          <a:prstGeom prst="rect">
            <a:avLst/>
          </a:prstGeom>
          <a:solidFill>
            <a:schemeClr val="accent2">
              <a:lumMod val="20000"/>
              <a:lumOff val="80000"/>
            </a:schemeClr>
          </a:solidFill>
        </p:spPr>
        <p:txBody>
          <a:bodyPr wrap="square" rtlCol="0">
            <a:spAutoFit/>
          </a:bodyPr>
          <a:lstStyle/>
          <a:p>
            <a:pPr algn="ctr"/>
            <a:r>
              <a:rPr lang="ru-RU" sz="1800" dirty="0">
                <a:solidFill>
                  <a:schemeClr val="tx2">
                    <a:lumMod val="50000"/>
                  </a:schemeClr>
                </a:solidFill>
                <a:latin typeface="Times New Roman" panose="02020603050405020304" pitchFamily="18" charset="0"/>
                <a:ea typeface="Times New Roman" panose="02020603050405020304" pitchFamily="18" charset="0"/>
              </a:rPr>
              <a:t>В </a:t>
            </a:r>
            <a:r>
              <a:rPr lang="ru-RU" sz="1800" dirty="0" smtClean="0">
                <a:solidFill>
                  <a:schemeClr val="tx2">
                    <a:lumMod val="50000"/>
                  </a:schemeClr>
                </a:solidFill>
                <a:latin typeface="Times New Roman" panose="02020603050405020304" pitchFamily="18" charset="0"/>
                <a:ea typeface="Times New Roman" panose="02020603050405020304" pitchFamily="18" charset="0"/>
              </a:rPr>
              <a:t>2026 </a:t>
            </a:r>
            <a:r>
              <a:rPr lang="ru-RU" sz="1800" dirty="0">
                <a:solidFill>
                  <a:schemeClr val="tx2">
                    <a:lumMod val="50000"/>
                  </a:schemeClr>
                </a:solidFill>
                <a:latin typeface="Times New Roman" panose="02020603050405020304" pitchFamily="18" charset="0"/>
                <a:ea typeface="Times New Roman" panose="02020603050405020304" pitchFamily="18" charset="0"/>
              </a:rPr>
              <a:t>году </a:t>
            </a:r>
            <a:r>
              <a:rPr lang="ru-RU" sz="1800" dirty="0" smtClean="0">
                <a:solidFill>
                  <a:schemeClr val="tx2">
                    <a:lumMod val="50000"/>
                  </a:schemeClr>
                </a:solidFill>
                <a:latin typeface="Times New Roman" panose="02020603050405020304" pitchFamily="18" charset="0"/>
                <a:ea typeface="Times New Roman" panose="02020603050405020304" pitchFamily="18" charset="0"/>
              </a:rPr>
              <a:t>в округе запланировано проведение </a:t>
            </a:r>
            <a:endParaRPr lang="ru-RU" sz="1800" dirty="0">
              <a:solidFill>
                <a:schemeClr val="tx2">
                  <a:lumMod val="50000"/>
                </a:schemeClr>
              </a:solidFill>
              <a:latin typeface="Times New Roman" panose="02020603050405020304" pitchFamily="18" charset="0"/>
              <a:ea typeface="Times New Roman" panose="02020603050405020304" pitchFamily="18" charset="0"/>
            </a:endParaRPr>
          </a:p>
          <a:p>
            <a:pPr algn="ctr"/>
            <a:r>
              <a:rPr lang="ru-RU" sz="1800" dirty="0" smtClean="0">
                <a:solidFill>
                  <a:schemeClr val="tx2">
                    <a:lumMod val="50000"/>
                  </a:schemeClr>
                </a:solidFill>
                <a:latin typeface="Times New Roman" panose="02020603050405020304" pitchFamily="18" charset="0"/>
                <a:ea typeface="Times New Roman" panose="02020603050405020304" pitchFamily="18" charset="0"/>
              </a:rPr>
              <a:t>13 общественно-культурных мероприятий</a:t>
            </a:r>
          </a:p>
        </p:txBody>
      </p:sp>
    </p:spTree>
    <p:extLst>
      <p:ext uri="{BB962C8B-B14F-4D97-AF65-F5344CB8AC3E}">
        <p14:creationId xmlns:p14="http://schemas.microsoft.com/office/powerpoint/2010/main" val="25157583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94412" y="537325"/>
            <a:ext cx="8778240" cy="603627"/>
          </a:xfrm>
          <a:prstGeom prst="rect">
            <a:avLst/>
          </a:prstGeom>
        </p:spPr>
        <p:txBody>
          <a:bodyPr wrap="square">
            <a:spAutoFit/>
          </a:bodyPr>
          <a:lstStyle/>
          <a:p>
            <a:pPr algn="ctr" defTabSz="1072074">
              <a:lnSpc>
                <a:spcPct val="90000"/>
              </a:lnSpc>
            </a:pPr>
            <a:r>
              <a:rPr lang="ru-RU" sz="1846" b="1" dirty="0">
                <a:ln w="900" cmpd="sng">
                  <a:solidFill>
                    <a:schemeClr val="accent1">
                      <a:satMod val="190000"/>
                      <a:alpha val="55000"/>
                    </a:schemeClr>
                  </a:solidFill>
                  <a:prstDash val="solid"/>
                </a:ln>
                <a:latin typeface="Times New Roman"/>
              </a:rPr>
              <a:t>РАСХОДЫ БЮДЖЕТА ШПАКОВСКОГО МУНИЦИПАЛЬНОГО ОКРУГА </a:t>
            </a:r>
            <a:endParaRPr lang="en-US" sz="1846" b="1" dirty="0">
              <a:ln w="900" cmpd="sng">
                <a:solidFill>
                  <a:schemeClr val="accent1">
                    <a:satMod val="190000"/>
                    <a:alpha val="55000"/>
                  </a:schemeClr>
                </a:solidFill>
                <a:prstDash val="solid"/>
              </a:ln>
              <a:latin typeface="Times New Roman"/>
            </a:endParaRPr>
          </a:p>
          <a:p>
            <a:pPr algn="ctr" defTabSz="1072074">
              <a:lnSpc>
                <a:spcPct val="90000"/>
              </a:lnSpc>
            </a:pPr>
            <a:r>
              <a:rPr lang="ru-RU" sz="1846" b="1" dirty="0">
                <a:ln w="900" cmpd="sng">
                  <a:solidFill>
                    <a:schemeClr val="accent1">
                      <a:satMod val="190000"/>
                      <a:alpha val="55000"/>
                    </a:schemeClr>
                  </a:solidFill>
                  <a:prstDash val="solid"/>
                </a:ln>
                <a:latin typeface="Times New Roman"/>
              </a:rPr>
              <a:t>В СФЕРЕ ФИЗИЧЕСКОЙ КУЛЬТУРЫ И СПОРТА В 202</a:t>
            </a:r>
            <a:r>
              <a:rPr lang="en-US" sz="1846" b="1" dirty="0" smtClean="0">
                <a:ln w="900" cmpd="sng">
                  <a:solidFill>
                    <a:schemeClr val="accent1">
                      <a:satMod val="190000"/>
                      <a:alpha val="55000"/>
                    </a:schemeClr>
                  </a:solidFill>
                  <a:prstDash val="solid"/>
                </a:ln>
                <a:latin typeface="Times New Roman"/>
              </a:rPr>
              <a:t>4</a:t>
            </a:r>
            <a:r>
              <a:rPr lang="ru-RU" sz="1846" b="1" dirty="0" smtClean="0">
                <a:ln w="900" cmpd="sng">
                  <a:solidFill>
                    <a:schemeClr val="accent1">
                      <a:satMod val="190000"/>
                      <a:alpha val="55000"/>
                    </a:schemeClr>
                  </a:solidFill>
                  <a:prstDash val="solid"/>
                </a:ln>
                <a:latin typeface="Times New Roman"/>
              </a:rPr>
              <a:t>-2028 гг</a:t>
            </a:r>
            <a:r>
              <a:rPr lang="ru-RU" sz="1846" b="1" dirty="0">
                <a:ln w="900" cmpd="sng">
                  <a:solidFill>
                    <a:schemeClr val="accent1">
                      <a:satMod val="190000"/>
                      <a:alpha val="55000"/>
                    </a:schemeClr>
                  </a:solidFill>
                  <a:prstDash val="solid"/>
                </a:ln>
                <a:latin typeface="Times New Roman"/>
              </a:rPr>
              <a:t>.</a:t>
            </a:r>
            <a:endParaRPr lang="ru-RU" sz="1846" b="1" dirty="0" smtClean="0">
              <a:ln w="900" cmpd="sng">
                <a:solidFill>
                  <a:schemeClr val="accent1">
                    <a:satMod val="190000"/>
                    <a:alpha val="55000"/>
                  </a:schemeClr>
                </a:solidFill>
                <a:prstDash val="solid"/>
              </a:ln>
              <a:latin typeface="Times New Roman"/>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949872860"/>
              </p:ext>
            </p:extLst>
          </p:nvPr>
        </p:nvGraphicFramePr>
        <p:xfrm>
          <a:off x="471911" y="1319457"/>
          <a:ext cx="9000998" cy="2434842"/>
        </p:xfrm>
        <a:graphic>
          <a:graphicData uri="http://schemas.openxmlformats.org/drawingml/2006/table">
            <a:tbl>
              <a:tblPr firstRow="1" bandRow="1">
                <a:tableStyleId>{7DF18680-E054-41AD-8BC1-D1AEF772440D}</a:tableStyleId>
              </a:tblPr>
              <a:tblGrid>
                <a:gridCol w="576064">
                  <a:extLst>
                    <a:ext uri="{9D8B030D-6E8A-4147-A177-3AD203B41FA5}">
                      <a16:colId xmlns:a16="http://schemas.microsoft.com/office/drawing/2014/main" val="20000"/>
                    </a:ext>
                  </a:extLst>
                </a:gridCol>
                <a:gridCol w="2723089">
                  <a:extLst>
                    <a:ext uri="{9D8B030D-6E8A-4147-A177-3AD203B41FA5}">
                      <a16:colId xmlns:a16="http://schemas.microsoft.com/office/drawing/2014/main" val="20001"/>
                    </a:ext>
                  </a:extLst>
                </a:gridCol>
                <a:gridCol w="1140369">
                  <a:extLst>
                    <a:ext uri="{9D8B030D-6E8A-4147-A177-3AD203B41FA5}">
                      <a16:colId xmlns:a16="http://schemas.microsoft.com/office/drawing/2014/main" val="20002"/>
                    </a:ext>
                  </a:extLst>
                </a:gridCol>
                <a:gridCol w="1140369">
                  <a:extLst>
                    <a:ext uri="{9D8B030D-6E8A-4147-A177-3AD203B41FA5}">
                      <a16:colId xmlns:a16="http://schemas.microsoft.com/office/drawing/2014/main" val="1032410770"/>
                    </a:ext>
                  </a:extLst>
                </a:gridCol>
                <a:gridCol w="1140369">
                  <a:extLst>
                    <a:ext uri="{9D8B030D-6E8A-4147-A177-3AD203B41FA5}">
                      <a16:colId xmlns:a16="http://schemas.microsoft.com/office/drawing/2014/main" val="20003"/>
                    </a:ext>
                  </a:extLst>
                </a:gridCol>
                <a:gridCol w="1140369">
                  <a:extLst>
                    <a:ext uri="{9D8B030D-6E8A-4147-A177-3AD203B41FA5}">
                      <a16:colId xmlns:a16="http://schemas.microsoft.com/office/drawing/2014/main" val="20004"/>
                    </a:ext>
                  </a:extLst>
                </a:gridCol>
                <a:gridCol w="1140369">
                  <a:extLst>
                    <a:ext uri="{9D8B030D-6E8A-4147-A177-3AD203B41FA5}">
                      <a16:colId xmlns:a16="http://schemas.microsoft.com/office/drawing/2014/main" val="20005"/>
                    </a:ext>
                  </a:extLst>
                </a:gridCol>
              </a:tblGrid>
              <a:tr h="338709">
                <a:tc gridSpan="2">
                  <a:txBody>
                    <a:bodyPr/>
                    <a:lstStyle/>
                    <a:p>
                      <a:pPr algn="ctr"/>
                      <a:r>
                        <a:rPr lang="ru-RU" sz="1200" dirty="0">
                          <a:latin typeface="Times New Roman" panose="02020603050405020304" pitchFamily="18" charset="0"/>
                          <a:cs typeface="Times New Roman" panose="02020603050405020304" pitchFamily="18" charset="0"/>
                        </a:rPr>
                        <a:t>Раздел,</a:t>
                      </a:r>
                      <a:r>
                        <a:rPr lang="ru-RU" sz="1200" baseline="0" dirty="0">
                          <a:latin typeface="Times New Roman" panose="02020603050405020304" pitchFamily="18" charset="0"/>
                          <a:cs typeface="Times New Roman" panose="02020603050405020304" pitchFamily="18" charset="0"/>
                        </a:rPr>
                        <a:t> подраздел</a:t>
                      </a:r>
                      <a:endParaRPr lang="ru-RU" sz="1200" i="0" dirty="0">
                        <a:latin typeface="Times New Roman" panose="02020603050405020304" pitchFamily="18" charset="0"/>
                        <a:cs typeface="Times New Roman" panose="02020603050405020304" pitchFamily="18" charset="0"/>
                      </a:endParaRPr>
                    </a:p>
                  </a:txBody>
                  <a:tcPr anchor="ctr"/>
                </a:tc>
                <a:tc hMerge="1">
                  <a:txBody>
                    <a:bodyPr/>
                    <a:lstStyle/>
                    <a:p>
                      <a:endParaRPr lang="ru-RU" sz="1400" dirty="0">
                        <a:latin typeface="Times New Roman" panose="02020603050405020304" pitchFamily="18" charset="0"/>
                        <a:cs typeface="Times New Roman" panose="02020603050405020304" pitchFamily="18" charset="0"/>
                      </a:endParaRPr>
                    </a:p>
                  </a:txBody>
                  <a:tcPr/>
                </a:tc>
                <a:tc gridSpan="5">
                  <a:txBody>
                    <a:bodyPr/>
                    <a:lstStyle/>
                    <a:p>
                      <a:pPr algn="ctr"/>
                      <a:r>
                        <a:rPr lang="ru-RU" sz="1200" dirty="0">
                          <a:latin typeface="Times New Roman" panose="02020603050405020304" pitchFamily="18" charset="0"/>
                          <a:cs typeface="Times New Roman" panose="02020603050405020304" pitchFamily="18" charset="0"/>
                        </a:rPr>
                        <a:t>Объемы финансового обеспечения по </a:t>
                      </a:r>
                      <a:r>
                        <a:rPr lang="ru-RU" sz="1200" dirty="0" smtClean="0">
                          <a:latin typeface="Times New Roman" panose="02020603050405020304" pitchFamily="18" charset="0"/>
                          <a:cs typeface="Times New Roman" panose="02020603050405020304" pitchFamily="18" charset="0"/>
                        </a:rPr>
                        <a:t>годам (тыс.</a:t>
                      </a:r>
                      <a:r>
                        <a:rPr lang="en-US" sz="1200"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рублей)</a:t>
                      </a:r>
                      <a:endParaRPr lang="ru-RU" sz="1200" i="0" dirty="0">
                        <a:latin typeface="Times New Roman" panose="02020603050405020304" pitchFamily="18" charset="0"/>
                        <a:cs typeface="Times New Roman" panose="02020603050405020304" pitchFamily="18" charset="0"/>
                      </a:endParaRPr>
                    </a:p>
                  </a:txBody>
                  <a:tcPr anchor="ctr"/>
                </a:tc>
                <a:tc hMerge="1">
                  <a:txBody>
                    <a:bodyPr/>
                    <a:lstStyle/>
                    <a:p>
                      <a:endParaRPr lang="ru-RU"/>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10000"/>
                  </a:ext>
                </a:extLst>
              </a:tr>
              <a:tr h="584268">
                <a:tc>
                  <a:txBody>
                    <a:bodyPr/>
                    <a:lstStyle/>
                    <a:p>
                      <a:pPr algn="ctr"/>
                      <a:r>
                        <a:rPr lang="ru-RU" sz="1200" b="1" dirty="0">
                          <a:latin typeface="Times New Roman" panose="02020603050405020304" pitchFamily="18" charset="0"/>
                          <a:cs typeface="Times New Roman" panose="02020603050405020304" pitchFamily="18" charset="0"/>
                        </a:rPr>
                        <a:t>код</a:t>
                      </a:r>
                      <a:endParaRPr lang="ru-RU" sz="1200" b="1" i="0" dirty="0">
                        <a:latin typeface="Times New Roman" panose="02020603050405020304" pitchFamily="18" charset="0"/>
                        <a:cs typeface="Times New Roman" panose="02020603050405020304" pitchFamily="18" charset="0"/>
                      </a:endParaRPr>
                    </a:p>
                  </a:txBody>
                  <a:tcPr anchor="ctr"/>
                </a:tc>
                <a:tc>
                  <a:txBody>
                    <a:bodyPr/>
                    <a:lstStyle/>
                    <a:p>
                      <a:pPr algn="ctr"/>
                      <a:r>
                        <a:rPr lang="ru-RU" sz="1200" b="1" dirty="0">
                          <a:latin typeface="Times New Roman" panose="02020603050405020304" pitchFamily="18" charset="0"/>
                          <a:cs typeface="Times New Roman" panose="02020603050405020304" pitchFamily="18" charset="0"/>
                        </a:rPr>
                        <a:t>Н</a:t>
                      </a:r>
                      <a:r>
                        <a:rPr lang="ru-RU" sz="1200" b="1" dirty="0" smtClean="0">
                          <a:latin typeface="Times New Roman" panose="02020603050405020304" pitchFamily="18" charset="0"/>
                          <a:cs typeface="Times New Roman" panose="02020603050405020304" pitchFamily="18" charset="0"/>
                        </a:rPr>
                        <a:t>аименование</a:t>
                      </a:r>
                      <a:endParaRPr lang="ru-RU" sz="1200" b="1" i="0" dirty="0">
                        <a:latin typeface="Times New Roman" panose="02020603050405020304" pitchFamily="18" charset="0"/>
                        <a:cs typeface="Times New Roman" panose="02020603050405020304" pitchFamily="18" charset="0"/>
                      </a:endParaRPr>
                    </a:p>
                  </a:txBody>
                  <a:tcPr anchor="ctr"/>
                </a:tc>
                <a:tc>
                  <a:txBody>
                    <a:bodyPr/>
                    <a:lstStyle/>
                    <a:p>
                      <a:pPr marL="0" algn="ctr" defTabSz="685800" rtl="0" eaLnBrk="1" fontAlgn="b" latinLnBrk="0" hangingPunct="1"/>
                      <a:r>
                        <a:rPr lang="ru-RU" sz="1200" b="1" u="none" strike="noStrike" kern="1200" dirty="0" smtClean="0">
                          <a:effectLst/>
                          <a:latin typeface="Times New Roman" panose="02020603050405020304" pitchFamily="18" charset="0"/>
                          <a:cs typeface="Times New Roman" panose="02020603050405020304" pitchFamily="18" charset="0"/>
                        </a:rPr>
                        <a:t>2024 год</a:t>
                      </a:r>
                    </a:p>
                    <a:p>
                      <a:pPr marL="0" algn="ctr" defTabSz="685800" rtl="0" eaLnBrk="1" fontAlgn="b" latinLnBrk="0" hangingPunct="1"/>
                      <a:r>
                        <a:rPr lang="ru-RU" sz="1200" b="1" u="none" strike="noStrike" kern="1200" dirty="0" smtClean="0">
                          <a:effectLst/>
                          <a:latin typeface="Times New Roman" panose="02020603050405020304" pitchFamily="18" charset="0"/>
                          <a:cs typeface="Times New Roman" panose="02020603050405020304" pitchFamily="18" charset="0"/>
                        </a:rPr>
                        <a:t>(факт)</a:t>
                      </a:r>
                      <a:endParaRPr lang="ru-RU" sz="12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685800" rtl="0" eaLnBrk="1" fontAlgn="b" latinLnBrk="0" hangingPunct="1"/>
                      <a:r>
                        <a:rPr lang="ru-RU" sz="1200" b="1" u="none" strike="noStrike" kern="1200" dirty="0" smtClean="0">
                          <a:effectLst/>
                          <a:latin typeface="Times New Roman" panose="02020603050405020304" pitchFamily="18" charset="0"/>
                          <a:cs typeface="Times New Roman" panose="02020603050405020304" pitchFamily="18" charset="0"/>
                        </a:rPr>
                        <a:t>2025 год</a:t>
                      </a:r>
                      <a:endParaRPr lang="ru-RU" sz="1200" b="1" u="none" strike="noStrike" kern="1200" dirty="0">
                        <a:effectLst/>
                        <a:latin typeface="Times New Roman" panose="02020603050405020304" pitchFamily="18" charset="0"/>
                        <a:cs typeface="Times New Roman" panose="02020603050405020304" pitchFamily="18" charset="0"/>
                      </a:endParaRPr>
                    </a:p>
                    <a:p>
                      <a:pPr marL="0" algn="ctr" defTabSz="685800" rtl="0" eaLnBrk="1" fontAlgn="b" latinLnBrk="0" hangingPunct="1"/>
                      <a:r>
                        <a:rPr lang="ru-RU" sz="1200" b="1" u="none" strike="noStrike" kern="1200" dirty="0" smtClean="0">
                          <a:effectLst/>
                          <a:latin typeface="Times New Roman" panose="02020603050405020304" pitchFamily="18" charset="0"/>
                          <a:cs typeface="Times New Roman" panose="02020603050405020304" pitchFamily="18" charset="0"/>
                        </a:rPr>
                        <a:t>(оценка)</a:t>
                      </a:r>
                      <a:endPar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685800" rtl="0" eaLnBrk="1" fontAlgn="b" latinLnBrk="0" hangingPunct="1"/>
                      <a:r>
                        <a:rPr lang="ru-RU" sz="1200" b="1" u="none" strike="noStrike" kern="1200" dirty="0" smtClean="0">
                          <a:effectLst/>
                          <a:latin typeface="Times New Roman" panose="02020603050405020304" pitchFamily="18" charset="0"/>
                          <a:cs typeface="Times New Roman" panose="02020603050405020304" pitchFamily="18" charset="0"/>
                        </a:rPr>
                        <a:t>2026 год</a:t>
                      </a:r>
                      <a:endParaRPr lang="ru-RU" sz="1200" b="1" u="none" strike="noStrike" kern="1200" dirty="0">
                        <a:effectLst/>
                        <a:latin typeface="Times New Roman" panose="02020603050405020304" pitchFamily="18" charset="0"/>
                        <a:cs typeface="Times New Roman" panose="02020603050405020304" pitchFamily="18" charset="0"/>
                      </a:endParaRPr>
                    </a:p>
                    <a:p>
                      <a:pPr marL="0" algn="ctr" defTabSz="685800" rtl="0" eaLnBrk="1" fontAlgn="b" latinLnBrk="0" hangingPunct="1"/>
                      <a:r>
                        <a:rPr lang="ru-RU" sz="1200" b="1" u="none" strike="noStrike" kern="1200" dirty="0">
                          <a:effectLst/>
                          <a:latin typeface="Times New Roman" panose="02020603050405020304" pitchFamily="18" charset="0"/>
                          <a:cs typeface="Times New Roman" panose="02020603050405020304" pitchFamily="18" charset="0"/>
                        </a:rPr>
                        <a:t> (</a:t>
                      </a:r>
                      <a:r>
                        <a:rPr lang="ru-RU" sz="1200" b="1" u="none" strike="noStrike" kern="1200" dirty="0" smtClean="0">
                          <a:effectLst/>
                          <a:latin typeface="Times New Roman" panose="02020603050405020304" pitchFamily="18" charset="0"/>
                          <a:cs typeface="Times New Roman" panose="02020603050405020304" pitchFamily="18" charset="0"/>
                        </a:rPr>
                        <a:t>план)</a:t>
                      </a:r>
                      <a:endPar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685800" rtl="0" eaLnBrk="1" fontAlgn="b" latinLnBrk="0" hangingPunct="1"/>
                      <a:r>
                        <a:rPr lang="ru-RU" sz="1200" b="1" u="none" strike="noStrike" kern="1200" dirty="0" smtClean="0">
                          <a:effectLst/>
                          <a:latin typeface="Times New Roman" panose="02020603050405020304" pitchFamily="18" charset="0"/>
                          <a:cs typeface="Times New Roman" panose="02020603050405020304" pitchFamily="18" charset="0"/>
                        </a:rPr>
                        <a:t>2027 год</a:t>
                      </a:r>
                      <a:endParaRPr lang="ru-RU" sz="1200" b="1" u="none" strike="noStrike" kern="1200" dirty="0">
                        <a:effectLst/>
                        <a:latin typeface="Times New Roman" panose="02020603050405020304" pitchFamily="18" charset="0"/>
                        <a:cs typeface="Times New Roman" panose="02020603050405020304" pitchFamily="18" charset="0"/>
                      </a:endParaRPr>
                    </a:p>
                    <a:p>
                      <a:pPr marL="0" algn="ctr" defTabSz="685800" rtl="0" eaLnBrk="1" fontAlgn="b" latinLnBrk="0" hangingPunct="1"/>
                      <a:r>
                        <a:rPr lang="ru-RU" sz="1200" b="1" u="none" strike="noStrike" kern="1200" dirty="0">
                          <a:effectLst/>
                          <a:latin typeface="Times New Roman" panose="02020603050405020304" pitchFamily="18" charset="0"/>
                          <a:cs typeface="Times New Roman" panose="02020603050405020304" pitchFamily="18" charset="0"/>
                        </a:rPr>
                        <a:t>(</a:t>
                      </a:r>
                      <a:r>
                        <a:rPr lang="ru-RU" sz="1200" b="1" u="none" strike="noStrike" kern="1200" dirty="0" smtClean="0">
                          <a:effectLst/>
                          <a:latin typeface="Times New Roman" panose="02020603050405020304" pitchFamily="18" charset="0"/>
                          <a:cs typeface="Times New Roman" panose="02020603050405020304" pitchFamily="18" charset="0"/>
                        </a:rPr>
                        <a:t>план)</a:t>
                      </a:r>
                      <a:endPar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685800" rtl="0" eaLnBrk="1" fontAlgn="b" latinLnBrk="0" hangingPunct="1"/>
                      <a:r>
                        <a:rPr lang="ru-RU" sz="1200" b="1" u="none" strike="noStrike" kern="1200" dirty="0" smtClean="0">
                          <a:effectLst/>
                          <a:latin typeface="Times New Roman" panose="02020603050405020304" pitchFamily="18" charset="0"/>
                          <a:cs typeface="Times New Roman" panose="02020603050405020304" pitchFamily="18" charset="0"/>
                        </a:rPr>
                        <a:t>2028 год</a:t>
                      </a:r>
                      <a:endParaRPr lang="ru-RU" sz="1200" b="1" u="none" strike="noStrike" kern="1200" dirty="0">
                        <a:effectLst/>
                        <a:latin typeface="Times New Roman" panose="02020603050405020304" pitchFamily="18" charset="0"/>
                        <a:cs typeface="Times New Roman" panose="02020603050405020304" pitchFamily="18" charset="0"/>
                      </a:endParaRPr>
                    </a:p>
                    <a:p>
                      <a:pPr marL="0" algn="ctr" defTabSz="685800" rtl="0" eaLnBrk="1" fontAlgn="b" latinLnBrk="0" hangingPunct="1"/>
                      <a:r>
                        <a:rPr lang="ru-RU" sz="1200" b="1" u="none" strike="noStrike" kern="1200" dirty="0">
                          <a:effectLst/>
                          <a:latin typeface="Times New Roman" panose="02020603050405020304" pitchFamily="18" charset="0"/>
                          <a:cs typeface="Times New Roman" panose="02020603050405020304" pitchFamily="18" charset="0"/>
                        </a:rPr>
                        <a:t>(</a:t>
                      </a:r>
                      <a:r>
                        <a:rPr lang="ru-RU" sz="1200" b="1" u="none" strike="noStrike" kern="1200" dirty="0" smtClean="0">
                          <a:effectLst/>
                          <a:latin typeface="Times New Roman" panose="02020603050405020304" pitchFamily="18" charset="0"/>
                          <a:cs typeface="Times New Roman" panose="02020603050405020304" pitchFamily="18" charset="0"/>
                        </a:rPr>
                        <a:t>план)</a:t>
                      </a:r>
                      <a:endPar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1"/>
                  </a:ext>
                </a:extLst>
              </a:tr>
              <a:tr h="328749">
                <a:tc>
                  <a:txBody>
                    <a:bodyPr/>
                    <a:lstStyle/>
                    <a:p>
                      <a:pPr algn="ctr"/>
                      <a:r>
                        <a:rPr lang="ru-RU" sz="1200" dirty="0" smtClean="0">
                          <a:latin typeface="Times New Roman" panose="02020603050405020304" pitchFamily="18" charset="0"/>
                          <a:cs typeface="Times New Roman" panose="02020603050405020304" pitchFamily="18" charset="0"/>
                        </a:rPr>
                        <a:t>11 </a:t>
                      </a:r>
                      <a:r>
                        <a:rPr lang="ru-RU" sz="1200" dirty="0">
                          <a:latin typeface="Times New Roman" panose="02020603050405020304" pitchFamily="18" charset="0"/>
                          <a:cs typeface="Times New Roman" panose="02020603050405020304" pitchFamily="18" charset="0"/>
                        </a:rPr>
                        <a:t>00</a:t>
                      </a:r>
                    </a:p>
                  </a:txBody>
                  <a:tcPr anchor="ctr"/>
                </a:tc>
                <a:tc>
                  <a:txBody>
                    <a:bodyPr/>
                    <a:lstStyle/>
                    <a:p>
                      <a:pPr marL="0" algn="l" defTabSz="685800" rtl="0" eaLnBrk="1" fontAlgn="b" latinLnBrk="0" hangingPunct="1"/>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ФИЗИЧЕСКАЯ КУЛЬТУРА И СПОРТ</a:t>
                      </a:r>
                    </a:p>
                  </a:txBody>
                  <a:tcPr marL="72000" marR="9525" marT="9525" marB="0" anchor="ctr"/>
                </a:tc>
                <a:tc>
                  <a:txBody>
                    <a:bodyPr/>
                    <a:lstStyle/>
                    <a:p>
                      <a:pPr algn="r" fontAlgn="b"/>
                      <a:r>
                        <a:rPr lang="ru-RU" sz="1000" b="0" i="0" u="none" strike="noStrike">
                          <a:solidFill>
                            <a:srgbClr val="000000"/>
                          </a:solidFill>
                          <a:effectLst/>
                          <a:latin typeface="Times New Roman" panose="02020603050405020304" pitchFamily="18" charset="0"/>
                        </a:rPr>
                        <a:t>39 104,24</a:t>
                      </a:r>
                    </a:p>
                  </a:txBody>
                  <a:tcPr marL="9525" marR="9525" marT="9525" marB="0" anchor="ctr"/>
                </a:tc>
                <a:tc>
                  <a:txBody>
                    <a:bodyPr/>
                    <a:lstStyle/>
                    <a:p>
                      <a:pPr algn="r" fontAlgn="b"/>
                      <a:r>
                        <a:rPr lang="ru-RU" sz="1000" b="0" i="0" u="none" strike="noStrike">
                          <a:solidFill>
                            <a:srgbClr val="000000"/>
                          </a:solidFill>
                          <a:effectLst/>
                          <a:latin typeface="Times New Roman" panose="02020603050405020304" pitchFamily="18" charset="0"/>
                        </a:rPr>
                        <a:t>57 613,27</a:t>
                      </a:r>
                    </a:p>
                  </a:txBody>
                  <a:tcPr marL="9525" marR="9525" marT="9525" marB="0" anchor="ctr"/>
                </a:tc>
                <a:tc>
                  <a:txBody>
                    <a:bodyPr/>
                    <a:lstStyle/>
                    <a:p>
                      <a:pPr algn="r" fontAlgn="t"/>
                      <a:r>
                        <a:rPr lang="ru-RU" sz="1000" b="0" i="0" u="none" strike="noStrike">
                          <a:solidFill>
                            <a:srgbClr val="000000"/>
                          </a:solidFill>
                          <a:effectLst/>
                          <a:latin typeface="Times New Roman" panose="02020603050405020304" pitchFamily="18" charset="0"/>
                        </a:rPr>
                        <a:t>60 880,17</a:t>
                      </a:r>
                    </a:p>
                  </a:txBody>
                  <a:tcPr marL="9525" marR="9525" marT="9525" marB="0" anchor="ctr"/>
                </a:tc>
                <a:tc>
                  <a:txBody>
                    <a:bodyPr/>
                    <a:lstStyle/>
                    <a:p>
                      <a:pPr algn="r" fontAlgn="t"/>
                      <a:r>
                        <a:rPr lang="ru-RU" sz="1000" b="0" i="0" u="none" strike="noStrike">
                          <a:solidFill>
                            <a:srgbClr val="000000"/>
                          </a:solidFill>
                          <a:effectLst/>
                          <a:latin typeface="Times New Roman" panose="02020603050405020304" pitchFamily="18" charset="0"/>
                        </a:rPr>
                        <a:t>60 352,17</a:t>
                      </a:r>
                    </a:p>
                  </a:txBody>
                  <a:tcPr marL="9525" marR="9525" marT="9525" marB="0" anchor="ctr"/>
                </a:tc>
                <a:tc>
                  <a:txBody>
                    <a:bodyPr/>
                    <a:lstStyle/>
                    <a:p>
                      <a:pPr algn="r" fontAlgn="t"/>
                      <a:r>
                        <a:rPr lang="ru-RU" sz="1000" b="0" i="0" u="none" strike="noStrike">
                          <a:solidFill>
                            <a:srgbClr val="000000"/>
                          </a:solidFill>
                          <a:effectLst/>
                          <a:latin typeface="Times New Roman" panose="02020603050405020304" pitchFamily="18" charset="0"/>
                        </a:rPr>
                        <a:t>60 880,17</a:t>
                      </a:r>
                    </a:p>
                  </a:txBody>
                  <a:tcPr marL="9525" marR="9525" marT="9525" marB="0" anchor="ctr"/>
                </a:tc>
                <a:extLst>
                  <a:ext uri="{0D108BD9-81ED-4DB2-BD59-A6C34878D82A}">
                    <a16:rowId xmlns:a16="http://schemas.microsoft.com/office/drawing/2014/main" val="10002"/>
                  </a:ext>
                </a:extLst>
              </a:tr>
              <a:tr h="358924">
                <a:tc>
                  <a:txBody>
                    <a:bodyPr/>
                    <a:lstStyle/>
                    <a:p>
                      <a:pPr algn="ctr"/>
                      <a:r>
                        <a:rPr lang="ru-RU" sz="1200" dirty="0" smtClean="0">
                          <a:latin typeface="Times New Roman" panose="02020603050405020304" pitchFamily="18" charset="0"/>
                          <a:cs typeface="Times New Roman" panose="02020603050405020304" pitchFamily="18" charset="0"/>
                        </a:rPr>
                        <a:t>11 02</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marL="0" algn="l" defTabSz="685800" rtl="0" eaLnBrk="1" fontAlgn="b" latinLnBrk="0" hangingPunct="1"/>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Массовый спорт</a:t>
                      </a:r>
                    </a:p>
                  </a:txBody>
                  <a:tcPr marL="72000" marR="9525" marT="9525" marB="0" anchor="ctr"/>
                </a:tc>
                <a:tc>
                  <a:txBody>
                    <a:bodyPr/>
                    <a:lstStyle/>
                    <a:p>
                      <a:pPr algn="r" fontAlgn="b"/>
                      <a:r>
                        <a:rPr lang="ru-RU" sz="1000" b="0" i="0" u="none" strike="noStrike">
                          <a:solidFill>
                            <a:srgbClr val="000000"/>
                          </a:solidFill>
                          <a:effectLst/>
                          <a:latin typeface="Times New Roman" panose="02020603050405020304" pitchFamily="18" charset="0"/>
                        </a:rPr>
                        <a:t>9 202,01</a:t>
                      </a:r>
                    </a:p>
                  </a:txBody>
                  <a:tcPr marL="9525" marR="9525" marT="9525" marB="0" anchor="ctr"/>
                </a:tc>
                <a:tc>
                  <a:txBody>
                    <a:bodyPr/>
                    <a:lstStyle/>
                    <a:p>
                      <a:pPr algn="r" fontAlgn="b"/>
                      <a:r>
                        <a:rPr lang="ru-RU" sz="1000" b="0" i="0" u="none" strike="noStrike">
                          <a:solidFill>
                            <a:srgbClr val="000000"/>
                          </a:solidFill>
                          <a:effectLst/>
                          <a:latin typeface="Times New Roman" panose="02020603050405020304" pitchFamily="18" charset="0"/>
                        </a:rPr>
                        <a:t>12 900,60</a:t>
                      </a:r>
                    </a:p>
                  </a:txBody>
                  <a:tcPr marL="9525" marR="9525" marT="9525" marB="0" anchor="ctr"/>
                </a:tc>
                <a:tc>
                  <a:txBody>
                    <a:bodyPr/>
                    <a:lstStyle/>
                    <a:p>
                      <a:pPr algn="r" fontAlgn="t"/>
                      <a:r>
                        <a:rPr lang="ru-RU" sz="1000" b="0" i="0" u="none" strike="noStrike">
                          <a:solidFill>
                            <a:srgbClr val="000000"/>
                          </a:solidFill>
                          <a:effectLst/>
                          <a:latin typeface="Times New Roman" panose="02020603050405020304" pitchFamily="18" charset="0"/>
                        </a:rPr>
                        <a:t>13 021,44</a:t>
                      </a:r>
                    </a:p>
                  </a:txBody>
                  <a:tcPr marL="9525" marR="9525" marT="9525" marB="0" anchor="ctr"/>
                </a:tc>
                <a:tc>
                  <a:txBody>
                    <a:bodyPr/>
                    <a:lstStyle/>
                    <a:p>
                      <a:pPr algn="r" fontAlgn="t"/>
                      <a:r>
                        <a:rPr lang="ru-RU" sz="1000" b="0" i="0" u="none" strike="noStrike">
                          <a:solidFill>
                            <a:srgbClr val="000000"/>
                          </a:solidFill>
                          <a:effectLst/>
                          <a:latin typeface="Times New Roman" panose="02020603050405020304" pitchFamily="18" charset="0"/>
                        </a:rPr>
                        <a:t>13 021,44</a:t>
                      </a:r>
                    </a:p>
                  </a:txBody>
                  <a:tcPr marL="9525" marR="9525" marT="9525" marB="0" anchor="ctr"/>
                </a:tc>
                <a:tc>
                  <a:txBody>
                    <a:bodyPr/>
                    <a:lstStyle/>
                    <a:p>
                      <a:pPr algn="r" fontAlgn="t"/>
                      <a:r>
                        <a:rPr lang="ru-RU" sz="1000" b="0" i="0" u="none" strike="noStrike">
                          <a:solidFill>
                            <a:srgbClr val="000000"/>
                          </a:solidFill>
                          <a:effectLst/>
                          <a:latin typeface="Times New Roman" panose="02020603050405020304" pitchFamily="18" charset="0"/>
                        </a:rPr>
                        <a:t>13 021,44</a:t>
                      </a:r>
                    </a:p>
                  </a:txBody>
                  <a:tcPr marL="9525" marR="9525" marT="9525" marB="0" anchor="ctr"/>
                </a:tc>
                <a:extLst>
                  <a:ext uri="{0D108BD9-81ED-4DB2-BD59-A6C34878D82A}">
                    <a16:rowId xmlns:a16="http://schemas.microsoft.com/office/drawing/2014/main" val="10003"/>
                  </a:ext>
                </a:extLst>
              </a:tr>
              <a:tr h="412096">
                <a:tc>
                  <a:txBody>
                    <a:bodyPr/>
                    <a:lstStyle/>
                    <a:p>
                      <a:pPr algn="ctr"/>
                      <a:r>
                        <a:rPr lang="ru-RU" sz="1200" dirty="0" smtClean="0">
                          <a:latin typeface="Times New Roman" panose="02020603050405020304" pitchFamily="18" charset="0"/>
                          <a:cs typeface="Times New Roman" panose="02020603050405020304" pitchFamily="18" charset="0"/>
                        </a:rPr>
                        <a:t>11 03</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marL="0" algn="l" defTabSz="685800" rtl="0" eaLnBrk="1" fontAlgn="b" latinLnBrk="0" hangingPunct="1"/>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Спорт высших достижений</a:t>
                      </a:r>
                    </a:p>
                  </a:txBody>
                  <a:tcPr marL="72000" marR="9525" marT="9525" marB="0" anchor="ctr"/>
                </a:tc>
                <a:tc>
                  <a:txBody>
                    <a:bodyPr/>
                    <a:lstStyle/>
                    <a:p>
                      <a:pPr algn="r" fontAlgn="b"/>
                      <a:r>
                        <a:rPr lang="ru-RU" sz="1000" b="0" i="0" u="none" strike="noStrike">
                          <a:solidFill>
                            <a:srgbClr val="000000"/>
                          </a:solidFill>
                          <a:effectLst/>
                          <a:latin typeface="Times New Roman" panose="02020603050405020304" pitchFamily="18" charset="0"/>
                        </a:rPr>
                        <a:t>25 283,62</a:t>
                      </a:r>
                    </a:p>
                  </a:txBody>
                  <a:tcPr marL="9525" marR="9525" marT="9525" marB="0" anchor="ctr"/>
                </a:tc>
                <a:tc>
                  <a:txBody>
                    <a:bodyPr/>
                    <a:lstStyle/>
                    <a:p>
                      <a:pPr algn="r" fontAlgn="b"/>
                      <a:r>
                        <a:rPr lang="ru-RU" sz="1000" b="0" i="0" u="none" strike="noStrike">
                          <a:solidFill>
                            <a:srgbClr val="000000"/>
                          </a:solidFill>
                          <a:effectLst/>
                          <a:latin typeface="Times New Roman" panose="02020603050405020304" pitchFamily="18" charset="0"/>
                        </a:rPr>
                        <a:t>39 877,63</a:t>
                      </a:r>
                    </a:p>
                  </a:txBody>
                  <a:tcPr marL="9525" marR="9525" marT="9525" marB="0" anchor="ctr"/>
                </a:tc>
                <a:tc>
                  <a:txBody>
                    <a:bodyPr/>
                    <a:lstStyle/>
                    <a:p>
                      <a:pPr algn="r" fontAlgn="t"/>
                      <a:r>
                        <a:rPr lang="ru-RU" sz="1000" b="0" i="0" u="none" strike="noStrike">
                          <a:solidFill>
                            <a:srgbClr val="000000"/>
                          </a:solidFill>
                          <a:effectLst/>
                          <a:latin typeface="Times New Roman" panose="02020603050405020304" pitchFamily="18" charset="0"/>
                        </a:rPr>
                        <a:t>42 931,20</a:t>
                      </a:r>
                    </a:p>
                  </a:txBody>
                  <a:tcPr marL="9525" marR="9525" marT="9525" marB="0" anchor="ctr"/>
                </a:tc>
                <a:tc>
                  <a:txBody>
                    <a:bodyPr/>
                    <a:lstStyle/>
                    <a:p>
                      <a:pPr algn="r" fontAlgn="t"/>
                      <a:r>
                        <a:rPr lang="ru-RU" sz="1000" b="0" i="0" u="none" strike="noStrike">
                          <a:solidFill>
                            <a:srgbClr val="000000"/>
                          </a:solidFill>
                          <a:effectLst/>
                          <a:latin typeface="Times New Roman" panose="02020603050405020304" pitchFamily="18" charset="0"/>
                        </a:rPr>
                        <a:t>42 403,21</a:t>
                      </a:r>
                    </a:p>
                  </a:txBody>
                  <a:tcPr marL="9525" marR="9525" marT="9525" marB="0" anchor="ctr"/>
                </a:tc>
                <a:tc>
                  <a:txBody>
                    <a:bodyPr/>
                    <a:lstStyle/>
                    <a:p>
                      <a:pPr algn="r" fontAlgn="t"/>
                      <a:r>
                        <a:rPr lang="ru-RU" sz="1000" b="0" i="0" u="none" strike="noStrike">
                          <a:solidFill>
                            <a:srgbClr val="000000"/>
                          </a:solidFill>
                          <a:effectLst/>
                          <a:latin typeface="Times New Roman" panose="02020603050405020304" pitchFamily="18" charset="0"/>
                        </a:rPr>
                        <a:t>42 931,20</a:t>
                      </a:r>
                    </a:p>
                  </a:txBody>
                  <a:tcPr marL="9525" marR="9525" marT="9525" marB="0" anchor="ctr"/>
                </a:tc>
                <a:extLst>
                  <a:ext uri="{0D108BD9-81ED-4DB2-BD59-A6C34878D82A}">
                    <a16:rowId xmlns:a16="http://schemas.microsoft.com/office/drawing/2014/main" val="10004"/>
                  </a:ext>
                </a:extLst>
              </a:tr>
              <a:tr h="412096">
                <a:tc>
                  <a:txBody>
                    <a:bodyPr/>
                    <a:lstStyle/>
                    <a:p>
                      <a:pPr algn="ctr"/>
                      <a:r>
                        <a:rPr lang="ru-RU" sz="1200" dirty="0" smtClean="0">
                          <a:latin typeface="Times New Roman" panose="02020603050405020304" pitchFamily="18" charset="0"/>
                          <a:cs typeface="Times New Roman" panose="02020603050405020304" pitchFamily="18" charset="0"/>
                        </a:rPr>
                        <a:t>11 05</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marL="0" algn="l" defTabSz="685800" rtl="0" eaLnBrk="1" fontAlgn="b" latinLnBrk="0" hangingPunct="1"/>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Другие вопросы в области физической культуры и спорта</a:t>
                      </a:r>
                    </a:p>
                  </a:txBody>
                  <a:tcPr marL="72000" marR="9525" marT="9525" marB="0" anchor="ctr"/>
                </a:tc>
                <a:tc>
                  <a:txBody>
                    <a:bodyPr/>
                    <a:lstStyle/>
                    <a:p>
                      <a:pPr algn="r" fontAlgn="b"/>
                      <a:r>
                        <a:rPr lang="ru-RU" sz="1000" b="0" i="0" u="none" strike="noStrike">
                          <a:solidFill>
                            <a:srgbClr val="000000"/>
                          </a:solidFill>
                          <a:effectLst/>
                          <a:latin typeface="Times New Roman" panose="02020603050405020304" pitchFamily="18" charset="0"/>
                        </a:rPr>
                        <a:t>4 618,61</a:t>
                      </a:r>
                    </a:p>
                  </a:txBody>
                  <a:tcPr marL="9525" marR="9525" marT="9525" marB="0" anchor="ctr"/>
                </a:tc>
                <a:tc>
                  <a:txBody>
                    <a:bodyPr/>
                    <a:lstStyle/>
                    <a:p>
                      <a:pPr algn="r" fontAlgn="b"/>
                      <a:r>
                        <a:rPr lang="ru-RU" sz="1000" b="0" i="0" u="none" strike="noStrike">
                          <a:solidFill>
                            <a:srgbClr val="000000"/>
                          </a:solidFill>
                          <a:effectLst/>
                          <a:latin typeface="Times New Roman" panose="02020603050405020304" pitchFamily="18" charset="0"/>
                        </a:rPr>
                        <a:t>4 835,04</a:t>
                      </a:r>
                    </a:p>
                  </a:txBody>
                  <a:tcPr marL="9525" marR="9525" marT="9525" marB="0" anchor="ctr"/>
                </a:tc>
                <a:tc>
                  <a:txBody>
                    <a:bodyPr/>
                    <a:lstStyle/>
                    <a:p>
                      <a:pPr algn="r" fontAlgn="t"/>
                      <a:r>
                        <a:rPr lang="ru-RU" sz="1000" b="0" i="0" u="none" strike="noStrike">
                          <a:solidFill>
                            <a:srgbClr val="000000"/>
                          </a:solidFill>
                          <a:effectLst/>
                          <a:latin typeface="Times New Roman" panose="02020603050405020304" pitchFamily="18" charset="0"/>
                        </a:rPr>
                        <a:t>4 927,52</a:t>
                      </a:r>
                    </a:p>
                  </a:txBody>
                  <a:tcPr marL="9525" marR="9525" marT="9525" marB="0" anchor="ctr"/>
                </a:tc>
                <a:tc>
                  <a:txBody>
                    <a:bodyPr/>
                    <a:lstStyle/>
                    <a:p>
                      <a:pPr algn="r" fontAlgn="t"/>
                      <a:r>
                        <a:rPr lang="ru-RU" sz="1000" b="0" i="0" u="none" strike="noStrike">
                          <a:solidFill>
                            <a:srgbClr val="000000"/>
                          </a:solidFill>
                          <a:effectLst/>
                          <a:latin typeface="Times New Roman" panose="02020603050405020304" pitchFamily="18" charset="0"/>
                        </a:rPr>
                        <a:t>4 927,52</a:t>
                      </a:r>
                    </a:p>
                  </a:txBody>
                  <a:tcPr marL="9525" marR="9525" marT="9525" marB="0" anchor="ctr"/>
                </a:tc>
                <a:tc>
                  <a:txBody>
                    <a:bodyPr/>
                    <a:lstStyle/>
                    <a:p>
                      <a:pPr algn="r" fontAlgn="t"/>
                      <a:r>
                        <a:rPr lang="ru-RU" sz="1000" b="0" i="0" u="none" strike="noStrike" dirty="0">
                          <a:solidFill>
                            <a:srgbClr val="000000"/>
                          </a:solidFill>
                          <a:effectLst/>
                          <a:latin typeface="Times New Roman" panose="02020603050405020304" pitchFamily="18" charset="0"/>
                        </a:rPr>
                        <a:t>4 927,52</a:t>
                      </a:r>
                    </a:p>
                  </a:txBody>
                  <a:tcPr marL="9525" marR="9525" marT="9525" marB="0" anchor="ctr"/>
                </a:tc>
                <a:extLst>
                  <a:ext uri="{0D108BD9-81ED-4DB2-BD59-A6C34878D82A}">
                    <a16:rowId xmlns:a16="http://schemas.microsoft.com/office/drawing/2014/main" val="1132454501"/>
                  </a:ext>
                </a:extLst>
              </a:tr>
            </a:tbl>
          </a:graphicData>
        </a:graphic>
      </p:graphicFrame>
      <p:sp>
        <p:nvSpPr>
          <p:cNvPr id="6" name="TextBox 5"/>
          <p:cNvSpPr txBox="1"/>
          <p:nvPr/>
        </p:nvSpPr>
        <p:spPr>
          <a:xfrm>
            <a:off x="3427722" y="4312509"/>
            <a:ext cx="3730462" cy="1815882"/>
          </a:xfrm>
          <a:prstGeom prst="rect">
            <a:avLst/>
          </a:prstGeom>
          <a:solidFill>
            <a:schemeClr val="accent2">
              <a:lumMod val="20000"/>
              <a:lumOff val="80000"/>
            </a:schemeClr>
          </a:solidFill>
        </p:spPr>
        <p:txBody>
          <a:bodyPr wrap="square" rtlCol="0">
            <a:spAutoFit/>
          </a:bodyPr>
          <a:lstStyle/>
          <a:p>
            <a:pPr algn="ctr"/>
            <a:r>
              <a:rPr lang="ru-RU" sz="1600" dirty="0">
                <a:solidFill>
                  <a:schemeClr val="tx2">
                    <a:lumMod val="50000"/>
                  </a:schemeClr>
                </a:solidFill>
                <a:latin typeface="Times New Roman" panose="02020603050405020304" pitchFamily="18" charset="0"/>
                <a:ea typeface="Times New Roman" panose="02020603050405020304" pitchFamily="18" charset="0"/>
              </a:rPr>
              <a:t>В </a:t>
            </a:r>
            <a:r>
              <a:rPr lang="ru-RU" sz="1600" dirty="0" smtClean="0">
                <a:solidFill>
                  <a:schemeClr val="tx2">
                    <a:lumMod val="50000"/>
                  </a:schemeClr>
                </a:solidFill>
                <a:latin typeface="Times New Roman" panose="02020603050405020304" pitchFamily="18" charset="0"/>
                <a:ea typeface="Times New Roman" panose="02020603050405020304" pitchFamily="18" charset="0"/>
              </a:rPr>
              <a:t>2026 </a:t>
            </a:r>
            <a:r>
              <a:rPr lang="ru-RU" sz="1600" dirty="0">
                <a:solidFill>
                  <a:schemeClr val="tx2">
                    <a:lumMod val="50000"/>
                  </a:schemeClr>
                </a:solidFill>
                <a:latin typeface="Times New Roman" panose="02020603050405020304" pitchFamily="18" charset="0"/>
                <a:ea typeface="Times New Roman" panose="02020603050405020304" pitchFamily="18" charset="0"/>
              </a:rPr>
              <a:t>году </a:t>
            </a:r>
            <a:r>
              <a:rPr lang="ru-RU" sz="1600" dirty="0" smtClean="0">
                <a:solidFill>
                  <a:schemeClr val="tx2">
                    <a:lumMod val="50000"/>
                  </a:schemeClr>
                </a:solidFill>
                <a:latin typeface="Times New Roman" panose="02020603050405020304" pitchFamily="18" charset="0"/>
                <a:ea typeface="Times New Roman" panose="02020603050405020304" pitchFamily="18" charset="0"/>
              </a:rPr>
              <a:t>запланировано проведение </a:t>
            </a:r>
            <a:endParaRPr lang="ru-RU" sz="1600" dirty="0">
              <a:solidFill>
                <a:schemeClr val="tx2">
                  <a:lumMod val="50000"/>
                </a:schemeClr>
              </a:solidFill>
              <a:latin typeface="Times New Roman" panose="02020603050405020304" pitchFamily="18" charset="0"/>
              <a:ea typeface="Times New Roman" panose="02020603050405020304" pitchFamily="18" charset="0"/>
            </a:endParaRPr>
          </a:p>
          <a:p>
            <a:pPr algn="ctr"/>
            <a:r>
              <a:rPr lang="ru-RU" sz="1600" dirty="0" smtClean="0">
                <a:solidFill>
                  <a:schemeClr val="tx2">
                    <a:lumMod val="50000"/>
                  </a:schemeClr>
                </a:solidFill>
                <a:latin typeface="Times New Roman" panose="02020603050405020304" pitchFamily="18" charset="0"/>
                <a:ea typeface="Times New Roman" panose="02020603050405020304" pitchFamily="18" charset="0"/>
              </a:rPr>
              <a:t>227 физкультурно-оздоровительных </a:t>
            </a:r>
            <a:r>
              <a:rPr lang="ru-RU" sz="1600" dirty="0">
                <a:solidFill>
                  <a:schemeClr val="tx2">
                    <a:lumMod val="50000"/>
                  </a:schemeClr>
                </a:solidFill>
                <a:latin typeface="Times New Roman" panose="02020603050405020304" pitchFamily="18" charset="0"/>
                <a:ea typeface="Times New Roman" panose="02020603050405020304" pitchFamily="18" charset="0"/>
              </a:rPr>
              <a:t>и спортивных мероприятий </a:t>
            </a:r>
          </a:p>
          <a:p>
            <a:pPr algn="ctr"/>
            <a:r>
              <a:rPr lang="ru-RU" sz="1600" dirty="0" smtClean="0">
                <a:solidFill>
                  <a:schemeClr val="tx2">
                    <a:lumMod val="50000"/>
                  </a:schemeClr>
                </a:solidFill>
                <a:latin typeface="Times New Roman" panose="02020603050405020304" pitchFamily="18" charset="0"/>
                <a:ea typeface="Times New Roman" panose="02020603050405020304" pitchFamily="18" charset="0"/>
              </a:rPr>
              <a:t>(в </a:t>
            </a:r>
            <a:r>
              <a:rPr lang="ru-RU" sz="1600" dirty="0" err="1" smtClean="0">
                <a:solidFill>
                  <a:schemeClr val="tx2">
                    <a:lumMod val="50000"/>
                  </a:schemeClr>
                </a:solidFill>
                <a:latin typeface="Times New Roman" panose="02020603050405020304" pitchFamily="18" charset="0"/>
                <a:ea typeface="Times New Roman" panose="02020603050405020304" pitchFamily="18" charset="0"/>
              </a:rPr>
              <a:t>т.ч</a:t>
            </a:r>
            <a:r>
              <a:rPr lang="ru-RU" sz="1600" dirty="0" smtClean="0">
                <a:solidFill>
                  <a:schemeClr val="tx2">
                    <a:lumMod val="50000"/>
                  </a:schemeClr>
                </a:solidFill>
                <a:latin typeface="Times New Roman" panose="02020603050405020304" pitchFamily="18" charset="0"/>
                <a:ea typeface="Times New Roman" panose="02020603050405020304" pitchFamily="18" charset="0"/>
              </a:rPr>
              <a:t>. 54 окружных мероприятий и участие сборных команд округа  </a:t>
            </a:r>
          </a:p>
          <a:p>
            <a:pPr algn="ctr"/>
            <a:r>
              <a:rPr lang="ru-RU" sz="1600" dirty="0" smtClean="0">
                <a:solidFill>
                  <a:schemeClr val="tx2">
                    <a:lumMod val="50000"/>
                  </a:schemeClr>
                </a:solidFill>
                <a:latin typeface="Times New Roman" panose="02020603050405020304" pitchFamily="18" charset="0"/>
                <a:ea typeface="Times New Roman" panose="02020603050405020304" pitchFamily="18" charset="0"/>
              </a:rPr>
              <a:t>в 173 региональных и всероссийских соревнованиях)</a:t>
            </a:r>
            <a:endParaRPr lang="ru-RU" sz="1600" dirty="0">
              <a:solidFill>
                <a:schemeClr val="tx2">
                  <a:lumMod val="50000"/>
                </a:schemeClr>
              </a:solidFill>
              <a:latin typeface="Arial Narrow" panose="020B0606020202030204" pitchFamily="34" charset="0"/>
              <a:cs typeface="Times New Roman" panose="02020603050405020304" pitchFamily="18" charset="0"/>
            </a:endParaRPr>
          </a:p>
        </p:txBody>
      </p:sp>
      <p:pic>
        <p:nvPicPr>
          <p:cNvPr id="11" name="Рисунок 10"/>
          <p:cNvPicPr>
            <a:picLocks noChangeAspect="1"/>
          </p:cNvPicPr>
          <p:nvPr/>
        </p:nvPicPr>
        <p:blipFill rotWithShape="1">
          <a:blip r:embed="rId2" cstate="print">
            <a:extLst>
              <a:ext uri="{28A0092B-C50C-407E-A947-70E740481C1C}">
                <a14:useLocalDpi xmlns:a14="http://schemas.microsoft.com/office/drawing/2010/main" val="0"/>
              </a:ext>
            </a:extLst>
          </a:blip>
          <a:srcRect l="11103" r="13957"/>
          <a:stretch/>
        </p:blipFill>
        <p:spPr>
          <a:xfrm>
            <a:off x="529948" y="4189438"/>
            <a:ext cx="2539107" cy="1905841"/>
          </a:xfrm>
          <a:prstGeom prst="rect">
            <a:avLst/>
          </a:prstGeom>
        </p:spPr>
      </p:pic>
      <p:graphicFrame>
        <p:nvGraphicFramePr>
          <p:cNvPr id="8" name="Диаграмма 7"/>
          <p:cNvGraphicFramePr/>
          <p:nvPr>
            <p:extLst/>
          </p:nvPr>
        </p:nvGraphicFramePr>
        <p:xfrm>
          <a:off x="7281851" y="4437112"/>
          <a:ext cx="2105074" cy="205102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7185248" y="3933056"/>
            <a:ext cx="2287404" cy="430887"/>
          </a:xfrm>
          <a:prstGeom prst="rect">
            <a:avLst/>
          </a:prstGeom>
          <a:noFill/>
        </p:spPr>
        <p:txBody>
          <a:bodyPr wrap="square" rtlCol="0">
            <a:spAutoFit/>
          </a:bodyPr>
          <a:lstStyle/>
          <a:p>
            <a:pPr algn="ctr"/>
            <a:r>
              <a:rPr lang="ru-RU" sz="1100" b="1" dirty="0">
                <a:solidFill>
                  <a:schemeClr val="tx2">
                    <a:lumMod val="75000"/>
                  </a:schemeClr>
                </a:solidFill>
                <a:latin typeface="Times New Roman" panose="02020603050405020304" pitchFamily="18" charset="0"/>
                <a:cs typeface="Times New Roman" panose="02020603050405020304" pitchFamily="18" charset="0"/>
              </a:rPr>
              <a:t>Расходы на </a:t>
            </a:r>
            <a:r>
              <a:rPr lang="ru-RU" sz="1100" b="1" dirty="0" smtClean="0">
                <a:solidFill>
                  <a:schemeClr val="tx2">
                    <a:lumMod val="75000"/>
                  </a:schemeClr>
                </a:solidFill>
                <a:latin typeface="Times New Roman" panose="02020603050405020304" pitchFamily="18" charset="0"/>
                <a:cs typeface="Times New Roman" panose="02020603050405020304" pitchFamily="18" charset="0"/>
              </a:rPr>
              <a:t>спорт</a:t>
            </a:r>
            <a:endParaRPr lang="ru-RU" sz="1100" b="1" dirty="0">
              <a:solidFill>
                <a:schemeClr val="tx2">
                  <a:lumMod val="75000"/>
                </a:schemeClr>
              </a:solidFill>
              <a:latin typeface="Times New Roman" panose="02020603050405020304" pitchFamily="18" charset="0"/>
              <a:cs typeface="Times New Roman" panose="02020603050405020304" pitchFamily="18" charset="0"/>
            </a:endParaRPr>
          </a:p>
          <a:p>
            <a:pPr algn="ctr"/>
            <a:r>
              <a:rPr lang="ru-RU" sz="1100" b="1" dirty="0">
                <a:solidFill>
                  <a:schemeClr val="tx2">
                    <a:lumMod val="75000"/>
                  </a:schemeClr>
                </a:solidFill>
                <a:latin typeface="Times New Roman" panose="02020603050405020304" pitchFamily="18" charset="0"/>
                <a:cs typeface="Times New Roman" panose="02020603050405020304" pitchFamily="18" charset="0"/>
              </a:rPr>
              <a:t>на 1 жителя (рублей)</a:t>
            </a:r>
          </a:p>
        </p:txBody>
      </p:sp>
    </p:spTree>
    <p:extLst>
      <p:ext uri="{BB962C8B-B14F-4D97-AF65-F5344CB8AC3E}">
        <p14:creationId xmlns:p14="http://schemas.microsoft.com/office/powerpoint/2010/main" val="40177270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64" name="Прямоугольник 2"/>
          <p:cNvSpPr>
            <a:spLocks noChangeArrowheads="1"/>
          </p:cNvSpPr>
          <p:nvPr/>
        </p:nvSpPr>
        <p:spPr bwMode="auto">
          <a:xfrm>
            <a:off x="431920" y="363107"/>
            <a:ext cx="9140825" cy="646270"/>
          </a:xfrm>
          <a:prstGeom prst="rect">
            <a:avLst/>
          </a:prstGeom>
          <a:noFill/>
          <a:ln w="9525">
            <a:noFill/>
            <a:miter lim="800000"/>
            <a:headEnd/>
            <a:tailEnd/>
          </a:ln>
        </p:spPr>
        <p:txBody>
          <a:bodyPr lIns="91380" tIns="45690" rIns="91380" bIns="45690">
            <a:spAutoFit/>
          </a:bodyPr>
          <a:lstStyle/>
          <a:p>
            <a:pPr algn="ctr" defTabSz="1072074">
              <a:lnSpc>
                <a:spcPct val="90000"/>
              </a:lnSpc>
              <a:spcBef>
                <a:spcPts val="0"/>
              </a:spcBef>
              <a:defRPr/>
            </a:pPr>
            <a:r>
              <a:rPr lang="ru-RU" sz="2000" b="1" dirty="0" smtClean="0">
                <a:ln w="900" cmpd="sng">
                  <a:solidFill>
                    <a:schemeClr val="accent1">
                      <a:satMod val="190000"/>
                      <a:alpha val="55000"/>
                    </a:schemeClr>
                  </a:solidFill>
                  <a:prstDash val="solid"/>
                </a:ln>
                <a:latin typeface="Times New Roman"/>
                <a:cs typeface="+mn-cs"/>
              </a:rPr>
              <a:t>ОБЩЕСТВЕННЫЕ МЕРОПРИЯТИЯ </a:t>
            </a:r>
          </a:p>
          <a:p>
            <a:pPr algn="ctr" defTabSz="1072074">
              <a:lnSpc>
                <a:spcPct val="90000"/>
              </a:lnSpc>
              <a:spcBef>
                <a:spcPts val="0"/>
              </a:spcBef>
              <a:defRPr/>
            </a:pPr>
            <a:r>
              <a:rPr lang="ru-RU" sz="2000" b="1" dirty="0" smtClean="0">
                <a:ln w="900" cmpd="sng">
                  <a:solidFill>
                    <a:schemeClr val="accent1">
                      <a:satMod val="190000"/>
                      <a:alpha val="55000"/>
                    </a:schemeClr>
                  </a:solidFill>
                  <a:prstDash val="solid"/>
                </a:ln>
                <a:latin typeface="Times New Roman"/>
                <a:cs typeface="+mn-cs"/>
              </a:rPr>
              <a:t>ШПАКОВСКОГО МУНИЦИПАЛЬНОГО ОКРУГА В 2026 ГОДУ </a:t>
            </a:r>
            <a:endParaRPr lang="ru-RU" sz="2000" b="1" dirty="0">
              <a:ln w="900" cmpd="sng">
                <a:solidFill>
                  <a:schemeClr val="accent1">
                    <a:satMod val="190000"/>
                    <a:alpha val="55000"/>
                  </a:schemeClr>
                </a:solidFill>
                <a:prstDash val="solid"/>
              </a:ln>
              <a:latin typeface="Times New Roman"/>
              <a:cs typeface="+mn-cs"/>
            </a:endParaRPr>
          </a:p>
        </p:txBody>
      </p:sp>
      <p:graphicFrame>
        <p:nvGraphicFramePr>
          <p:cNvPr id="3" name="Схема 2"/>
          <p:cNvGraphicFramePr/>
          <p:nvPr>
            <p:extLst/>
          </p:nvPr>
        </p:nvGraphicFramePr>
        <p:xfrm>
          <a:off x="200472" y="1122942"/>
          <a:ext cx="9320608" cy="4681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Скругленный прямоугольник 6"/>
          <p:cNvSpPr/>
          <p:nvPr/>
        </p:nvSpPr>
        <p:spPr>
          <a:xfrm>
            <a:off x="619936" y="1550081"/>
            <a:ext cx="2448272" cy="1296144"/>
          </a:xfrm>
          <a:prstGeom prst="roundRect">
            <a:avLst/>
          </a:prstGeom>
          <a:ln cmpd="db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000" u="sng" dirty="0" smtClean="0">
                <a:solidFill>
                  <a:schemeClr val="accent6">
                    <a:lumMod val="50000"/>
                  </a:schemeClr>
                </a:solidFill>
                <a:latin typeface="Times New Roman" panose="02020603050405020304" pitchFamily="18" charset="0"/>
                <a:cs typeface="Times New Roman" panose="02020603050405020304" pitchFamily="18" charset="0"/>
              </a:rPr>
              <a:t>Социальная политика</a:t>
            </a:r>
          </a:p>
          <a:p>
            <a:pPr algn="ct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450,00 </a:t>
            </a:r>
            <a:r>
              <a:rPr lang="ru-RU" sz="2000" dirty="0" err="1" smtClean="0">
                <a:solidFill>
                  <a:schemeClr val="accent6">
                    <a:lumMod val="50000"/>
                  </a:schemeClr>
                </a:solidFill>
                <a:latin typeface="Times New Roman" panose="02020603050405020304" pitchFamily="18" charset="0"/>
                <a:cs typeface="Times New Roman" panose="02020603050405020304" pitchFamily="18" charset="0"/>
              </a:rPr>
              <a:t>тыс.руб</a:t>
            </a: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a:t>
            </a:r>
            <a:endParaRPr lang="ru-RU" sz="20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3630348" y="1552637"/>
            <a:ext cx="2448272" cy="1296144"/>
          </a:xfrm>
          <a:prstGeom prst="roundRect">
            <a:avLst/>
          </a:prstGeom>
          <a:solidFill>
            <a:schemeClr val="accent2">
              <a:lumMod val="20000"/>
              <a:lumOff val="80000"/>
            </a:schemeClr>
          </a:solidFill>
          <a:ln cmpd="db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000" u="sng" dirty="0">
                <a:solidFill>
                  <a:schemeClr val="accent6">
                    <a:lumMod val="50000"/>
                  </a:schemeClr>
                </a:solidFill>
                <a:latin typeface="Times New Roman" panose="02020603050405020304" pitchFamily="18" charset="0"/>
                <a:cs typeface="Times New Roman" panose="02020603050405020304" pitchFamily="18" charset="0"/>
              </a:rPr>
              <a:t>Культура</a:t>
            </a:r>
          </a:p>
          <a:p>
            <a:pPr algn="ctr"/>
            <a:r>
              <a:rPr lang="ru-RU" sz="2000" dirty="0">
                <a:solidFill>
                  <a:schemeClr val="accent6">
                    <a:lumMod val="50000"/>
                  </a:schemeClr>
                </a:solidFill>
                <a:latin typeface="Times New Roman" panose="02020603050405020304" pitchFamily="18" charset="0"/>
                <a:cs typeface="Times New Roman" panose="02020603050405020304" pitchFamily="18" charset="0"/>
              </a:rPr>
              <a:t>2 </a:t>
            </a: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343,75 </a:t>
            </a:r>
            <a:r>
              <a:rPr lang="ru-RU" sz="2000" dirty="0" err="1">
                <a:solidFill>
                  <a:schemeClr val="accent6">
                    <a:lumMod val="50000"/>
                  </a:schemeClr>
                </a:solidFill>
                <a:latin typeface="Times New Roman" panose="02020603050405020304" pitchFamily="18" charset="0"/>
                <a:cs typeface="Times New Roman" panose="02020603050405020304" pitchFamily="18" charset="0"/>
              </a:rPr>
              <a:t>тыс.руб</a:t>
            </a:r>
            <a:r>
              <a:rPr lang="ru-RU" sz="2000"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4" name="Скругленный прямоугольник 13"/>
          <p:cNvSpPr/>
          <p:nvPr/>
        </p:nvSpPr>
        <p:spPr>
          <a:xfrm>
            <a:off x="6657784" y="1550081"/>
            <a:ext cx="2448272" cy="1296144"/>
          </a:xfrm>
          <a:prstGeom prst="roundRect">
            <a:avLst/>
          </a:prstGeom>
          <a:solidFill>
            <a:schemeClr val="accent4">
              <a:lumMod val="40000"/>
              <a:lumOff val="60000"/>
            </a:schemeClr>
          </a:solidFill>
          <a:ln cmpd="db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000" u="sng" dirty="0">
                <a:solidFill>
                  <a:schemeClr val="accent6">
                    <a:lumMod val="50000"/>
                  </a:schemeClr>
                </a:solidFill>
                <a:latin typeface="Times New Roman" panose="02020603050405020304" pitchFamily="18" charset="0"/>
                <a:cs typeface="Times New Roman" panose="02020603050405020304" pitchFamily="18" charset="0"/>
              </a:rPr>
              <a:t>Физическая культура</a:t>
            </a:r>
          </a:p>
          <a:p>
            <a:pPr algn="ctr"/>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13 021,44 </a:t>
            </a:r>
            <a:r>
              <a:rPr lang="ru-RU" sz="2000" dirty="0" err="1" smtClean="0">
                <a:solidFill>
                  <a:schemeClr val="accent6">
                    <a:lumMod val="50000"/>
                  </a:schemeClr>
                </a:solidFill>
                <a:latin typeface="Times New Roman" panose="02020603050405020304" pitchFamily="18" charset="0"/>
                <a:cs typeface="Times New Roman" panose="02020603050405020304" pitchFamily="18" charset="0"/>
              </a:rPr>
              <a:t>тыс.руб</a:t>
            </a:r>
            <a:r>
              <a:rPr lang="ru-RU" sz="2000" dirty="0">
                <a:solidFill>
                  <a:schemeClr val="accent6">
                    <a:lumMod val="50000"/>
                  </a:schemeClr>
                </a:solidFill>
                <a:latin typeface="Times New Roman" panose="02020603050405020304" pitchFamily="18" charset="0"/>
                <a:cs typeface="Times New Roman" panose="02020603050405020304" pitchFamily="18" charset="0"/>
              </a:rPr>
              <a:t>.</a:t>
            </a:r>
          </a:p>
        </p:txBody>
      </p:sp>
      <p:pic>
        <p:nvPicPr>
          <p:cNvPr id="38914" name="Picture 2" descr="Picture background"/>
          <p:cNvPicPr>
            <a:picLocks noChangeAspect="1" noChangeArrowheads="1"/>
          </p:cNvPicPr>
          <p:nvPr/>
        </p:nvPicPr>
        <p:blipFill rotWithShape="1">
          <a:blip r:embed="rId7">
            <a:extLst>
              <a:ext uri="{28A0092B-C50C-407E-A947-70E740481C1C}">
                <a14:useLocalDpi xmlns:a14="http://schemas.microsoft.com/office/drawing/2010/main" val="0"/>
              </a:ext>
            </a:extLst>
          </a:blip>
          <a:srcRect l="2454" t="42889" r="778" b="41991"/>
          <a:stretch/>
        </p:blipFill>
        <p:spPr bwMode="auto">
          <a:xfrm>
            <a:off x="2550228" y="5871113"/>
            <a:ext cx="4608512"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455779"/>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Заголовок 1"/>
          <p:cNvSpPr>
            <a:spLocks noGrp="1"/>
          </p:cNvSpPr>
          <p:nvPr>
            <p:ph type="title"/>
          </p:nvPr>
        </p:nvSpPr>
        <p:spPr>
          <a:xfrm>
            <a:off x="336574" y="188640"/>
            <a:ext cx="9324975" cy="837562"/>
          </a:xfrm>
        </p:spPr>
        <p:txBody>
          <a:bodyPr>
            <a:normAutofit/>
          </a:bodyPr>
          <a:lstStyle/>
          <a:p>
            <a:pPr algn="ctr" defTabSz="1071563" fontAlgn="base">
              <a:spcAft>
                <a:spcPct val="0"/>
              </a:spcAft>
            </a:pPr>
            <a:r>
              <a:rPr lang="ru-RU" sz="2000" b="1" dirty="0" smtClean="0">
                <a:ln w="900" cmpd="sng">
                  <a:solidFill>
                    <a:schemeClr val="accent1">
                      <a:satMod val="190000"/>
                      <a:alpha val="55000"/>
                    </a:schemeClr>
                  </a:solidFill>
                  <a:prstDash val="solid"/>
                </a:ln>
                <a:solidFill>
                  <a:schemeClr val="tx1"/>
                </a:solidFill>
                <a:latin typeface="Times New Roman"/>
                <a:ea typeface="+mn-ea"/>
                <a:cs typeface="+mn-cs"/>
              </a:rPr>
              <a:t>ОБЕСПЕЧЕНИЕ </a:t>
            </a:r>
            <a:r>
              <a:rPr lang="ru-RU" sz="2000" b="1" dirty="0">
                <a:ln w="900" cmpd="sng">
                  <a:solidFill>
                    <a:schemeClr val="accent1">
                      <a:satMod val="190000"/>
                      <a:alpha val="55000"/>
                    </a:schemeClr>
                  </a:solidFill>
                  <a:prstDash val="solid"/>
                </a:ln>
                <a:solidFill>
                  <a:schemeClr val="tx1"/>
                </a:solidFill>
                <a:latin typeface="Times New Roman"/>
                <a:ea typeface="+mn-ea"/>
                <a:cs typeface="+mn-cs"/>
              </a:rPr>
              <a:t>ЖИЛЬЕМ МОЛОДЫХ </a:t>
            </a:r>
            <a:r>
              <a:rPr lang="ru-RU" sz="2000" b="1" dirty="0" smtClean="0">
                <a:ln w="900" cmpd="sng">
                  <a:solidFill>
                    <a:schemeClr val="accent1">
                      <a:satMod val="190000"/>
                      <a:alpha val="55000"/>
                    </a:schemeClr>
                  </a:solidFill>
                  <a:prstDash val="solid"/>
                </a:ln>
                <a:solidFill>
                  <a:schemeClr val="tx1"/>
                </a:solidFill>
                <a:latin typeface="Times New Roman"/>
                <a:ea typeface="+mn-ea"/>
                <a:cs typeface="+mn-cs"/>
              </a:rPr>
              <a:t>СЕМЕЙ </a:t>
            </a:r>
            <a:br>
              <a:rPr lang="ru-RU" sz="2000" b="1" dirty="0" smtClean="0">
                <a:ln w="900" cmpd="sng">
                  <a:solidFill>
                    <a:schemeClr val="accent1">
                      <a:satMod val="190000"/>
                      <a:alpha val="55000"/>
                    </a:schemeClr>
                  </a:solidFill>
                  <a:prstDash val="solid"/>
                </a:ln>
                <a:solidFill>
                  <a:schemeClr val="tx1"/>
                </a:solidFill>
                <a:latin typeface="Times New Roman"/>
                <a:ea typeface="+mn-ea"/>
                <a:cs typeface="+mn-cs"/>
              </a:rPr>
            </a:br>
            <a:r>
              <a:rPr lang="ru-RU" sz="2000" b="1" dirty="0" smtClean="0">
                <a:ln w="900" cmpd="sng">
                  <a:solidFill>
                    <a:schemeClr val="accent1">
                      <a:satMod val="190000"/>
                      <a:alpha val="55000"/>
                    </a:schemeClr>
                  </a:solidFill>
                  <a:prstDash val="solid"/>
                </a:ln>
                <a:solidFill>
                  <a:schemeClr val="tx1"/>
                </a:solidFill>
                <a:latin typeface="Times New Roman"/>
                <a:ea typeface="+mn-ea"/>
                <a:cs typeface="+mn-cs"/>
              </a:rPr>
              <a:t>НА ТЕРРИТОРИИ ШПАКОВСКОГО МУНИЦИПАЛЬНОГО ОКРУГА</a:t>
            </a:r>
            <a:endParaRPr lang="ru-RU" sz="2000" b="1" dirty="0">
              <a:ln w="900" cmpd="sng">
                <a:solidFill>
                  <a:schemeClr val="accent1">
                    <a:satMod val="190000"/>
                    <a:alpha val="55000"/>
                  </a:schemeClr>
                </a:solidFill>
                <a:prstDash val="solid"/>
              </a:ln>
              <a:solidFill>
                <a:schemeClr val="tx1"/>
              </a:solidFill>
              <a:latin typeface="Times New Roman"/>
              <a:ea typeface="+mn-ea"/>
              <a:cs typeface="+mn-cs"/>
            </a:endParaRPr>
          </a:p>
        </p:txBody>
      </p:sp>
      <p:graphicFrame>
        <p:nvGraphicFramePr>
          <p:cNvPr id="2" name="Объект 50"/>
          <p:cNvGraphicFramePr>
            <a:graphicFrameLocks noGrp="1"/>
          </p:cNvGraphicFramePr>
          <p:nvPr>
            <p:ph idx="1"/>
            <p:extLst/>
          </p:nvPr>
        </p:nvGraphicFramePr>
        <p:xfrm>
          <a:off x="632520" y="692696"/>
          <a:ext cx="5163760" cy="3458846"/>
        </p:xfrm>
        <a:graphic>
          <a:graphicData uri="http://schemas.openxmlformats.org/drawingml/2006/chart">
            <c:chart xmlns:c="http://schemas.openxmlformats.org/drawingml/2006/chart" xmlns:r="http://schemas.openxmlformats.org/officeDocument/2006/relationships" r:id="rId2"/>
          </a:graphicData>
        </a:graphic>
      </p:graphicFrame>
      <p:sp>
        <p:nvSpPr>
          <p:cNvPr id="7" name="Скругленный прямоугольник 6"/>
          <p:cNvSpPr/>
          <p:nvPr/>
        </p:nvSpPr>
        <p:spPr>
          <a:xfrm>
            <a:off x="6225738" y="1532162"/>
            <a:ext cx="3024336" cy="2246883"/>
          </a:xfrm>
          <a:prstGeom prst="round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2">
            <a:schemeClr val="accent4"/>
          </a:lnRef>
          <a:fillRef idx="1">
            <a:schemeClr val="lt1"/>
          </a:fillRef>
          <a:effectRef idx="0">
            <a:schemeClr val="accent4"/>
          </a:effectRef>
          <a:fontRef idx="minor">
            <a:schemeClr val="dk1"/>
          </a:fontRef>
        </p:style>
        <p:txBody>
          <a:bodyPr anchor="ctr"/>
          <a:lstStyle/>
          <a:p>
            <a:pPr algn="ctr" defTabSz="1072074" fontAlgn="auto">
              <a:spcBef>
                <a:spcPts val="0"/>
              </a:spcBef>
              <a:spcAft>
                <a:spcPts val="0"/>
              </a:spcAft>
              <a:defRPr/>
            </a:pPr>
            <a:r>
              <a:rPr lang="ru-RU" sz="1600" dirty="0" smtClean="0">
                <a:latin typeface="Times New Roman" panose="02020603050405020304" pitchFamily="18" charset="0"/>
                <a:cs typeface="Times New Roman" panose="02020603050405020304" pitchFamily="18" charset="0"/>
              </a:rPr>
              <a:t>Предоставление </a:t>
            </a:r>
            <a:r>
              <a:rPr lang="ru-RU" sz="1600" dirty="0">
                <a:latin typeface="Times New Roman" panose="02020603050405020304" pitchFamily="18" charset="0"/>
                <a:cs typeface="Times New Roman" panose="02020603050405020304" pitchFamily="18" charset="0"/>
              </a:rPr>
              <a:t>поддержки в решении жилищной проблемы молодым семьям, признанным нуждающимися в жилых помещениях</a:t>
            </a:r>
          </a:p>
        </p:txBody>
      </p:sp>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149" y="4151542"/>
            <a:ext cx="6696744" cy="2393858"/>
          </a:xfrm>
          <a:prstGeom prst="rect">
            <a:avLst/>
          </a:prstGeom>
        </p:spPr>
      </p:pic>
      <p:pic>
        <p:nvPicPr>
          <p:cNvPr id="11" name="Picture 2" descr="https://avatars.mds.yandex.net/i?id=00f8a636dc6aa0be487c401916757213_l-4012690-images-thumbs&amp;n=13"/>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83893" y="3933056"/>
            <a:ext cx="2548309" cy="233009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545632" y="4776020"/>
            <a:ext cx="1704442" cy="1200329"/>
          </a:xfrm>
          <a:prstGeom prst="rect">
            <a:avLst/>
          </a:prstGeom>
          <a:noFill/>
        </p:spPr>
        <p:txBody>
          <a:bodyPr wrap="square" rtlCol="0">
            <a:spAutoFit/>
          </a:bodyPr>
          <a:lstStyle/>
          <a:p>
            <a:pPr algn="ctr"/>
            <a:r>
              <a:rPr lang="ru-RU" sz="1800" b="1" dirty="0" smtClean="0">
                <a:solidFill>
                  <a:schemeClr val="tx2">
                    <a:lumMod val="50000"/>
                  </a:schemeClr>
                </a:solidFill>
                <a:latin typeface="Times New Roman" panose="02020603050405020304" pitchFamily="18" charset="0"/>
                <a:cs typeface="Times New Roman" panose="02020603050405020304" pitchFamily="18" charset="0"/>
              </a:rPr>
              <a:t>Планируемый целевой показатель -   </a:t>
            </a:r>
          </a:p>
          <a:p>
            <a:pPr algn="ctr"/>
            <a:r>
              <a:rPr lang="ru-RU" sz="1800" b="1" dirty="0">
                <a:solidFill>
                  <a:srgbClr val="0070C0"/>
                </a:solidFill>
                <a:latin typeface="Times New Roman" panose="02020603050405020304" pitchFamily="18" charset="0"/>
                <a:cs typeface="Times New Roman" panose="02020603050405020304" pitchFamily="18" charset="0"/>
              </a:rPr>
              <a:t>5</a:t>
            </a:r>
            <a:r>
              <a:rPr lang="ru-RU" sz="1800" b="1" dirty="0" smtClean="0">
                <a:solidFill>
                  <a:srgbClr val="0070C0"/>
                </a:solidFill>
                <a:latin typeface="Times New Roman" panose="02020603050405020304" pitchFamily="18" charset="0"/>
                <a:cs typeface="Times New Roman" panose="02020603050405020304" pitchFamily="18" charset="0"/>
              </a:rPr>
              <a:t> семей</a:t>
            </a:r>
            <a:endParaRPr lang="ru-RU" sz="1800" b="1" dirty="0">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928664" y="3550468"/>
            <a:ext cx="1008112" cy="338554"/>
          </a:xfrm>
          <a:prstGeom prst="rect">
            <a:avLst/>
          </a:prstGeom>
          <a:noFill/>
        </p:spPr>
        <p:txBody>
          <a:bodyPr wrap="square" rtlCol="0">
            <a:spAutoFit/>
          </a:bodyPr>
          <a:lstStyle/>
          <a:p>
            <a:pPr algn="ctr"/>
            <a:r>
              <a:rPr lang="ru-RU" sz="1600" b="1" dirty="0" smtClean="0">
                <a:solidFill>
                  <a:srgbClr val="0070C0"/>
                </a:solidFill>
                <a:latin typeface="Times New Roman" panose="02020603050405020304" pitchFamily="18" charset="0"/>
                <a:cs typeface="Times New Roman" panose="02020603050405020304" pitchFamily="18" charset="0"/>
              </a:rPr>
              <a:t>10 семей</a:t>
            </a:r>
            <a:endParaRPr lang="ru-RU" sz="1600" b="1" dirty="0">
              <a:solidFill>
                <a:srgbClr val="0070C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136576" y="3305100"/>
            <a:ext cx="1008112" cy="338554"/>
          </a:xfrm>
          <a:prstGeom prst="rect">
            <a:avLst/>
          </a:prstGeom>
          <a:noFill/>
        </p:spPr>
        <p:txBody>
          <a:bodyPr wrap="square" rtlCol="0">
            <a:spAutoFit/>
          </a:bodyPr>
          <a:lstStyle/>
          <a:p>
            <a:pPr algn="ctr"/>
            <a:r>
              <a:rPr lang="ru-RU" sz="1600" b="1" dirty="0" smtClean="0">
                <a:solidFill>
                  <a:srgbClr val="0070C0"/>
                </a:solidFill>
                <a:latin typeface="Times New Roman" panose="02020603050405020304" pitchFamily="18" charset="0"/>
                <a:cs typeface="Times New Roman" panose="02020603050405020304" pitchFamily="18" charset="0"/>
              </a:rPr>
              <a:t>91 семья</a:t>
            </a:r>
            <a:endParaRPr lang="ru-RU" sz="16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397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616" y="404664"/>
            <a:ext cx="5472608" cy="1092699"/>
          </a:xfrm>
        </p:spPr>
        <p:txBody>
          <a:bodyPr rtlCol="0">
            <a:noAutofit/>
          </a:bodyPr>
          <a:lstStyle/>
          <a:p>
            <a:pPr algn="ctr" defTabSz="910283" fontAlgn="auto">
              <a:spcAft>
                <a:spcPts val="0"/>
              </a:spcAft>
              <a:defRPr/>
            </a:pPr>
            <a:r>
              <a:rPr lang="ru-RU"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800" b="1" dirty="0">
                <a:solidFill>
                  <a:schemeClr val="accent6">
                    <a:lumMod val="50000"/>
                  </a:schemeClr>
                </a:solidFill>
                <a:latin typeface="Times New Roman" panose="02020603050405020304" pitchFamily="18" charset="0"/>
                <a:cs typeface="Times New Roman" panose="02020603050405020304" pitchFamily="18" charset="0"/>
              </a:rPr>
              <a:t>ШПАКОВСКИЙ </a:t>
            </a:r>
            <a:r>
              <a:rPr lang="ru-RU" sz="1800" b="1" dirty="0" smtClean="0">
                <a:solidFill>
                  <a:schemeClr val="accent6">
                    <a:lumMod val="50000"/>
                  </a:schemeClr>
                </a:solidFill>
                <a:latin typeface="Times New Roman" panose="02020603050405020304" pitchFamily="18" charset="0"/>
                <a:cs typeface="Times New Roman" panose="02020603050405020304" pitchFamily="18" charset="0"/>
              </a:rPr>
              <a:t>МУНИЦИПАЛЬНЫЙ ОКРУГ СТАВРОПОЛЬСКОГО КРАЯ</a:t>
            </a:r>
            <a:br>
              <a:rPr lang="ru-RU" sz="18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200" b="1" dirty="0" smtClean="0">
                <a:solidFill>
                  <a:schemeClr val="accent6">
                    <a:lumMod val="50000"/>
                  </a:schemeClr>
                </a:solidFill>
                <a:latin typeface="Times New Roman" panose="02020603050405020304" pitchFamily="18" charset="0"/>
                <a:cs typeface="Times New Roman" panose="02020603050405020304" pitchFamily="18" charset="0"/>
              </a:rPr>
              <a:t>Административно-территориальное деление и общая информация</a:t>
            </a:r>
            <a:endParaRPr lang="ru-RU" sz="12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83970" name="Объект 2"/>
          <p:cNvSpPr>
            <a:spLocks noGrp="1"/>
          </p:cNvSpPr>
          <p:nvPr>
            <p:ph idx="1"/>
          </p:nvPr>
        </p:nvSpPr>
        <p:spPr>
          <a:xfrm>
            <a:off x="5529064" y="404664"/>
            <a:ext cx="4104456" cy="6192688"/>
          </a:xfrm>
        </p:spPr>
        <p:txBody>
          <a:bodyPr>
            <a:noAutofit/>
          </a:bodyPr>
          <a:lstStyle/>
          <a:p>
            <a:pPr marL="0" indent="0" algn="just">
              <a:spcBef>
                <a:spcPct val="0"/>
              </a:spcBef>
              <a:buFont typeface="Arial" charset="0"/>
              <a:buNone/>
            </a:pPr>
            <a:r>
              <a:rPr lang="ru-RU" sz="1400" dirty="0" smtClean="0">
                <a:solidFill>
                  <a:schemeClr val="accent6">
                    <a:lumMod val="50000"/>
                  </a:schemeClr>
                </a:solidFill>
                <a:latin typeface="Times New Roman" pitchFamily="18" charset="0"/>
                <a:cs typeface="Times New Roman" pitchFamily="18" charset="0"/>
              </a:rPr>
              <a:t>	</a:t>
            </a:r>
          </a:p>
          <a:p>
            <a:pPr marL="0" indent="447675" algn="just">
              <a:spcBef>
                <a:spcPct val="0"/>
              </a:spcBef>
              <a:buNone/>
            </a:pPr>
            <a:r>
              <a:rPr lang="ru-RU" sz="1400" dirty="0" smtClean="0">
                <a:solidFill>
                  <a:schemeClr val="accent6">
                    <a:lumMod val="50000"/>
                  </a:schemeClr>
                </a:solidFill>
                <a:latin typeface="Times New Roman" pitchFamily="18" charset="0"/>
                <a:cs typeface="Times New Roman" pitchFamily="18" charset="0"/>
              </a:rPr>
              <a:t>Территорию Шпаковского муниципального </a:t>
            </a:r>
            <a:r>
              <a:rPr lang="ru-RU" sz="1400" dirty="0">
                <a:solidFill>
                  <a:schemeClr val="accent6">
                    <a:lumMod val="50000"/>
                  </a:schemeClr>
                </a:solidFill>
                <a:latin typeface="Times New Roman" pitchFamily="18" charset="0"/>
                <a:cs typeface="Times New Roman" pitchFamily="18" charset="0"/>
              </a:rPr>
              <a:t>округа составляют </a:t>
            </a:r>
            <a:r>
              <a:rPr lang="ru-RU" sz="1400" dirty="0" smtClean="0">
                <a:solidFill>
                  <a:schemeClr val="accent6">
                    <a:lumMod val="50000"/>
                  </a:schemeClr>
                </a:solidFill>
                <a:latin typeface="Times New Roman" pitchFamily="18" charset="0"/>
                <a:cs typeface="Times New Roman" pitchFamily="18" charset="0"/>
              </a:rPr>
              <a:t>11 территориальных отделов. </a:t>
            </a:r>
            <a:r>
              <a:rPr lang="ru-RU" sz="1400" dirty="0">
                <a:solidFill>
                  <a:schemeClr val="accent6">
                    <a:lumMod val="50000"/>
                  </a:schemeClr>
                </a:solidFill>
                <a:latin typeface="Times New Roman" pitchFamily="18" charset="0"/>
                <a:cs typeface="Times New Roman" pitchFamily="18" charset="0"/>
              </a:rPr>
              <a:t>Административный центр муниципального </a:t>
            </a:r>
            <a:r>
              <a:rPr lang="ru-RU" sz="1400" dirty="0" smtClean="0">
                <a:solidFill>
                  <a:schemeClr val="accent6">
                    <a:lumMod val="50000"/>
                  </a:schemeClr>
                </a:solidFill>
                <a:latin typeface="Times New Roman" pitchFamily="18" charset="0"/>
                <a:cs typeface="Times New Roman" pitchFamily="18" charset="0"/>
              </a:rPr>
              <a:t>округа- г</a:t>
            </a:r>
            <a:r>
              <a:rPr lang="ru-RU" sz="1400" dirty="0">
                <a:solidFill>
                  <a:schemeClr val="accent6">
                    <a:lumMod val="50000"/>
                  </a:schemeClr>
                </a:solidFill>
                <a:latin typeface="Times New Roman" pitchFamily="18" charset="0"/>
                <a:cs typeface="Times New Roman" pitchFamily="18" charset="0"/>
              </a:rPr>
              <a:t>. </a:t>
            </a:r>
            <a:r>
              <a:rPr lang="ru-RU" sz="1400" dirty="0" smtClean="0">
                <a:solidFill>
                  <a:schemeClr val="accent6">
                    <a:lumMod val="50000"/>
                  </a:schemeClr>
                </a:solidFill>
                <a:latin typeface="Times New Roman" pitchFamily="18" charset="0"/>
                <a:cs typeface="Times New Roman" pitchFamily="18" charset="0"/>
              </a:rPr>
              <a:t>Михайловск.</a:t>
            </a:r>
            <a:r>
              <a:rPr lang="ru-RU" sz="1400" dirty="0">
                <a:solidFill>
                  <a:schemeClr val="accent6">
                    <a:lumMod val="50000"/>
                  </a:schemeClr>
                </a:solidFill>
                <a:latin typeface="Times New Roman" pitchFamily="18" charset="0"/>
                <a:cs typeface="Times New Roman" pitchFamily="18" charset="0"/>
              </a:rPr>
              <a:t> Площадь округа составляет 236,3 тыс. га, в том числе сельхозугодий 188,3 тыс. га, из них пашни 99,9 тыс. га. Граничит с Андроповским, Кочубеевским, </a:t>
            </a:r>
            <a:r>
              <a:rPr lang="ru-RU" sz="1400" dirty="0" err="1">
                <a:solidFill>
                  <a:schemeClr val="accent6">
                    <a:lumMod val="50000"/>
                  </a:schemeClr>
                </a:solidFill>
                <a:latin typeface="Times New Roman" pitchFamily="18" charset="0"/>
                <a:cs typeface="Times New Roman" pitchFamily="18" charset="0"/>
              </a:rPr>
              <a:t>Изобильненским</a:t>
            </a:r>
            <a:r>
              <a:rPr lang="ru-RU" sz="1400" dirty="0">
                <a:solidFill>
                  <a:schemeClr val="accent6">
                    <a:lumMod val="50000"/>
                  </a:schemeClr>
                </a:solidFill>
                <a:latin typeface="Times New Roman" pitchFamily="18" charset="0"/>
                <a:cs typeface="Times New Roman" pitchFamily="18" charset="0"/>
              </a:rPr>
              <a:t>, Труновским, </a:t>
            </a:r>
            <a:r>
              <a:rPr lang="ru-RU" sz="1400" dirty="0" err="1" smtClean="0">
                <a:solidFill>
                  <a:schemeClr val="accent6">
                    <a:lumMod val="50000"/>
                  </a:schemeClr>
                </a:solidFill>
                <a:latin typeface="Times New Roman" pitchFamily="18" charset="0"/>
                <a:cs typeface="Times New Roman" pitchFamily="18" charset="0"/>
              </a:rPr>
              <a:t>Грачевским</a:t>
            </a:r>
            <a:r>
              <a:rPr lang="ru-RU" sz="1400" dirty="0" smtClean="0">
                <a:solidFill>
                  <a:schemeClr val="accent6">
                    <a:lumMod val="50000"/>
                  </a:schemeClr>
                </a:solidFill>
                <a:latin typeface="Times New Roman" pitchFamily="18" charset="0"/>
                <a:cs typeface="Times New Roman" pitchFamily="18" charset="0"/>
              </a:rPr>
              <a:t> муниципальными округами Ставропольского края, а </a:t>
            </a:r>
            <a:r>
              <a:rPr lang="ru-RU" sz="1400" dirty="0">
                <a:solidFill>
                  <a:schemeClr val="accent6">
                    <a:lumMod val="50000"/>
                  </a:schemeClr>
                </a:solidFill>
                <a:latin typeface="Times New Roman" pitchFamily="18" charset="0"/>
                <a:cs typeface="Times New Roman" pitchFamily="18" charset="0"/>
              </a:rPr>
              <a:t>также с Краснодарским краем. Численность населения на 01.01.2025 г. – 167 111 человек. В округе </a:t>
            </a:r>
            <a:r>
              <a:rPr lang="ru-RU" sz="1400" dirty="0" smtClean="0">
                <a:solidFill>
                  <a:schemeClr val="accent6">
                    <a:lumMod val="50000"/>
                  </a:schemeClr>
                </a:solidFill>
                <a:latin typeface="Times New Roman" pitchFamily="18" charset="0"/>
                <a:cs typeface="Times New Roman" pitchFamily="18" charset="0"/>
              </a:rPr>
              <a:t>проживают представители более 100 национальностей, их основной состав - русские (85,2 %).</a:t>
            </a:r>
          </a:p>
          <a:p>
            <a:pPr marL="0" indent="447675" algn="just">
              <a:spcBef>
                <a:spcPct val="0"/>
              </a:spcBef>
              <a:buNone/>
            </a:pPr>
            <a:r>
              <a:rPr lang="ru-RU" sz="1400" dirty="0" err="1" smtClean="0">
                <a:solidFill>
                  <a:schemeClr val="accent6">
                    <a:lumMod val="50000"/>
                  </a:schemeClr>
                </a:solidFill>
                <a:latin typeface="Times New Roman" pitchFamily="18" charset="0"/>
                <a:cs typeface="Times New Roman" pitchFamily="18" charset="0"/>
              </a:rPr>
              <a:t>Шпаковский</a:t>
            </a:r>
            <a:r>
              <a:rPr lang="ru-RU" sz="1400" dirty="0" smtClean="0">
                <a:solidFill>
                  <a:schemeClr val="accent6">
                    <a:lumMod val="50000"/>
                  </a:schemeClr>
                </a:solidFill>
                <a:latin typeface="Times New Roman" pitchFamily="18" charset="0"/>
                <a:cs typeface="Times New Roman" pitchFamily="18" charset="0"/>
              </a:rPr>
              <a:t> муниципальный округ занимает уникальное географическое положение. Располагается в самом центр </a:t>
            </a:r>
            <a:r>
              <a:rPr lang="ru-RU" sz="1400" dirty="0" err="1" smtClean="0">
                <a:solidFill>
                  <a:schemeClr val="accent6">
                    <a:lumMod val="50000"/>
                  </a:schemeClr>
                </a:solidFill>
                <a:latin typeface="Times New Roman" pitchFamily="18" charset="0"/>
                <a:cs typeface="Times New Roman" pitchFamily="18" charset="0"/>
              </a:rPr>
              <a:t>Предкавказья</a:t>
            </a:r>
            <a:r>
              <a:rPr lang="ru-RU" sz="1400" dirty="0">
                <a:solidFill>
                  <a:schemeClr val="accent6">
                    <a:lumMod val="50000"/>
                  </a:schemeClr>
                </a:solidFill>
                <a:latin typeface="Times New Roman" pitchFamily="18" charset="0"/>
                <a:cs typeface="Times New Roman" pitchFamily="18" charset="0"/>
              </a:rPr>
              <a:t>, является частью Главного водораздела мира, </a:t>
            </a:r>
            <a:r>
              <a:rPr lang="ru-RU" sz="1400" dirty="0" smtClean="0">
                <a:solidFill>
                  <a:schemeClr val="accent6">
                    <a:lumMod val="50000"/>
                  </a:schemeClr>
                </a:solidFill>
                <a:latin typeface="Times New Roman" pitchFamily="18" charset="0"/>
                <a:cs typeface="Times New Roman" pitchFamily="18" charset="0"/>
              </a:rPr>
              <a:t>а именно точкой между бассейнами Каспийского и Черного морей, находится на равном от них расстоянии. В </a:t>
            </a:r>
            <a:r>
              <a:rPr lang="ru-RU" sz="1400" dirty="0">
                <a:solidFill>
                  <a:schemeClr val="accent6">
                    <a:lumMod val="50000"/>
                  </a:schemeClr>
                </a:solidFill>
                <a:latin typeface="Times New Roman" pitchFamily="18" charset="0"/>
                <a:cs typeface="Times New Roman" pitchFamily="18" charset="0"/>
              </a:rPr>
              <a:t>округе находятся </a:t>
            </a:r>
            <a:r>
              <a:rPr lang="ru-RU" sz="1400" dirty="0" err="1">
                <a:solidFill>
                  <a:schemeClr val="accent6">
                    <a:lumMod val="50000"/>
                  </a:schemeClr>
                </a:solidFill>
                <a:latin typeface="Times New Roman" pitchFamily="18" charset="0"/>
                <a:cs typeface="Times New Roman" pitchFamily="18" charset="0"/>
              </a:rPr>
              <a:t>Сенгилеевское</a:t>
            </a:r>
            <a:r>
              <a:rPr lang="ru-RU" sz="1400" dirty="0">
                <a:solidFill>
                  <a:schemeClr val="accent6">
                    <a:lumMod val="50000"/>
                  </a:schemeClr>
                </a:solidFill>
                <a:latin typeface="Times New Roman" pitchFamily="18" charset="0"/>
                <a:cs typeface="Times New Roman" pitchFamily="18" charset="0"/>
              </a:rPr>
              <a:t> и </a:t>
            </a:r>
            <a:r>
              <a:rPr lang="ru-RU" sz="1400" dirty="0" err="1">
                <a:solidFill>
                  <a:schemeClr val="accent6">
                    <a:lumMod val="50000"/>
                  </a:schemeClr>
                </a:solidFill>
                <a:latin typeface="Times New Roman" pitchFamily="18" charset="0"/>
                <a:cs typeface="Times New Roman" pitchFamily="18" charset="0"/>
              </a:rPr>
              <a:t>Егорлыкское</a:t>
            </a:r>
            <a:r>
              <a:rPr lang="ru-RU" sz="1400" dirty="0">
                <a:solidFill>
                  <a:schemeClr val="accent6">
                    <a:lumMod val="50000"/>
                  </a:schemeClr>
                </a:solidFill>
                <a:latin typeface="Times New Roman" pitchFamily="18" charset="0"/>
                <a:cs typeface="Times New Roman" pitchFamily="18" charset="0"/>
              </a:rPr>
              <a:t> водохранилища. Протекают реки Ташла, Егорлык, Татарка, </a:t>
            </a:r>
            <a:r>
              <a:rPr lang="ru-RU" sz="1400" dirty="0" err="1">
                <a:solidFill>
                  <a:schemeClr val="accent6">
                    <a:lumMod val="50000"/>
                  </a:schemeClr>
                </a:solidFill>
                <a:latin typeface="Times New Roman" pitchFamily="18" charset="0"/>
                <a:cs typeface="Times New Roman" pitchFamily="18" charset="0"/>
              </a:rPr>
              <a:t>Мамайка</a:t>
            </a:r>
            <a:r>
              <a:rPr lang="ru-RU" sz="1400" dirty="0">
                <a:solidFill>
                  <a:schemeClr val="accent6">
                    <a:lumMod val="50000"/>
                  </a:schemeClr>
                </a:solidFill>
                <a:latin typeface="Times New Roman" pitchFamily="18" charset="0"/>
                <a:cs typeface="Times New Roman" pitchFamily="18" charset="0"/>
              </a:rPr>
              <a:t>, </a:t>
            </a:r>
            <a:r>
              <a:rPr lang="ru-RU" sz="1400" dirty="0" err="1">
                <a:solidFill>
                  <a:schemeClr val="accent6">
                    <a:lumMod val="50000"/>
                  </a:schemeClr>
                </a:solidFill>
                <a:latin typeface="Times New Roman" pitchFamily="18" charset="0"/>
                <a:cs typeface="Times New Roman" pitchFamily="18" charset="0"/>
              </a:rPr>
              <a:t>Янкуль</a:t>
            </a:r>
            <a:r>
              <a:rPr lang="ru-RU" sz="1400" dirty="0">
                <a:solidFill>
                  <a:schemeClr val="accent6">
                    <a:lumMod val="50000"/>
                  </a:schemeClr>
                </a:solidFill>
                <a:latin typeface="Times New Roman" pitchFamily="18" charset="0"/>
                <a:cs typeface="Times New Roman" pitchFamily="18" charset="0"/>
              </a:rPr>
              <a:t> и другие</a:t>
            </a:r>
            <a:r>
              <a:rPr lang="ru-RU" sz="1400" dirty="0" smtClean="0">
                <a:solidFill>
                  <a:schemeClr val="accent6">
                    <a:lumMod val="50000"/>
                  </a:schemeClr>
                </a:solidFill>
                <a:latin typeface="Times New Roman" pitchFamily="18" charset="0"/>
                <a:cs typeface="Times New Roman" pitchFamily="18" charset="0"/>
              </a:rPr>
              <a:t>. Занимая центральную часть Ставропольской возвышенности, </a:t>
            </a:r>
            <a:r>
              <a:rPr lang="ru-RU" sz="1400" dirty="0" err="1" smtClean="0">
                <a:solidFill>
                  <a:schemeClr val="accent6">
                    <a:lumMod val="50000"/>
                  </a:schemeClr>
                </a:solidFill>
                <a:latin typeface="Times New Roman" pitchFamily="18" charset="0"/>
                <a:cs typeface="Times New Roman" pitchFamily="18" charset="0"/>
              </a:rPr>
              <a:t>Шпаковский</a:t>
            </a:r>
            <a:r>
              <a:rPr lang="ru-RU" sz="1400" dirty="0" smtClean="0">
                <a:solidFill>
                  <a:schemeClr val="accent6">
                    <a:lumMod val="50000"/>
                  </a:schemeClr>
                </a:solidFill>
                <a:latin typeface="Times New Roman" pitchFamily="18" charset="0"/>
                <a:cs typeface="Times New Roman" pitchFamily="18" charset="0"/>
              </a:rPr>
              <a:t> муниципальный округ является самой высокой территорией на всей </a:t>
            </a:r>
            <a:r>
              <a:rPr lang="ru-RU" sz="1400" dirty="0" err="1" smtClean="0">
                <a:solidFill>
                  <a:schemeClr val="accent6">
                    <a:lumMod val="50000"/>
                  </a:schemeClr>
                </a:solidFill>
                <a:latin typeface="Times New Roman" pitchFamily="18" charset="0"/>
                <a:cs typeface="Times New Roman" pitchFamily="18" charset="0"/>
              </a:rPr>
              <a:t>Восточно</a:t>
            </a:r>
            <a:r>
              <a:rPr lang="ru-RU" sz="1400" dirty="0" smtClean="0">
                <a:solidFill>
                  <a:schemeClr val="accent6">
                    <a:lumMod val="50000"/>
                  </a:schemeClr>
                </a:solidFill>
                <a:latin typeface="Times New Roman" pitchFamily="18" charset="0"/>
                <a:cs typeface="Times New Roman" pitchFamily="18" charset="0"/>
              </a:rPr>
              <a:t> - Европейской равнине</a:t>
            </a:r>
            <a:r>
              <a:rPr lang="ru-RU" sz="1400" dirty="0">
                <a:solidFill>
                  <a:schemeClr val="accent6">
                    <a:lumMod val="50000"/>
                  </a:schemeClr>
                </a:solidFill>
                <a:latin typeface="Times New Roman" pitchFamily="18" charset="0"/>
                <a:cs typeface="Times New Roman" pitchFamily="18" charset="0"/>
              </a:rPr>
              <a:t>. На территории округа расположена высшая точка Ставропольской возвышенности - гора </a:t>
            </a:r>
            <a:r>
              <a:rPr lang="ru-RU" sz="1400" dirty="0" err="1">
                <a:solidFill>
                  <a:schemeClr val="accent6">
                    <a:lumMod val="50000"/>
                  </a:schemeClr>
                </a:solidFill>
                <a:latin typeface="Times New Roman" pitchFamily="18" charset="0"/>
                <a:cs typeface="Times New Roman" pitchFamily="18" charset="0"/>
              </a:rPr>
              <a:t>Стрижамент</a:t>
            </a:r>
            <a:r>
              <a:rPr lang="ru-RU" sz="1400" dirty="0">
                <a:solidFill>
                  <a:schemeClr val="accent6">
                    <a:lumMod val="50000"/>
                  </a:schemeClr>
                </a:solidFill>
                <a:latin typeface="Times New Roman" pitchFamily="18" charset="0"/>
                <a:cs typeface="Times New Roman" pitchFamily="18" charset="0"/>
              </a:rPr>
              <a:t>. </a:t>
            </a:r>
          </a:p>
          <a:p>
            <a:pPr marL="0" indent="895350" algn="just">
              <a:spcBef>
                <a:spcPct val="0"/>
              </a:spcBef>
              <a:buFont typeface="Arial" charset="0"/>
              <a:buNone/>
            </a:pPr>
            <a:endParaRPr lang="ru-RU" sz="1400" dirty="0" smtClean="0">
              <a:solidFill>
                <a:schemeClr val="accent6">
                  <a:lumMod val="50000"/>
                </a:schemeClr>
              </a:solidFill>
              <a:latin typeface="Times New Roman" pitchFamily="18" charset="0"/>
              <a:cs typeface="Times New Roman" pitchFamily="18" charset="0"/>
            </a:endParaRPr>
          </a:p>
          <a:p>
            <a:pPr marL="0" indent="0" algn="just">
              <a:buFont typeface="Arial" charset="0"/>
              <a:buNone/>
            </a:pPr>
            <a:endParaRPr lang="ru-RU" sz="1400" dirty="0" smtClean="0">
              <a:solidFill>
                <a:schemeClr val="accent6">
                  <a:lumMod val="50000"/>
                </a:schemeClr>
              </a:solidFill>
              <a:latin typeface="Times New Roman" pitchFamily="18" charset="0"/>
              <a:cs typeface="Times New Roman" pitchFamily="18" charset="0"/>
            </a:endParaRPr>
          </a:p>
        </p:txBody>
      </p:sp>
      <p:pic>
        <p:nvPicPr>
          <p:cNvPr id="4" name="Объект 5" descr="карта Шпаковского района (2).jpg"/>
          <p:cNvPicPr>
            <a:picLocks/>
          </p:cNvPicPr>
          <p:nvPr/>
        </p:nvPicPr>
        <p:blipFill>
          <a:blip r:embed="rId3">
            <a:extLst/>
          </a:blip>
          <a:stretch>
            <a:fillRect/>
          </a:stretch>
        </p:blipFill>
        <p:spPr>
          <a:xfrm>
            <a:off x="192822" y="1772816"/>
            <a:ext cx="5184576" cy="4379909"/>
          </a:xfrm>
          <a:prstGeom prst="rect">
            <a:avLst/>
          </a:prstGeom>
          <a:effectLst>
            <a:softEdge rad="112500"/>
          </a:effectLst>
        </p:spPr>
      </p:pic>
    </p:spTree>
    <p:extLst>
      <p:ext uri="{BB962C8B-B14F-4D97-AF65-F5344CB8AC3E}">
        <p14:creationId xmlns:p14="http://schemas.microsoft.com/office/powerpoint/2010/main" val="21403645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nvPr>
        </p:nvGraphicFramePr>
        <p:xfrm>
          <a:off x="3368824" y="1182725"/>
          <a:ext cx="5955927" cy="2390291"/>
        </p:xfrm>
        <a:graphic>
          <a:graphicData uri="http://schemas.openxmlformats.org/drawingml/2006/table">
            <a:tbl>
              <a:tblPr firstRow="1" bandRow="1">
                <a:tableStyleId>{8A107856-5554-42FB-B03E-39F5DBC370BA}</a:tableStyleId>
              </a:tblPr>
              <a:tblGrid>
                <a:gridCol w="1985309">
                  <a:extLst>
                    <a:ext uri="{9D8B030D-6E8A-4147-A177-3AD203B41FA5}">
                      <a16:colId xmlns:a16="http://schemas.microsoft.com/office/drawing/2014/main" val="2778316671"/>
                    </a:ext>
                  </a:extLst>
                </a:gridCol>
                <a:gridCol w="1985309">
                  <a:extLst>
                    <a:ext uri="{9D8B030D-6E8A-4147-A177-3AD203B41FA5}">
                      <a16:colId xmlns:a16="http://schemas.microsoft.com/office/drawing/2014/main" val="131114744"/>
                    </a:ext>
                  </a:extLst>
                </a:gridCol>
                <a:gridCol w="1985309">
                  <a:extLst>
                    <a:ext uri="{9D8B030D-6E8A-4147-A177-3AD203B41FA5}">
                      <a16:colId xmlns:a16="http://schemas.microsoft.com/office/drawing/2014/main" val="1469501291"/>
                    </a:ext>
                  </a:extLst>
                </a:gridCol>
              </a:tblGrid>
              <a:tr h="1102800">
                <a:tc gridSpan="3">
                  <a:txBody>
                    <a:bodyPr/>
                    <a:lstStyle/>
                    <a:p>
                      <a:pPr algn="ctr"/>
                      <a:r>
                        <a:rPr lang="ru-RU" sz="1800" dirty="0" smtClean="0">
                          <a:latin typeface="Times New Roman" panose="02020603050405020304" pitchFamily="18" charset="0"/>
                          <a:cs typeface="Times New Roman" panose="02020603050405020304" pitchFamily="18" charset="0"/>
                        </a:rPr>
                        <a:t>Строительство дошкольного образовательного учреждения на 300 мест по адресу: </a:t>
                      </a:r>
                    </a:p>
                    <a:p>
                      <a:pPr algn="ctr"/>
                      <a:r>
                        <a:rPr lang="ru-RU" sz="1800" dirty="0" smtClean="0">
                          <a:latin typeface="Times New Roman" panose="02020603050405020304" pitchFamily="18" charset="0"/>
                          <a:cs typeface="Times New Roman" panose="02020603050405020304" pitchFamily="18" charset="0"/>
                        </a:rPr>
                        <a:t>г. Михайловск, ул. Ботаническая, д. 34/1</a:t>
                      </a:r>
                      <a:endParaRPr lang="ru-RU" sz="1800" dirty="0">
                        <a:latin typeface="Times New Roman" panose="02020603050405020304" pitchFamily="18" charset="0"/>
                        <a:cs typeface="Times New Roman" panose="02020603050405020304" pitchFamily="18" charset="0"/>
                      </a:endParaRPr>
                    </a:p>
                  </a:txBody>
                  <a:tcPr anchor="ct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3123200979"/>
                  </a:ext>
                </a:extLst>
              </a:tr>
              <a:tr h="1287491">
                <a:tc>
                  <a:txBody>
                    <a:bodyPr/>
                    <a:lstStyle/>
                    <a:p>
                      <a:endParaRPr lang="ru-RU" dirty="0"/>
                    </a:p>
                  </a:txBody>
                  <a:tcPr/>
                </a:tc>
                <a:tc>
                  <a:txBody>
                    <a:bodyPr/>
                    <a:lstStyle/>
                    <a:p>
                      <a:endParaRPr lang="ru-RU" dirty="0" smtClean="0"/>
                    </a:p>
                    <a:p>
                      <a:endParaRPr lang="ru-RU" dirty="0"/>
                    </a:p>
                  </a:txBody>
                  <a:tcPr/>
                </a:tc>
                <a:tc>
                  <a:txBody>
                    <a:bodyPr/>
                    <a:lstStyle/>
                    <a:p>
                      <a:endParaRPr lang="ru-RU" dirty="0"/>
                    </a:p>
                  </a:txBody>
                  <a:tcPr/>
                </a:tc>
                <a:extLst>
                  <a:ext uri="{0D108BD9-81ED-4DB2-BD59-A6C34878D82A}">
                    <a16:rowId xmlns:a16="http://schemas.microsoft.com/office/drawing/2014/main" val="3806290673"/>
                  </a:ext>
                </a:extLst>
              </a:tr>
            </a:tbl>
          </a:graphicData>
        </a:graphic>
      </p:graphicFrame>
      <p:sp>
        <p:nvSpPr>
          <p:cNvPr id="5" name="Text Box 4"/>
          <p:cNvSpPr txBox="1">
            <a:spLocks noChangeArrowheads="1"/>
          </p:cNvSpPr>
          <p:nvPr/>
        </p:nvSpPr>
        <p:spPr bwMode="auto">
          <a:xfrm>
            <a:off x="583657" y="291566"/>
            <a:ext cx="9188796" cy="658244"/>
          </a:xfrm>
          <a:prstGeom prst="rect">
            <a:avLst/>
          </a:prstGeom>
          <a:noFill/>
          <a:ln w="9525">
            <a:noFill/>
            <a:miter lim="800000"/>
            <a:headEnd/>
            <a:tailEnd/>
          </a:ln>
          <a:effectLst/>
        </p:spPr>
        <p:txBody>
          <a:bodyPr wrap="square" lIns="103236" tIns="51619" rIns="103236" bIns="51619">
            <a:spAutoFit/>
          </a:bodyPr>
          <a:lstStyle>
            <a:defPPr>
              <a:defRPr lang="ru-RU"/>
            </a:defPPr>
            <a:lvl1pPr lvl="0" algn="ctr" defTabSz="1072074">
              <a:lnSpc>
                <a:spcPct val="90000"/>
              </a:lnSpc>
              <a:spcBef>
                <a:spcPts val="0"/>
              </a:spcBef>
              <a:defRPr sz="2000" b="1">
                <a:ln w="900" cmpd="sng">
                  <a:solidFill>
                    <a:schemeClr val="accent1">
                      <a:satMod val="190000"/>
                      <a:alpha val="55000"/>
                    </a:schemeClr>
                  </a:solidFill>
                  <a:prstDash val="solid"/>
                </a:ln>
                <a:latin typeface="Times New Roman"/>
                <a:cs typeface="+mn-cs"/>
              </a:defRPr>
            </a:lvl1pPr>
          </a:lstStyle>
          <a:p>
            <a:r>
              <a:rPr lang="ru-RU" dirty="0"/>
              <a:t>СВЕДЕНИЯ ОБ ОБЩЕСТВЕННО ЗНАЧИМЫХ </a:t>
            </a:r>
            <a:r>
              <a:rPr lang="ru-RU" dirty="0" smtClean="0"/>
              <a:t>ПРОЕКТАХ -</a:t>
            </a:r>
            <a:endParaRPr lang="ru-RU" dirty="0"/>
          </a:p>
          <a:p>
            <a:r>
              <a:rPr lang="ru-RU" dirty="0"/>
              <a:t>СТРОИТЕЛЬСТВО ОБЪЕКТОВ УЧРЕЖДЕНИЙ ОБРАЗОВАН</a:t>
            </a:r>
            <a:r>
              <a:rPr lang="ru-RU" dirty="0" smtClean="0"/>
              <a:t>ИЯ</a:t>
            </a:r>
            <a:endParaRPr lang="ru-RU" dirty="0"/>
          </a:p>
        </p:txBody>
      </p:sp>
      <p:graphicFrame>
        <p:nvGraphicFramePr>
          <p:cNvPr id="3" name="Схема 2"/>
          <p:cNvGraphicFramePr/>
          <p:nvPr>
            <p:extLst/>
          </p:nvPr>
        </p:nvGraphicFramePr>
        <p:xfrm>
          <a:off x="3368824" y="2592289"/>
          <a:ext cx="6768752" cy="1961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p:cNvGraphicFramePr/>
          <p:nvPr>
            <p:extLst/>
          </p:nvPr>
        </p:nvGraphicFramePr>
        <p:xfrm>
          <a:off x="-1599728" y="895511"/>
          <a:ext cx="6604000" cy="56404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p:cNvSpPr txBox="1">
            <a:spLocks noChangeArrowheads="1"/>
          </p:cNvSpPr>
          <p:nvPr/>
        </p:nvSpPr>
        <p:spPr bwMode="auto">
          <a:xfrm>
            <a:off x="8355437" y="895511"/>
            <a:ext cx="1255712" cy="307975"/>
          </a:xfrm>
          <a:prstGeom prst="rect">
            <a:avLst/>
          </a:prstGeom>
          <a:noFill/>
          <a:ln w="9525">
            <a:noFill/>
            <a:miter lim="800000"/>
            <a:headEnd/>
            <a:tailEnd/>
          </a:ln>
        </p:spPr>
        <p:txBody>
          <a:bodyPr wrap="none">
            <a:spAutoFit/>
          </a:bodyPr>
          <a:lstStyle/>
          <a:p>
            <a:r>
              <a:rPr lang="ru-RU" sz="1400" b="1" dirty="0">
                <a:latin typeface="Times New Roman" pitchFamily="18" charset="0"/>
                <a:cs typeface="Times New Roman" pitchFamily="18" charset="0"/>
              </a:rPr>
              <a:t>(тыс. рублей)</a:t>
            </a:r>
          </a:p>
        </p:txBody>
      </p:sp>
      <p:graphicFrame>
        <p:nvGraphicFramePr>
          <p:cNvPr id="10" name="Таблица 9"/>
          <p:cNvGraphicFramePr>
            <a:graphicFrameLocks noGrp="1"/>
          </p:cNvGraphicFramePr>
          <p:nvPr>
            <p:extLst/>
          </p:nvPr>
        </p:nvGraphicFramePr>
        <p:xfrm>
          <a:off x="4205592" y="3905920"/>
          <a:ext cx="4282389" cy="2476211"/>
        </p:xfrm>
        <a:graphic>
          <a:graphicData uri="http://schemas.openxmlformats.org/drawingml/2006/table">
            <a:tbl>
              <a:tblPr firstRow="1" bandRow="1">
                <a:tableStyleId>{8A107856-5554-42FB-B03E-39F5DBC370BA}</a:tableStyleId>
              </a:tblPr>
              <a:tblGrid>
                <a:gridCol w="2259576">
                  <a:extLst>
                    <a:ext uri="{9D8B030D-6E8A-4147-A177-3AD203B41FA5}">
                      <a16:colId xmlns:a16="http://schemas.microsoft.com/office/drawing/2014/main" val="2778316671"/>
                    </a:ext>
                  </a:extLst>
                </a:gridCol>
                <a:gridCol w="2022813">
                  <a:extLst>
                    <a:ext uri="{9D8B030D-6E8A-4147-A177-3AD203B41FA5}">
                      <a16:colId xmlns:a16="http://schemas.microsoft.com/office/drawing/2014/main" val="1469501291"/>
                    </a:ext>
                  </a:extLst>
                </a:gridCol>
              </a:tblGrid>
              <a:tr h="1102800">
                <a:tc gridSpan="2">
                  <a:txBody>
                    <a:bodyPr/>
                    <a:lstStyle/>
                    <a:p>
                      <a:pPr algn="ctr"/>
                      <a:r>
                        <a:rPr lang="ru-RU" sz="1800" dirty="0" smtClean="0">
                          <a:latin typeface="Times New Roman" panose="02020603050405020304" pitchFamily="18" charset="0"/>
                          <a:cs typeface="Times New Roman" panose="02020603050405020304" pitchFamily="18" charset="0"/>
                        </a:rPr>
                        <a:t>Строительство дошкольного образовательного учреждения </a:t>
                      </a:r>
                    </a:p>
                    <a:p>
                      <a:pPr algn="ctr"/>
                      <a:r>
                        <a:rPr lang="ru-RU" sz="1800" dirty="0" smtClean="0">
                          <a:latin typeface="Times New Roman" panose="02020603050405020304" pitchFamily="18" charset="0"/>
                          <a:cs typeface="Times New Roman" panose="02020603050405020304" pitchFamily="18" charset="0"/>
                        </a:rPr>
                        <a:t>на 300 мест по адресу: </a:t>
                      </a:r>
                    </a:p>
                    <a:p>
                      <a:pPr algn="ctr"/>
                      <a:r>
                        <a:rPr lang="ru-RU" sz="1800" dirty="0" smtClean="0">
                          <a:latin typeface="Times New Roman" panose="02020603050405020304" pitchFamily="18" charset="0"/>
                          <a:cs typeface="Times New Roman" panose="02020603050405020304" pitchFamily="18" charset="0"/>
                        </a:rPr>
                        <a:t>г. Михайловск, ул. Антона Чехова, 96</a:t>
                      </a:r>
                    </a:p>
                  </a:txBody>
                  <a:tcPr anchor="ctr"/>
                </a:tc>
                <a:tc hMerge="1">
                  <a:txBody>
                    <a:bodyPr/>
                    <a:lstStyle/>
                    <a:p>
                      <a:pPr algn="ctr"/>
                      <a:endParaRPr lang="ru-RU" sz="1800" dirty="0" smtClean="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123200979"/>
                  </a:ext>
                </a:extLst>
              </a:tr>
              <a:tr h="1287491">
                <a:tc>
                  <a:txBody>
                    <a:bodyPr/>
                    <a:lstStyle/>
                    <a:p>
                      <a:pPr algn="ctr"/>
                      <a:endParaRPr lang="ru-RU" sz="2400" b="1" i="0" u="none" dirty="0" smtClean="0">
                        <a:latin typeface="Times New Roman" panose="02020603050405020304" pitchFamily="18" charset="0"/>
                        <a:cs typeface="Times New Roman" panose="02020603050405020304" pitchFamily="18" charset="0"/>
                      </a:endParaRPr>
                    </a:p>
                  </a:txBody>
                  <a:tcPr/>
                </a:tc>
                <a:tc>
                  <a:txBody>
                    <a:bodyPr/>
                    <a:lstStyle/>
                    <a:p>
                      <a:pPr algn="ctr"/>
                      <a:endParaRPr lang="ru-RU" sz="2400" b="1" i="0" u="none" dirty="0" smtClean="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06290673"/>
                  </a:ext>
                </a:extLst>
              </a:tr>
            </a:tbl>
          </a:graphicData>
        </a:graphic>
      </p:graphicFrame>
      <p:graphicFrame>
        <p:nvGraphicFramePr>
          <p:cNvPr id="11" name="Схема 10"/>
          <p:cNvGraphicFramePr/>
          <p:nvPr>
            <p:extLst/>
          </p:nvPr>
        </p:nvGraphicFramePr>
        <p:xfrm>
          <a:off x="3728864" y="5401404"/>
          <a:ext cx="6264696" cy="196145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8744924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Прямая соединительная линия 34"/>
          <p:cNvCxnSpPr/>
          <p:nvPr/>
        </p:nvCxnSpPr>
        <p:spPr>
          <a:xfrm>
            <a:off x="1143673" y="5517232"/>
            <a:ext cx="3809327" cy="0"/>
          </a:xfrm>
          <a:prstGeom prst="line">
            <a:avLst/>
          </a:prstGeom>
          <a:ln w="25400" cap="rnd">
            <a:solidFill>
              <a:schemeClr val="tx1"/>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4088904" y="2100235"/>
            <a:ext cx="1511904" cy="0"/>
          </a:xfrm>
          <a:prstGeom prst="line">
            <a:avLst/>
          </a:prstGeom>
          <a:ln w="25400" cap="rnd">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39" name="Text Box 4"/>
          <p:cNvSpPr txBox="1">
            <a:spLocks noChangeArrowheads="1"/>
          </p:cNvSpPr>
          <p:nvPr>
            <p:custDataLst>
              <p:tags r:id="rId1"/>
            </p:custDataLst>
          </p:nvPr>
        </p:nvSpPr>
        <p:spPr bwMode="auto">
          <a:xfrm>
            <a:off x="544320" y="340917"/>
            <a:ext cx="9168730" cy="735138"/>
          </a:xfrm>
          <a:prstGeom prst="rect">
            <a:avLst/>
          </a:prstGeom>
          <a:noFill/>
          <a:ln w="9525">
            <a:noFill/>
            <a:miter lim="800000"/>
            <a:headEnd/>
            <a:tailEnd/>
          </a:ln>
        </p:spPr>
        <p:txBody>
          <a:bodyPr wrap="square">
            <a:spAutoFit/>
          </a:bodyPr>
          <a:lstStyle/>
          <a:p>
            <a:pPr algn="ctr" eaLnBrk="0" hangingPunct="0">
              <a:lnSpc>
                <a:spcPts val="2500"/>
              </a:lnSpc>
              <a:defRPr/>
            </a:pPr>
            <a:r>
              <a:rPr lang="ru-RU" altLang="ru-RU" sz="2000" b="1" dirty="0">
                <a:ln w="900" cmpd="sng">
                  <a:solidFill>
                    <a:schemeClr val="accent1">
                      <a:satMod val="190000"/>
                      <a:alpha val="55000"/>
                    </a:schemeClr>
                  </a:solidFill>
                  <a:prstDash val="solid"/>
                </a:ln>
                <a:latin typeface="Times New Roman"/>
                <a:cs typeface="+mn-cs"/>
                <a:sym typeface="+mn-lt"/>
              </a:rPr>
              <a:t>УКРЕПЛЕНИЕ МАТЕРИАЛЬНО-ТЕХНИЧЕСКОЙ БАЗЫ МУНИЦИПАЛЬНЫХ </a:t>
            </a:r>
            <a:r>
              <a:rPr lang="ru-RU" altLang="ru-RU" sz="2000" b="1" dirty="0" smtClean="0">
                <a:ln w="900" cmpd="sng">
                  <a:solidFill>
                    <a:schemeClr val="accent1">
                      <a:satMod val="190000"/>
                      <a:alpha val="55000"/>
                    </a:schemeClr>
                  </a:solidFill>
                  <a:prstDash val="solid"/>
                </a:ln>
                <a:latin typeface="Times New Roman"/>
                <a:cs typeface="+mn-cs"/>
                <a:sym typeface="+mn-lt"/>
              </a:rPr>
              <a:t>ОРГАНИЗАЦИЙ В 2026 г.</a:t>
            </a:r>
            <a:endParaRPr lang="ru-RU" altLang="ru-RU" sz="2000" b="1" dirty="0">
              <a:ln w="900" cmpd="sng">
                <a:solidFill>
                  <a:schemeClr val="accent1">
                    <a:satMod val="190000"/>
                    <a:alpha val="55000"/>
                  </a:schemeClr>
                </a:solidFill>
                <a:prstDash val="solid"/>
              </a:ln>
              <a:latin typeface="Times New Roman"/>
              <a:cs typeface="+mn-cs"/>
              <a:sym typeface="+mn-lt"/>
            </a:endParaRPr>
          </a:p>
        </p:txBody>
      </p:sp>
      <p:graphicFrame>
        <p:nvGraphicFramePr>
          <p:cNvPr id="16" name="Диаграмма 15"/>
          <p:cNvGraphicFramePr/>
          <p:nvPr>
            <p:extLst/>
          </p:nvPr>
        </p:nvGraphicFramePr>
        <p:xfrm>
          <a:off x="-2607841" y="591097"/>
          <a:ext cx="7206989" cy="5622897"/>
        </p:xfrm>
        <a:graphic>
          <a:graphicData uri="http://schemas.openxmlformats.org/drawingml/2006/chart">
            <c:chart xmlns:c="http://schemas.openxmlformats.org/drawingml/2006/chart" xmlns:r="http://schemas.openxmlformats.org/officeDocument/2006/relationships" r:id="rId3"/>
          </a:graphicData>
        </a:graphic>
      </p:graphicFrame>
      <p:cxnSp>
        <p:nvCxnSpPr>
          <p:cNvPr id="161" name="Прямая соединительная линия 160"/>
          <p:cNvCxnSpPr/>
          <p:nvPr/>
        </p:nvCxnSpPr>
        <p:spPr>
          <a:xfrm>
            <a:off x="3148729" y="2852936"/>
            <a:ext cx="2376000" cy="0"/>
          </a:xfrm>
          <a:prstGeom prst="line">
            <a:avLst/>
          </a:prstGeom>
          <a:ln w="25400" cap="rnd">
            <a:solidFill>
              <a:schemeClr val="tx1"/>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162" name="Прямая соединительная линия 161"/>
          <p:cNvCxnSpPr/>
          <p:nvPr/>
        </p:nvCxnSpPr>
        <p:spPr>
          <a:xfrm>
            <a:off x="2680677" y="4869160"/>
            <a:ext cx="936104" cy="0"/>
          </a:xfrm>
          <a:prstGeom prst="line">
            <a:avLst/>
          </a:prstGeom>
          <a:ln w="25400" cap="rnd">
            <a:solidFill>
              <a:schemeClr val="tx1"/>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163" name="Прямая соединительная линия 162"/>
          <p:cNvCxnSpPr/>
          <p:nvPr/>
        </p:nvCxnSpPr>
        <p:spPr>
          <a:xfrm>
            <a:off x="3616781" y="4197663"/>
            <a:ext cx="0" cy="671497"/>
          </a:xfrm>
          <a:prstGeom prst="line">
            <a:avLst/>
          </a:prstGeom>
          <a:ln w="25400" cap="rnd">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64" name="Прямая соединительная линия 163"/>
          <p:cNvCxnSpPr/>
          <p:nvPr/>
        </p:nvCxnSpPr>
        <p:spPr>
          <a:xfrm>
            <a:off x="3616781" y="4197663"/>
            <a:ext cx="1511904" cy="0"/>
          </a:xfrm>
          <a:prstGeom prst="line">
            <a:avLst/>
          </a:prstGeom>
          <a:ln w="25400" cap="rnd">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67" name="Прямая соединительная линия 166"/>
          <p:cNvCxnSpPr/>
          <p:nvPr/>
        </p:nvCxnSpPr>
        <p:spPr>
          <a:xfrm>
            <a:off x="1064568" y="6212211"/>
            <a:ext cx="3534580" cy="3567"/>
          </a:xfrm>
          <a:prstGeom prst="line">
            <a:avLst/>
          </a:prstGeom>
          <a:ln w="25400" cap="rnd">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p:cNvCxnSpPr/>
          <p:nvPr/>
        </p:nvCxnSpPr>
        <p:spPr>
          <a:xfrm>
            <a:off x="1064568" y="5652384"/>
            <a:ext cx="0" cy="559827"/>
          </a:xfrm>
          <a:prstGeom prst="line">
            <a:avLst/>
          </a:prstGeom>
          <a:ln w="25400" cap="rnd">
            <a:solidFill>
              <a:schemeClr val="tx1"/>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17" name="Овал 16"/>
          <p:cNvSpPr/>
          <p:nvPr/>
        </p:nvSpPr>
        <p:spPr>
          <a:xfrm>
            <a:off x="368635" y="2670420"/>
            <a:ext cx="1817667" cy="1629638"/>
          </a:xfrm>
          <a:prstGeom prst="ellipse">
            <a:avLst/>
          </a:prstGeom>
          <a:gradFill flip="none" rotWithShape="1">
            <a:gsLst>
              <a:gs pos="25000">
                <a:schemeClr val="bg1"/>
              </a:gs>
              <a:gs pos="100000">
                <a:srgbClr val="E5EFFB"/>
              </a:gs>
            </a:gsLst>
            <a:lin ang="5400000" scaled="1"/>
            <a:tileRect/>
          </a:gradFill>
          <a:ln>
            <a:noFill/>
          </a:ln>
          <a:effectLst>
            <a:glow rad="101600">
              <a:schemeClr val="accent3">
                <a:satMod val="175000"/>
                <a:alpha val="40000"/>
              </a:schemeClr>
            </a:glow>
            <a:outerShdw blurRad="101600" dist="38100" dir="5400000" algn="t"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ru-RU" sz="2400" dirty="0" smtClean="0">
                <a:solidFill>
                  <a:schemeClr val="tx1">
                    <a:lumMod val="50000"/>
                    <a:lumOff val="50000"/>
                  </a:schemeClr>
                </a:solidFill>
                <a:latin typeface="Impact" panose="020B0806030902050204" pitchFamily="34" charset="0"/>
              </a:rPr>
              <a:t>482 618,77</a:t>
            </a:r>
            <a:endParaRPr lang="ru-RU" sz="2400" dirty="0">
              <a:solidFill>
                <a:schemeClr val="tx1">
                  <a:lumMod val="50000"/>
                  <a:lumOff val="50000"/>
                </a:schemeClr>
              </a:solidFill>
              <a:latin typeface="Impact" panose="020B0806030902050204" pitchFamily="34" charset="0"/>
            </a:endParaRPr>
          </a:p>
        </p:txBody>
      </p:sp>
      <p:cxnSp>
        <p:nvCxnSpPr>
          <p:cNvPr id="72" name="Прямая соединительная линия 71"/>
          <p:cNvCxnSpPr/>
          <p:nvPr/>
        </p:nvCxnSpPr>
        <p:spPr>
          <a:xfrm>
            <a:off x="4705040" y="5688424"/>
            <a:ext cx="0" cy="324000"/>
          </a:xfrm>
          <a:prstGeom prst="line">
            <a:avLst/>
          </a:prstGeom>
          <a:ln w="25400" cap="rnd">
            <a:solidFill>
              <a:schemeClr val="tx1"/>
            </a:solidFill>
            <a:prstDash val="sysDot"/>
            <a:headEnd type="none"/>
            <a:tailEnd type="none"/>
          </a:ln>
          <a:effectLst>
            <a:outerShdw blurRad="139700" dist="38100" dir="2700000" algn="tl" rotWithShape="0">
              <a:prstClr val="black">
                <a:alpha val="61000"/>
              </a:prstClr>
            </a:outerShdw>
          </a:effectLst>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p:cNvCxnSpPr/>
          <p:nvPr/>
        </p:nvCxnSpPr>
        <p:spPr>
          <a:xfrm>
            <a:off x="4705040" y="5643573"/>
            <a:ext cx="247960" cy="0"/>
          </a:xfrm>
          <a:prstGeom prst="line">
            <a:avLst/>
          </a:prstGeom>
          <a:ln w="25400" cap="rnd">
            <a:solidFill>
              <a:schemeClr val="tx1"/>
            </a:solidFill>
            <a:prstDash val="sysDot"/>
            <a:headEnd type="none"/>
            <a:tailEnd type="none"/>
          </a:ln>
          <a:effectLst>
            <a:outerShdw blurRad="139700" dist="38100" dir="2700000" algn="tl" rotWithShape="0">
              <a:prstClr val="black">
                <a:alpha val="61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73" name="Таблица 72"/>
          <p:cNvGraphicFramePr>
            <a:graphicFrameLocks noGrp="1"/>
          </p:cNvGraphicFramePr>
          <p:nvPr>
            <p:extLst/>
          </p:nvPr>
        </p:nvGraphicFramePr>
        <p:xfrm>
          <a:off x="4579209" y="1326235"/>
          <a:ext cx="4962365" cy="5072212"/>
        </p:xfrm>
        <a:graphic>
          <a:graphicData uri="http://schemas.openxmlformats.org/drawingml/2006/table">
            <a:tbl>
              <a:tblPr firstRow="1" bandRow="1">
                <a:effectLst/>
                <a:tableStyleId>{5C22544A-7EE6-4342-B048-85BDC9FD1C3A}</a:tableStyleId>
              </a:tblPr>
              <a:tblGrid>
                <a:gridCol w="4962365">
                  <a:extLst>
                    <a:ext uri="{9D8B030D-6E8A-4147-A177-3AD203B41FA5}">
                      <a16:colId xmlns:a16="http://schemas.microsoft.com/office/drawing/2014/main" val="20000"/>
                    </a:ext>
                  </a:extLst>
                </a:gridCol>
              </a:tblGrid>
              <a:tr h="954399">
                <a:tc>
                  <a:txBody>
                    <a:bodyPr/>
                    <a:lstStyle/>
                    <a:p>
                      <a:pPr marL="265113" marR="0" lvl="0" indent="0" algn="l" defTabSz="914400" rtl="0" eaLnBrk="1" fontAlgn="auto" latinLnBrk="0" hangingPunct="1">
                        <a:lnSpc>
                          <a:spcPts val="1600"/>
                        </a:lnSpc>
                        <a:spcBef>
                          <a:spcPts val="0"/>
                        </a:spcBef>
                        <a:spcAft>
                          <a:spcPts val="600"/>
                        </a:spcAft>
                        <a:buClrTx/>
                        <a:buSzTx/>
                        <a:buFontTx/>
                        <a:buNone/>
                        <a:tabLst/>
                        <a:defRPr/>
                      </a:pPr>
                      <a:r>
                        <a:rPr lang="ru-RU" sz="1600" b="0" kern="1200" dirty="0" smtClean="0">
                          <a:solidFill>
                            <a:schemeClr val="tx1">
                              <a:lumMod val="85000"/>
                              <a:lumOff val="15000"/>
                            </a:schemeClr>
                          </a:solidFill>
                          <a:latin typeface="+mn-lt"/>
                          <a:ea typeface="+mn-ea"/>
                          <a:cs typeface="+mn-cs"/>
                        </a:rPr>
                        <a:t>Укрепление МТБ домов</a:t>
                      </a:r>
                      <a:r>
                        <a:rPr lang="ru-RU" sz="1600" b="0" kern="1200" baseline="0" dirty="0" smtClean="0">
                          <a:solidFill>
                            <a:schemeClr val="tx1">
                              <a:lumMod val="85000"/>
                              <a:lumOff val="15000"/>
                            </a:schemeClr>
                          </a:solidFill>
                          <a:latin typeface="+mn-lt"/>
                          <a:ea typeface="+mn-ea"/>
                          <a:cs typeface="+mn-cs"/>
                        </a:rPr>
                        <a:t> культуры</a:t>
                      </a:r>
                      <a:endParaRPr lang="ru-RU" sz="1600" b="0" kern="1200" dirty="0" smtClean="0">
                        <a:solidFill>
                          <a:schemeClr val="tx1">
                            <a:lumMod val="85000"/>
                            <a:lumOff val="15000"/>
                          </a:schemeClr>
                        </a:solidFill>
                        <a:latin typeface="+mn-lt"/>
                        <a:ea typeface="+mn-ea"/>
                        <a:cs typeface="+mn-cs"/>
                      </a:endParaRPr>
                    </a:p>
                  </a:txBody>
                  <a:tcPr marL="147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F5FA"/>
                    </a:solidFill>
                  </a:tcPr>
                </a:tc>
                <a:extLst>
                  <a:ext uri="{0D108BD9-81ED-4DB2-BD59-A6C34878D82A}">
                    <a16:rowId xmlns:a16="http://schemas.microsoft.com/office/drawing/2014/main" val="2502321882"/>
                  </a:ext>
                </a:extLst>
              </a:tr>
              <a:tr h="1076358">
                <a:tc>
                  <a:txBody>
                    <a:bodyPr/>
                    <a:lstStyle/>
                    <a:p>
                      <a:pPr marL="265113" indent="0" algn="l">
                        <a:lnSpc>
                          <a:spcPts val="1600"/>
                        </a:lnSpc>
                      </a:pPr>
                      <a:r>
                        <a:rPr lang="ru-RU" sz="1600" b="0" kern="1200" dirty="0" smtClean="0">
                          <a:solidFill>
                            <a:schemeClr val="tx1">
                              <a:lumMod val="85000"/>
                              <a:lumOff val="15000"/>
                            </a:schemeClr>
                          </a:solidFill>
                          <a:latin typeface="+mn-lt"/>
                          <a:ea typeface="+mn-ea"/>
                          <a:cs typeface="+mn-cs"/>
                        </a:rPr>
                        <a:t>Реализация мероприятий по модернизации школьных систем образования</a:t>
                      </a:r>
                    </a:p>
                  </a:txBody>
                  <a:tcPr marL="147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F5FA"/>
                    </a:solidFill>
                  </a:tcPr>
                </a:tc>
                <a:extLst>
                  <a:ext uri="{0D108BD9-81ED-4DB2-BD59-A6C34878D82A}">
                    <a16:rowId xmlns:a16="http://schemas.microsoft.com/office/drawing/2014/main" val="10001"/>
                  </a:ext>
                </a:extLst>
              </a:tr>
              <a:tr h="1224136">
                <a:tc>
                  <a:txBody>
                    <a:bodyPr/>
                    <a:lstStyle/>
                    <a:p>
                      <a:pPr marL="265113" indent="0" algn="l">
                        <a:lnSpc>
                          <a:spcPts val="1600"/>
                        </a:lnSpc>
                      </a:pPr>
                      <a:r>
                        <a:rPr lang="ru-RU" sz="1600" b="0" kern="1200" dirty="0" smtClean="0">
                          <a:solidFill>
                            <a:schemeClr val="tx1">
                              <a:lumMod val="85000"/>
                              <a:lumOff val="15000"/>
                            </a:schemeClr>
                          </a:solidFill>
                          <a:latin typeface="+mn-lt"/>
                          <a:ea typeface="+mn-ea"/>
                          <a:cs typeface="+mn-cs"/>
                        </a:rPr>
                        <a:t>Модернизация муниципальных учреждений культуры </a:t>
                      </a:r>
                      <a:r>
                        <a:rPr lang="ru-RU" sz="1600" b="0" kern="1200" baseline="0" dirty="0" smtClean="0">
                          <a:solidFill>
                            <a:schemeClr val="tx1">
                              <a:lumMod val="85000"/>
                              <a:lumOff val="15000"/>
                            </a:schemeClr>
                          </a:solidFill>
                          <a:latin typeface="+mn-lt"/>
                          <a:ea typeface="+mn-ea"/>
                          <a:cs typeface="+mn-cs"/>
                        </a:rPr>
                        <a:t>(капитальный ремонт)</a:t>
                      </a:r>
                      <a:endParaRPr lang="ru-RU" sz="1600" b="0" kern="1200" dirty="0" smtClean="0">
                        <a:solidFill>
                          <a:schemeClr val="tx1">
                            <a:lumMod val="85000"/>
                            <a:lumOff val="15000"/>
                          </a:schemeClr>
                        </a:solidFill>
                        <a:latin typeface="+mn-lt"/>
                        <a:ea typeface="+mn-ea"/>
                        <a:cs typeface="+mn-cs"/>
                      </a:endParaRPr>
                    </a:p>
                  </a:txBody>
                  <a:tcPr marL="147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F5FA"/>
                    </a:solidFill>
                  </a:tcPr>
                </a:tc>
                <a:extLst>
                  <a:ext uri="{0D108BD9-81ED-4DB2-BD59-A6C34878D82A}">
                    <a16:rowId xmlns:a16="http://schemas.microsoft.com/office/drawing/2014/main" val="1419983209"/>
                  </a:ext>
                </a:extLst>
              </a:tr>
              <a:tr h="1021986">
                <a:tc>
                  <a:txBody>
                    <a:bodyPr/>
                    <a:lstStyle/>
                    <a:p>
                      <a:pPr marL="265113" indent="0" algn="l">
                        <a:lnSpc>
                          <a:spcPts val="1600"/>
                        </a:lnSpc>
                      </a:pPr>
                      <a:r>
                        <a:rPr lang="ru-RU" sz="1600" b="0" kern="1200" dirty="0" smtClean="0">
                          <a:solidFill>
                            <a:schemeClr val="tx1">
                              <a:lumMod val="85000"/>
                              <a:lumOff val="15000"/>
                            </a:schemeClr>
                          </a:solidFill>
                          <a:latin typeface="+mn-lt"/>
                          <a:ea typeface="+mn-ea"/>
                          <a:cs typeface="+mn-cs"/>
                        </a:rPr>
                        <a:t>Государственная поддержка отрасли культуры (приобретение музыкальных инструментов)</a:t>
                      </a:r>
                    </a:p>
                  </a:txBody>
                  <a:tcPr marL="147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F5FA"/>
                    </a:solidFill>
                  </a:tcPr>
                </a:tc>
                <a:extLst>
                  <a:ext uri="{0D108BD9-81ED-4DB2-BD59-A6C34878D82A}">
                    <a16:rowId xmlns:a16="http://schemas.microsoft.com/office/drawing/2014/main" val="10002"/>
                  </a:ext>
                </a:extLst>
              </a:tr>
              <a:tr h="795333">
                <a:tc>
                  <a:txBody>
                    <a:bodyPr/>
                    <a:lstStyle/>
                    <a:p>
                      <a:pPr marL="265113" indent="0" algn="l">
                        <a:lnSpc>
                          <a:spcPts val="1600"/>
                        </a:lnSpc>
                      </a:pPr>
                      <a:r>
                        <a:rPr lang="ru-RU" sz="1600" b="0" kern="1200" dirty="0" smtClean="0">
                          <a:solidFill>
                            <a:schemeClr val="tx1">
                              <a:lumMod val="85000"/>
                              <a:lumOff val="15000"/>
                            </a:schemeClr>
                          </a:solidFill>
                          <a:latin typeface="+mn-lt"/>
                          <a:ea typeface="+mn-ea"/>
                          <a:cs typeface="+mn-cs"/>
                        </a:rPr>
                        <a:t>Модернизация библиотек (комплектования книжных фондов)</a:t>
                      </a:r>
                    </a:p>
                  </a:txBody>
                  <a:tcPr marL="147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CF5FA"/>
                    </a:solidFill>
                  </a:tcPr>
                </a:tc>
                <a:extLst>
                  <a:ext uri="{0D108BD9-81ED-4DB2-BD59-A6C34878D82A}">
                    <a16:rowId xmlns:a16="http://schemas.microsoft.com/office/drawing/2014/main" val="10003"/>
                  </a:ext>
                </a:extLst>
              </a:tr>
            </a:tbl>
          </a:graphicData>
        </a:graphic>
      </p:graphicFrame>
      <p:sp>
        <p:nvSpPr>
          <p:cNvPr id="63" name="Скругленный прямоугольник 62"/>
          <p:cNvSpPr/>
          <p:nvPr/>
        </p:nvSpPr>
        <p:spPr>
          <a:xfrm>
            <a:off x="4660292" y="2513687"/>
            <a:ext cx="1551734" cy="434428"/>
          </a:xfrm>
          <a:prstGeom prst="roundRect">
            <a:avLst>
              <a:gd name="adj" fmla="val 50000"/>
            </a:avLst>
          </a:prstGeom>
          <a:solidFill>
            <a:srgbClr val="C47B64"/>
          </a:solidFill>
          <a:ln>
            <a:solidFill>
              <a:schemeClr val="bg1"/>
            </a:solidFill>
          </a:ln>
          <a:effectLst>
            <a:outerShdw blurRad="139700" dist="38100" dir="2700000" algn="tl"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108000" rtlCol="0" anchor="ctr"/>
          <a:lstStyle/>
          <a:p>
            <a:pPr algn="r"/>
            <a:r>
              <a:rPr lang="ru-RU" dirty="0" smtClean="0">
                <a:effectLst>
                  <a:outerShdw blurRad="38100" dist="38100" dir="2700000" algn="tl">
                    <a:srgbClr val="000000">
                      <a:alpha val="43137"/>
                    </a:srgbClr>
                  </a:outerShdw>
                </a:effectLst>
                <a:latin typeface="Impact" panose="020B0806030902050204" pitchFamily="34" charset="0"/>
              </a:rPr>
              <a:t>465 189,82</a:t>
            </a:r>
            <a:endParaRPr lang="en-US" dirty="0">
              <a:effectLst>
                <a:outerShdw blurRad="38100" dist="38100" dir="2700000" algn="tl">
                  <a:srgbClr val="000000">
                    <a:alpha val="43137"/>
                  </a:srgbClr>
                </a:outerShdw>
              </a:effectLst>
              <a:latin typeface="Impact" panose="020B0806030902050204" pitchFamily="34" charset="0"/>
            </a:endParaRPr>
          </a:p>
        </p:txBody>
      </p:sp>
      <p:sp>
        <p:nvSpPr>
          <p:cNvPr id="66" name="Скругленный прямоугольник 65"/>
          <p:cNvSpPr/>
          <p:nvPr/>
        </p:nvSpPr>
        <p:spPr>
          <a:xfrm>
            <a:off x="4705059" y="3642152"/>
            <a:ext cx="1336580" cy="434428"/>
          </a:xfrm>
          <a:prstGeom prst="roundRect">
            <a:avLst>
              <a:gd name="adj" fmla="val 50000"/>
            </a:avLst>
          </a:prstGeom>
          <a:solidFill>
            <a:srgbClr val="36778E"/>
          </a:solidFill>
          <a:ln>
            <a:solidFill>
              <a:schemeClr val="bg1"/>
            </a:solidFill>
          </a:ln>
          <a:effectLst>
            <a:outerShdw blurRad="139700" dist="38100" dir="2700000" algn="tl"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108000" rtlCol="0" anchor="ctr"/>
          <a:lstStyle/>
          <a:p>
            <a:pPr algn="r"/>
            <a:r>
              <a:rPr lang="ru-RU" dirty="0" smtClean="0">
                <a:effectLst>
                  <a:outerShdw blurRad="38100" dist="38100" dir="2700000" algn="tl">
                    <a:srgbClr val="000000">
                      <a:alpha val="43137"/>
                    </a:srgbClr>
                  </a:outerShdw>
                </a:effectLst>
                <a:latin typeface="Impact" panose="020B0806030902050204" pitchFamily="34" charset="0"/>
              </a:rPr>
              <a:t>10 632,64</a:t>
            </a:r>
            <a:endParaRPr lang="en-US" dirty="0">
              <a:effectLst>
                <a:outerShdw blurRad="38100" dist="38100" dir="2700000" algn="tl">
                  <a:srgbClr val="000000">
                    <a:alpha val="43137"/>
                  </a:srgbClr>
                </a:outerShdw>
              </a:effectLst>
              <a:latin typeface="Impact" panose="020B0806030902050204" pitchFamily="34" charset="0"/>
            </a:endParaRPr>
          </a:p>
        </p:txBody>
      </p:sp>
      <p:sp>
        <p:nvSpPr>
          <p:cNvPr id="68" name="Скругленный прямоугольник 67"/>
          <p:cNvSpPr/>
          <p:nvPr/>
        </p:nvSpPr>
        <p:spPr>
          <a:xfrm>
            <a:off x="4744399" y="1573818"/>
            <a:ext cx="1285229" cy="434428"/>
          </a:xfrm>
          <a:prstGeom prst="roundRect">
            <a:avLst>
              <a:gd name="adj" fmla="val 50000"/>
            </a:avLst>
          </a:prstGeom>
          <a:solidFill>
            <a:srgbClr val="FEEA96"/>
          </a:solidFill>
          <a:ln>
            <a:solidFill>
              <a:schemeClr val="bg1"/>
            </a:solidFill>
          </a:ln>
          <a:effectLst>
            <a:outerShdw blurRad="139700" dist="38100" dir="2700000" algn="tl"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108000" rtlCol="0" anchor="ctr"/>
          <a:lstStyle/>
          <a:p>
            <a:pPr algn="r"/>
            <a:r>
              <a:rPr lang="ru-RU" dirty="0" smtClean="0">
                <a:solidFill>
                  <a:schemeClr val="tx1">
                    <a:lumMod val="75000"/>
                    <a:lumOff val="25000"/>
                  </a:schemeClr>
                </a:solidFill>
                <a:latin typeface="Impact" panose="020B0806030902050204" pitchFamily="34" charset="0"/>
              </a:rPr>
              <a:t>2 106,33</a:t>
            </a:r>
            <a:endParaRPr lang="en-US" dirty="0">
              <a:solidFill>
                <a:schemeClr val="tx1">
                  <a:lumMod val="75000"/>
                  <a:lumOff val="25000"/>
                </a:schemeClr>
              </a:solidFill>
              <a:latin typeface="Impact" panose="020B0806030902050204" pitchFamily="34" charset="0"/>
            </a:endParaRPr>
          </a:p>
        </p:txBody>
      </p:sp>
      <p:sp>
        <p:nvSpPr>
          <p:cNvPr id="19" name="Прямоугольник 5"/>
          <p:cNvSpPr>
            <a:spLocks noChangeArrowheads="1"/>
          </p:cNvSpPr>
          <p:nvPr/>
        </p:nvSpPr>
        <p:spPr bwMode="auto">
          <a:xfrm>
            <a:off x="8308904" y="1018260"/>
            <a:ext cx="1255712" cy="307975"/>
          </a:xfrm>
          <a:prstGeom prst="rect">
            <a:avLst/>
          </a:prstGeom>
          <a:noFill/>
          <a:ln w="9525">
            <a:noFill/>
            <a:miter lim="800000"/>
            <a:headEnd/>
            <a:tailEnd/>
          </a:ln>
        </p:spPr>
        <p:txBody>
          <a:bodyPr wrap="none">
            <a:spAutoFit/>
          </a:bodyPr>
          <a:lstStyle/>
          <a:p>
            <a:r>
              <a:rPr lang="ru-RU" sz="1400" b="1" dirty="0">
                <a:latin typeface="Times New Roman" pitchFamily="18" charset="0"/>
                <a:cs typeface="Times New Roman" pitchFamily="18" charset="0"/>
              </a:rPr>
              <a:t>(тыс. рублей)</a:t>
            </a:r>
            <a:endParaRPr lang="ru-RU" sz="1400" dirty="0">
              <a:latin typeface="Calibri" pitchFamily="34" charset="0"/>
            </a:endParaRPr>
          </a:p>
        </p:txBody>
      </p:sp>
      <p:sp>
        <p:nvSpPr>
          <p:cNvPr id="20" name="Скругленный прямоугольник 19"/>
          <p:cNvSpPr/>
          <p:nvPr/>
        </p:nvSpPr>
        <p:spPr>
          <a:xfrm>
            <a:off x="4756410" y="4902236"/>
            <a:ext cx="1285229" cy="434428"/>
          </a:xfrm>
          <a:prstGeom prst="roundRect">
            <a:avLst>
              <a:gd name="adj" fmla="val 50000"/>
            </a:avLst>
          </a:prstGeom>
          <a:solidFill>
            <a:srgbClr val="E183D6"/>
          </a:solidFill>
          <a:ln>
            <a:solidFill>
              <a:schemeClr val="bg1"/>
            </a:solidFill>
          </a:ln>
          <a:effectLst>
            <a:outerShdw blurRad="139700" dist="38100" dir="2700000" algn="tl"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108000" rtlCol="0" anchor="ctr"/>
          <a:lstStyle/>
          <a:p>
            <a:pPr algn="r"/>
            <a:r>
              <a:rPr lang="ru-RU" dirty="0" smtClean="0">
                <a:solidFill>
                  <a:schemeClr val="tx1">
                    <a:lumMod val="75000"/>
                    <a:lumOff val="25000"/>
                  </a:schemeClr>
                </a:solidFill>
                <a:latin typeface="Impact" panose="020B0806030902050204" pitchFamily="34" charset="0"/>
              </a:rPr>
              <a:t>3 791,45</a:t>
            </a:r>
            <a:endParaRPr lang="en-US" dirty="0">
              <a:solidFill>
                <a:schemeClr val="tx1">
                  <a:lumMod val="75000"/>
                  <a:lumOff val="25000"/>
                </a:schemeClr>
              </a:solidFill>
              <a:latin typeface="Impact" panose="020B0806030902050204" pitchFamily="34" charset="0"/>
            </a:endParaRPr>
          </a:p>
        </p:txBody>
      </p:sp>
      <p:sp>
        <p:nvSpPr>
          <p:cNvPr id="21" name="Скругленный прямоугольник 20"/>
          <p:cNvSpPr/>
          <p:nvPr/>
        </p:nvSpPr>
        <p:spPr>
          <a:xfrm>
            <a:off x="4744398" y="5807347"/>
            <a:ext cx="1285229" cy="434428"/>
          </a:xfrm>
          <a:prstGeom prst="roundRect">
            <a:avLst>
              <a:gd name="adj" fmla="val 50000"/>
            </a:avLst>
          </a:prstGeom>
          <a:solidFill>
            <a:srgbClr val="99DAFB"/>
          </a:solidFill>
          <a:ln>
            <a:solidFill>
              <a:schemeClr val="bg1"/>
            </a:solidFill>
          </a:ln>
          <a:effectLst>
            <a:outerShdw blurRad="139700" dist="38100" dir="2700000" algn="tl"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108000" rtlCol="0" anchor="ctr"/>
          <a:lstStyle/>
          <a:p>
            <a:pPr algn="r"/>
            <a:r>
              <a:rPr lang="ru-RU" dirty="0" smtClean="0">
                <a:solidFill>
                  <a:schemeClr val="tx1">
                    <a:lumMod val="75000"/>
                    <a:lumOff val="25000"/>
                  </a:schemeClr>
                </a:solidFill>
                <a:latin typeface="Impact" panose="020B0806030902050204" pitchFamily="34" charset="0"/>
              </a:rPr>
              <a:t>898,53</a:t>
            </a:r>
            <a:endParaRPr lang="en-US" dirty="0">
              <a:solidFill>
                <a:schemeClr val="tx1">
                  <a:lumMod val="75000"/>
                  <a:lumOff val="25000"/>
                </a:schemeClr>
              </a:solidFill>
              <a:latin typeface="Impact" panose="020B0806030902050204" pitchFamily="34" charset="0"/>
            </a:endParaRPr>
          </a:p>
        </p:txBody>
      </p:sp>
      <p:cxnSp>
        <p:nvCxnSpPr>
          <p:cNvPr id="23" name="Прямая соединительная линия 22"/>
          <p:cNvCxnSpPr/>
          <p:nvPr/>
        </p:nvCxnSpPr>
        <p:spPr>
          <a:xfrm>
            <a:off x="889812" y="1772816"/>
            <a:ext cx="3199092" cy="0"/>
          </a:xfrm>
          <a:prstGeom prst="line">
            <a:avLst/>
          </a:prstGeom>
          <a:ln w="25400" cap="rnd">
            <a:solidFill>
              <a:schemeClr val="tx1"/>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4088904" y="1772816"/>
            <a:ext cx="0" cy="331224"/>
          </a:xfrm>
          <a:prstGeom prst="line">
            <a:avLst/>
          </a:prstGeom>
          <a:ln w="25400" cap="rnd">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186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6340" y="1797602"/>
            <a:ext cx="4142866" cy="3216778"/>
          </a:xfrm>
          <a:prstGeom prst="rect">
            <a:avLst/>
          </a:prstGeom>
        </p:spPr>
      </p:pic>
      <p:sp>
        <p:nvSpPr>
          <p:cNvPr id="3" name="Прямоугольник 2"/>
          <p:cNvSpPr/>
          <p:nvPr/>
        </p:nvSpPr>
        <p:spPr>
          <a:xfrm>
            <a:off x="3545291" y="2079791"/>
            <a:ext cx="2931206" cy="10508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357188"/>
            <a:r>
              <a:rPr lang="ru-RU" dirty="0" smtClean="0">
                <a:solidFill>
                  <a:schemeClr val="tx2">
                    <a:lumMod val="50000"/>
                  </a:schemeClr>
                </a:solidFill>
                <a:latin typeface="Times New Roman" panose="02020603050405020304" pitchFamily="18" charset="0"/>
                <a:cs typeface="Times New Roman" panose="02020603050405020304" pitchFamily="18" charset="0"/>
              </a:rPr>
              <a:t>2026 – 337 530,27</a:t>
            </a:r>
            <a:endParaRPr lang="ru-RU" sz="1200" dirty="0">
              <a:solidFill>
                <a:schemeClr val="tx2">
                  <a:lumMod val="50000"/>
                </a:schemeClr>
              </a:solidFill>
              <a:latin typeface="Times New Roman" panose="02020603050405020304" pitchFamily="18" charset="0"/>
              <a:cs typeface="Times New Roman" panose="02020603050405020304" pitchFamily="18" charset="0"/>
            </a:endParaRPr>
          </a:p>
          <a:p>
            <a:pPr marL="357188">
              <a:buAutoNum type="arabicPlain" startAt="2027"/>
            </a:pPr>
            <a:r>
              <a:rPr lang="ru-RU" dirty="0" smtClean="0">
                <a:solidFill>
                  <a:schemeClr val="tx2">
                    <a:lumMod val="50000"/>
                  </a:schemeClr>
                </a:solidFill>
                <a:latin typeface="Times New Roman" panose="02020603050405020304" pitchFamily="18" charset="0"/>
                <a:cs typeface="Times New Roman" panose="02020603050405020304" pitchFamily="18" charset="0"/>
              </a:rPr>
              <a:t> – 336 103,29</a:t>
            </a:r>
          </a:p>
          <a:p>
            <a:pPr marL="357188">
              <a:buAutoNum type="arabicPlain" startAt="2027"/>
            </a:pPr>
            <a:r>
              <a:rPr lang="ru-RU" dirty="0" smtClean="0">
                <a:solidFill>
                  <a:schemeClr val="tx2">
                    <a:lumMod val="50000"/>
                  </a:schemeClr>
                </a:solidFill>
                <a:latin typeface="Times New Roman" panose="02020603050405020304" pitchFamily="18" charset="0"/>
                <a:cs typeface="Times New Roman" panose="02020603050405020304" pitchFamily="18" charset="0"/>
              </a:rPr>
              <a:t> – 336 103,29</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graphicFrame>
        <p:nvGraphicFramePr>
          <p:cNvPr id="35" name="Схема 34"/>
          <p:cNvGraphicFramePr/>
          <p:nvPr>
            <p:extLst/>
          </p:nvPr>
        </p:nvGraphicFramePr>
        <p:xfrm>
          <a:off x="630749" y="5178478"/>
          <a:ext cx="2976530" cy="1293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4" name="Схема 33"/>
          <p:cNvGraphicFramePr/>
          <p:nvPr>
            <p:extLst/>
          </p:nvPr>
        </p:nvGraphicFramePr>
        <p:xfrm>
          <a:off x="5978842" y="5099219"/>
          <a:ext cx="2513558" cy="131952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31" name="Схема 30"/>
          <p:cNvGraphicFramePr/>
          <p:nvPr>
            <p:extLst/>
          </p:nvPr>
        </p:nvGraphicFramePr>
        <p:xfrm>
          <a:off x="630749" y="2220548"/>
          <a:ext cx="2522051" cy="113486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32" name="Схема 31"/>
          <p:cNvGraphicFramePr/>
          <p:nvPr>
            <p:extLst/>
          </p:nvPr>
        </p:nvGraphicFramePr>
        <p:xfrm>
          <a:off x="6753200" y="1982712"/>
          <a:ext cx="2569369" cy="1244975"/>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33" name="Схема 32"/>
          <p:cNvGraphicFramePr/>
          <p:nvPr>
            <p:extLst/>
          </p:nvPr>
        </p:nvGraphicFramePr>
        <p:xfrm>
          <a:off x="6705274" y="4011279"/>
          <a:ext cx="2569369" cy="1372245"/>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30" name="Схема 29"/>
          <p:cNvGraphicFramePr/>
          <p:nvPr>
            <p:extLst/>
          </p:nvPr>
        </p:nvGraphicFramePr>
        <p:xfrm>
          <a:off x="630749" y="3837292"/>
          <a:ext cx="2288566" cy="1177088"/>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sp>
        <p:nvSpPr>
          <p:cNvPr id="6" name="Прямоугольник 5"/>
          <p:cNvSpPr/>
          <p:nvPr/>
        </p:nvSpPr>
        <p:spPr>
          <a:xfrm>
            <a:off x="544330" y="328553"/>
            <a:ext cx="8778240" cy="859274"/>
          </a:xfrm>
          <a:prstGeom prst="rect">
            <a:avLst/>
          </a:prstGeom>
        </p:spPr>
        <p:txBody>
          <a:bodyPr wrap="square">
            <a:spAutoFit/>
          </a:bodyPr>
          <a:lstStyle/>
          <a:p>
            <a:pPr algn="ctr" defTabSz="1072074">
              <a:lnSpc>
                <a:spcPct val="90000"/>
              </a:lnSpc>
            </a:pPr>
            <a:r>
              <a:rPr lang="ru-RU" sz="1846" b="1" dirty="0">
                <a:ln w="900" cmpd="sng">
                  <a:solidFill>
                    <a:schemeClr val="accent1">
                      <a:satMod val="190000"/>
                      <a:alpha val="55000"/>
                    </a:schemeClr>
                  </a:solidFill>
                  <a:prstDash val="solid"/>
                </a:ln>
                <a:latin typeface="Times New Roman"/>
              </a:rPr>
              <a:t>РАСХОДЫ БЮДЖЕТА ШПАКОВСКОГО МУНИЦИПАЛЬНОГО ОКРУГА </a:t>
            </a:r>
            <a:endParaRPr lang="en-US" sz="1846" b="1" dirty="0">
              <a:ln w="900" cmpd="sng">
                <a:solidFill>
                  <a:schemeClr val="accent1">
                    <a:satMod val="190000"/>
                    <a:alpha val="55000"/>
                  </a:schemeClr>
                </a:solidFill>
                <a:prstDash val="solid"/>
              </a:ln>
              <a:latin typeface="Times New Roman"/>
            </a:endParaRPr>
          </a:p>
          <a:p>
            <a:pPr algn="ctr" defTabSz="1072074">
              <a:lnSpc>
                <a:spcPct val="90000"/>
              </a:lnSpc>
            </a:pPr>
            <a:r>
              <a:rPr lang="ru-RU" sz="1846" b="1" dirty="0">
                <a:ln w="900" cmpd="sng">
                  <a:solidFill>
                    <a:schemeClr val="accent1">
                      <a:satMod val="190000"/>
                      <a:alpha val="55000"/>
                    </a:schemeClr>
                  </a:solidFill>
                  <a:prstDash val="solid"/>
                </a:ln>
                <a:latin typeface="Times New Roman"/>
              </a:rPr>
              <a:t>В СФЕРЕ БЛАГОУСТРОЙСТВА </a:t>
            </a:r>
          </a:p>
          <a:p>
            <a:pPr algn="ctr" defTabSz="1072074">
              <a:lnSpc>
                <a:spcPct val="90000"/>
              </a:lnSpc>
            </a:pPr>
            <a:r>
              <a:rPr lang="ru-RU" sz="1846" b="1" dirty="0">
                <a:ln w="900" cmpd="sng">
                  <a:solidFill>
                    <a:schemeClr val="accent1">
                      <a:satMod val="190000"/>
                      <a:alpha val="55000"/>
                    </a:schemeClr>
                  </a:solidFill>
                  <a:prstDash val="solid"/>
                </a:ln>
                <a:latin typeface="Times New Roman"/>
              </a:rPr>
              <a:t>И ЖИЛИЩНО-КОММУНАЛЬНОГО ХОЗЯЙСТВА В </a:t>
            </a:r>
            <a:r>
              <a:rPr lang="ru-RU" sz="1846" b="1" dirty="0" smtClean="0">
                <a:ln w="900" cmpd="sng">
                  <a:solidFill>
                    <a:schemeClr val="accent1">
                      <a:satMod val="190000"/>
                      <a:alpha val="55000"/>
                    </a:schemeClr>
                  </a:solidFill>
                  <a:prstDash val="solid"/>
                </a:ln>
                <a:latin typeface="Times New Roman"/>
              </a:rPr>
              <a:t>2026-2028 гг.</a:t>
            </a:r>
            <a:endParaRPr lang="ru-RU" sz="1846" b="1" dirty="0">
              <a:ln w="900" cmpd="sng">
                <a:solidFill>
                  <a:schemeClr val="accent1">
                    <a:satMod val="190000"/>
                    <a:alpha val="55000"/>
                  </a:schemeClr>
                </a:solidFill>
                <a:prstDash val="solid"/>
              </a:ln>
              <a:latin typeface="Times New Roman"/>
            </a:endParaRPr>
          </a:p>
        </p:txBody>
      </p:sp>
      <p:grpSp>
        <p:nvGrpSpPr>
          <p:cNvPr id="7" name="Группа 6"/>
          <p:cNvGrpSpPr/>
          <p:nvPr/>
        </p:nvGrpSpPr>
        <p:grpSpPr>
          <a:xfrm>
            <a:off x="817050" y="1394998"/>
            <a:ext cx="2102264" cy="1300984"/>
            <a:chOff x="0" y="309"/>
            <a:chExt cx="1139437" cy="1208120"/>
          </a:xfrm>
          <a:scene3d>
            <a:camera prst="orthographicFront">
              <a:rot lat="0" lon="0" rev="0"/>
            </a:camera>
            <a:lightRig rig="contrasting" dir="t">
              <a:rot lat="0" lon="0" rev="1200000"/>
            </a:lightRig>
          </a:scene3d>
        </p:grpSpPr>
        <p:sp>
          <p:nvSpPr>
            <p:cNvPr id="8" name="Скругленный прямоугольник 7"/>
            <p:cNvSpPr/>
            <p:nvPr/>
          </p:nvSpPr>
          <p:spPr>
            <a:xfrm>
              <a:off x="0" y="309"/>
              <a:ext cx="1139437" cy="1208120"/>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9" name="Скругленный прямоугольник 4"/>
            <p:cNvSpPr txBox="1"/>
            <p:nvPr/>
          </p:nvSpPr>
          <p:spPr>
            <a:xfrm>
              <a:off x="55623" y="55932"/>
              <a:ext cx="1028191" cy="109687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32385" rIns="64770" bIns="32385" numCol="1" spcCol="1270" anchor="ctr" anchorCtr="0">
              <a:noAutofit/>
            </a:bodyPr>
            <a:lstStyle/>
            <a:p>
              <a:pPr algn="ctr" defTabSz="755650">
                <a:lnSpc>
                  <a:spcPct val="90000"/>
                </a:lnSpc>
                <a:spcAft>
                  <a:spcPct val="35000"/>
                </a:spcAft>
              </a:pPr>
              <a:r>
                <a:rPr lang="ru-RU" sz="1700" dirty="0">
                  <a:latin typeface="Times New Roman" panose="02020603050405020304" pitchFamily="18" charset="0"/>
                  <a:cs typeface="Times New Roman" panose="02020603050405020304" pitchFamily="18" charset="0"/>
                </a:rPr>
                <a:t>Уличное освещение и мероприятия по энергосбережению</a:t>
              </a:r>
            </a:p>
          </p:txBody>
        </p:sp>
      </p:grpSp>
      <p:grpSp>
        <p:nvGrpSpPr>
          <p:cNvPr id="11" name="Группа 10"/>
          <p:cNvGrpSpPr/>
          <p:nvPr/>
        </p:nvGrpSpPr>
        <p:grpSpPr>
          <a:xfrm>
            <a:off x="743721" y="3727002"/>
            <a:ext cx="2102265" cy="628164"/>
            <a:chOff x="0" y="309"/>
            <a:chExt cx="1139437" cy="1208120"/>
          </a:xfrm>
          <a:scene3d>
            <a:camera prst="orthographicFront">
              <a:rot lat="0" lon="0" rev="0"/>
            </a:camera>
            <a:lightRig rig="contrasting" dir="t">
              <a:rot lat="0" lon="0" rev="1200000"/>
            </a:lightRig>
          </a:scene3d>
        </p:grpSpPr>
        <p:sp>
          <p:nvSpPr>
            <p:cNvPr id="12" name="Скругленный прямоугольник 11"/>
            <p:cNvSpPr/>
            <p:nvPr/>
          </p:nvSpPr>
          <p:spPr>
            <a:xfrm>
              <a:off x="0" y="309"/>
              <a:ext cx="1139437" cy="1208120"/>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3" name="Скругленный прямоугольник 4"/>
            <p:cNvSpPr txBox="1"/>
            <p:nvPr/>
          </p:nvSpPr>
          <p:spPr>
            <a:xfrm>
              <a:off x="55623" y="55932"/>
              <a:ext cx="1028191" cy="109687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32385" rIns="64770" bIns="32385" numCol="1" spcCol="1270" anchor="ctr" anchorCtr="0">
              <a:noAutofit/>
            </a:bodyPr>
            <a:lstStyle/>
            <a:p>
              <a:pPr algn="ctr" defTabSz="755650">
                <a:lnSpc>
                  <a:spcPct val="90000"/>
                </a:lnSpc>
                <a:spcAft>
                  <a:spcPct val="35000"/>
                </a:spcAft>
              </a:pPr>
              <a:r>
                <a:rPr lang="ru-RU" sz="1700" dirty="0">
                  <a:latin typeface="Times New Roman" panose="02020603050405020304" pitchFamily="18" charset="0"/>
                  <a:cs typeface="Times New Roman" panose="02020603050405020304" pitchFamily="18" charset="0"/>
                </a:rPr>
                <a:t>Озеленение</a:t>
              </a:r>
            </a:p>
          </p:txBody>
        </p:sp>
      </p:grpSp>
      <p:grpSp>
        <p:nvGrpSpPr>
          <p:cNvPr id="14" name="Группа 13"/>
          <p:cNvGrpSpPr/>
          <p:nvPr/>
        </p:nvGrpSpPr>
        <p:grpSpPr>
          <a:xfrm>
            <a:off x="6966468" y="1469063"/>
            <a:ext cx="2102265" cy="1027300"/>
            <a:chOff x="0" y="309"/>
            <a:chExt cx="1139437" cy="1208120"/>
          </a:xfrm>
          <a:scene3d>
            <a:camera prst="orthographicFront">
              <a:rot lat="0" lon="0" rev="0"/>
            </a:camera>
            <a:lightRig rig="contrasting" dir="t">
              <a:rot lat="0" lon="0" rev="1200000"/>
            </a:lightRig>
          </a:scene3d>
        </p:grpSpPr>
        <p:sp>
          <p:nvSpPr>
            <p:cNvPr id="15" name="Скругленный прямоугольник 14"/>
            <p:cNvSpPr/>
            <p:nvPr/>
          </p:nvSpPr>
          <p:spPr>
            <a:xfrm>
              <a:off x="0" y="309"/>
              <a:ext cx="1139437" cy="1208120"/>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6" name="Скругленный прямоугольник 4"/>
            <p:cNvSpPr txBox="1"/>
            <p:nvPr/>
          </p:nvSpPr>
          <p:spPr>
            <a:xfrm>
              <a:off x="55623" y="55932"/>
              <a:ext cx="1028191" cy="109687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32385" rIns="64770" bIns="32385" numCol="1" spcCol="1270" anchor="ctr" anchorCtr="0">
              <a:noAutofit/>
            </a:bodyPr>
            <a:lstStyle/>
            <a:p>
              <a:pPr algn="ctr" defTabSz="755650">
                <a:lnSpc>
                  <a:spcPct val="90000"/>
                </a:lnSpc>
                <a:spcAft>
                  <a:spcPct val="35000"/>
                </a:spcAft>
              </a:pPr>
              <a:r>
                <a:rPr lang="ru-RU" sz="1700" dirty="0">
                  <a:latin typeface="Times New Roman" panose="02020603050405020304" pitchFamily="18" charset="0"/>
                  <a:cs typeface="Times New Roman" panose="02020603050405020304" pitchFamily="18" charset="0"/>
                </a:rPr>
                <a:t>Содержание мест захоронения</a:t>
              </a:r>
            </a:p>
          </p:txBody>
        </p:sp>
      </p:grpSp>
      <p:grpSp>
        <p:nvGrpSpPr>
          <p:cNvPr id="17" name="Группа 16"/>
          <p:cNvGrpSpPr/>
          <p:nvPr/>
        </p:nvGrpSpPr>
        <p:grpSpPr>
          <a:xfrm>
            <a:off x="6959845" y="3474064"/>
            <a:ext cx="2179148" cy="1114532"/>
            <a:chOff x="0" y="309"/>
            <a:chExt cx="1139437" cy="1208120"/>
          </a:xfrm>
          <a:scene3d>
            <a:camera prst="orthographicFront">
              <a:rot lat="0" lon="0" rev="0"/>
            </a:camera>
            <a:lightRig rig="contrasting" dir="t">
              <a:rot lat="0" lon="0" rev="1200000"/>
            </a:lightRig>
          </a:scene3d>
        </p:grpSpPr>
        <p:sp>
          <p:nvSpPr>
            <p:cNvPr id="18" name="Скругленный прямоугольник 17"/>
            <p:cNvSpPr/>
            <p:nvPr/>
          </p:nvSpPr>
          <p:spPr>
            <a:xfrm>
              <a:off x="0" y="309"/>
              <a:ext cx="1139437" cy="1208120"/>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9" name="Скругленный прямоугольник 4"/>
            <p:cNvSpPr txBox="1"/>
            <p:nvPr/>
          </p:nvSpPr>
          <p:spPr>
            <a:xfrm>
              <a:off x="55623" y="27925"/>
              <a:ext cx="1028191" cy="11248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32385" rIns="64770" bIns="32385" numCol="1" spcCol="1270" anchor="ctr" anchorCtr="0">
              <a:noAutofit/>
            </a:bodyPr>
            <a:lstStyle/>
            <a:p>
              <a:pPr algn="ctr" defTabSz="755650">
                <a:lnSpc>
                  <a:spcPct val="90000"/>
                </a:lnSpc>
                <a:spcAft>
                  <a:spcPct val="35000"/>
                </a:spcAft>
              </a:pPr>
              <a:r>
                <a:rPr lang="ru-RU" sz="1700" dirty="0">
                  <a:latin typeface="Times New Roman" panose="02020603050405020304" pitchFamily="18" charset="0"/>
                  <a:cs typeface="Times New Roman" panose="02020603050405020304" pitchFamily="18" charset="0"/>
                </a:rPr>
                <a:t>Прочие мероприятия по благоустройству</a:t>
              </a:r>
            </a:p>
          </p:txBody>
        </p:sp>
      </p:grpSp>
      <p:grpSp>
        <p:nvGrpSpPr>
          <p:cNvPr id="20" name="Группа 19"/>
          <p:cNvGrpSpPr/>
          <p:nvPr/>
        </p:nvGrpSpPr>
        <p:grpSpPr>
          <a:xfrm>
            <a:off x="2630390" y="5260756"/>
            <a:ext cx="2102265" cy="1211196"/>
            <a:chOff x="0" y="309"/>
            <a:chExt cx="1139437" cy="1208120"/>
          </a:xfrm>
          <a:scene3d>
            <a:camera prst="orthographicFront">
              <a:rot lat="0" lon="0" rev="0"/>
            </a:camera>
            <a:lightRig rig="contrasting" dir="t">
              <a:rot lat="0" lon="0" rev="1200000"/>
            </a:lightRig>
          </a:scene3d>
        </p:grpSpPr>
        <p:sp>
          <p:nvSpPr>
            <p:cNvPr id="21" name="Скругленный прямоугольник 20"/>
            <p:cNvSpPr/>
            <p:nvPr/>
          </p:nvSpPr>
          <p:spPr>
            <a:xfrm>
              <a:off x="0" y="309"/>
              <a:ext cx="1139437" cy="1208120"/>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2" name="Скругленный прямоугольник 4"/>
            <p:cNvSpPr txBox="1"/>
            <p:nvPr/>
          </p:nvSpPr>
          <p:spPr>
            <a:xfrm>
              <a:off x="55623" y="55932"/>
              <a:ext cx="1028191" cy="109687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32385" rIns="64770" bIns="32385" numCol="1" spcCol="1270" anchor="ctr" anchorCtr="0">
              <a:noAutofit/>
            </a:bodyPr>
            <a:lstStyle/>
            <a:p>
              <a:pPr algn="ctr" defTabSz="755650">
                <a:lnSpc>
                  <a:spcPct val="90000"/>
                </a:lnSpc>
                <a:spcAft>
                  <a:spcPct val="35000"/>
                </a:spcAft>
              </a:pPr>
              <a:r>
                <a:rPr lang="ru-RU" sz="1700" dirty="0">
                  <a:latin typeface="Times New Roman" panose="02020603050405020304" pitchFamily="18" charset="0"/>
                  <a:cs typeface="Times New Roman" panose="02020603050405020304" pitchFamily="18" charset="0"/>
                </a:rPr>
                <a:t>Проекты развития </a:t>
              </a:r>
              <a:r>
                <a:rPr lang="ru-RU" sz="1700" dirty="0" smtClean="0">
                  <a:latin typeface="Times New Roman" panose="02020603050405020304" pitchFamily="18" charset="0"/>
                  <a:cs typeface="Times New Roman" panose="02020603050405020304" pitchFamily="18" charset="0"/>
                </a:rPr>
                <a:t>территорий</a:t>
              </a:r>
              <a:endParaRPr lang="ru-RU" sz="1700" dirty="0">
                <a:latin typeface="Times New Roman" panose="02020603050405020304" pitchFamily="18" charset="0"/>
                <a:cs typeface="Times New Roman" panose="02020603050405020304" pitchFamily="18" charset="0"/>
              </a:endParaRPr>
            </a:p>
          </p:txBody>
        </p:sp>
      </p:grpSp>
      <p:grpSp>
        <p:nvGrpSpPr>
          <p:cNvPr id="23" name="Группа 22"/>
          <p:cNvGrpSpPr/>
          <p:nvPr/>
        </p:nvGrpSpPr>
        <p:grpSpPr>
          <a:xfrm>
            <a:off x="4927711" y="5246054"/>
            <a:ext cx="2102265" cy="1225898"/>
            <a:chOff x="0" y="309"/>
            <a:chExt cx="1139437" cy="1208120"/>
          </a:xfrm>
          <a:scene3d>
            <a:camera prst="orthographicFront">
              <a:rot lat="0" lon="0" rev="0"/>
            </a:camera>
            <a:lightRig rig="contrasting" dir="t">
              <a:rot lat="0" lon="0" rev="1200000"/>
            </a:lightRig>
          </a:scene3d>
        </p:grpSpPr>
        <p:sp>
          <p:nvSpPr>
            <p:cNvPr id="24" name="Скругленный прямоугольник 23"/>
            <p:cNvSpPr/>
            <p:nvPr/>
          </p:nvSpPr>
          <p:spPr>
            <a:xfrm>
              <a:off x="0" y="309"/>
              <a:ext cx="1139437" cy="1208120"/>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5" name="Скругленный прямоугольник 4"/>
            <p:cNvSpPr txBox="1"/>
            <p:nvPr/>
          </p:nvSpPr>
          <p:spPr>
            <a:xfrm>
              <a:off x="55623" y="55932"/>
              <a:ext cx="1028191" cy="109687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32385" rIns="64770" bIns="32385" numCol="1" spcCol="1270" anchor="ctr" anchorCtr="0">
              <a:noAutofit/>
            </a:bodyPr>
            <a:lstStyle/>
            <a:p>
              <a:pPr algn="ctr" defTabSz="755650">
                <a:lnSpc>
                  <a:spcPct val="90000"/>
                </a:lnSpc>
                <a:spcAft>
                  <a:spcPct val="35000"/>
                </a:spcAft>
              </a:pPr>
              <a:r>
                <a:rPr lang="ru-RU" sz="1700" dirty="0">
                  <a:latin typeface="Times New Roman" panose="02020603050405020304" pitchFamily="18" charset="0"/>
                  <a:cs typeface="Times New Roman" panose="02020603050405020304" pitchFamily="18" charset="0"/>
                </a:rPr>
                <a:t>Благоустройство </a:t>
              </a:r>
              <a:r>
                <a:rPr lang="ru-RU" sz="1700" dirty="0" smtClean="0">
                  <a:latin typeface="Times New Roman" panose="02020603050405020304" pitchFamily="18" charset="0"/>
                  <a:cs typeface="Times New Roman" panose="02020603050405020304" pitchFamily="18" charset="0"/>
                </a:rPr>
                <a:t>аллеи Здоровья </a:t>
              </a:r>
              <a:endParaRPr lang="ru-RU" sz="1700" dirty="0">
                <a:latin typeface="Times New Roman" panose="02020603050405020304" pitchFamily="18" charset="0"/>
                <a:cs typeface="Times New Roman" panose="02020603050405020304" pitchFamily="18" charset="0"/>
              </a:endParaRPr>
            </a:p>
          </p:txBody>
        </p:sp>
      </p:grpSp>
      <p:sp>
        <p:nvSpPr>
          <p:cNvPr id="47" name="TextBox 46"/>
          <p:cNvSpPr txBox="1"/>
          <p:nvPr/>
        </p:nvSpPr>
        <p:spPr>
          <a:xfrm>
            <a:off x="8476216" y="1151818"/>
            <a:ext cx="1032655" cy="261610"/>
          </a:xfrm>
          <a:prstGeom prst="rect">
            <a:avLst/>
          </a:prstGeom>
          <a:noFill/>
        </p:spPr>
        <p:txBody>
          <a:bodyPr wrap="none" rtlCol="0">
            <a:spAutoFit/>
          </a:bodyPr>
          <a:lstStyle/>
          <a:p>
            <a:r>
              <a:rPr lang="ru-RU" sz="1100" b="1" dirty="0">
                <a:latin typeface="Times New Roman" panose="02020603050405020304" pitchFamily="18" charset="0"/>
                <a:cs typeface="Times New Roman" panose="02020603050405020304" pitchFamily="18" charset="0"/>
              </a:rPr>
              <a:t>(тыс. рублей)</a:t>
            </a:r>
          </a:p>
        </p:txBody>
      </p:sp>
    </p:spTree>
    <p:extLst>
      <p:ext uri="{BB962C8B-B14F-4D97-AF65-F5344CB8AC3E}">
        <p14:creationId xmlns:p14="http://schemas.microsoft.com/office/powerpoint/2010/main" val="34670640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Рисунок 41"/>
          <p:cNvPicPr>
            <a:picLocks noChangeAspect="1"/>
          </p:cNvPicPr>
          <p:nvPr/>
        </p:nvPicPr>
        <p:blipFill rotWithShape="1">
          <a:blip r:embed="rId3"/>
          <a:srcRect l="41505" t="27706" r="17586" b="21501"/>
          <a:stretch/>
        </p:blipFill>
        <p:spPr>
          <a:xfrm>
            <a:off x="5529064" y="2162239"/>
            <a:ext cx="3681102" cy="2570928"/>
          </a:xfrm>
          <a:prstGeom prst="rect">
            <a:avLst/>
          </a:prstGeom>
        </p:spPr>
      </p:pic>
      <p:grpSp>
        <p:nvGrpSpPr>
          <p:cNvPr id="12" name="Группа 11"/>
          <p:cNvGrpSpPr/>
          <p:nvPr/>
        </p:nvGrpSpPr>
        <p:grpSpPr>
          <a:xfrm>
            <a:off x="574327" y="1423415"/>
            <a:ext cx="4123968" cy="3571212"/>
            <a:chOff x="657338" y="770227"/>
            <a:chExt cx="3062975" cy="1908115"/>
          </a:xfrm>
          <a:gradFill>
            <a:gsLst>
              <a:gs pos="0">
                <a:srgbClr val="5E9EFF"/>
              </a:gs>
              <a:gs pos="39999">
                <a:schemeClr val="bg1"/>
              </a:gs>
            </a:gsLst>
            <a:lin ang="2700000" scaled="1"/>
          </a:gradFill>
          <a:effectLst/>
        </p:grpSpPr>
        <p:sp>
          <p:nvSpPr>
            <p:cNvPr id="13" name="Rectangle 10"/>
            <p:cNvSpPr>
              <a:spLocks noChangeArrowheads="1"/>
            </p:cNvSpPr>
            <p:nvPr/>
          </p:nvSpPr>
          <p:spPr bwMode="auto">
            <a:xfrm>
              <a:off x="657339" y="770227"/>
              <a:ext cx="3062974" cy="381363"/>
            </a:xfrm>
            <a:prstGeom prst="rect">
              <a:avLst/>
            </a:prstGeom>
            <a:solidFill>
              <a:schemeClr val="accent4">
                <a:lumMod val="40000"/>
                <a:lumOff val="60000"/>
              </a:schemeClr>
            </a:solidFill>
            <a:ln>
              <a:headEnd/>
              <a:tailEnd/>
            </a:ln>
            <a:effectLst/>
            <a:scene3d>
              <a:camera prst="orthographicFront"/>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lIns="77925" tIns="38963" rIns="77925" bIns="38963" anchor="ctr"/>
            <a:lstStyle/>
            <a:p>
              <a:pPr algn="ctr">
                <a:defRPr/>
              </a:pPr>
              <a:r>
                <a:rPr lang="ru-RU" sz="1200" b="1" dirty="0" smtClean="0">
                  <a:solidFill>
                    <a:srgbClr val="383838"/>
                  </a:solidFill>
                  <a:latin typeface="Times New Roman" panose="02020603050405020304" pitchFamily="18" charset="0"/>
                  <a:ea typeface="Calibri" panose="020F0502020204030204" pitchFamily="34" charset="0"/>
                </a:rPr>
                <a:t>Благоустройство </a:t>
              </a:r>
              <a:r>
                <a:rPr lang="ru-RU" sz="1200" b="1" dirty="0">
                  <a:solidFill>
                    <a:srgbClr val="383838"/>
                  </a:solidFill>
                  <a:latin typeface="Times New Roman" panose="02020603050405020304" pitchFamily="18" charset="0"/>
                  <a:ea typeface="Calibri" panose="020F0502020204030204" pitchFamily="34" charset="0"/>
                </a:rPr>
                <a:t>аллеи Здоровья </a:t>
              </a:r>
              <a:endParaRPr lang="ru-RU" sz="1200" b="1" dirty="0" smtClean="0">
                <a:solidFill>
                  <a:srgbClr val="383838"/>
                </a:solidFill>
                <a:latin typeface="Times New Roman" panose="02020603050405020304" pitchFamily="18" charset="0"/>
                <a:ea typeface="Calibri" panose="020F0502020204030204" pitchFamily="34" charset="0"/>
              </a:endParaRPr>
            </a:p>
            <a:p>
              <a:pPr algn="ctr">
                <a:defRPr/>
              </a:pPr>
              <a:r>
                <a:rPr lang="ru-RU" sz="1200" b="1" dirty="0" smtClean="0">
                  <a:solidFill>
                    <a:srgbClr val="383838"/>
                  </a:solidFill>
                  <a:latin typeface="Times New Roman" panose="02020603050405020304" pitchFamily="18" charset="0"/>
                  <a:ea typeface="Calibri" panose="020F0502020204030204" pitchFamily="34" charset="0"/>
                </a:rPr>
                <a:t>по </a:t>
              </a:r>
              <a:r>
                <a:rPr lang="ru-RU" sz="1200" b="1" dirty="0">
                  <a:solidFill>
                    <a:srgbClr val="383838"/>
                  </a:solidFill>
                  <a:latin typeface="Times New Roman" panose="02020603050405020304" pitchFamily="18" charset="0"/>
                  <a:ea typeface="Calibri" panose="020F0502020204030204" pitchFamily="34" charset="0"/>
                </a:rPr>
                <a:t>ул. </a:t>
              </a:r>
              <a:r>
                <a:rPr lang="ru-RU" sz="1200" b="1" dirty="0" err="1">
                  <a:solidFill>
                    <a:srgbClr val="383838"/>
                  </a:solidFill>
                  <a:latin typeface="Times New Roman" panose="02020603050405020304" pitchFamily="18" charset="0"/>
                  <a:ea typeface="Calibri" panose="020F0502020204030204" pitchFamily="34" charset="0"/>
                </a:rPr>
                <a:t>Ишкова</a:t>
              </a:r>
              <a:r>
                <a:rPr lang="ru-RU" sz="1200" b="1" dirty="0">
                  <a:solidFill>
                    <a:srgbClr val="383838"/>
                  </a:solidFill>
                  <a:latin typeface="Times New Roman" panose="02020603050405020304" pitchFamily="18" charset="0"/>
                  <a:ea typeface="Calibri" panose="020F0502020204030204" pitchFamily="34" charset="0"/>
                </a:rPr>
                <a:t> </a:t>
              </a:r>
              <a:r>
                <a:rPr lang="ru-RU" sz="1200" b="1" dirty="0" smtClean="0">
                  <a:solidFill>
                    <a:srgbClr val="383838"/>
                  </a:solidFill>
                  <a:latin typeface="Times New Roman" panose="02020603050405020304" pitchFamily="18" charset="0"/>
                  <a:ea typeface="Calibri" panose="020F0502020204030204" pitchFamily="34" charset="0"/>
                </a:rPr>
                <a:t>в г. Михайловске</a:t>
              </a:r>
              <a:endParaRPr lang="ru-RU" sz="1200" b="1" dirty="0">
                <a:solidFill>
                  <a:schemeClr val="tx1"/>
                </a:solidFill>
                <a:latin typeface="Times New Roman" pitchFamily="18" charset="0"/>
                <a:cs typeface="Times New Roman" pitchFamily="18" charset="0"/>
              </a:endParaRPr>
            </a:p>
          </p:txBody>
        </p:sp>
        <p:sp>
          <p:nvSpPr>
            <p:cNvPr id="14" name="Rectangle 10"/>
            <p:cNvSpPr>
              <a:spLocks noChangeArrowheads="1"/>
            </p:cNvSpPr>
            <p:nvPr/>
          </p:nvSpPr>
          <p:spPr bwMode="auto">
            <a:xfrm>
              <a:off x="657338" y="2357207"/>
              <a:ext cx="3062975" cy="321135"/>
            </a:xfrm>
            <a:prstGeom prst="rect">
              <a:avLst/>
            </a:prstGeom>
            <a:solidFill>
              <a:schemeClr val="accent4">
                <a:lumMod val="40000"/>
                <a:lumOff val="60000"/>
              </a:schemeClr>
            </a:solidFill>
            <a:ln>
              <a:headEnd/>
              <a:tailEnd/>
            </a:ln>
            <a:effectLst/>
            <a:scene3d>
              <a:camera prst="orthographicFront"/>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lIns="77925" tIns="38963" rIns="77925" bIns="38963" anchor="ctr"/>
            <a:lstStyle/>
            <a:p>
              <a:pPr algn="ctr">
                <a:defRPr/>
              </a:pPr>
              <a:r>
                <a:rPr lang="ru-RU" sz="1425" b="1" dirty="0" smtClean="0">
                  <a:solidFill>
                    <a:schemeClr val="tx1"/>
                  </a:solidFill>
                  <a:latin typeface="Times New Roman" pitchFamily="18" charset="0"/>
                  <a:cs typeface="Times New Roman" pitchFamily="18" charset="0"/>
                </a:rPr>
                <a:t>38 422,00 тыс</a:t>
              </a:r>
              <a:r>
                <a:rPr lang="ru-RU" sz="1425" b="1" dirty="0">
                  <a:solidFill>
                    <a:schemeClr val="tx1"/>
                  </a:solidFill>
                  <a:latin typeface="Times New Roman" pitchFamily="18" charset="0"/>
                  <a:cs typeface="Times New Roman" pitchFamily="18" charset="0"/>
                </a:rPr>
                <a:t>. рублей</a:t>
              </a:r>
            </a:p>
          </p:txBody>
        </p:sp>
      </p:grpSp>
      <p:sp>
        <p:nvSpPr>
          <p:cNvPr id="8" name="Скругленный прямоугольник 7"/>
          <p:cNvSpPr/>
          <p:nvPr/>
        </p:nvSpPr>
        <p:spPr>
          <a:xfrm>
            <a:off x="4156482" y="5622782"/>
            <a:ext cx="1521151" cy="81770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lnSpc>
                <a:spcPts val="800"/>
              </a:lnSpc>
            </a:pPr>
            <a:r>
              <a:rPr lang="ru-RU" sz="1050" b="1" dirty="0">
                <a:ln w="900" cmpd="sng">
                  <a:noFill/>
                  <a:prstDash val="solid"/>
                </a:ln>
                <a:solidFill>
                  <a:schemeClr val="tx1">
                    <a:lumMod val="85000"/>
                    <a:lumOff val="15000"/>
                  </a:schemeClr>
                </a:solidFill>
                <a:latin typeface="Times New Roman"/>
              </a:rPr>
              <a:t>Количество граждан, принявших участие </a:t>
            </a:r>
          </a:p>
          <a:p>
            <a:pPr algn="ctr">
              <a:lnSpc>
                <a:spcPts val="800"/>
              </a:lnSpc>
            </a:pPr>
            <a:r>
              <a:rPr lang="ru-RU" sz="1050" b="1" dirty="0">
                <a:ln w="900" cmpd="sng">
                  <a:noFill/>
                  <a:prstDash val="solid"/>
                </a:ln>
                <a:solidFill>
                  <a:schemeClr val="tx1">
                    <a:lumMod val="85000"/>
                    <a:lumOff val="15000"/>
                  </a:schemeClr>
                </a:solidFill>
                <a:latin typeface="Times New Roman"/>
              </a:rPr>
              <a:t>в процедурах выдвижения, отбора и реализации </a:t>
            </a:r>
          </a:p>
          <a:p>
            <a:pPr algn="ctr">
              <a:lnSpc>
                <a:spcPts val="800"/>
              </a:lnSpc>
            </a:pPr>
            <a:r>
              <a:rPr lang="ru-RU" sz="1050" b="1" dirty="0">
                <a:ln w="900" cmpd="sng">
                  <a:noFill/>
                  <a:prstDash val="solid"/>
                </a:ln>
                <a:solidFill>
                  <a:schemeClr val="tx1">
                    <a:lumMod val="85000"/>
                    <a:lumOff val="15000"/>
                  </a:schemeClr>
                </a:solidFill>
                <a:latin typeface="Times New Roman"/>
              </a:rPr>
              <a:t>данных проектов</a:t>
            </a:r>
            <a:endParaRPr lang="ru-RU" sz="1050" dirty="0">
              <a:ln w="900" cmpd="sng">
                <a:noFill/>
                <a:prstDash val="solid"/>
              </a:ln>
              <a:solidFill>
                <a:schemeClr val="tx1">
                  <a:lumMod val="85000"/>
                  <a:lumOff val="15000"/>
                </a:schemeClr>
              </a:solidFill>
            </a:endParaRPr>
          </a:p>
        </p:txBody>
      </p:sp>
      <p:sp>
        <p:nvSpPr>
          <p:cNvPr id="27" name="10-конечная звезда 26"/>
          <p:cNvSpPr/>
          <p:nvPr/>
        </p:nvSpPr>
        <p:spPr>
          <a:xfrm>
            <a:off x="1496616" y="5522114"/>
            <a:ext cx="1274381" cy="918369"/>
          </a:xfrm>
          <a:prstGeom prst="star10">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1600" dirty="0" smtClean="0">
                <a:latin typeface="Times New Roman" panose="02020603050405020304" pitchFamily="18" charset="0"/>
                <a:cs typeface="Times New Roman" panose="02020603050405020304" pitchFamily="18" charset="0"/>
              </a:rPr>
              <a:t>38 005</a:t>
            </a:r>
            <a:endParaRPr lang="ru-RU" sz="1600" dirty="0">
              <a:latin typeface="Times New Roman" panose="02020603050405020304" pitchFamily="18" charset="0"/>
              <a:cs typeface="Times New Roman" panose="02020603050405020304" pitchFamily="18" charset="0"/>
            </a:endParaRPr>
          </a:p>
        </p:txBody>
      </p:sp>
      <p:sp>
        <p:nvSpPr>
          <p:cNvPr id="28" name="10-конечная звезда 27"/>
          <p:cNvSpPr/>
          <p:nvPr/>
        </p:nvSpPr>
        <p:spPr>
          <a:xfrm>
            <a:off x="7099094" y="5613629"/>
            <a:ext cx="964485" cy="826854"/>
          </a:xfrm>
          <a:prstGeom prst="star10">
            <a:avLst/>
          </a:prstGeom>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ru-RU" sz="1600" dirty="0">
                <a:latin typeface="Times New Roman" panose="02020603050405020304" pitchFamily="18" charset="0"/>
                <a:cs typeface="Times New Roman" panose="02020603050405020304" pitchFamily="18" charset="0"/>
              </a:rPr>
              <a:t>8</a:t>
            </a:r>
            <a:r>
              <a:rPr lang="ru-RU" sz="1600" dirty="0" smtClean="0">
                <a:latin typeface="Times New Roman" panose="02020603050405020304" pitchFamily="18" charset="0"/>
                <a:cs typeface="Times New Roman" panose="02020603050405020304" pitchFamily="18" charset="0"/>
              </a:rPr>
              <a:t>2</a:t>
            </a:r>
            <a:endParaRPr lang="ru-RU" sz="1600" dirty="0">
              <a:latin typeface="Times New Roman" panose="02020603050405020304" pitchFamily="18" charset="0"/>
              <a:cs typeface="Times New Roman" panose="02020603050405020304" pitchFamily="18" charset="0"/>
            </a:endParaRPr>
          </a:p>
        </p:txBody>
      </p:sp>
      <p:cxnSp>
        <p:nvCxnSpPr>
          <p:cNvPr id="34" name="Скругленная соединительная линия 33"/>
          <p:cNvCxnSpPr/>
          <p:nvPr/>
        </p:nvCxnSpPr>
        <p:spPr>
          <a:xfrm rot="16200000" flipH="1">
            <a:off x="7152610" y="5202283"/>
            <a:ext cx="435971" cy="20369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Скругленная соединительная линия 34"/>
          <p:cNvCxnSpPr/>
          <p:nvPr/>
        </p:nvCxnSpPr>
        <p:spPr>
          <a:xfrm rot="5400000">
            <a:off x="2301983" y="5240249"/>
            <a:ext cx="405105" cy="21876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Заголовок 1"/>
          <p:cNvSpPr txBox="1">
            <a:spLocks/>
          </p:cNvSpPr>
          <p:nvPr/>
        </p:nvSpPr>
        <p:spPr>
          <a:xfrm>
            <a:off x="574327" y="544295"/>
            <a:ext cx="8781297" cy="703263"/>
          </a:xfrm>
          <a:prstGeom prst="rect">
            <a:avLst/>
          </a:prstGeom>
        </p:spPr>
        <p:txBody>
          <a:bodyPr>
            <a:norm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ctr" defTabSz="1072074" fontAlgn="base">
              <a:spcBef>
                <a:spcPts val="0"/>
              </a:spcBef>
              <a:spcAft>
                <a:spcPct val="0"/>
              </a:spcAft>
              <a:defRPr/>
            </a:pPr>
            <a:r>
              <a:rPr lang="ru-RU" sz="2000" b="1" dirty="0" smtClean="0">
                <a:ln w="900" cmpd="sng">
                  <a:solidFill>
                    <a:schemeClr val="accent1">
                      <a:satMod val="190000"/>
                      <a:alpha val="55000"/>
                    </a:schemeClr>
                  </a:solidFill>
                  <a:prstDash val="solid"/>
                </a:ln>
                <a:solidFill>
                  <a:schemeClr val="tx1"/>
                </a:solidFill>
                <a:latin typeface="Times New Roman"/>
                <a:ea typeface="+mn-ea"/>
                <a:cs typeface="+mn-cs"/>
              </a:rPr>
              <a:t>СОЗДАНИЕ КОМФОРТНОЙ ГОРОДСКОЙ СРЕДЫ  </a:t>
            </a:r>
            <a:br>
              <a:rPr lang="ru-RU" sz="2000" b="1" dirty="0" smtClean="0">
                <a:ln w="900" cmpd="sng">
                  <a:solidFill>
                    <a:schemeClr val="accent1">
                      <a:satMod val="190000"/>
                      <a:alpha val="55000"/>
                    </a:schemeClr>
                  </a:solidFill>
                  <a:prstDash val="solid"/>
                </a:ln>
                <a:solidFill>
                  <a:schemeClr val="tx1"/>
                </a:solidFill>
                <a:latin typeface="Times New Roman"/>
                <a:ea typeface="+mn-ea"/>
                <a:cs typeface="+mn-cs"/>
              </a:rPr>
            </a:br>
            <a:r>
              <a:rPr lang="ru-RU" sz="2000" b="1" dirty="0" smtClean="0">
                <a:ln w="900" cmpd="sng">
                  <a:solidFill>
                    <a:schemeClr val="accent1">
                      <a:satMod val="190000"/>
                      <a:alpha val="55000"/>
                    </a:schemeClr>
                  </a:solidFill>
                  <a:prstDash val="solid"/>
                </a:ln>
                <a:solidFill>
                  <a:schemeClr val="tx1"/>
                </a:solidFill>
                <a:latin typeface="Times New Roman"/>
                <a:ea typeface="+mn-ea"/>
                <a:cs typeface="+mn-cs"/>
              </a:rPr>
              <a:t>И ИНИЦИАТИВНЫЕ ПРОЕКТЫ В 2026 ГОДУ</a:t>
            </a:r>
            <a:endParaRPr lang="ru-RU" sz="2000" b="1" dirty="0">
              <a:ln w="900" cmpd="sng">
                <a:solidFill>
                  <a:schemeClr val="accent1">
                    <a:satMod val="190000"/>
                    <a:alpha val="55000"/>
                  </a:schemeClr>
                </a:solidFill>
                <a:prstDash val="solid"/>
              </a:ln>
              <a:solidFill>
                <a:schemeClr val="tx1"/>
              </a:solidFill>
              <a:latin typeface="Times New Roman"/>
              <a:ea typeface="+mn-ea"/>
              <a:cs typeface="+mn-cs"/>
            </a:endParaRPr>
          </a:p>
        </p:txBody>
      </p:sp>
      <p:grpSp>
        <p:nvGrpSpPr>
          <p:cNvPr id="33" name="Группа 32"/>
          <p:cNvGrpSpPr/>
          <p:nvPr/>
        </p:nvGrpSpPr>
        <p:grpSpPr>
          <a:xfrm>
            <a:off x="5250571" y="1423417"/>
            <a:ext cx="4123968" cy="3571210"/>
            <a:chOff x="657338" y="770228"/>
            <a:chExt cx="3062975" cy="1908114"/>
          </a:xfrm>
          <a:solidFill>
            <a:srgbClr val="D6FDA7"/>
          </a:solidFill>
          <a:effectLst/>
        </p:grpSpPr>
        <p:sp>
          <p:nvSpPr>
            <p:cNvPr id="36" name="Rectangle 10"/>
            <p:cNvSpPr>
              <a:spLocks noChangeArrowheads="1"/>
            </p:cNvSpPr>
            <p:nvPr/>
          </p:nvSpPr>
          <p:spPr bwMode="auto">
            <a:xfrm>
              <a:off x="657339" y="770228"/>
              <a:ext cx="3062974" cy="381363"/>
            </a:xfrm>
            <a:prstGeom prst="rect">
              <a:avLst/>
            </a:prstGeom>
            <a:grpFill/>
            <a:ln>
              <a:headEnd/>
              <a:tailEnd/>
            </a:ln>
            <a:effectLst/>
            <a:scene3d>
              <a:camera prst="orthographicFront"/>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lIns="77925" tIns="38963" rIns="77925" bIns="38963" anchor="ctr"/>
            <a:lstStyle/>
            <a:p>
              <a:pPr algn="ctr">
                <a:defRPr/>
              </a:pPr>
              <a:r>
                <a:rPr lang="ru-RU" sz="1200" b="1" dirty="0" smtClean="0">
                  <a:solidFill>
                    <a:srgbClr val="383838"/>
                  </a:solidFill>
                  <a:latin typeface="Times New Roman" panose="02020603050405020304" pitchFamily="18" charset="0"/>
                  <a:ea typeface="Calibri" panose="020F0502020204030204" pitchFamily="34" charset="0"/>
                </a:rPr>
                <a:t>Устройство </a:t>
              </a:r>
              <a:r>
                <a:rPr lang="ru-RU" sz="1200" b="1" dirty="0">
                  <a:solidFill>
                    <a:srgbClr val="383838"/>
                  </a:solidFill>
                  <a:latin typeface="Times New Roman" panose="02020603050405020304" pitchFamily="18" charset="0"/>
                  <a:ea typeface="Calibri" panose="020F0502020204030204" pitchFamily="34" charset="0"/>
                </a:rPr>
                <a:t>детской площадки в х. </a:t>
              </a:r>
              <a:r>
                <a:rPr lang="ru-RU" sz="1200" b="1" dirty="0" err="1">
                  <a:solidFill>
                    <a:srgbClr val="383838"/>
                  </a:solidFill>
                  <a:latin typeface="Times New Roman" panose="02020603050405020304" pitchFamily="18" charset="0"/>
                  <a:ea typeface="Calibri" panose="020F0502020204030204" pitchFamily="34" charset="0"/>
                </a:rPr>
                <a:t>Темнореченский</a:t>
              </a:r>
              <a:r>
                <a:rPr lang="ru-RU" sz="1200" b="1" dirty="0">
                  <a:solidFill>
                    <a:srgbClr val="383838"/>
                  </a:solidFill>
                  <a:latin typeface="Times New Roman" panose="02020603050405020304" pitchFamily="18" charset="0"/>
                  <a:ea typeface="Calibri" panose="020F0502020204030204" pitchFamily="34" charset="0"/>
                </a:rPr>
                <a:t> </a:t>
              </a:r>
              <a:endParaRPr lang="ru-RU" sz="1200" b="1" dirty="0" smtClean="0">
                <a:solidFill>
                  <a:srgbClr val="383838"/>
                </a:solidFill>
                <a:latin typeface="Times New Roman" panose="02020603050405020304" pitchFamily="18" charset="0"/>
                <a:ea typeface="Calibri" panose="020F0502020204030204" pitchFamily="34" charset="0"/>
              </a:endParaRPr>
            </a:p>
            <a:p>
              <a:pPr algn="ctr">
                <a:defRPr/>
              </a:pPr>
              <a:r>
                <a:rPr lang="ru-RU" sz="1200" b="1" dirty="0" smtClean="0">
                  <a:solidFill>
                    <a:srgbClr val="383838"/>
                  </a:solidFill>
                  <a:latin typeface="Times New Roman" panose="02020603050405020304" pitchFamily="18" charset="0"/>
                  <a:ea typeface="Calibri" panose="020F0502020204030204" pitchFamily="34" charset="0"/>
                </a:rPr>
                <a:t>по ул. Невинномысская (Татарский ТО)</a:t>
              </a:r>
              <a:endParaRPr lang="ru-RU" sz="1200" b="1" dirty="0">
                <a:solidFill>
                  <a:schemeClr val="tx1"/>
                </a:solidFill>
                <a:latin typeface="Times New Roman" pitchFamily="18" charset="0"/>
                <a:cs typeface="Times New Roman" pitchFamily="18" charset="0"/>
              </a:endParaRPr>
            </a:p>
          </p:txBody>
        </p:sp>
        <p:sp>
          <p:nvSpPr>
            <p:cNvPr id="37" name="Rectangle 10"/>
            <p:cNvSpPr>
              <a:spLocks noChangeArrowheads="1"/>
            </p:cNvSpPr>
            <p:nvPr/>
          </p:nvSpPr>
          <p:spPr bwMode="auto">
            <a:xfrm>
              <a:off x="657338" y="2357207"/>
              <a:ext cx="3062975" cy="321135"/>
            </a:xfrm>
            <a:prstGeom prst="rect">
              <a:avLst/>
            </a:prstGeom>
            <a:grpFill/>
            <a:ln>
              <a:headEnd/>
              <a:tailEnd/>
            </a:ln>
            <a:effectLst/>
            <a:scene3d>
              <a:camera prst="orthographicFront"/>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lIns="77925" tIns="38963" rIns="77925" bIns="38963" anchor="ctr"/>
            <a:lstStyle/>
            <a:p>
              <a:pPr algn="ctr">
                <a:defRPr/>
              </a:pPr>
              <a:r>
                <a:rPr lang="ru-RU" sz="1425" b="1" dirty="0" smtClean="0">
                  <a:solidFill>
                    <a:schemeClr val="tx1"/>
                  </a:solidFill>
                  <a:latin typeface="Times New Roman" pitchFamily="18" charset="0"/>
                  <a:cs typeface="Times New Roman" pitchFamily="18" charset="0"/>
                </a:rPr>
                <a:t>1 426,80 тыс</a:t>
              </a:r>
              <a:r>
                <a:rPr lang="ru-RU" sz="1425" b="1" dirty="0">
                  <a:solidFill>
                    <a:schemeClr val="tx1"/>
                  </a:solidFill>
                  <a:latin typeface="Times New Roman" pitchFamily="18" charset="0"/>
                  <a:cs typeface="Times New Roman" pitchFamily="18" charset="0"/>
                </a:rPr>
                <a:t>. рублей</a:t>
              </a:r>
            </a:p>
          </p:txBody>
        </p:sp>
      </p:grpSp>
      <p:cxnSp>
        <p:nvCxnSpPr>
          <p:cNvPr id="38" name="Скругленная соединительная линия 37"/>
          <p:cNvCxnSpPr/>
          <p:nvPr/>
        </p:nvCxnSpPr>
        <p:spPr>
          <a:xfrm flipV="1">
            <a:off x="5889104" y="5985229"/>
            <a:ext cx="1008112" cy="144198"/>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Скругленная соединительная линия 38"/>
          <p:cNvCxnSpPr/>
          <p:nvPr/>
        </p:nvCxnSpPr>
        <p:spPr>
          <a:xfrm rot="10800000">
            <a:off x="2870266" y="5985230"/>
            <a:ext cx="1029998" cy="144197"/>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41" name="Рисунок 40"/>
          <p:cNvPicPr>
            <a:picLocks noChangeAspect="1"/>
          </p:cNvPicPr>
          <p:nvPr/>
        </p:nvPicPr>
        <p:blipFill rotWithShape="1">
          <a:blip r:embed="rId4"/>
          <a:srcRect l="8276" t="11034" r="25871" b="28073"/>
          <a:stretch/>
        </p:blipFill>
        <p:spPr>
          <a:xfrm>
            <a:off x="574327" y="2193863"/>
            <a:ext cx="4078155" cy="2121157"/>
          </a:xfrm>
          <a:prstGeom prst="rect">
            <a:avLst/>
          </a:prstGeom>
        </p:spPr>
      </p:pic>
    </p:spTree>
    <p:extLst>
      <p:ext uri="{BB962C8B-B14F-4D97-AF65-F5344CB8AC3E}">
        <p14:creationId xmlns:p14="http://schemas.microsoft.com/office/powerpoint/2010/main" val="3383338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ая выноска 12"/>
          <p:cNvSpPr/>
          <p:nvPr/>
        </p:nvSpPr>
        <p:spPr>
          <a:xfrm>
            <a:off x="493735" y="1505619"/>
            <a:ext cx="5215168" cy="1626377"/>
          </a:xfrm>
          <a:prstGeom prst="wedgeRectCallout">
            <a:avLst>
              <a:gd name="adj1" fmla="val 47133"/>
              <a:gd name="adj2" fmla="val -4875"/>
            </a:avLst>
          </a:prstGeom>
          <a:solidFill>
            <a:schemeClr val="accent6">
              <a:lumMod val="20000"/>
              <a:lumOff val="80000"/>
            </a:schemeClr>
          </a:solidFill>
          <a:ln>
            <a:solidFill>
              <a:srgbClr val="FFFF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54"/>
          </a:p>
        </p:txBody>
      </p:sp>
      <p:sp>
        <p:nvSpPr>
          <p:cNvPr id="3" name="Прямоугольник 2"/>
          <p:cNvSpPr/>
          <p:nvPr/>
        </p:nvSpPr>
        <p:spPr>
          <a:xfrm>
            <a:off x="621915" y="1626309"/>
            <a:ext cx="4958807" cy="1384995"/>
          </a:xfrm>
          <a:prstGeom prst="rect">
            <a:avLst/>
          </a:prstGeom>
        </p:spPr>
        <p:txBody>
          <a:bodyPr wrap="square">
            <a:spAutoFit/>
          </a:bodyPr>
          <a:lstStyle/>
          <a:p>
            <a:pPr indent="415593" algn="just"/>
            <a:r>
              <a:rPr lang="ru-RU" sz="1200" dirty="0">
                <a:latin typeface="Times New Roman" panose="02020603050405020304" pitchFamily="18" charset="0"/>
                <a:ea typeface="Times New Roman" panose="02020603050405020304" pitchFamily="18" charset="0"/>
              </a:rPr>
              <a:t>На территории Шпаковского муниципального округа с 2017 года продолжается реализация проектов развития территорий, основанных на местных инициативах. На сегодняшний день в округе уже реализовано 35 </a:t>
            </a:r>
            <a:r>
              <a:rPr lang="ru-RU" sz="1200" dirty="0">
                <a:latin typeface="Times New Roman" panose="02020603050405020304" pitchFamily="18" charset="0"/>
                <a:ea typeface="Times New Roman" panose="02020603050405020304" pitchFamily="18" charset="0"/>
              </a:rPr>
              <a:t>проектов (из </a:t>
            </a:r>
            <a:r>
              <a:rPr lang="ru-RU" sz="1200" dirty="0">
                <a:latin typeface="Times New Roman" panose="02020603050405020304" pitchFamily="18" charset="0"/>
                <a:ea typeface="Times New Roman" panose="02020603050405020304" pitchFamily="18" charset="0"/>
              </a:rPr>
              <a:t>них в 2024 году </a:t>
            </a:r>
            <a:r>
              <a:rPr lang="ru-RU" sz="1200" dirty="0">
                <a:latin typeface="Times New Roman" panose="02020603050405020304" pitchFamily="18" charset="0"/>
                <a:ea typeface="Times New Roman" panose="02020603050405020304" pitchFamily="18" charset="0"/>
              </a:rPr>
              <a:t>- 3 проекта), </a:t>
            </a:r>
            <a:r>
              <a:rPr lang="ru-RU" sz="1200" dirty="0">
                <a:latin typeface="Times New Roman" panose="02020603050405020304" pitchFamily="18" charset="0"/>
                <a:ea typeface="Times New Roman" panose="02020603050405020304" pitchFamily="18" charset="0"/>
              </a:rPr>
              <a:t>связанных с благоустройством территории населенных пунктов, спортивных объектов и объектов мест массового </a:t>
            </a:r>
            <a:r>
              <a:rPr lang="ru-RU" sz="1200" dirty="0">
                <a:latin typeface="Times New Roman" panose="02020603050405020304" pitchFamily="18" charset="0"/>
                <a:ea typeface="Times New Roman" panose="02020603050405020304" pitchFamily="18" charset="0"/>
              </a:rPr>
              <a:t>отдыха, </a:t>
            </a:r>
            <a:r>
              <a:rPr lang="ru-RU" sz="1200" dirty="0">
                <a:latin typeface="Times New Roman" panose="02020603050405020304" pitchFamily="18" charset="0"/>
                <a:ea typeface="Times New Roman" panose="02020603050405020304" pitchFamily="18" charset="0"/>
              </a:rPr>
              <a:t>на что было направлено более 85 млн. рублей</a:t>
            </a:r>
            <a:r>
              <a:rPr lang="ru-RU" sz="1200" dirty="0">
                <a:latin typeface="Times New Roman" panose="02020603050405020304" pitchFamily="18" charset="0"/>
                <a:ea typeface="Times New Roman" panose="02020603050405020304" pitchFamily="18" charset="0"/>
              </a:rPr>
              <a:t>. </a:t>
            </a:r>
            <a:endParaRPr lang="ru-RU" sz="1050" dirty="0">
              <a:latin typeface="Times New Roman" panose="02020603050405020304" pitchFamily="18" charset="0"/>
              <a:ea typeface="Times New Roman" panose="02020603050405020304" pitchFamily="18" charset="0"/>
            </a:endParaRPr>
          </a:p>
        </p:txBody>
      </p:sp>
      <p:sp>
        <p:nvSpPr>
          <p:cNvPr id="4" name="Прямоугольник 2"/>
          <p:cNvSpPr>
            <a:spLocks noChangeArrowheads="1"/>
          </p:cNvSpPr>
          <p:nvPr/>
        </p:nvSpPr>
        <p:spPr bwMode="auto">
          <a:xfrm>
            <a:off x="1106903" y="568692"/>
            <a:ext cx="8947638" cy="653328"/>
          </a:xfrm>
          <a:prstGeom prst="rect">
            <a:avLst/>
          </a:prstGeom>
          <a:noFill/>
          <a:ln w="9525">
            <a:noFill/>
            <a:miter lim="800000"/>
            <a:headEnd/>
            <a:tailEnd/>
          </a:ln>
        </p:spPr>
        <p:txBody>
          <a:bodyPr lIns="84401" tIns="42200" rIns="84401" bIns="42200">
            <a:spAutoFit/>
          </a:bodyPr>
          <a:lstStyle/>
          <a:p>
            <a:pPr algn="ctr"/>
            <a:r>
              <a:rPr lang="ru-RU" sz="1846" b="1" dirty="0">
                <a:ln w="900" cmpd="sng">
                  <a:solidFill>
                    <a:schemeClr val="accent1">
                      <a:satMod val="190000"/>
                      <a:alpha val="55000"/>
                    </a:schemeClr>
                  </a:solidFill>
                  <a:prstDash val="solid"/>
                </a:ln>
                <a:latin typeface="Times New Roman"/>
              </a:rPr>
              <a:t>РЕАЛИЗАЦИЯ ИНИЦИАТИВНЫХ ПРОЕКТОВ В ШПАКОВСКОМ МУНИЦИПАЛЬНОМ ОКРУГЕ СТАВРОПОЛЬСКОГО КРАЯ</a:t>
            </a:r>
          </a:p>
        </p:txBody>
      </p:sp>
      <p:sp>
        <p:nvSpPr>
          <p:cNvPr id="7" name="Прямоугольник 6"/>
          <p:cNvSpPr/>
          <p:nvPr/>
        </p:nvSpPr>
        <p:spPr>
          <a:xfrm>
            <a:off x="6149823" y="1463458"/>
            <a:ext cx="2883030" cy="15695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2215" b="1" dirty="0">
                <a:solidFill>
                  <a:srgbClr val="FFFFFF"/>
                </a:solidFill>
                <a:latin typeface="Times New Roman" pitchFamily="18" charset="0"/>
                <a:cs typeface="Times New Roman" pitchFamily="18" charset="0"/>
              </a:rPr>
              <a:t>2017-2024</a:t>
            </a:r>
          </a:p>
          <a:p>
            <a:pPr algn="ctr"/>
            <a:r>
              <a:rPr lang="ru-RU" sz="2215" b="1" dirty="0">
                <a:solidFill>
                  <a:srgbClr val="FFFFFF"/>
                </a:solidFill>
                <a:latin typeface="Times New Roman" pitchFamily="18" charset="0"/>
                <a:cs typeface="Times New Roman" pitchFamily="18" charset="0"/>
              </a:rPr>
              <a:t>реализовано </a:t>
            </a:r>
          </a:p>
          <a:p>
            <a:pPr algn="ctr"/>
            <a:r>
              <a:rPr lang="ru-RU" sz="2215" b="1" dirty="0">
                <a:solidFill>
                  <a:srgbClr val="FFFFFF"/>
                </a:solidFill>
                <a:latin typeface="Times New Roman" pitchFamily="18" charset="0"/>
                <a:cs typeface="Times New Roman" pitchFamily="18" charset="0"/>
              </a:rPr>
              <a:t>35 ПРОЕКТОВ,</a:t>
            </a:r>
          </a:p>
          <a:p>
            <a:pPr algn="ctr"/>
            <a:r>
              <a:rPr lang="ru-RU" sz="2954" b="1" dirty="0">
                <a:latin typeface="Times New Roman" pitchFamily="18" charset="0"/>
                <a:cs typeface="Times New Roman" pitchFamily="18" charset="0"/>
              </a:rPr>
              <a:t>85 075,30 </a:t>
            </a:r>
            <a:r>
              <a:rPr lang="ru-RU" sz="1477" b="1" dirty="0">
                <a:latin typeface="Times New Roman" pitchFamily="18" charset="0"/>
                <a:cs typeface="Times New Roman" pitchFamily="18" charset="0"/>
              </a:rPr>
              <a:t>тыс. рублей</a:t>
            </a:r>
            <a:endParaRPr lang="ru-RU" sz="1477" dirty="0">
              <a:latin typeface="Times New Roman" pitchFamily="18" charset="0"/>
              <a:cs typeface="Times New Roman" pitchFamily="18" charset="0"/>
            </a:endParaRPr>
          </a:p>
        </p:txBody>
      </p:sp>
      <p:pic>
        <p:nvPicPr>
          <p:cNvPr id="8" name="Picture 2" descr="C:\Users\Adm\Desktop\sornlpe.png"/>
          <p:cNvPicPr>
            <a:picLocks noChangeAspect="1" noChangeArrowheads="1"/>
          </p:cNvPicPr>
          <p:nvPr/>
        </p:nvPicPr>
        <p:blipFill>
          <a:blip r:embed="rId3"/>
          <a:srcRect/>
          <a:stretch>
            <a:fillRect/>
          </a:stretch>
        </p:blipFill>
        <p:spPr bwMode="auto">
          <a:xfrm>
            <a:off x="272430" y="231034"/>
            <a:ext cx="1479891" cy="604226"/>
          </a:xfrm>
          <a:prstGeom prst="rect">
            <a:avLst/>
          </a:prstGeom>
          <a:noFill/>
          <a:ln w="9525">
            <a:noFill/>
            <a:miter lim="800000"/>
            <a:headEnd/>
            <a:tailEnd/>
          </a:ln>
        </p:spPr>
      </p:pic>
      <p:sp>
        <p:nvSpPr>
          <p:cNvPr id="10" name="Прямоугольная выноска 9"/>
          <p:cNvSpPr/>
          <p:nvPr/>
        </p:nvSpPr>
        <p:spPr>
          <a:xfrm>
            <a:off x="330443" y="3670469"/>
            <a:ext cx="2678341" cy="2354072"/>
          </a:xfrm>
          <a:prstGeom prst="wedgeRectCallout">
            <a:avLst>
              <a:gd name="adj1" fmla="val 47133"/>
              <a:gd name="adj2" fmla="val -4875"/>
            </a:avLst>
          </a:prstGeom>
          <a:solidFill>
            <a:schemeClr val="accent3">
              <a:lumMod val="40000"/>
              <a:lumOff val="60000"/>
            </a:schemeClr>
          </a:solidFill>
          <a:ln>
            <a:solidFill>
              <a:srgbClr val="FFFF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54"/>
          </a:p>
        </p:txBody>
      </p:sp>
      <p:sp>
        <p:nvSpPr>
          <p:cNvPr id="11" name="Прямоугольник 10"/>
          <p:cNvSpPr/>
          <p:nvPr/>
        </p:nvSpPr>
        <p:spPr>
          <a:xfrm>
            <a:off x="671653" y="3996539"/>
            <a:ext cx="2015576" cy="774058"/>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ru-RU" sz="2215" b="1" dirty="0" smtClean="0">
                <a:solidFill>
                  <a:srgbClr val="FFFFFF"/>
                </a:solidFill>
                <a:latin typeface="Times New Roman" pitchFamily="18" charset="0"/>
                <a:cs typeface="Times New Roman" pitchFamily="18" charset="0"/>
              </a:rPr>
              <a:t>2025 </a:t>
            </a:r>
            <a:r>
              <a:rPr lang="ru-RU" sz="2215" b="1" dirty="0">
                <a:solidFill>
                  <a:srgbClr val="FFFFFF"/>
                </a:solidFill>
                <a:latin typeface="Times New Roman" pitchFamily="18" charset="0"/>
                <a:cs typeface="Times New Roman" pitchFamily="18" charset="0"/>
              </a:rPr>
              <a:t>г.</a:t>
            </a:r>
          </a:p>
          <a:p>
            <a:pPr algn="ctr"/>
            <a:r>
              <a:rPr lang="ru-RU" sz="2215" b="1" dirty="0">
                <a:solidFill>
                  <a:srgbClr val="FFFFFF"/>
                </a:solidFill>
                <a:latin typeface="Times New Roman" pitchFamily="18" charset="0"/>
                <a:cs typeface="Times New Roman" pitchFamily="18" charset="0"/>
              </a:rPr>
              <a:t>3 проекта</a:t>
            </a:r>
          </a:p>
        </p:txBody>
      </p:sp>
      <p:sp>
        <p:nvSpPr>
          <p:cNvPr id="12" name="TextBox 11"/>
          <p:cNvSpPr txBox="1"/>
          <p:nvPr/>
        </p:nvSpPr>
        <p:spPr>
          <a:xfrm>
            <a:off x="826299" y="4887907"/>
            <a:ext cx="1852045" cy="911468"/>
          </a:xfrm>
          <a:prstGeom prst="rect">
            <a:avLst/>
          </a:prstGeom>
          <a:noFill/>
        </p:spPr>
        <p:txBody>
          <a:bodyPr wrap="square" rtlCol="0">
            <a:spAutoFit/>
          </a:bodyPr>
          <a:lstStyle/>
          <a:p>
            <a:r>
              <a:rPr lang="ru-RU" sz="3323" b="1" dirty="0" smtClean="0">
                <a:solidFill>
                  <a:schemeClr val="bg2">
                    <a:lumMod val="10000"/>
                  </a:schemeClr>
                </a:solidFill>
                <a:latin typeface="Times New Roman" panose="02020603050405020304" pitchFamily="18" charset="0"/>
                <a:cs typeface="Times New Roman" panose="02020603050405020304" pitchFamily="18" charset="0"/>
              </a:rPr>
              <a:t>3 298,57</a:t>
            </a:r>
          </a:p>
          <a:p>
            <a:r>
              <a:rPr lang="ru-RU" sz="2000" b="1" dirty="0">
                <a:solidFill>
                  <a:schemeClr val="bg2">
                    <a:lumMod val="10000"/>
                  </a:schemeClr>
                </a:solidFill>
                <a:latin typeface="Times New Roman" panose="02020603050405020304" pitchFamily="18" charset="0"/>
                <a:cs typeface="Times New Roman" panose="02020603050405020304" pitchFamily="18" charset="0"/>
              </a:rPr>
              <a:t>т</a:t>
            </a:r>
            <a:r>
              <a:rPr lang="ru-RU" sz="2000" b="1" dirty="0" smtClean="0">
                <a:solidFill>
                  <a:schemeClr val="bg2">
                    <a:lumMod val="10000"/>
                  </a:schemeClr>
                </a:solidFill>
                <a:latin typeface="Times New Roman" panose="02020603050405020304" pitchFamily="18" charset="0"/>
                <a:cs typeface="Times New Roman" panose="02020603050405020304" pitchFamily="18" charset="0"/>
              </a:rPr>
              <a:t>ыс. рублей</a:t>
            </a:r>
            <a:endParaRPr lang="ru-RU" sz="1800" b="1" dirty="0">
              <a:solidFill>
                <a:schemeClr val="bg2">
                  <a:lumMod val="10000"/>
                </a:schemeClr>
              </a:solidFill>
              <a:latin typeface="Times New Roman" panose="02020603050405020304" pitchFamily="18" charset="0"/>
              <a:cs typeface="Times New Roman" panose="02020603050405020304" pitchFamily="18" charset="0"/>
            </a:endParaRPr>
          </a:p>
        </p:txBody>
      </p:sp>
      <p:graphicFrame>
        <p:nvGraphicFramePr>
          <p:cNvPr id="21" name="Схема 20"/>
          <p:cNvGraphicFramePr/>
          <p:nvPr>
            <p:extLst>
              <p:ext uri="{D42A27DB-BD31-4B8C-83A1-F6EECF244321}">
                <p14:modId xmlns:p14="http://schemas.microsoft.com/office/powerpoint/2010/main" val="2522557300"/>
              </p:ext>
            </p:extLst>
          </p:nvPr>
        </p:nvGraphicFramePr>
        <p:xfrm>
          <a:off x="3193424" y="3670469"/>
          <a:ext cx="2848593" cy="25376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2" name="TextBox 16"/>
          <p:cNvSpPr txBox="1">
            <a:spLocks noChangeArrowheads="1"/>
          </p:cNvSpPr>
          <p:nvPr/>
        </p:nvSpPr>
        <p:spPr bwMode="auto">
          <a:xfrm>
            <a:off x="8504505" y="3355824"/>
            <a:ext cx="1111321" cy="262829"/>
          </a:xfrm>
          <a:prstGeom prst="rect">
            <a:avLst/>
          </a:prstGeom>
          <a:noFill/>
          <a:ln w="9525">
            <a:noFill/>
            <a:miter lim="800000"/>
            <a:headEnd/>
            <a:tailEnd/>
          </a:ln>
        </p:spPr>
        <p:txBody>
          <a:bodyPr wrap="square">
            <a:spAutoFit/>
          </a:bodyPr>
          <a:lstStyle/>
          <a:p>
            <a:r>
              <a:rPr lang="ru-RU" sz="1108" b="1" dirty="0">
                <a:latin typeface="Times New Roman" pitchFamily="18" charset="0"/>
                <a:cs typeface="Times New Roman" pitchFamily="18" charset="0"/>
              </a:rPr>
              <a:t>(тыс. рублей)</a:t>
            </a:r>
          </a:p>
        </p:txBody>
      </p:sp>
      <p:sp>
        <p:nvSpPr>
          <p:cNvPr id="2" name="Скругленный прямоугольник 1"/>
          <p:cNvSpPr/>
          <p:nvPr/>
        </p:nvSpPr>
        <p:spPr>
          <a:xfrm>
            <a:off x="6250193" y="3718469"/>
            <a:ext cx="3339681" cy="2520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Times New Roman" panose="02020603050405020304" pitchFamily="18" charset="0"/>
                <a:cs typeface="Times New Roman" panose="02020603050405020304" pitchFamily="18" charset="0"/>
              </a:rPr>
              <a:t>- </a:t>
            </a:r>
            <a:r>
              <a:rPr lang="ru-RU" sz="1200" b="1" dirty="0" smtClean="0">
                <a:latin typeface="Times New Roman" panose="02020603050405020304" pitchFamily="18" charset="0"/>
                <a:cs typeface="Times New Roman" panose="02020603050405020304" pitchFamily="18" charset="0"/>
              </a:rPr>
              <a:t>Детская </a:t>
            </a:r>
            <a:r>
              <a:rPr lang="ru-RU" sz="1200" b="1" dirty="0">
                <a:latin typeface="Times New Roman" panose="02020603050405020304" pitchFamily="18" charset="0"/>
                <a:cs typeface="Times New Roman" panose="02020603050405020304" pitchFamily="18" charset="0"/>
              </a:rPr>
              <a:t>спортивная площадка по ул. 50 лет Победы № 32А в с. </a:t>
            </a:r>
            <a:r>
              <a:rPr lang="ru-RU" sz="1200" b="1" dirty="0" err="1">
                <a:latin typeface="Times New Roman" panose="02020603050405020304" pitchFamily="18" charset="0"/>
                <a:cs typeface="Times New Roman" panose="02020603050405020304" pitchFamily="18" charset="0"/>
              </a:rPr>
              <a:t>Верхнерусском</a:t>
            </a:r>
            <a:r>
              <a:rPr lang="ru-RU" sz="1200" b="1" dirty="0">
                <a:latin typeface="Times New Roman" panose="02020603050405020304" pitchFamily="18" charset="0"/>
                <a:cs typeface="Times New Roman" panose="02020603050405020304" pitchFamily="18" charset="0"/>
              </a:rPr>
              <a:t> </a:t>
            </a:r>
            <a:endParaRPr lang="en-US" sz="1200" b="1" dirty="0" smtClean="0">
              <a:latin typeface="Times New Roman" panose="02020603050405020304" pitchFamily="18" charset="0"/>
              <a:cs typeface="Times New Roman" panose="02020603050405020304" pitchFamily="18" charset="0"/>
            </a:endParaRPr>
          </a:p>
          <a:p>
            <a:pPr algn="ctr"/>
            <a:r>
              <a:rPr lang="ru-RU" sz="1200" b="1" dirty="0" smtClean="0">
                <a:latin typeface="Times New Roman" panose="02020603050405020304" pitchFamily="18" charset="0"/>
                <a:cs typeface="Times New Roman" panose="02020603050405020304" pitchFamily="18" charset="0"/>
              </a:rPr>
              <a:t>ШМО СК</a:t>
            </a:r>
            <a:r>
              <a:rPr lang="en-US" sz="1200" b="1" dirty="0" smtClean="0">
                <a:latin typeface="Times New Roman" panose="02020603050405020304" pitchFamily="18" charset="0"/>
                <a:cs typeface="Times New Roman" panose="02020603050405020304" pitchFamily="18" charset="0"/>
              </a:rPr>
              <a:t>;</a:t>
            </a:r>
            <a:endParaRPr lang="ru-RU" sz="1200" b="1" dirty="0" smtClean="0">
              <a:latin typeface="Times New Roman" panose="02020603050405020304" pitchFamily="18" charset="0"/>
              <a:cs typeface="Times New Roman" panose="02020603050405020304" pitchFamily="18" charset="0"/>
            </a:endParaRPr>
          </a:p>
          <a:p>
            <a:pPr marL="171450" indent="-171450" algn="ctr">
              <a:buFontTx/>
              <a:buChar char="-"/>
            </a:pPr>
            <a:endParaRPr lang="ru-RU" sz="1200" b="1" dirty="0" smtClean="0">
              <a:latin typeface="Times New Roman" panose="02020603050405020304" pitchFamily="18" charset="0"/>
              <a:cs typeface="Times New Roman" panose="02020603050405020304" pitchFamily="18" charset="0"/>
            </a:endParaRPr>
          </a:p>
          <a:p>
            <a:pPr marL="171450" indent="-171450" algn="ctr">
              <a:buFontTx/>
              <a:buChar char="-"/>
            </a:pPr>
            <a:r>
              <a:rPr lang="ru-RU" sz="1200" b="1" dirty="0" smtClean="0">
                <a:latin typeface="Times New Roman" panose="02020603050405020304" pitchFamily="18" charset="0"/>
                <a:cs typeface="Times New Roman" panose="02020603050405020304" pitchFamily="18" charset="0"/>
              </a:rPr>
              <a:t>Ремонт </a:t>
            </a:r>
            <a:r>
              <a:rPr lang="ru-RU" sz="1200" b="1" dirty="0">
                <a:latin typeface="Times New Roman" panose="02020603050405020304" pitchFamily="18" charset="0"/>
                <a:cs typeface="Times New Roman" panose="02020603050405020304" pitchFamily="18" charset="0"/>
              </a:rPr>
              <a:t>спортивной площадки в с. </a:t>
            </a:r>
            <a:r>
              <a:rPr lang="ru-RU" sz="1200" b="1" dirty="0" err="1">
                <a:latin typeface="Times New Roman" panose="02020603050405020304" pitchFamily="18" charset="0"/>
                <a:cs typeface="Times New Roman" panose="02020603050405020304" pitchFamily="18" charset="0"/>
              </a:rPr>
              <a:t>Сенгилеевском</a:t>
            </a:r>
            <a:r>
              <a:rPr lang="ru-RU" sz="1200" b="1" dirty="0">
                <a:latin typeface="Times New Roman" panose="02020603050405020304" pitchFamily="18" charset="0"/>
                <a:cs typeface="Times New Roman" panose="02020603050405020304" pitchFamily="18" charset="0"/>
              </a:rPr>
              <a:t> </a:t>
            </a:r>
            <a:r>
              <a:rPr lang="ru-RU" sz="1200" b="1" dirty="0" smtClean="0">
                <a:latin typeface="Times New Roman" panose="02020603050405020304" pitchFamily="18" charset="0"/>
                <a:cs typeface="Times New Roman" panose="02020603050405020304" pitchFamily="18" charset="0"/>
              </a:rPr>
              <a:t>ШМО СК</a:t>
            </a:r>
            <a:r>
              <a:rPr lang="en-US" sz="1200" b="1" dirty="0" smtClean="0">
                <a:latin typeface="Times New Roman" panose="02020603050405020304" pitchFamily="18" charset="0"/>
                <a:cs typeface="Times New Roman" panose="02020603050405020304" pitchFamily="18" charset="0"/>
              </a:rPr>
              <a:t>;</a:t>
            </a:r>
            <a:endParaRPr lang="ru-RU" sz="1200" b="1" dirty="0" smtClean="0">
              <a:latin typeface="Times New Roman" panose="02020603050405020304" pitchFamily="18" charset="0"/>
              <a:cs typeface="Times New Roman" panose="02020603050405020304" pitchFamily="18" charset="0"/>
            </a:endParaRPr>
          </a:p>
          <a:p>
            <a:pPr marL="171450" indent="-171450" algn="ctr">
              <a:buFontTx/>
              <a:buChar char="-"/>
            </a:pPr>
            <a:endParaRPr lang="ru-RU" sz="1200" b="1" dirty="0" smtClean="0">
              <a:latin typeface="Times New Roman" panose="02020603050405020304" pitchFamily="18" charset="0"/>
              <a:cs typeface="Times New Roman" panose="02020603050405020304" pitchFamily="18" charset="0"/>
            </a:endParaRPr>
          </a:p>
          <a:p>
            <a:pPr marL="171450" indent="-171450" algn="ctr">
              <a:buFontTx/>
              <a:buChar char="-"/>
            </a:pPr>
            <a:r>
              <a:rPr lang="ru-RU" sz="1200" b="1" dirty="0" smtClean="0">
                <a:latin typeface="Times New Roman" panose="02020603050405020304" pitchFamily="18" charset="0"/>
                <a:cs typeface="Times New Roman" panose="02020603050405020304" pitchFamily="18" charset="0"/>
              </a:rPr>
              <a:t>Благоустройство </a:t>
            </a:r>
            <a:r>
              <a:rPr lang="ru-RU" sz="1200" b="1" dirty="0">
                <a:latin typeface="Times New Roman" panose="02020603050405020304" pitchFamily="18" charset="0"/>
                <a:cs typeface="Times New Roman" panose="02020603050405020304" pitchFamily="18" charset="0"/>
              </a:rPr>
              <a:t>общественной территории - устройство детской площадки по ул. Шолохова, 28 в </a:t>
            </a:r>
            <a:endParaRPr lang="en-US" sz="1200" b="1" dirty="0" smtClean="0">
              <a:latin typeface="Times New Roman" panose="02020603050405020304" pitchFamily="18" charset="0"/>
              <a:cs typeface="Times New Roman" panose="02020603050405020304" pitchFamily="18" charset="0"/>
            </a:endParaRPr>
          </a:p>
          <a:p>
            <a:pPr algn="ctr"/>
            <a:r>
              <a:rPr lang="ru-RU" sz="1200" b="1" dirty="0" smtClean="0">
                <a:latin typeface="Times New Roman" panose="02020603050405020304" pitchFamily="18" charset="0"/>
                <a:cs typeface="Times New Roman" panose="02020603050405020304" pitchFamily="18" charset="0"/>
              </a:rPr>
              <a:t>х</a:t>
            </a:r>
            <a:r>
              <a:rPr lang="ru-RU" sz="1200" b="1"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Верхнеегорлыкский</a:t>
            </a:r>
            <a:r>
              <a:rPr lang="ru-RU" sz="1200" b="1" dirty="0">
                <a:latin typeface="Times New Roman" panose="02020603050405020304" pitchFamily="18" charset="0"/>
                <a:cs typeface="Times New Roman" panose="02020603050405020304" pitchFamily="18" charset="0"/>
              </a:rPr>
              <a:t> </a:t>
            </a:r>
            <a:r>
              <a:rPr lang="ru-RU" sz="1200" b="1" dirty="0" smtClean="0">
                <a:latin typeface="Times New Roman" panose="02020603050405020304" pitchFamily="18" charset="0"/>
                <a:cs typeface="Times New Roman" panose="02020603050405020304" pitchFamily="18" charset="0"/>
              </a:rPr>
              <a:t>ШМО СК</a:t>
            </a:r>
            <a:r>
              <a:rPr lang="en-US" sz="1200" b="1" dirty="0" smtClean="0">
                <a:latin typeface="Times New Roman" panose="02020603050405020304" pitchFamily="18" charset="0"/>
                <a:cs typeface="Times New Roman" panose="02020603050405020304" pitchFamily="18" charset="0"/>
              </a:rPr>
              <a:t>;</a:t>
            </a:r>
            <a:endParaRPr lang="ru-RU"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48921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Заголовок 1"/>
          <p:cNvSpPr>
            <a:spLocks noGrp="1"/>
          </p:cNvSpPr>
          <p:nvPr>
            <p:ph type="title"/>
          </p:nvPr>
        </p:nvSpPr>
        <p:spPr>
          <a:xfrm>
            <a:off x="952419" y="279048"/>
            <a:ext cx="8229600" cy="612775"/>
          </a:xfrm>
        </p:spPr>
        <p:txBody>
          <a:bodyPr>
            <a:normAutofit fontScale="90000"/>
          </a:bodyPr>
          <a:lstStyle/>
          <a:p>
            <a:pPr algn="ctr" defTabSz="1072074" fontAlgn="base">
              <a:spcBef>
                <a:spcPts val="0"/>
              </a:spcBef>
              <a:spcAft>
                <a:spcPct val="0"/>
              </a:spcAft>
              <a:defRPr/>
            </a:pPr>
            <a:r>
              <a:rPr lang="ru-RU" sz="2000" b="1" dirty="0" smtClean="0">
                <a:ln w="900" cmpd="sng">
                  <a:solidFill>
                    <a:schemeClr val="accent1">
                      <a:satMod val="190000"/>
                      <a:alpha val="55000"/>
                    </a:schemeClr>
                  </a:solidFill>
                  <a:prstDash val="solid"/>
                </a:ln>
                <a:solidFill>
                  <a:schemeClr val="tx1"/>
                </a:solidFill>
                <a:latin typeface="Times New Roman"/>
                <a:ea typeface="+mn-ea"/>
                <a:cs typeface="+mn-cs"/>
              </a:rPr>
              <a:t>РАЗВИТИЕ ТРАНСПОРТНОЙ ИНФРАСТРУКТУРЫ </a:t>
            </a:r>
            <a:br>
              <a:rPr lang="ru-RU" sz="2000" b="1" dirty="0" smtClean="0">
                <a:ln w="900" cmpd="sng">
                  <a:solidFill>
                    <a:schemeClr val="accent1">
                      <a:satMod val="190000"/>
                      <a:alpha val="55000"/>
                    </a:schemeClr>
                  </a:solidFill>
                  <a:prstDash val="solid"/>
                </a:ln>
                <a:solidFill>
                  <a:schemeClr val="tx1"/>
                </a:solidFill>
                <a:latin typeface="Times New Roman"/>
                <a:ea typeface="+mn-ea"/>
                <a:cs typeface="+mn-cs"/>
              </a:rPr>
            </a:br>
            <a:r>
              <a:rPr lang="ru-RU" sz="2000" b="1" dirty="0" smtClean="0">
                <a:ln w="900" cmpd="sng">
                  <a:solidFill>
                    <a:schemeClr val="accent1">
                      <a:satMod val="190000"/>
                      <a:alpha val="55000"/>
                    </a:schemeClr>
                  </a:solidFill>
                  <a:prstDash val="solid"/>
                </a:ln>
                <a:solidFill>
                  <a:schemeClr val="tx1"/>
                </a:solidFill>
                <a:latin typeface="Times New Roman"/>
                <a:ea typeface="+mn-ea"/>
                <a:cs typeface="+mn-cs"/>
              </a:rPr>
              <a:t>(МУНИЦИПАЛЬНЫЙ ДОРОЖНЫЙ ФОНД)</a:t>
            </a:r>
            <a:endParaRPr lang="ru-RU" sz="2000" b="1" dirty="0">
              <a:ln w="900" cmpd="sng">
                <a:solidFill>
                  <a:schemeClr val="accent1">
                    <a:satMod val="190000"/>
                    <a:alpha val="55000"/>
                  </a:schemeClr>
                </a:solidFill>
                <a:prstDash val="solid"/>
              </a:ln>
              <a:solidFill>
                <a:schemeClr val="tx1"/>
              </a:solidFill>
              <a:latin typeface="Times New Roman"/>
              <a:ea typeface="+mn-ea"/>
              <a:cs typeface="+mn-cs"/>
            </a:endParaRPr>
          </a:p>
        </p:txBody>
      </p:sp>
      <p:graphicFrame>
        <p:nvGraphicFramePr>
          <p:cNvPr id="157721" name="Group 25"/>
          <p:cNvGraphicFramePr>
            <a:graphicFrameLocks noGrp="1"/>
          </p:cNvGraphicFramePr>
          <p:nvPr>
            <p:ph idx="1"/>
            <p:extLst/>
          </p:nvPr>
        </p:nvGraphicFramePr>
        <p:xfrm>
          <a:off x="2854221" y="976168"/>
          <a:ext cx="6624736" cy="1301212"/>
        </p:xfrm>
        <a:graphic>
          <a:graphicData uri="http://schemas.openxmlformats.org/drawingml/2006/table">
            <a:tbl>
              <a:tblPr/>
              <a:tblGrid>
                <a:gridCol w="1656184">
                  <a:extLst>
                    <a:ext uri="{9D8B030D-6E8A-4147-A177-3AD203B41FA5}">
                      <a16:colId xmlns:a16="http://schemas.microsoft.com/office/drawing/2014/main" val="3919625088"/>
                    </a:ext>
                  </a:extLst>
                </a:gridCol>
                <a:gridCol w="1656184">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tblGrid>
              <a:tr h="7782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latin typeface="Times New Roman" pitchFamily="18" charset="0"/>
                          <a:cs typeface="Times New Roman" pitchFamily="18" charset="0"/>
                        </a:rPr>
                        <a:t>ВСЕГО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latin typeface="Times New Roman" pitchFamily="18" charset="0"/>
                          <a:cs typeface="Times New Roman" pitchFamily="18" charset="0"/>
                        </a:rPr>
                        <a:t>2026-2028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latin typeface="Times New Roman" pitchFamily="18" charset="0"/>
                          <a:cs typeface="Times New Roman" pitchFamily="18" charset="0"/>
                        </a:rPr>
                        <a:t>2026 г.</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latin typeface="Times New Roman" pitchFamily="18" charset="0"/>
                          <a:cs typeface="Times New Roman" pitchFamily="18" charset="0"/>
                        </a:rPr>
                        <a:t>2027 г.</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latin typeface="Times New Roman" pitchFamily="18" charset="0"/>
                          <a:cs typeface="Times New Roman" pitchFamily="18" charset="0"/>
                        </a:rPr>
                        <a:t>2028 г.</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23007">
                <a:tc>
                  <a:txBody>
                    <a:bodyPr/>
                    <a:lstStyle/>
                    <a:p>
                      <a:pPr algn="ctr" rtl="0" fontAlgn="ctr"/>
                      <a:r>
                        <a:rPr lang="ru-RU" sz="1800" b="1" i="0" u="none" strike="noStrike" dirty="0">
                          <a:solidFill>
                            <a:srgbClr val="000000"/>
                          </a:solidFill>
                          <a:effectLst/>
                          <a:latin typeface="Times New Roman" panose="02020603050405020304" pitchFamily="18" charset="0"/>
                        </a:rPr>
                        <a:t>915 322,85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rtl="0" fontAlgn="ctr"/>
                      <a:r>
                        <a:rPr lang="ru-RU" sz="1800" b="1" i="0" u="none" strike="noStrike" dirty="0">
                          <a:solidFill>
                            <a:srgbClr val="000000"/>
                          </a:solidFill>
                          <a:effectLst/>
                          <a:latin typeface="Times New Roman" panose="02020603050405020304" pitchFamily="18" charset="0"/>
                        </a:rPr>
                        <a:t>430 079,70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rtl="0" fontAlgn="ctr"/>
                      <a:r>
                        <a:rPr lang="ru-RU" sz="1800" b="1" i="0" u="none" strike="noStrike" dirty="0">
                          <a:solidFill>
                            <a:srgbClr val="000000"/>
                          </a:solidFill>
                          <a:effectLst/>
                          <a:latin typeface="Times New Roman" panose="02020603050405020304" pitchFamily="18" charset="0"/>
                        </a:rPr>
                        <a:t>242 621,58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rtl="0" fontAlgn="ctr"/>
                      <a:r>
                        <a:rPr lang="ru-RU" sz="1800" b="1" i="0" u="none" strike="noStrike" dirty="0">
                          <a:solidFill>
                            <a:srgbClr val="000000"/>
                          </a:solidFill>
                          <a:effectLst/>
                          <a:latin typeface="Times New Roman" panose="02020603050405020304" pitchFamily="18" charset="0"/>
                        </a:rPr>
                        <a:t>242 621,58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bl>
          </a:graphicData>
        </a:graphic>
      </p:graphicFrame>
      <p:sp>
        <p:nvSpPr>
          <p:cNvPr id="4" name="Скругленный прямоугольник 3"/>
          <p:cNvSpPr/>
          <p:nvPr/>
        </p:nvSpPr>
        <p:spPr>
          <a:xfrm>
            <a:off x="416497" y="3068960"/>
            <a:ext cx="2915329" cy="3265070"/>
          </a:xfrm>
          <a:prstGeom prst="round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72074" fontAlgn="auto">
              <a:spcBef>
                <a:spcPts val="0"/>
              </a:spcBef>
              <a:spcAft>
                <a:spcPts val="0"/>
              </a:spcAft>
              <a:defRPr/>
            </a:pPr>
            <a:endParaRPr lang="ru-RU" sz="2112"/>
          </a:p>
        </p:txBody>
      </p:sp>
      <p:sp>
        <p:nvSpPr>
          <p:cNvPr id="6" name="Скругленный прямоугольник 5"/>
          <p:cNvSpPr/>
          <p:nvPr/>
        </p:nvSpPr>
        <p:spPr>
          <a:xfrm>
            <a:off x="1114993" y="2674109"/>
            <a:ext cx="1656367" cy="608010"/>
          </a:xfrm>
          <a:prstGeom prst="roundRect">
            <a:avLst/>
          </a:prstGeom>
          <a:ln w="25400" cap="sq" cmpd="sng">
            <a:prstDash val="solid"/>
            <a:miter lim="800000"/>
          </a:ln>
          <a:effectLst>
            <a:glow>
              <a:schemeClr val="accent1">
                <a:alpha val="0"/>
              </a:schemeClr>
            </a:glow>
            <a:outerShdw dist="63500" dir="11280000" sx="99000" sy="99000" algn="r" rotWithShape="0">
              <a:schemeClr val="bg1">
                <a:alpha val="65000"/>
              </a:schemeClr>
            </a:outerShdw>
            <a:reflection endPos="0" dist="50800" dir="5400000" sy="-100000" algn="bl" rotWithShape="0"/>
            <a:softEdge rad="0"/>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72074" fontAlgn="auto">
              <a:spcBef>
                <a:spcPts val="0"/>
              </a:spcBef>
              <a:spcAft>
                <a:spcPts val="0"/>
              </a:spcAft>
              <a:defRPr/>
            </a:pPr>
            <a:r>
              <a:rPr lang="ru-RU" sz="1800" b="1" dirty="0" smtClean="0">
                <a:latin typeface="Times New Roman" panose="02020603050405020304" pitchFamily="18" charset="0"/>
                <a:cs typeface="Times New Roman" panose="02020603050405020304" pitchFamily="18" charset="0"/>
              </a:rPr>
              <a:t>544 638,88</a:t>
            </a:r>
            <a:endParaRPr lang="ru-RU" sz="1800" b="1" dirty="0">
              <a:latin typeface="Times New Roman" panose="02020603050405020304" pitchFamily="18" charset="0"/>
              <a:cs typeface="Times New Roman" panose="02020603050405020304" pitchFamily="18" charset="0"/>
            </a:endParaRPr>
          </a:p>
        </p:txBody>
      </p:sp>
      <p:sp>
        <p:nvSpPr>
          <p:cNvPr id="157715" name="TextBox 2"/>
          <p:cNvSpPr txBox="1">
            <a:spLocks noChangeArrowheads="1"/>
          </p:cNvSpPr>
          <p:nvPr/>
        </p:nvSpPr>
        <p:spPr bwMode="auto">
          <a:xfrm>
            <a:off x="683581" y="3282119"/>
            <a:ext cx="2487835" cy="1200329"/>
          </a:xfrm>
          <a:prstGeom prst="rect">
            <a:avLst/>
          </a:prstGeom>
          <a:noFill/>
          <a:ln w="9525">
            <a:noFill/>
            <a:miter lim="800000"/>
            <a:headEnd/>
            <a:tailEnd/>
          </a:ln>
        </p:spPr>
        <p:txBody>
          <a:bodyPr wrap="square">
            <a:spAutoFit/>
          </a:bodyPr>
          <a:lstStyle/>
          <a:p>
            <a:pPr algn="ctr"/>
            <a:r>
              <a:rPr lang="ru-RU" sz="1800" dirty="0">
                <a:latin typeface="Times New Roman" pitchFamily="18" charset="0"/>
                <a:cs typeface="Times New Roman" pitchFamily="18" charset="0"/>
              </a:rPr>
              <a:t>Содержание автомобильных дорог </a:t>
            </a:r>
          </a:p>
          <a:p>
            <a:pPr algn="ctr"/>
            <a:r>
              <a:rPr lang="ru-RU" sz="1800" dirty="0">
                <a:latin typeface="Times New Roman" pitchFamily="18" charset="0"/>
                <a:cs typeface="Times New Roman" pitchFamily="18" charset="0"/>
              </a:rPr>
              <a:t>общего пользования </a:t>
            </a:r>
          </a:p>
          <a:p>
            <a:pPr algn="ctr"/>
            <a:r>
              <a:rPr lang="ru-RU" sz="1800" dirty="0">
                <a:latin typeface="Times New Roman" pitchFamily="18" charset="0"/>
                <a:cs typeface="Times New Roman" pitchFamily="18" charset="0"/>
              </a:rPr>
              <a:t>местного значения</a:t>
            </a:r>
          </a:p>
        </p:txBody>
      </p:sp>
      <p:sp>
        <p:nvSpPr>
          <p:cNvPr id="13" name="Скругленный прямоугольник 12"/>
          <p:cNvSpPr/>
          <p:nvPr/>
        </p:nvSpPr>
        <p:spPr>
          <a:xfrm>
            <a:off x="3474179" y="3087097"/>
            <a:ext cx="2988772" cy="3246933"/>
          </a:xfrm>
          <a:prstGeom prst="round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72074" fontAlgn="auto">
              <a:spcBef>
                <a:spcPts val="0"/>
              </a:spcBef>
              <a:spcAft>
                <a:spcPts val="0"/>
              </a:spcAft>
              <a:defRPr/>
            </a:pPr>
            <a:endParaRPr lang="ru-RU" sz="2112"/>
          </a:p>
        </p:txBody>
      </p:sp>
      <p:sp>
        <p:nvSpPr>
          <p:cNvPr id="157717" name="Прямоугольник 7"/>
          <p:cNvSpPr>
            <a:spLocks noChangeArrowheads="1"/>
          </p:cNvSpPr>
          <p:nvPr/>
        </p:nvSpPr>
        <p:spPr bwMode="auto">
          <a:xfrm>
            <a:off x="3599149" y="3282887"/>
            <a:ext cx="2808312" cy="1200329"/>
          </a:xfrm>
          <a:prstGeom prst="rect">
            <a:avLst/>
          </a:prstGeom>
          <a:noFill/>
          <a:ln w="9525">
            <a:noFill/>
            <a:miter lim="800000"/>
            <a:headEnd/>
            <a:tailEnd/>
          </a:ln>
        </p:spPr>
        <p:txBody>
          <a:bodyPr wrap="square">
            <a:spAutoFit/>
          </a:bodyPr>
          <a:lstStyle/>
          <a:p>
            <a:pPr algn="ctr"/>
            <a:r>
              <a:rPr lang="ru-RU" sz="1800" dirty="0">
                <a:latin typeface="Times New Roman" pitchFamily="18" charset="0"/>
                <a:cs typeface="Times New Roman" pitchFamily="18" charset="0"/>
              </a:rPr>
              <a:t>Ремонт и </a:t>
            </a:r>
          </a:p>
          <a:p>
            <a:pPr algn="ctr"/>
            <a:r>
              <a:rPr lang="ru-RU" sz="1800" dirty="0">
                <a:latin typeface="Times New Roman" pitchFamily="18" charset="0"/>
                <a:cs typeface="Times New Roman" pitchFamily="18" charset="0"/>
              </a:rPr>
              <a:t>капитальный ремонт </a:t>
            </a:r>
          </a:p>
          <a:p>
            <a:pPr algn="ctr"/>
            <a:r>
              <a:rPr lang="ru-RU" sz="1800" dirty="0">
                <a:latin typeface="Times New Roman" pitchFamily="18" charset="0"/>
                <a:cs typeface="Times New Roman" pitchFamily="18" charset="0"/>
              </a:rPr>
              <a:t>автомобильных дорог </a:t>
            </a:r>
          </a:p>
          <a:p>
            <a:pPr algn="ctr"/>
            <a:r>
              <a:rPr lang="ru-RU" sz="1800" dirty="0">
                <a:latin typeface="Times New Roman" pitchFamily="18" charset="0"/>
                <a:cs typeface="Times New Roman" pitchFamily="18" charset="0"/>
              </a:rPr>
              <a:t>местного значения</a:t>
            </a:r>
          </a:p>
        </p:txBody>
      </p:sp>
      <p:sp>
        <p:nvSpPr>
          <p:cNvPr id="17" name="Скругленный прямоугольник 16"/>
          <p:cNvSpPr/>
          <p:nvPr/>
        </p:nvSpPr>
        <p:spPr>
          <a:xfrm>
            <a:off x="4176476" y="2674109"/>
            <a:ext cx="1584177" cy="608010"/>
          </a:xfrm>
          <a:prstGeom prst="roundRect">
            <a:avLst/>
          </a:prstGeom>
          <a:ln w="25400" cap="sq" cmpd="sng">
            <a:prstDash val="solid"/>
            <a:miter lim="800000"/>
          </a:ln>
          <a:effectLst>
            <a:glow>
              <a:schemeClr val="accent1">
                <a:alpha val="0"/>
              </a:schemeClr>
            </a:glow>
            <a:outerShdw dist="63500" dir="11280000" sx="99000" sy="99000" algn="r" rotWithShape="0">
              <a:schemeClr val="bg1">
                <a:alpha val="65000"/>
              </a:schemeClr>
            </a:outerShdw>
            <a:reflection endPos="0" dist="50800" dir="5400000" sy="-100000" algn="bl" rotWithShape="0"/>
            <a:softEdge rad="0"/>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72074" fontAlgn="auto">
              <a:spcBef>
                <a:spcPts val="0"/>
              </a:spcBef>
              <a:spcAft>
                <a:spcPts val="0"/>
              </a:spcAft>
              <a:defRPr/>
            </a:pPr>
            <a:r>
              <a:rPr lang="ru-RU" sz="1800" b="1" dirty="0" smtClean="0">
                <a:latin typeface="Times New Roman" panose="02020603050405020304" pitchFamily="18" charset="0"/>
                <a:cs typeface="Times New Roman" panose="02020603050405020304" pitchFamily="18" charset="0"/>
              </a:rPr>
              <a:t>257 183,98</a:t>
            </a:r>
            <a:endParaRPr lang="ru-RU" sz="1800" b="1" dirty="0">
              <a:latin typeface="Times New Roman" panose="02020603050405020304" pitchFamily="18" charset="0"/>
              <a:cs typeface="Times New Roman" panose="02020603050405020304" pitchFamily="18" charset="0"/>
            </a:endParaRPr>
          </a:p>
        </p:txBody>
      </p:sp>
      <p:sp>
        <p:nvSpPr>
          <p:cNvPr id="19" name="Заголовок 1"/>
          <p:cNvSpPr txBox="1">
            <a:spLocks/>
          </p:cNvSpPr>
          <p:nvPr/>
        </p:nvSpPr>
        <p:spPr>
          <a:xfrm>
            <a:off x="8223174" y="682523"/>
            <a:ext cx="1482725" cy="303212"/>
          </a:xfrm>
          <a:prstGeom prst="rect">
            <a:avLst/>
          </a:prstGeom>
        </p:spPr>
        <p:txBody>
          <a:bodyPr lIns="91380" tIns="45690" rIns="91380" bIns="45690" anchor="ctr">
            <a:normAutofit/>
          </a:bodyPr>
          <a:lstStyle/>
          <a:p>
            <a:pPr algn="ctr" defTabSz="912813">
              <a:lnSpc>
                <a:spcPct val="90000"/>
              </a:lnSpc>
            </a:pPr>
            <a:r>
              <a:rPr lang="ru-RU" sz="1200" b="1" dirty="0">
                <a:latin typeface="Times New Roman" pitchFamily="18" charset="0"/>
                <a:cs typeface="Times New Roman" pitchFamily="18" charset="0"/>
              </a:rPr>
              <a:t>(тыс. рублей)</a:t>
            </a:r>
          </a:p>
        </p:txBody>
      </p:sp>
      <p:pic>
        <p:nvPicPr>
          <p:cNvPr id="14" name="Picture 28" descr="C:\Users\RabotnikBudgeta\Desktop\tass_48369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8824" y="4650654"/>
            <a:ext cx="2178102" cy="1457031"/>
          </a:xfrm>
          <a:prstGeom prst="roundRect">
            <a:avLst>
              <a:gd name="adj" fmla="val 8594"/>
            </a:avLst>
          </a:prstGeom>
          <a:solidFill>
            <a:srgbClr val="FFFFFF">
              <a:shade val="85000"/>
            </a:srgbClr>
          </a:solidFill>
          <a:ln>
            <a:noFill/>
          </a:ln>
          <a:effectLst>
            <a:softEdge rad="12700"/>
          </a:effectLst>
          <a:extLst>
            <a:ext uri="{91240B29-F687-4F45-9708-019B960494DF}">
              <a14:hiddenLine xmlns:a14="http://schemas.microsoft.com/office/drawing/2010/main" w="9525">
                <a:solidFill>
                  <a:srgbClr val="000000"/>
                </a:solidFill>
                <a:miter lim="800000"/>
                <a:headEnd/>
                <a:tailEnd/>
              </a14:hiddenLine>
            </a:ext>
          </a:extLst>
        </p:spPr>
      </p:pic>
      <p:sp>
        <p:nvSpPr>
          <p:cNvPr id="15" name="Скругленный прямоугольник 14"/>
          <p:cNvSpPr/>
          <p:nvPr/>
        </p:nvSpPr>
        <p:spPr>
          <a:xfrm>
            <a:off x="6643924" y="3087097"/>
            <a:ext cx="2888146" cy="3265070"/>
          </a:xfrm>
          <a:prstGeom prst="round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72074" fontAlgn="auto">
              <a:spcBef>
                <a:spcPts val="0"/>
              </a:spcBef>
              <a:spcAft>
                <a:spcPts val="0"/>
              </a:spcAft>
              <a:defRPr/>
            </a:pPr>
            <a:endParaRPr lang="ru-RU" sz="2112"/>
          </a:p>
        </p:txBody>
      </p:sp>
      <p:sp>
        <p:nvSpPr>
          <p:cNvPr id="16" name="TextBox 2"/>
          <p:cNvSpPr txBox="1">
            <a:spLocks noChangeArrowheads="1"/>
          </p:cNvSpPr>
          <p:nvPr/>
        </p:nvSpPr>
        <p:spPr bwMode="auto">
          <a:xfrm>
            <a:off x="6897359" y="3203977"/>
            <a:ext cx="2487835" cy="1477328"/>
          </a:xfrm>
          <a:prstGeom prst="rect">
            <a:avLst/>
          </a:prstGeom>
          <a:noFill/>
          <a:ln w="9525">
            <a:noFill/>
            <a:miter lim="800000"/>
            <a:headEnd/>
            <a:tailEnd/>
          </a:ln>
        </p:spPr>
        <p:txBody>
          <a:bodyPr wrap="square">
            <a:spAutoFit/>
          </a:bodyPr>
          <a:lstStyle/>
          <a:p>
            <a:pPr algn="ctr"/>
            <a:r>
              <a:rPr lang="ru-RU" sz="1800" dirty="0" smtClean="0">
                <a:latin typeface="Times New Roman" pitchFamily="18" charset="0"/>
                <a:cs typeface="Times New Roman" pitchFamily="18" charset="0"/>
              </a:rPr>
              <a:t>Строительство и реконструкция </a:t>
            </a:r>
            <a:r>
              <a:rPr lang="ru-RU" sz="1800" dirty="0">
                <a:latin typeface="Times New Roman" pitchFamily="18" charset="0"/>
                <a:cs typeface="Times New Roman" pitchFamily="18" charset="0"/>
              </a:rPr>
              <a:t>автомобильных дорог </a:t>
            </a:r>
          </a:p>
          <a:p>
            <a:pPr algn="ctr"/>
            <a:r>
              <a:rPr lang="ru-RU" sz="1800" dirty="0">
                <a:latin typeface="Times New Roman" pitchFamily="18" charset="0"/>
                <a:cs typeface="Times New Roman" pitchFamily="18" charset="0"/>
              </a:rPr>
              <a:t>общего пользования </a:t>
            </a:r>
          </a:p>
          <a:p>
            <a:pPr algn="ctr"/>
            <a:r>
              <a:rPr lang="ru-RU" sz="1800" dirty="0">
                <a:latin typeface="Times New Roman" pitchFamily="18" charset="0"/>
                <a:cs typeface="Times New Roman" pitchFamily="18" charset="0"/>
              </a:rPr>
              <a:t>местного значения</a:t>
            </a:r>
          </a:p>
        </p:txBody>
      </p:sp>
      <p:sp>
        <p:nvSpPr>
          <p:cNvPr id="18" name="Скругленный прямоугольник 17"/>
          <p:cNvSpPr/>
          <p:nvPr/>
        </p:nvSpPr>
        <p:spPr>
          <a:xfrm>
            <a:off x="7380360" y="2669485"/>
            <a:ext cx="1584177" cy="608010"/>
          </a:xfrm>
          <a:prstGeom prst="roundRect">
            <a:avLst/>
          </a:prstGeom>
          <a:ln w="25400" cap="sq" cmpd="sng">
            <a:prstDash val="solid"/>
            <a:miter lim="800000"/>
          </a:ln>
          <a:effectLst>
            <a:glow>
              <a:schemeClr val="accent1">
                <a:alpha val="0"/>
              </a:schemeClr>
            </a:glow>
            <a:outerShdw dist="63500" dir="11280000" sx="99000" sy="99000" algn="r" rotWithShape="0">
              <a:schemeClr val="bg1">
                <a:alpha val="65000"/>
              </a:schemeClr>
            </a:outerShdw>
            <a:reflection endPos="0" dist="50800" dir="5400000" sy="-100000" algn="bl" rotWithShape="0"/>
            <a:softEdge rad="0"/>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72074" fontAlgn="auto">
              <a:spcBef>
                <a:spcPts val="0"/>
              </a:spcBef>
              <a:spcAft>
                <a:spcPts val="0"/>
              </a:spcAft>
              <a:defRPr/>
            </a:pPr>
            <a:r>
              <a:rPr lang="ru-RU" sz="1800" b="1" dirty="0" smtClean="0">
                <a:latin typeface="Times New Roman" panose="02020603050405020304" pitchFamily="18" charset="0"/>
                <a:cs typeface="Times New Roman" panose="02020603050405020304" pitchFamily="18" charset="0"/>
              </a:rPr>
              <a:t>113 500,00</a:t>
            </a:r>
            <a:endParaRPr lang="ru-RU" sz="1800" b="1"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827" y="4657942"/>
            <a:ext cx="2275532" cy="1506402"/>
          </a:xfrm>
          <a:prstGeom prst="rect">
            <a:avLst/>
          </a:prstGeom>
          <a:effectLst>
            <a:softEdge rad="25400"/>
          </a:effectLst>
        </p:spPr>
      </p:pic>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370" y="4567444"/>
            <a:ext cx="2355784" cy="1570522"/>
          </a:xfrm>
          <a:prstGeom prst="rect">
            <a:avLst/>
          </a:prstGeom>
          <a:effectLst>
            <a:softEdge rad="38100"/>
          </a:effectLst>
        </p:spPr>
      </p:pic>
      <p:sp>
        <p:nvSpPr>
          <p:cNvPr id="5" name="TextBox 4"/>
          <p:cNvSpPr txBox="1"/>
          <p:nvPr/>
        </p:nvSpPr>
        <p:spPr>
          <a:xfrm>
            <a:off x="1467827" y="2386276"/>
            <a:ext cx="1403162" cy="307777"/>
          </a:xfrm>
          <a:prstGeom prst="rect">
            <a:avLst/>
          </a:prstGeom>
          <a:noFill/>
        </p:spPr>
        <p:txBody>
          <a:bodyPr wrap="square" rtlCol="0">
            <a:spAutoFit/>
          </a:bodyPr>
          <a:lstStyle/>
          <a:p>
            <a:r>
              <a:rPr lang="ru-RU" sz="1400" b="1" dirty="0" smtClean="0">
                <a:solidFill>
                  <a:schemeClr val="accent1">
                    <a:lumMod val="75000"/>
                  </a:schemeClr>
                </a:solidFill>
                <a:latin typeface="Times New Roman" panose="02020603050405020304" pitchFamily="18" charset="0"/>
                <a:cs typeface="Times New Roman" panose="02020603050405020304" pitchFamily="18" charset="0"/>
              </a:rPr>
              <a:t>2026-2028</a:t>
            </a:r>
            <a:endParaRPr lang="ru-RU" sz="1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4490696" y="2396195"/>
            <a:ext cx="1403162" cy="307777"/>
          </a:xfrm>
          <a:prstGeom prst="rect">
            <a:avLst/>
          </a:prstGeom>
          <a:noFill/>
        </p:spPr>
        <p:txBody>
          <a:bodyPr wrap="square" rtlCol="0">
            <a:spAutoFit/>
          </a:bodyPr>
          <a:lstStyle/>
          <a:p>
            <a:r>
              <a:rPr lang="ru-RU" sz="1400" b="1" dirty="0" smtClean="0">
                <a:solidFill>
                  <a:schemeClr val="accent1">
                    <a:lumMod val="75000"/>
                  </a:schemeClr>
                </a:solidFill>
                <a:latin typeface="Times New Roman" panose="02020603050405020304" pitchFamily="18" charset="0"/>
                <a:cs typeface="Times New Roman" panose="02020603050405020304" pitchFamily="18" charset="0"/>
              </a:rPr>
              <a:t>2026-2028</a:t>
            </a:r>
            <a:endParaRPr lang="ru-RU" sz="1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7771704" y="2380545"/>
            <a:ext cx="1403162" cy="307777"/>
          </a:xfrm>
          <a:prstGeom prst="rect">
            <a:avLst/>
          </a:prstGeom>
          <a:noFill/>
        </p:spPr>
        <p:txBody>
          <a:bodyPr wrap="square" rtlCol="0">
            <a:spAutoFit/>
          </a:bodyPr>
          <a:lstStyle/>
          <a:p>
            <a:r>
              <a:rPr lang="ru-RU" sz="1400" b="1" dirty="0" smtClean="0">
                <a:solidFill>
                  <a:schemeClr val="accent1">
                    <a:lumMod val="75000"/>
                  </a:schemeClr>
                </a:solidFill>
                <a:latin typeface="Times New Roman" panose="02020603050405020304" pitchFamily="18" charset="0"/>
                <a:cs typeface="Times New Roman" panose="02020603050405020304" pitchFamily="18" charset="0"/>
              </a:rPr>
              <a:t>2026-2028</a:t>
            </a:r>
            <a:endParaRPr lang="ru-RU" sz="1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1406716" y="6137966"/>
            <a:ext cx="934889" cy="338554"/>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ru-RU" sz="1600" b="1" dirty="0" smtClean="0">
                <a:solidFill>
                  <a:schemeClr val="accent1">
                    <a:lumMod val="75000"/>
                  </a:schemeClr>
                </a:solidFill>
                <a:latin typeface="Times New Roman" panose="02020603050405020304" pitchFamily="18" charset="0"/>
                <a:cs typeface="Times New Roman" panose="02020603050405020304" pitchFamily="18" charset="0"/>
              </a:rPr>
              <a:t>59,5%</a:t>
            </a:r>
            <a:endParaRPr lang="ru-RU" sz="16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4548096" y="6191266"/>
            <a:ext cx="934889" cy="338554"/>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ru-RU" sz="1600" b="1" dirty="0" smtClean="0">
                <a:solidFill>
                  <a:schemeClr val="accent1">
                    <a:lumMod val="75000"/>
                  </a:schemeClr>
                </a:solidFill>
                <a:latin typeface="Times New Roman" panose="02020603050405020304" pitchFamily="18" charset="0"/>
                <a:cs typeface="Times New Roman" panose="02020603050405020304" pitchFamily="18" charset="0"/>
              </a:rPr>
              <a:t>28,1%</a:t>
            </a:r>
            <a:endParaRPr lang="ru-RU" sz="16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7711177" y="6174754"/>
            <a:ext cx="934889" cy="338554"/>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ru-RU" sz="1600" b="1" dirty="0" smtClean="0">
                <a:solidFill>
                  <a:schemeClr val="accent1">
                    <a:lumMod val="75000"/>
                  </a:schemeClr>
                </a:solidFill>
                <a:latin typeface="Times New Roman" panose="02020603050405020304" pitchFamily="18" charset="0"/>
                <a:cs typeface="Times New Roman" panose="02020603050405020304" pitchFamily="18" charset="0"/>
              </a:rPr>
              <a:t>12,4%</a:t>
            </a:r>
            <a:endParaRPr lang="ru-RU" sz="16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7" name="Прямоугольник 26"/>
          <p:cNvSpPr/>
          <p:nvPr/>
        </p:nvSpPr>
        <p:spPr>
          <a:xfrm>
            <a:off x="440921" y="918895"/>
            <a:ext cx="2196353" cy="1384995"/>
          </a:xfrm>
          <a:prstGeom prst="rect">
            <a:avLst/>
          </a:prstGeom>
          <a:solidFill>
            <a:srgbClr val="FFFF99"/>
          </a:solidFill>
          <a:ln>
            <a:solidFill>
              <a:schemeClr val="tx1"/>
            </a:solidFill>
            <a:prstDash val="lgDash"/>
          </a:ln>
        </p:spPr>
        <p:txBody>
          <a:bodyPr wrap="square">
            <a:spAutoFit/>
          </a:bodyPr>
          <a:lstStyle/>
          <a:p>
            <a:pPr algn="ctr"/>
            <a:r>
              <a:rPr lang="ru-RU" sz="1200" b="1" dirty="0">
                <a:latin typeface="Times New Roman" panose="02020603050405020304" pitchFamily="18" charset="0"/>
                <a:cs typeface="Times New Roman" panose="02020603050405020304" pitchFamily="18" charset="0"/>
              </a:rPr>
              <a:t>В собственности Шпаковского муниципального округа находится </a:t>
            </a:r>
            <a:endParaRPr lang="ru-RU" sz="1200" b="1" dirty="0" smtClean="0">
              <a:latin typeface="Times New Roman" panose="02020603050405020304" pitchFamily="18" charset="0"/>
              <a:cs typeface="Times New Roman" panose="02020603050405020304" pitchFamily="18" charset="0"/>
            </a:endParaRPr>
          </a:p>
          <a:p>
            <a:pPr algn="ctr"/>
            <a:r>
              <a:rPr lang="ru-RU" sz="1200" b="1" dirty="0" smtClean="0">
                <a:latin typeface="Times New Roman" panose="02020603050405020304" pitchFamily="18" charset="0"/>
                <a:cs typeface="Times New Roman" panose="02020603050405020304" pitchFamily="18" charset="0"/>
              </a:rPr>
              <a:t>725 </a:t>
            </a:r>
            <a:r>
              <a:rPr lang="ru-RU" sz="1200" b="1" dirty="0">
                <a:latin typeface="Times New Roman" panose="02020603050405020304" pitchFamily="18" charset="0"/>
                <a:cs typeface="Times New Roman" panose="02020603050405020304" pitchFamily="18" charset="0"/>
              </a:rPr>
              <a:t>дорог </a:t>
            </a:r>
            <a:r>
              <a:rPr lang="ru-RU" sz="1200" b="1" dirty="0" smtClean="0">
                <a:latin typeface="Times New Roman" panose="02020603050405020304" pitchFamily="18" charset="0"/>
                <a:cs typeface="Times New Roman" panose="02020603050405020304" pitchFamily="18" charset="0"/>
              </a:rPr>
              <a:t>общей </a:t>
            </a:r>
            <a:r>
              <a:rPr lang="ru-RU" sz="1200" b="1" dirty="0">
                <a:latin typeface="Times New Roman" panose="02020603050405020304" pitchFamily="18" charset="0"/>
                <a:cs typeface="Times New Roman" panose="02020603050405020304" pitchFamily="18" charset="0"/>
              </a:rPr>
              <a:t>протяженностью </a:t>
            </a:r>
            <a:endParaRPr lang="ru-RU" sz="1200" b="1" dirty="0" smtClean="0">
              <a:latin typeface="Times New Roman" panose="02020603050405020304" pitchFamily="18" charset="0"/>
              <a:cs typeface="Times New Roman" panose="02020603050405020304" pitchFamily="18" charset="0"/>
            </a:endParaRPr>
          </a:p>
          <a:p>
            <a:pPr algn="ctr"/>
            <a:r>
              <a:rPr lang="ru-RU" sz="1200" b="1" dirty="0" smtClean="0">
                <a:latin typeface="Times New Roman" panose="02020603050405020304" pitchFamily="18" charset="0"/>
                <a:cs typeface="Times New Roman" panose="02020603050405020304" pitchFamily="18" charset="0"/>
              </a:rPr>
              <a:t>781,367 </a:t>
            </a:r>
            <a:r>
              <a:rPr lang="ru-RU" sz="1200" b="1" dirty="0">
                <a:latin typeface="Times New Roman" panose="02020603050405020304" pitchFamily="18" charset="0"/>
                <a:cs typeface="Times New Roman" panose="02020603050405020304" pitchFamily="18" charset="0"/>
              </a:rPr>
              <a:t>км. </a:t>
            </a:r>
          </a:p>
        </p:txBody>
      </p:sp>
    </p:spTree>
    <p:extLst>
      <p:ext uri="{BB962C8B-B14F-4D97-AF65-F5344CB8AC3E}">
        <p14:creationId xmlns:p14="http://schemas.microsoft.com/office/powerpoint/2010/main" val="35067296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2" name="Picture 4" descr="https://avatars.mds.yandex.net/i?id=9347e1ae60c11d3f2246d11eea46fb16_l-5360050-images-thumbs&amp;n=13"/>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54893" b="4401"/>
          <a:stretch/>
        </p:blipFill>
        <p:spPr bwMode="auto">
          <a:xfrm>
            <a:off x="1383876" y="4997006"/>
            <a:ext cx="7045763" cy="16760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Диаграмма 4"/>
          <p:cNvGraphicFramePr/>
          <p:nvPr>
            <p:extLst/>
          </p:nvPr>
        </p:nvGraphicFramePr>
        <p:xfrm>
          <a:off x="420673" y="852163"/>
          <a:ext cx="9230048" cy="5099750"/>
        </p:xfrm>
        <a:graphic>
          <a:graphicData uri="http://schemas.openxmlformats.org/drawingml/2006/chart">
            <c:chart xmlns:c="http://schemas.openxmlformats.org/drawingml/2006/chart" xmlns:r="http://schemas.openxmlformats.org/officeDocument/2006/relationships" r:id="rId4"/>
          </a:graphicData>
        </a:graphic>
      </p:graphicFrame>
      <p:sp>
        <p:nvSpPr>
          <p:cNvPr id="161827" name="Прямоугольник 3"/>
          <p:cNvSpPr>
            <a:spLocks noChangeArrowheads="1"/>
          </p:cNvSpPr>
          <p:nvPr/>
        </p:nvSpPr>
        <p:spPr bwMode="auto">
          <a:xfrm>
            <a:off x="8429639" y="1271952"/>
            <a:ext cx="1276350" cy="312738"/>
          </a:xfrm>
          <a:prstGeom prst="rect">
            <a:avLst/>
          </a:prstGeom>
          <a:noFill/>
          <a:ln w="9525">
            <a:noFill/>
            <a:miter lim="800000"/>
            <a:headEnd/>
            <a:tailEnd/>
          </a:ln>
        </p:spPr>
        <p:txBody>
          <a:bodyPr wrap="none" lIns="91386" tIns="45693" rIns="91386" bIns="45693">
            <a:spAutoFit/>
          </a:bodyPr>
          <a:lstStyle/>
          <a:p>
            <a:pPr algn="ctr"/>
            <a:r>
              <a:rPr lang="ru-RU" altLang="ru-RU" sz="1400" b="1" dirty="0">
                <a:latin typeface="Times New Roman" pitchFamily="18" charset="0"/>
                <a:cs typeface="Times New Roman" pitchFamily="18" charset="0"/>
              </a:rPr>
              <a:t>(тыс. рублей)</a:t>
            </a:r>
          </a:p>
        </p:txBody>
      </p:sp>
      <p:grpSp>
        <p:nvGrpSpPr>
          <p:cNvPr id="10" name="Группа 9"/>
          <p:cNvGrpSpPr/>
          <p:nvPr/>
        </p:nvGrpSpPr>
        <p:grpSpPr>
          <a:xfrm>
            <a:off x="4736976" y="2732610"/>
            <a:ext cx="5716540" cy="2424706"/>
            <a:chOff x="4893435" y="2703560"/>
            <a:chExt cx="5716540" cy="2424706"/>
          </a:xfrm>
        </p:grpSpPr>
        <p:sp>
          <p:nvSpPr>
            <p:cNvPr id="2" name="TextBox 1"/>
            <p:cNvSpPr txBox="1"/>
            <p:nvPr/>
          </p:nvSpPr>
          <p:spPr>
            <a:xfrm>
              <a:off x="5001401" y="2703560"/>
              <a:ext cx="1282204" cy="307777"/>
            </a:xfrm>
            <a:prstGeom prst="rect">
              <a:avLst/>
            </a:prstGeom>
            <a:noFill/>
          </p:spPr>
          <p:txBody>
            <a:bodyPr wrap="square" rtlCol="0">
              <a:spAutoFit/>
            </a:bodyPr>
            <a:lstStyle/>
            <a:p>
              <a:r>
                <a:rPr lang="ru-RU" sz="1400" dirty="0" smtClean="0">
                  <a:solidFill>
                    <a:schemeClr val="bg1"/>
                  </a:solidFill>
                  <a:latin typeface="Times New Roman" panose="02020603050405020304" pitchFamily="18" charset="0"/>
                  <a:cs typeface="Times New Roman" panose="02020603050405020304" pitchFamily="18" charset="0"/>
                </a:rPr>
                <a:t>88,5%</a:t>
              </a:r>
              <a:endParaRPr lang="ru-RU" sz="1400" dirty="0">
                <a:solidFill>
                  <a:schemeClr val="bg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9327771" y="2718948"/>
              <a:ext cx="1282204" cy="276999"/>
            </a:xfrm>
            <a:prstGeom prst="rect">
              <a:avLst/>
            </a:prstGeom>
            <a:noFill/>
          </p:spPr>
          <p:txBody>
            <a:bodyPr wrap="square" rtlCol="0">
              <a:spAutoFit/>
            </a:bodyPr>
            <a:lstStyle/>
            <a:p>
              <a:r>
                <a:rPr lang="ru-RU" sz="1200" dirty="0" smtClean="0">
                  <a:latin typeface="Times New Roman" panose="02020603050405020304" pitchFamily="18" charset="0"/>
                  <a:cs typeface="Times New Roman" panose="02020603050405020304" pitchFamily="18" charset="0"/>
                </a:rPr>
                <a:t>11,5%</a:t>
              </a:r>
              <a:endParaRPr lang="ru-RU" sz="12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4893435" y="3761493"/>
              <a:ext cx="1282204" cy="307777"/>
            </a:xfrm>
            <a:prstGeom prst="rect">
              <a:avLst/>
            </a:prstGeom>
            <a:noFill/>
          </p:spPr>
          <p:txBody>
            <a:bodyPr wrap="square" rtlCol="0">
              <a:spAutoFit/>
            </a:bodyPr>
            <a:lstStyle/>
            <a:p>
              <a:r>
                <a:rPr lang="ru-RU" sz="1400" dirty="0" smtClean="0">
                  <a:solidFill>
                    <a:schemeClr val="bg1"/>
                  </a:solidFill>
                  <a:latin typeface="Times New Roman" panose="02020603050405020304" pitchFamily="18" charset="0"/>
                  <a:cs typeface="Times New Roman" panose="02020603050405020304" pitchFamily="18" charset="0"/>
                </a:rPr>
                <a:t>87,5%</a:t>
              </a:r>
              <a:endParaRPr lang="ru-RU" sz="1400" dirty="0">
                <a:solidFill>
                  <a:schemeClr val="bg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4893435" y="4820489"/>
              <a:ext cx="1282204" cy="307777"/>
            </a:xfrm>
            <a:prstGeom prst="rect">
              <a:avLst/>
            </a:prstGeom>
            <a:noFill/>
          </p:spPr>
          <p:txBody>
            <a:bodyPr wrap="square" rtlCol="0">
              <a:spAutoFit/>
            </a:bodyPr>
            <a:lstStyle/>
            <a:p>
              <a:r>
                <a:rPr lang="ru-RU" sz="1400" dirty="0" smtClean="0">
                  <a:solidFill>
                    <a:schemeClr val="bg1"/>
                  </a:solidFill>
                  <a:latin typeface="Times New Roman" panose="02020603050405020304" pitchFamily="18" charset="0"/>
                  <a:cs typeface="Times New Roman" panose="02020603050405020304" pitchFamily="18" charset="0"/>
                </a:rPr>
                <a:t>85,9%</a:t>
              </a:r>
              <a:endParaRPr lang="ru-RU" sz="1400" dirty="0">
                <a:solidFill>
                  <a:schemeClr val="bg1"/>
                </a:solidFill>
                <a:latin typeface="Times New Roman" panose="02020603050405020304" pitchFamily="18" charset="0"/>
                <a:cs typeface="Times New Roman" panose="02020603050405020304" pitchFamily="18" charset="0"/>
              </a:endParaRPr>
            </a:p>
          </p:txBody>
        </p:sp>
      </p:grpSp>
      <p:sp>
        <p:nvSpPr>
          <p:cNvPr id="11" name="Прямоугольник 10"/>
          <p:cNvSpPr/>
          <p:nvPr/>
        </p:nvSpPr>
        <p:spPr>
          <a:xfrm>
            <a:off x="488504" y="418366"/>
            <a:ext cx="9540553" cy="707826"/>
          </a:xfrm>
          <a:prstGeom prst="rect">
            <a:avLst/>
          </a:prstGeom>
          <a:effectLst/>
        </p:spPr>
        <p:txBody>
          <a:bodyPr lIns="91380" tIns="45690" rIns="91380" bIns="45690">
            <a:spAutoFit/>
          </a:bodyPr>
          <a:lstStyle/>
          <a:p>
            <a:pPr algn="ctr" defTabSz="1072074" fontAlgn="auto">
              <a:spcBef>
                <a:spcPts val="0"/>
              </a:spcBef>
              <a:spcAft>
                <a:spcPts val="0"/>
              </a:spcAft>
              <a:defRPr/>
            </a:pPr>
            <a:r>
              <a:rPr lang="ru-RU" sz="2000" b="1" dirty="0" smtClean="0">
                <a:ln w="900" cmpd="sng">
                  <a:solidFill>
                    <a:schemeClr val="accent1">
                      <a:satMod val="190000"/>
                      <a:alpha val="55000"/>
                    </a:schemeClr>
                  </a:solidFill>
                  <a:prstDash val="solid"/>
                </a:ln>
                <a:latin typeface="Times New Roman"/>
                <a:cs typeface="+mn-cs"/>
              </a:rPr>
              <a:t>РАСХОДЫ БЮДЖЕТА НА РЕАЛИЗАЦИЮ 20 МУНИЦИПАЛЬНЫХ ПРОГРАММ ШПАКОВСКОГО </a:t>
            </a:r>
            <a:r>
              <a:rPr lang="ru-RU" sz="2000" b="1" dirty="0">
                <a:ln w="900" cmpd="sng">
                  <a:solidFill>
                    <a:schemeClr val="accent1">
                      <a:satMod val="190000"/>
                      <a:alpha val="55000"/>
                    </a:schemeClr>
                  </a:solidFill>
                  <a:prstDash val="solid"/>
                </a:ln>
                <a:latin typeface="Times New Roman"/>
                <a:cs typeface="+mn-cs"/>
              </a:rPr>
              <a:t>МУНИЦИПАЛЬНОГО </a:t>
            </a:r>
            <a:r>
              <a:rPr lang="ru-RU" sz="2000" b="1" dirty="0" smtClean="0">
                <a:ln w="900" cmpd="sng">
                  <a:solidFill>
                    <a:schemeClr val="accent1">
                      <a:satMod val="190000"/>
                      <a:alpha val="55000"/>
                    </a:schemeClr>
                  </a:solidFill>
                  <a:prstDash val="solid"/>
                </a:ln>
                <a:latin typeface="Times New Roman"/>
                <a:cs typeface="+mn-cs"/>
              </a:rPr>
              <a:t>ОКРУГА</a:t>
            </a:r>
            <a:endParaRPr lang="ru-RU" sz="2000" b="1" dirty="0">
              <a:ln w="900" cmpd="sng">
                <a:solidFill>
                  <a:schemeClr val="accent1">
                    <a:satMod val="190000"/>
                    <a:alpha val="55000"/>
                  </a:schemeClr>
                </a:solidFill>
                <a:prstDash val="solid"/>
              </a:ln>
              <a:latin typeface="Arial"/>
              <a:cs typeface="+mn-cs"/>
            </a:endParaRPr>
          </a:p>
        </p:txBody>
      </p:sp>
      <p:sp>
        <p:nvSpPr>
          <p:cNvPr id="12" name="TextBox 16"/>
          <p:cNvSpPr txBox="1"/>
          <p:nvPr/>
        </p:nvSpPr>
        <p:spPr>
          <a:xfrm>
            <a:off x="9077873" y="1752494"/>
            <a:ext cx="689669"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200" dirty="0" smtClean="0">
                <a:latin typeface="Times New Roman" panose="02020603050405020304" pitchFamily="18" charset="0"/>
                <a:cs typeface="Times New Roman" panose="02020603050405020304" pitchFamily="18" charset="0"/>
              </a:rPr>
              <a:t>15,4%</a:t>
            </a:r>
            <a:endParaRPr lang="ru-RU" sz="12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4844942" y="1680036"/>
            <a:ext cx="1282204" cy="307777"/>
          </a:xfrm>
          <a:prstGeom prst="rect">
            <a:avLst/>
          </a:prstGeom>
          <a:noFill/>
        </p:spPr>
        <p:txBody>
          <a:bodyPr wrap="square" rtlCol="0">
            <a:spAutoFit/>
          </a:bodyPr>
          <a:lstStyle/>
          <a:p>
            <a:r>
              <a:rPr lang="ru-RU" sz="1400" dirty="0" smtClean="0">
                <a:solidFill>
                  <a:schemeClr val="bg1"/>
                </a:solidFill>
                <a:latin typeface="Times New Roman" panose="02020603050405020304" pitchFamily="18" charset="0"/>
                <a:cs typeface="Times New Roman" panose="02020603050405020304" pitchFamily="18" charset="0"/>
              </a:rPr>
              <a:t>84,6%</a:t>
            </a:r>
            <a:endParaRPr lang="ru-RU"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1226213"/>
      </p:ext>
    </p:extLst>
  </p:cSld>
  <p:clrMapOvr>
    <a:masterClrMapping/>
  </p:clrMapOvr>
  <p:transition spd="slow">
    <p:split orient="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nvPr>
        </p:nvGraphicFramePr>
        <p:xfrm>
          <a:off x="308485" y="906918"/>
          <a:ext cx="9253028" cy="5705475"/>
        </p:xfrm>
        <a:graphic>
          <a:graphicData uri="http://schemas.openxmlformats.org/drawingml/2006/table">
            <a:tbl>
              <a:tblPr/>
              <a:tblGrid>
                <a:gridCol w="3004966">
                  <a:extLst>
                    <a:ext uri="{9D8B030D-6E8A-4147-A177-3AD203B41FA5}">
                      <a16:colId xmlns:a16="http://schemas.microsoft.com/office/drawing/2014/main" val="20000"/>
                    </a:ext>
                  </a:extLst>
                </a:gridCol>
                <a:gridCol w="2940867">
                  <a:extLst>
                    <a:ext uri="{9D8B030D-6E8A-4147-A177-3AD203B41FA5}">
                      <a16:colId xmlns:a16="http://schemas.microsoft.com/office/drawing/2014/main" val="2935242349"/>
                    </a:ext>
                  </a:extLst>
                </a:gridCol>
                <a:gridCol w="2454415">
                  <a:extLst>
                    <a:ext uri="{9D8B030D-6E8A-4147-A177-3AD203B41FA5}">
                      <a16:colId xmlns:a16="http://schemas.microsoft.com/office/drawing/2014/main" val="519685828"/>
                    </a:ext>
                  </a:extLst>
                </a:gridCol>
                <a:gridCol w="852780">
                  <a:extLst>
                    <a:ext uri="{9D8B030D-6E8A-4147-A177-3AD203B41FA5}">
                      <a16:colId xmlns:a16="http://schemas.microsoft.com/office/drawing/2014/main" val="20001"/>
                    </a:ext>
                  </a:extLst>
                </a:gridCol>
              </a:tblGrid>
              <a:tr h="466345">
                <a:tc>
                  <a:txBody>
                    <a:bodyPr/>
                    <a:lstStyle/>
                    <a:p>
                      <a:pPr marL="85725" indent="0" algn="ctr" fontAlgn="t"/>
                      <a:r>
                        <a:rPr lang="ru-RU" sz="1000" b="1" i="0" u="none" strike="noStrike" dirty="0" smtClean="0">
                          <a:solidFill>
                            <a:srgbClr val="000000"/>
                          </a:solidFill>
                          <a:effectLst/>
                          <a:latin typeface="Times New Roman" panose="02020603050405020304" pitchFamily="18" charset="0"/>
                        </a:rPr>
                        <a:t>Наименование</a:t>
                      </a:r>
                      <a:r>
                        <a:rPr lang="ru-RU" sz="1000" b="1" i="0" u="none" strike="noStrike" baseline="0" dirty="0" smtClean="0">
                          <a:solidFill>
                            <a:srgbClr val="000000"/>
                          </a:solidFill>
                          <a:effectLst/>
                          <a:latin typeface="Times New Roman" panose="02020603050405020304" pitchFamily="18" charset="0"/>
                        </a:rPr>
                        <a:t> программы</a:t>
                      </a:r>
                      <a:endParaRPr lang="ru-RU" sz="100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marL="85725" indent="0" algn="ctr" fontAlgn="t"/>
                      <a:r>
                        <a:rPr lang="ru-RU" sz="1000" b="1" i="0" u="none" strike="noStrike" dirty="0" smtClean="0">
                          <a:solidFill>
                            <a:srgbClr val="000000"/>
                          </a:solidFill>
                          <a:effectLst/>
                          <a:latin typeface="Times New Roman" panose="02020603050405020304" pitchFamily="18" charset="0"/>
                        </a:rPr>
                        <a:t>Цель программы</a:t>
                      </a:r>
                      <a:endParaRPr lang="ru-RU" sz="100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marL="85725" indent="0" algn="ctr" fontAlgn="t"/>
                      <a:r>
                        <a:rPr lang="ru-RU" sz="1000" b="1" i="0" u="none" strike="noStrike" dirty="0" smtClean="0">
                          <a:solidFill>
                            <a:srgbClr val="000000"/>
                          </a:solidFill>
                          <a:effectLst/>
                          <a:latin typeface="Times New Roman" panose="02020603050405020304" pitchFamily="18" charset="0"/>
                        </a:rPr>
                        <a:t>Основной показатель цели</a:t>
                      </a:r>
                      <a:endParaRPr lang="ru-RU" sz="100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ctr" fontAlgn="t"/>
                      <a:r>
                        <a:rPr lang="ru-RU" sz="1000" b="1" i="0" u="none" strike="noStrike" dirty="0" smtClean="0">
                          <a:solidFill>
                            <a:srgbClr val="000000"/>
                          </a:solidFill>
                          <a:effectLst/>
                          <a:latin typeface="Times New Roman" panose="02020603050405020304" pitchFamily="18" charset="0"/>
                        </a:rPr>
                        <a:t>Объем финансового обеспечения</a:t>
                      </a:r>
                      <a:endParaRPr lang="ru-RU" sz="100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72848067"/>
                  </a:ext>
                </a:extLst>
              </a:tr>
              <a:tr h="618621">
                <a:tc>
                  <a:txBody>
                    <a:bodyPr/>
                    <a:lstStyle/>
                    <a:p>
                      <a:pPr marL="85725" indent="0" algn="l" fontAlgn="t"/>
                      <a:r>
                        <a:rPr lang="ru-RU" sz="1000" b="0" i="0" u="none" strike="noStrike" dirty="0">
                          <a:solidFill>
                            <a:srgbClr val="000000"/>
                          </a:solidFill>
                          <a:effectLst/>
                          <a:latin typeface="Times New Roman" panose="02020603050405020304" pitchFamily="18" charset="0"/>
                        </a:rPr>
                        <a:t>Муниципальная программа Шпаковского муниципального округа Ставропольского края "Развитие муниципальной службы"</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l" fontAlgn="b"/>
                      <a:r>
                        <a:rPr lang="ru-RU" sz="1000" b="0" i="0" u="none" strike="noStrike" dirty="0">
                          <a:solidFill>
                            <a:srgbClr val="000000"/>
                          </a:solidFill>
                          <a:effectLst/>
                          <a:latin typeface="Times New Roman" panose="02020603050405020304" pitchFamily="18" charset="0"/>
                        </a:rPr>
                        <a:t>Создание условий для развития и совершенствования муниципальной службы в Шпаковском муниципальном округе</a:t>
                      </a:r>
                      <a:br>
                        <a:rPr lang="ru-RU" sz="1000" b="0" i="0" u="none" strike="noStrike" dirty="0">
                          <a:solidFill>
                            <a:srgbClr val="000000"/>
                          </a:solidFill>
                          <a:effectLst/>
                          <a:latin typeface="Times New Roman" panose="02020603050405020304" pitchFamily="18" charset="0"/>
                        </a:rPr>
                      </a:br>
                      <a:endParaRPr lang="ru-RU" sz="10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l" fontAlgn="t"/>
                      <a:r>
                        <a:rPr lang="ru-RU" sz="1000" b="0" i="0" u="none" strike="noStrike" dirty="0">
                          <a:solidFill>
                            <a:srgbClr val="000000"/>
                          </a:solidFill>
                          <a:effectLst/>
                          <a:latin typeface="Times New Roman" panose="02020603050405020304" pitchFamily="18" charset="0"/>
                        </a:rPr>
                        <a:t>Количество муниципальных служащих, повысивших уровень профессиональной компетенции, до 80 человек в </a:t>
                      </a:r>
                      <a:r>
                        <a:rPr lang="ru-RU" sz="1000" b="0" i="0" u="none" strike="noStrike" dirty="0" smtClean="0">
                          <a:solidFill>
                            <a:srgbClr val="000000"/>
                          </a:solidFill>
                          <a:effectLst/>
                          <a:latin typeface="Times New Roman" panose="02020603050405020304" pitchFamily="18" charset="0"/>
                        </a:rPr>
                        <a:t>2026 </a:t>
                      </a:r>
                      <a:r>
                        <a:rPr lang="ru-RU" sz="1000" b="0" i="0" u="none" strike="noStrike" dirty="0">
                          <a:solidFill>
                            <a:srgbClr val="000000"/>
                          </a:solidFill>
                          <a:effectLst/>
                          <a:latin typeface="Times New Roman" panose="02020603050405020304" pitchFamily="18" charset="0"/>
                        </a:rPr>
                        <a:t>году</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ctr" fontAlgn="t"/>
                      <a:r>
                        <a:rPr lang="ru-RU" sz="1100" b="1" i="0" u="none" strike="noStrike" dirty="0">
                          <a:solidFill>
                            <a:srgbClr val="000000"/>
                          </a:solidFill>
                          <a:effectLst/>
                          <a:latin typeface="Times New Roman" panose="02020603050405020304" pitchFamily="18" charset="0"/>
                        </a:rPr>
                        <a:t>2 867,18</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227725">
                <a:tc>
                  <a:txBody>
                    <a:bodyPr/>
                    <a:lstStyle/>
                    <a:p>
                      <a:pPr marL="85725" indent="0" algn="l" fontAlgn="t"/>
                      <a:r>
                        <a:rPr lang="ru-RU" sz="1000" b="0" i="0" u="none" strike="noStrike" dirty="0">
                          <a:solidFill>
                            <a:srgbClr val="000000"/>
                          </a:solidFill>
                          <a:effectLst/>
                          <a:latin typeface="Times New Roman" panose="02020603050405020304" pitchFamily="18" charset="0"/>
                        </a:rPr>
                        <a:t>Муниципальная программа Шпаковского муниципального округа Ставропольского края "Повышение уровня доступности информации и информатизации"</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l" fontAlgn="t"/>
                      <a:r>
                        <a:rPr lang="ru-RU" sz="1000" b="0" i="0" u="none" strike="noStrike" dirty="0">
                          <a:solidFill>
                            <a:srgbClr val="000000"/>
                          </a:solidFill>
                          <a:effectLst/>
                          <a:latin typeface="Times New Roman" panose="02020603050405020304" pitchFamily="18" charset="0"/>
                        </a:rPr>
                        <a:t>Формирование современной информационно-телекоммуникационной инфраструктуры в Шпаковском муниципальном округе, обеспечение высокого уровня ее доступности, бесперебойного функционирования, а так же обеспечение защиты информации в </a:t>
                      </a:r>
                      <a:r>
                        <a:rPr lang="ru-RU" sz="1000" b="0" i="0" u="none" strike="noStrike" dirty="0" err="1">
                          <a:solidFill>
                            <a:srgbClr val="000000"/>
                          </a:solidFill>
                          <a:effectLst/>
                          <a:latin typeface="Times New Roman" panose="02020603050405020304" pitchFamily="18" charset="0"/>
                        </a:rPr>
                        <a:t>иформационных</a:t>
                      </a:r>
                      <a:r>
                        <a:rPr lang="ru-RU" sz="1000" b="0" i="0" u="none" strike="noStrike" dirty="0">
                          <a:solidFill>
                            <a:srgbClr val="000000"/>
                          </a:solidFill>
                          <a:effectLst/>
                          <a:latin typeface="Times New Roman" panose="02020603050405020304" pitchFamily="18" charset="0"/>
                        </a:rPr>
                        <a:t> системах органов местного самоуправления Шпаковского муниципального округа</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l" fontAlgn="t"/>
                      <a:r>
                        <a:rPr lang="ru-RU" sz="1000" b="0" i="0" u="none" strike="noStrike" dirty="0">
                          <a:solidFill>
                            <a:srgbClr val="000000"/>
                          </a:solidFill>
                          <a:effectLst/>
                          <a:latin typeface="Times New Roman" panose="02020603050405020304" pitchFamily="18" charset="0"/>
                        </a:rPr>
                        <a:t>Уровень доступности информации и информатизации в Шпаковском муниципальном округе до 80% в </a:t>
                      </a:r>
                      <a:r>
                        <a:rPr lang="ru-RU" sz="1000" b="0" i="0" u="none" strike="noStrike" dirty="0" smtClean="0">
                          <a:solidFill>
                            <a:srgbClr val="000000"/>
                          </a:solidFill>
                          <a:effectLst/>
                          <a:latin typeface="Times New Roman" panose="02020603050405020304" pitchFamily="18" charset="0"/>
                        </a:rPr>
                        <a:t>2026 </a:t>
                      </a:r>
                      <a:r>
                        <a:rPr lang="ru-RU" sz="1000" b="0" i="0" u="none" strike="noStrike" dirty="0">
                          <a:solidFill>
                            <a:srgbClr val="000000"/>
                          </a:solidFill>
                          <a:effectLst/>
                          <a:latin typeface="Times New Roman" panose="02020603050405020304" pitchFamily="18" charset="0"/>
                        </a:rPr>
                        <a:t>году</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ctr" fontAlgn="t"/>
                      <a:r>
                        <a:rPr lang="ru-RU" sz="1100" b="1" i="0" u="none" strike="noStrike" dirty="0">
                          <a:solidFill>
                            <a:srgbClr val="000000"/>
                          </a:solidFill>
                          <a:effectLst/>
                          <a:latin typeface="Times New Roman" panose="02020603050405020304" pitchFamily="18" charset="0"/>
                        </a:rPr>
                        <a:t>17 236,74</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18621">
                <a:tc>
                  <a:txBody>
                    <a:bodyPr/>
                    <a:lstStyle/>
                    <a:p>
                      <a:pPr marL="85725" indent="0" algn="l" fontAlgn="t"/>
                      <a:r>
                        <a:rPr lang="ru-RU" sz="1000" b="0" i="0" u="none" strike="noStrike" dirty="0">
                          <a:solidFill>
                            <a:srgbClr val="000000"/>
                          </a:solidFill>
                          <a:effectLst/>
                          <a:latin typeface="Times New Roman" panose="02020603050405020304" pitchFamily="18" charset="0"/>
                        </a:rPr>
                        <a:t>Муниципальная программа Шпаковского муниципального округа Ставропольского края "Повышение функциональности имущественного комплекса"</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l" fontAlgn="b"/>
                      <a:r>
                        <a:rPr lang="ru-RU" sz="1000" b="0" i="0" u="none" strike="noStrike" dirty="0">
                          <a:solidFill>
                            <a:srgbClr val="000000"/>
                          </a:solidFill>
                          <a:effectLst/>
                          <a:latin typeface="Times New Roman" panose="02020603050405020304" pitchFamily="18" charset="0"/>
                        </a:rPr>
                        <a:t>Повышение эффективности функционирования имущественного комплекса Шпаковского муниципального округа</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l" fontAlgn="t"/>
                      <a:r>
                        <a:rPr lang="ru-RU" sz="1000" b="0" i="0" u="none" strike="noStrike" dirty="0">
                          <a:solidFill>
                            <a:srgbClr val="000000"/>
                          </a:solidFill>
                          <a:effectLst/>
                          <a:latin typeface="Times New Roman" panose="02020603050405020304" pitchFamily="18" charset="0"/>
                        </a:rPr>
                        <a:t>Эффективность функционирования имущественного комплекса Шпаковского муниципального округа до 100% в </a:t>
                      </a:r>
                      <a:r>
                        <a:rPr lang="ru-RU" sz="1000" b="0" i="0" u="none" strike="noStrike" dirty="0" smtClean="0">
                          <a:solidFill>
                            <a:srgbClr val="000000"/>
                          </a:solidFill>
                          <a:effectLst/>
                          <a:latin typeface="Times New Roman" panose="02020603050405020304" pitchFamily="18" charset="0"/>
                        </a:rPr>
                        <a:t>2026 </a:t>
                      </a:r>
                      <a:r>
                        <a:rPr lang="ru-RU" sz="1000" b="0" i="0" u="none" strike="noStrike" dirty="0">
                          <a:solidFill>
                            <a:srgbClr val="000000"/>
                          </a:solidFill>
                          <a:effectLst/>
                          <a:latin typeface="Times New Roman" panose="02020603050405020304" pitchFamily="18" charset="0"/>
                        </a:rPr>
                        <a:t>году</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ctr" fontAlgn="t"/>
                      <a:r>
                        <a:rPr lang="ru-RU" sz="1100" b="1" i="0" u="none" strike="noStrike" dirty="0">
                          <a:solidFill>
                            <a:srgbClr val="000000"/>
                          </a:solidFill>
                          <a:effectLst/>
                          <a:latin typeface="Times New Roman" panose="02020603050405020304" pitchFamily="18" charset="0"/>
                        </a:rPr>
                        <a:t>19 768,20</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18621">
                <a:tc>
                  <a:txBody>
                    <a:bodyPr/>
                    <a:lstStyle/>
                    <a:p>
                      <a:pPr marL="85725" indent="0" algn="l" fontAlgn="t"/>
                      <a:r>
                        <a:rPr lang="ru-RU" sz="1000" b="0" i="0" u="none" strike="noStrike" dirty="0">
                          <a:solidFill>
                            <a:srgbClr val="000000"/>
                          </a:solidFill>
                          <a:effectLst/>
                          <a:latin typeface="Times New Roman" panose="02020603050405020304" pitchFamily="18" charset="0"/>
                        </a:rPr>
                        <a:t>Муниципальная программа Шпаковского муниципального округа Ставропольского края "Благоустройство Шпаковского муниципального округа"</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l" fontAlgn="b"/>
                      <a:r>
                        <a:rPr lang="ru-RU" sz="1000" b="0" i="0" u="none" strike="noStrike" dirty="0">
                          <a:solidFill>
                            <a:srgbClr val="000000"/>
                          </a:solidFill>
                          <a:effectLst/>
                          <a:latin typeface="Times New Roman" panose="02020603050405020304" pitchFamily="18" charset="0"/>
                        </a:rPr>
                        <a:t>Создание благоприятных условий для комфортного проживания граждан на территории Шпаковского муниципального округа</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l" fontAlgn="t"/>
                      <a:r>
                        <a:rPr lang="ru-RU" sz="1000" b="0" i="0" u="none" strike="noStrike" dirty="0">
                          <a:solidFill>
                            <a:srgbClr val="000000"/>
                          </a:solidFill>
                          <a:effectLst/>
                          <a:latin typeface="Times New Roman" panose="02020603050405020304" pitchFamily="18" charset="0"/>
                        </a:rPr>
                        <a:t>Степень охвата программными мероприятиями проблемного направления до 100% в </a:t>
                      </a:r>
                      <a:r>
                        <a:rPr lang="ru-RU" sz="1000" b="0" i="0" u="none" strike="noStrike" dirty="0" smtClean="0">
                          <a:solidFill>
                            <a:srgbClr val="000000"/>
                          </a:solidFill>
                          <a:effectLst/>
                          <a:latin typeface="Times New Roman" panose="02020603050405020304" pitchFamily="18" charset="0"/>
                        </a:rPr>
                        <a:t>2026 </a:t>
                      </a:r>
                      <a:r>
                        <a:rPr lang="ru-RU" sz="1000" b="0" i="0" u="none" strike="noStrike" dirty="0">
                          <a:solidFill>
                            <a:srgbClr val="000000"/>
                          </a:solidFill>
                          <a:effectLst/>
                          <a:latin typeface="Times New Roman" panose="02020603050405020304" pitchFamily="18" charset="0"/>
                        </a:rPr>
                        <a:t>году</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ctr" fontAlgn="t"/>
                      <a:r>
                        <a:rPr lang="ru-RU" sz="1100" b="1" i="0" u="none" strike="noStrike" dirty="0">
                          <a:solidFill>
                            <a:srgbClr val="000000"/>
                          </a:solidFill>
                          <a:effectLst/>
                          <a:latin typeface="Times New Roman" panose="02020603050405020304" pitchFamily="18" charset="0"/>
                        </a:rPr>
                        <a:t>162 124,92</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70897">
                <a:tc>
                  <a:txBody>
                    <a:bodyPr/>
                    <a:lstStyle/>
                    <a:p>
                      <a:pPr marL="85725" indent="0" algn="l" fontAlgn="t"/>
                      <a:r>
                        <a:rPr lang="ru-RU" sz="1000" b="0" i="0" u="none" strike="noStrike" dirty="0">
                          <a:solidFill>
                            <a:srgbClr val="000000"/>
                          </a:solidFill>
                          <a:effectLst/>
                          <a:latin typeface="Times New Roman" panose="02020603050405020304" pitchFamily="18" charset="0"/>
                        </a:rPr>
                        <a:t>Муниципальная программа Шпаковского муниципального округа Ставропольского края "Развитие туризма"</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l" fontAlgn="b"/>
                      <a:r>
                        <a:rPr lang="ru-RU" sz="1000" b="0" i="0" u="none" strike="noStrike" dirty="0">
                          <a:solidFill>
                            <a:srgbClr val="000000"/>
                          </a:solidFill>
                          <a:effectLst/>
                          <a:latin typeface="Times New Roman" panose="02020603050405020304" pitchFamily="18" charset="0"/>
                        </a:rPr>
                        <a:t>Стимулирование развития туристической индустрии на территории Шпаковского муниципального округа, а также повышение качества и уровня предоставляемых услуг в туристической отрасли округа</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l" fontAlgn="t"/>
                      <a:r>
                        <a:rPr lang="ru-RU" sz="1000" b="0" i="0" u="none" strike="noStrike" dirty="0">
                          <a:solidFill>
                            <a:srgbClr val="000000"/>
                          </a:solidFill>
                          <a:effectLst/>
                          <a:latin typeface="Times New Roman" panose="02020603050405020304" pitchFamily="18" charset="0"/>
                        </a:rPr>
                        <a:t>Численность лиц, размещенных в коллективных средствах размещения Шпаковского муниципального округа до 1500 человек в </a:t>
                      </a:r>
                      <a:r>
                        <a:rPr lang="ru-RU" sz="1000" b="0" i="0" u="none" strike="noStrike" dirty="0" smtClean="0">
                          <a:solidFill>
                            <a:srgbClr val="000000"/>
                          </a:solidFill>
                          <a:effectLst/>
                          <a:latin typeface="Times New Roman" panose="02020603050405020304" pitchFamily="18" charset="0"/>
                        </a:rPr>
                        <a:t>2026 </a:t>
                      </a:r>
                      <a:r>
                        <a:rPr lang="ru-RU" sz="1000" b="0" i="0" u="none" strike="noStrike" dirty="0">
                          <a:solidFill>
                            <a:srgbClr val="000000"/>
                          </a:solidFill>
                          <a:effectLst/>
                          <a:latin typeface="Times New Roman" panose="02020603050405020304" pitchFamily="18" charset="0"/>
                        </a:rPr>
                        <a:t>году</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ctr" fontAlgn="t"/>
                      <a:r>
                        <a:rPr lang="ru-RU" sz="1100" b="1" i="0" u="none" strike="noStrike" dirty="0">
                          <a:solidFill>
                            <a:srgbClr val="000000"/>
                          </a:solidFill>
                          <a:effectLst/>
                          <a:latin typeface="Times New Roman" panose="02020603050405020304" pitchFamily="18" charset="0"/>
                        </a:rPr>
                        <a:t>150,00</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380001">
                <a:tc>
                  <a:txBody>
                    <a:bodyPr/>
                    <a:lstStyle/>
                    <a:p>
                      <a:pPr marL="85725" indent="0" algn="l" fontAlgn="t"/>
                      <a:r>
                        <a:rPr lang="ru-RU" sz="1000" b="0" i="0" u="none" strike="noStrike" dirty="0">
                          <a:solidFill>
                            <a:srgbClr val="000000"/>
                          </a:solidFill>
                          <a:effectLst/>
                          <a:latin typeface="Times New Roman" panose="02020603050405020304" pitchFamily="18" charset="0"/>
                        </a:rPr>
                        <a:t>Муниципальная программа Шпаковского муниципального округа Ставропольского края "Предупреждение и ликвидация последствий чрезвычайных ситуаций природного и техногенного характера, реализация мер пожарной безопасности, безопасности на водных объектах и развитие гражданской обороны"</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l" fontAlgn="b"/>
                      <a:r>
                        <a:rPr lang="ru-RU" sz="1000" b="0" i="0" u="none" strike="noStrike" dirty="0">
                          <a:solidFill>
                            <a:srgbClr val="000000"/>
                          </a:solidFill>
                          <a:effectLst/>
                          <a:latin typeface="Times New Roman" panose="02020603050405020304" pitchFamily="18" charset="0"/>
                        </a:rPr>
                        <a:t>Минимизация социального, экономического и экологического ущерба, нанесенного населению, экономике и природной среде Шпаковского муниципального округа в результате чрезвычайных ситуаций природного и техногенного характера, пожаров, происшествий на водных объектах, а также опасностей, возникающих при военных конфликтах или вследствие этих конфликтов</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l" fontAlgn="t"/>
                      <a:r>
                        <a:rPr lang="ru-RU" sz="1000" b="0" i="0" u="none" strike="noStrike" dirty="0">
                          <a:solidFill>
                            <a:srgbClr val="000000"/>
                          </a:solidFill>
                          <a:effectLst/>
                          <a:latin typeface="Times New Roman" panose="02020603050405020304" pitchFamily="18" charset="0"/>
                        </a:rPr>
                        <a:t>Повышение эффективности работы Шпаковского муниципального звена Ставропольской краевой территориальной подсистемы единой государственной системы предупреждения и ликвидации чрезвычайных ситуаций в решении задач по предупреждению и ликвидации чрезвычайных ситуаций природного и техногенного характера до 90% в </a:t>
                      </a:r>
                      <a:r>
                        <a:rPr lang="ru-RU" sz="1000" b="0" i="0" u="none" strike="noStrike" dirty="0" smtClean="0">
                          <a:solidFill>
                            <a:srgbClr val="000000"/>
                          </a:solidFill>
                          <a:effectLst/>
                          <a:latin typeface="Times New Roman" panose="02020603050405020304" pitchFamily="18" charset="0"/>
                        </a:rPr>
                        <a:t>2026 </a:t>
                      </a:r>
                      <a:r>
                        <a:rPr lang="ru-RU" sz="1000" b="0" i="0" u="none" strike="noStrike" dirty="0">
                          <a:solidFill>
                            <a:srgbClr val="000000"/>
                          </a:solidFill>
                          <a:effectLst/>
                          <a:latin typeface="Times New Roman" panose="02020603050405020304" pitchFamily="18" charset="0"/>
                        </a:rPr>
                        <a:t>году</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ctr" fontAlgn="t"/>
                      <a:r>
                        <a:rPr lang="ru-RU" sz="1100" b="1" i="0" u="none" strike="noStrike" dirty="0">
                          <a:solidFill>
                            <a:srgbClr val="000000"/>
                          </a:solidFill>
                          <a:effectLst/>
                          <a:latin typeface="Times New Roman" panose="02020603050405020304" pitchFamily="18" charset="0"/>
                        </a:rPr>
                        <a:t>8 061,35</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3" name="Прямоугольник 2"/>
          <p:cNvSpPr/>
          <p:nvPr/>
        </p:nvSpPr>
        <p:spPr>
          <a:xfrm>
            <a:off x="272480" y="260648"/>
            <a:ext cx="9540553" cy="584715"/>
          </a:xfrm>
          <a:prstGeom prst="rect">
            <a:avLst/>
          </a:prstGeom>
          <a:effectLst/>
        </p:spPr>
        <p:txBody>
          <a:bodyPr lIns="91380" tIns="45690" rIns="91380" bIns="45690">
            <a:spAutoFit/>
          </a:bodyPr>
          <a:lstStyle/>
          <a:p>
            <a:pPr algn="ctr" defTabSz="1072074">
              <a:lnSpc>
                <a:spcPct val="80000"/>
              </a:lnSpc>
              <a:spcBef>
                <a:spcPts val="0"/>
              </a:spcBef>
              <a:defRPr/>
            </a:pPr>
            <a:r>
              <a:rPr lang="ru-RU" sz="2000" b="1" dirty="0">
                <a:ln w="900" cmpd="sng">
                  <a:solidFill>
                    <a:schemeClr val="accent1">
                      <a:satMod val="190000"/>
                      <a:alpha val="55000"/>
                    </a:schemeClr>
                  </a:solidFill>
                  <a:prstDash val="solid"/>
                </a:ln>
                <a:latin typeface="Times New Roman"/>
                <a:cs typeface="+mn-cs"/>
              </a:rPr>
              <a:t>РЕАЛИЗАЦИЯ МУНИЦИПАЛЬНЫХ ПРОГРАММ ШПАКОВСКОГО МУНИЦИПАЛЬНОГО ОКРУГА СТАВРОПОЛЬСКОГО КРАЯ В </a:t>
            </a:r>
            <a:r>
              <a:rPr lang="ru-RU" sz="2000" b="1" dirty="0" smtClean="0">
                <a:ln w="900" cmpd="sng">
                  <a:solidFill>
                    <a:schemeClr val="accent1">
                      <a:satMod val="190000"/>
                      <a:alpha val="55000"/>
                    </a:schemeClr>
                  </a:solidFill>
                  <a:prstDash val="solid"/>
                </a:ln>
                <a:latin typeface="Times New Roman"/>
                <a:cs typeface="+mn-cs"/>
              </a:rPr>
              <a:t>2026 </a:t>
            </a:r>
            <a:r>
              <a:rPr lang="ru-RU" sz="2000" b="1" dirty="0">
                <a:ln w="900" cmpd="sng">
                  <a:solidFill>
                    <a:schemeClr val="accent1">
                      <a:satMod val="190000"/>
                      <a:alpha val="55000"/>
                    </a:schemeClr>
                  </a:solidFill>
                  <a:prstDash val="solid"/>
                </a:ln>
                <a:latin typeface="Times New Roman"/>
                <a:cs typeface="+mn-cs"/>
              </a:rPr>
              <a:t>Г.</a:t>
            </a:r>
          </a:p>
        </p:txBody>
      </p:sp>
      <p:sp>
        <p:nvSpPr>
          <p:cNvPr id="5" name="Прямоугольник 4"/>
          <p:cNvSpPr/>
          <p:nvPr/>
        </p:nvSpPr>
        <p:spPr>
          <a:xfrm>
            <a:off x="8556073" y="706924"/>
            <a:ext cx="1131200" cy="199994"/>
          </a:xfrm>
          <a:prstGeom prst="rect">
            <a:avLst/>
          </a:prstGeom>
        </p:spPr>
        <p:txBody>
          <a:bodyPr wrap="square" lIns="91380" tIns="45690" rIns="91380" bIns="45690">
            <a:spAutoFit/>
          </a:bodyPr>
          <a:lstStyle/>
          <a:p>
            <a:pPr algn="r" defTabSz="1072074" fontAlgn="auto">
              <a:spcBef>
                <a:spcPts val="0"/>
              </a:spcBef>
              <a:spcAft>
                <a:spcPts val="0"/>
              </a:spcAft>
              <a:defRPr/>
            </a:pPr>
            <a:r>
              <a:rPr lang="ru-RU" sz="700" b="1" dirty="0">
                <a:ln w="900" cmpd="sng">
                  <a:noFill/>
                  <a:prstDash val="solid"/>
                </a:ln>
                <a:effectLst>
                  <a:innerShdw blurRad="101600" dist="76200" dir="5400000">
                    <a:srgbClr val="4F81BD">
                      <a:satMod val="190000"/>
                      <a:tint val="100000"/>
                      <a:alpha val="74000"/>
                    </a:srgbClr>
                  </a:innerShdw>
                </a:effectLst>
                <a:latin typeface="Times New Roman" pitchFamily="18" charset="0"/>
                <a:cs typeface="Times New Roman" pitchFamily="18" charset="0"/>
              </a:rPr>
              <a:t>(тыс. рублей)</a:t>
            </a:r>
            <a:endParaRPr lang="ru-RU" sz="700" b="1" dirty="0">
              <a:ln w="900" cmpd="sng">
                <a:noFill/>
                <a:prstDash val="solid"/>
              </a:ln>
              <a:latin typeface="Times New Roman" pitchFamily="18" charset="0"/>
              <a:cs typeface="Times New Roman" pitchFamily="18" charset="0"/>
            </a:endParaRPr>
          </a:p>
        </p:txBody>
      </p:sp>
    </p:spTree>
    <p:extLst>
      <p:ext uri="{BB962C8B-B14F-4D97-AF65-F5344CB8AC3E}">
        <p14:creationId xmlns:p14="http://schemas.microsoft.com/office/powerpoint/2010/main" val="33174502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nvPr>
        </p:nvGraphicFramePr>
        <p:xfrm>
          <a:off x="268793" y="906918"/>
          <a:ext cx="9361042" cy="5760720"/>
        </p:xfrm>
        <a:graphic>
          <a:graphicData uri="http://schemas.openxmlformats.org/drawingml/2006/table">
            <a:tbl>
              <a:tblPr/>
              <a:tblGrid>
                <a:gridCol w="2832768">
                  <a:extLst>
                    <a:ext uri="{9D8B030D-6E8A-4147-A177-3AD203B41FA5}">
                      <a16:colId xmlns:a16="http://schemas.microsoft.com/office/drawing/2014/main" val="20000"/>
                    </a:ext>
                  </a:extLst>
                </a:gridCol>
                <a:gridCol w="3182473">
                  <a:extLst>
                    <a:ext uri="{9D8B030D-6E8A-4147-A177-3AD203B41FA5}">
                      <a16:colId xmlns:a16="http://schemas.microsoft.com/office/drawing/2014/main" val="2935242349"/>
                    </a:ext>
                  </a:extLst>
                </a:gridCol>
                <a:gridCol w="2483066">
                  <a:extLst>
                    <a:ext uri="{9D8B030D-6E8A-4147-A177-3AD203B41FA5}">
                      <a16:colId xmlns:a16="http://schemas.microsoft.com/office/drawing/2014/main" val="519685828"/>
                    </a:ext>
                  </a:extLst>
                </a:gridCol>
                <a:gridCol w="862735">
                  <a:extLst>
                    <a:ext uri="{9D8B030D-6E8A-4147-A177-3AD203B41FA5}">
                      <a16:colId xmlns:a16="http://schemas.microsoft.com/office/drawing/2014/main" val="20001"/>
                    </a:ext>
                  </a:extLst>
                </a:gridCol>
              </a:tblGrid>
              <a:tr h="453139">
                <a:tc>
                  <a:txBody>
                    <a:bodyPr/>
                    <a:lstStyle/>
                    <a:p>
                      <a:pPr marL="85725" indent="0" algn="ctr" fontAlgn="t"/>
                      <a:r>
                        <a:rPr lang="ru-RU" sz="1000" b="1" i="0" u="none" strike="noStrike" dirty="0" smtClean="0">
                          <a:solidFill>
                            <a:srgbClr val="000000"/>
                          </a:solidFill>
                          <a:effectLst/>
                          <a:latin typeface="Times New Roman" panose="02020603050405020304" pitchFamily="18" charset="0"/>
                        </a:rPr>
                        <a:t>Наименование</a:t>
                      </a:r>
                      <a:r>
                        <a:rPr lang="ru-RU" sz="1000" b="1" i="0" u="none" strike="noStrike" baseline="0" dirty="0" smtClean="0">
                          <a:solidFill>
                            <a:srgbClr val="000000"/>
                          </a:solidFill>
                          <a:effectLst/>
                          <a:latin typeface="Times New Roman" panose="02020603050405020304" pitchFamily="18" charset="0"/>
                        </a:rPr>
                        <a:t> программы</a:t>
                      </a:r>
                      <a:endParaRPr lang="ru-RU" sz="100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marL="85725" indent="0" algn="ctr" fontAlgn="t"/>
                      <a:r>
                        <a:rPr lang="ru-RU" sz="1000" b="1" i="0" u="none" strike="noStrike" dirty="0" smtClean="0">
                          <a:solidFill>
                            <a:srgbClr val="000000"/>
                          </a:solidFill>
                          <a:effectLst/>
                          <a:latin typeface="Times New Roman" panose="02020603050405020304" pitchFamily="18" charset="0"/>
                        </a:rPr>
                        <a:t>Цель программы</a:t>
                      </a:r>
                      <a:endParaRPr lang="ru-RU" sz="100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marL="85725" indent="0" algn="ctr" fontAlgn="t"/>
                      <a:r>
                        <a:rPr lang="ru-RU" sz="1000" b="1" i="0" u="none" strike="noStrike" dirty="0" smtClean="0">
                          <a:solidFill>
                            <a:srgbClr val="000000"/>
                          </a:solidFill>
                          <a:effectLst/>
                          <a:latin typeface="Times New Roman" panose="02020603050405020304" pitchFamily="18" charset="0"/>
                        </a:rPr>
                        <a:t>Основной показатель цели</a:t>
                      </a:r>
                      <a:endParaRPr lang="ru-RU" sz="100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ctr" fontAlgn="t"/>
                      <a:r>
                        <a:rPr lang="ru-RU" sz="1000" b="1" i="0" u="none" strike="noStrike" dirty="0" smtClean="0">
                          <a:solidFill>
                            <a:srgbClr val="000000"/>
                          </a:solidFill>
                          <a:effectLst/>
                          <a:latin typeface="Times New Roman" panose="02020603050405020304" pitchFamily="18" charset="0"/>
                        </a:rPr>
                        <a:t>Объем финансового обеспечения</a:t>
                      </a:r>
                      <a:endParaRPr lang="ru-RU" sz="100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72848067"/>
                  </a:ext>
                </a:extLst>
              </a:tr>
              <a:tr h="601103">
                <a:tc>
                  <a:txBody>
                    <a:bodyPr/>
                    <a:lstStyle/>
                    <a:p>
                      <a:pPr marL="85725" indent="0" algn="l" fontAlgn="t"/>
                      <a:r>
                        <a:rPr lang="ru-RU" sz="980" b="0" i="0" u="none" strike="noStrike" dirty="0">
                          <a:solidFill>
                            <a:srgbClr val="000000"/>
                          </a:solidFill>
                          <a:effectLst/>
                          <a:latin typeface="Times New Roman" panose="02020603050405020304" pitchFamily="18" charset="0"/>
                        </a:rPr>
                        <a:t>Муниципальная программа Шпаковского муниципального округа Ставропольского края "Развитие транспортной системы и обеспечение безопасности дорожного движения"</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l" fontAlgn="t"/>
                      <a:r>
                        <a:rPr lang="ru-RU" sz="980" b="0" i="0" u="none" strike="noStrike" dirty="0">
                          <a:solidFill>
                            <a:srgbClr val="000000"/>
                          </a:solidFill>
                          <a:effectLst/>
                          <a:latin typeface="Times New Roman" panose="02020603050405020304" pitchFamily="18" charset="0"/>
                        </a:rPr>
                        <a:t>Развитие дорожного хозяйства и обеспечение безопасности дорожного движения Шпаковского муниципального округа</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l" fontAlgn="b"/>
                      <a:r>
                        <a:rPr lang="ru-RU" sz="980" b="0" i="0" u="none" strike="noStrike" dirty="0">
                          <a:solidFill>
                            <a:srgbClr val="000000"/>
                          </a:solidFill>
                          <a:effectLst/>
                          <a:latin typeface="Times New Roman" panose="02020603050405020304" pitchFamily="18" charset="0"/>
                        </a:rPr>
                        <a:t>Увеличение протяженности автомобильных дорог общего пользования местного значения, отвечающих нормативным требованиям до 48,5% в </a:t>
                      </a:r>
                      <a:r>
                        <a:rPr lang="ru-RU" sz="980" b="0" i="0" u="none" strike="noStrike" dirty="0" smtClean="0">
                          <a:solidFill>
                            <a:srgbClr val="000000"/>
                          </a:solidFill>
                          <a:effectLst/>
                          <a:latin typeface="Times New Roman" panose="02020603050405020304" pitchFamily="18" charset="0"/>
                        </a:rPr>
                        <a:t>2026 </a:t>
                      </a:r>
                      <a:r>
                        <a:rPr lang="ru-RU" sz="980" b="0" i="0" u="none" strike="noStrike" dirty="0">
                          <a:solidFill>
                            <a:srgbClr val="000000"/>
                          </a:solidFill>
                          <a:effectLst/>
                          <a:latin typeface="Times New Roman" panose="02020603050405020304" pitchFamily="18" charset="0"/>
                        </a:rPr>
                        <a:t>году</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ctr" fontAlgn="t"/>
                      <a:r>
                        <a:rPr lang="ru-RU" sz="1000" b="1" i="0" u="none" strike="noStrike" kern="1200" dirty="0">
                          <a:solidFill>
                            <a:srgbClr val="000000"/>
                          </a:solidFill>
                          <a:effectLst/>
                          <a:latin typeface="Times New Roman" panose="02020603050405020304" pitchFamily="18" charset="0"/>
                          <a:ea typeface="+mn-ea"/>
                          <a:cs typeface="+mn-cs"/>
                        </a:rPr>
                        <a:t>466 552,08</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897031">
                <a:tc>
                  <a:txBody>
                    <a:bodyPr/>
                    <a:lstStyle/>
                    <a:p>
                      <a:pPr marL="85725" indent="0" algn="l" fontAlgn="t"/>
                      <a:r>
                        <a:rPr lang="ru-RU" sz="980" b="0" i="0" u="none" strike="noStrike" dirty="0">
                          <a:solidFill>
                            <a:srgbClr val="000000"/>
                          </a:solidFill>
                          <a:effectLst/>
                          <a:latin typeface="Times New Roman" panose="02020603050405020304" pitchFamily="18" charset="0"/>
                        </a:rPr>
                        <a:t>Муниципальная программа Шпаковского муниципального округа Ставропольского края "Развитие сельского хозяйства"</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l" fontAlgn="b"/>
                      <a:r>
                        <a:rPr lang="ru-RU" sz="980" b="0" i="0" u="none" strike="noStrike" dirty="0">
                          <a:solidFill>
                            <a:srgbClr val="000000"/>
                          </a:solidFill>
                          <a:effectLst/>
                          <a:latin typeface="Times New Roman" panose="02020603050405020304" pitchFamily="18" charset="0"/>
                        </a:rPr>
                        <a:t>П</a:t>
                      </a:r>
                      <a:r>
                        <a:rPr lang="ru-RU" sz="980" b="0" i="0" u="none" strike="noStrike" dirty="0" smtClean="0">
                          <a:solidFill>
                            <a:srgbClr val="000000"/>
                          </a:solidFill>
                          <a:effectLst/>
                          <a:latin typeface="Times New Roman" panose="02020603050405020304" pitchFamily="18" charset="0"/>
                        </a:rPr>
                        <a:t>оддержка </a:t>
                      </a:r>
                      <a:r>
                        <a:rPr lang="ru-RU" sz="980" b="0" i="0" u="none" strike="noStrike" dirty="0">
                          <a:solidFill>
                            <a:srgbClr val="000000"/>
                          </a:solidFill>
                          <a:effectLst/>
                          <a:latin typeface="Times New Roman" panose="02020603050405020304" pitchFamily="18" charset="0"/>
                        </a:rPr>
                        <a:t>развития сельскохозяйственных производителей в области растениеводства и животноводства, увеличение объема производства продукции растениеводства и животноводства в хозяйствах всех категорий на территории Шпаковского муниципального округа </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l" fontAlgn="t"/>
                      <a:r>
                        <a:rPr lang="ru-RU" sz="980" b="0" i="0" u="none" strike="noStrike" dirty="0">
                          <a:solidFill>
                            <a:srgbClr val="000000"/>
                          </a:solidFill>
                          <a:effectLst/>
                          <a:latin typeface="Times New Roman" panose="02020603050405020304" pitchFamily="18" charset="0"/>
                        </a:rPr>
                        <a:t>Освоение бюджетных средств, выделенных на реализацию мероприятий Программы до 100% в </a:t>
                      </a:r>
                      <a:r>
                        <a:rPr lang="ru-RU" sz="980" b="0" i="0" u="none" strike="noStrike" dirty="0" smtClean="0">
                          <a:solidFill>
                            <a:srgbClr val="000000"/>
                          </a:solidFill>
                          <a:effectLst/>
                          <a:latin typeface="Times New Roman" panose="02020603050405020304" pitchFamily="18" charset="0"/>
                        </a:rPr>
                        <a:t>2026 </a:t>
                      </a:r>
                      <a:r>
                        <a:rPr lang="ru-RU" sz="980" b="0" i="0" u="none" strike="noStrike" dirty="0">
                          <a:solidFill>
                            <a:srgbClr val="000000"/>
                          </a:solidFill>
                          <a:effectLst/>
                          <a:latin typeface="Times New Roman" panose="02020603050405020304" pitchFamily="18" charset="0"/>
                        </a:rPr>
                        <a:t>году</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marL="0" algn="ctr" defTabSz="685800" rtl="0" eaLnBrk="1" fontAlgn="t" latinLnBrk="0" hangingPunct="1"/>
                      <a:r>
                        <a:rPr lang="ru-RU" sz="1000" b="1" i="0" u="none" strike="noStrike" kern="1200" dirty="0">
                          <a:solidFill>
                            <a:srgbClr val="000000"/>
                          </a:solidFill>
                          <a:effectLst/>
                          <a:latin typeface="Times New Roman" panose="02020603050405020304" pitchFamily="18" charset="0"/>
                          <a:ea typeface="+mn-ea"/>
                          <a:cs typeface="+mn-cs"/>
                        </a:rPr>
                        <a:t>878,67</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897031">
                <a:tc>
                  <a:txBody>
                    <a:bodyPr/>
                    <a:lstStyle/>
                    <a:p>
                      <a:pPr marL="85725" indent="0" algn="l" fontAlgn="t"/>
                      <a:r>
                        <a:rPr lang="ru-RU" sz="980" b="0" i="0" u="none" strike="noStrike" dirty="0">
                          <a:solidFill>
                            <a:srgbClr val="000000"/>
                          </a:solidFill>
                          <a:effectLst/>
                          <a:latin typeface="Times New Roman" panose="02020603050405020304" pitchFamily="18" charset="0"/>
                        </a:rPr>
                        <a:t>Муниципальная программа Шпаковского муниципального округа Ставропольского края "Управление финансами"</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l" fontAlgn="b"/>
                      <a:r>
                        <a:rPr lang="ru-RU" sz="980" b="0" i="0" u="none" strike="noStrike" dirty="0">
                          <a:solidFill>
                            <a:srgbClr val="000000"/>
                          </a:solidFill>
                          <a:effectLst/>
                          <a:latin typeface="Times New Roman" panose="02020603050405020304" pitchFamily="18" charset="0"/>
                        </a:rPr>
                        <a:t>Обеспечение долгосрочной сбалансированности и устойчивости бюджетной системы Шпаковского муниципального округа и повышение качества управления муниципальными финансами</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l" fontAlgn="b"/>
                      <a:r>
                        <a:rPr lang="ru-RU" sz="980" b="0" i="0" u="none" strike="noStrike" dirty="0">
                          <a:solidFill>
                            <a:srgbClr val="000000"/>
                          </a:solidFill>
                          <a:effectLst/>
                          <a:latin typeface="Times New Roman" panose="02020603050405020304" pitchFamily="18" charset="0"/>
                        </a:rPr>
                        <a:t>Исполнение бюджета Шпаковского муниципального округа по расходам к принятым плановым назначениям, утвержденным решением о местном бюджете, с учетом внесенных изменений, не менее 91,0 % в </a:t>
                      </a:r>
                      <a:r>
                        <a:rPr lang="ru-RU" sz="980" b="0" i="0" u="none" strike="noStrike" dirty="0" smtClean="0">
                          <a:solidFill>
                            <a:srgbClr val="000000"/>
                          </a:solidFill>
                          <a:effectLst/>
                          <a:latin typeface="Times New Roman" panose="02020603050405020304" pitchFamily="18" charset="0"/>
                        </a:rPr>
                        <a:t>2026 </a:t>
                      </a:r>
                      <a:r>
                        <a:rPr lang="ru-RU" sz="980" b="0" i="0" u="none" strike="noStrike" dirty="0">
                          <a:solidFill>
                            <a:srgbClr val="000000"/>
                          </a:solidFill>
                          <a:effectLst/>
                          <a:latin typeface="Times New Roman" panose="02020603050405020304" pitchFamily="18" charset="0"/>
                        </a:rPr>
                        <a:t>году</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marL="0" algn="ctr" defTabSz="685800" rtl="0" eaLnBrk="1" fontAlgn="t" latinLnBrk="0" hangingPunct="1"/>
                      <a:r>
                        <a:rPr lang="ru-RU" sz="1000" b="1" i="0" u="none" strike="noStrike" kern="1200" dirty="0">
                          <a:solidFill>
                            <a:srgbClr val="000000"/>
                          </a:solidFill>
                          <a:effectLst/>
                          <a:latin typeface="Times New Roman" panose="02020603050405020304" pitchFamily="18" charset="0"/>
                          <a:ea typeface="+mn-ea"/>
                          <a:cs typeface="+mn-cs"/>
                        </a:rPr>
                        <a:t>67 543,58</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601103">
                <a:tc>
                  <a:txBody>
                    <a:bodyPr/>
                    <a:lstStyle/>
                    <a:p>
                      <a:pPr marL="85725" indent="0" algn="l" fontAlgn="t"/>
                      <a:r>
                        <a:rPr lang="ru-RU" sz="980" b="0" i="0" u="none" strike="noStrike" dirty="0">
                          <a:solidFill>
                            <a:srgbClr val="000000"/>
                          </a:solidFill>
                          <a:effectLst/>
                          <a:latin typeface="Times New Roman" panose="02020603050405020304" pitchFamily="18" charset="0"/>
                        </a:rPr>
                        <a:t>Муниципальная программа Шпаковского муниципального округа Ставропольского края "Поддержка малого и среднего предпринимательства"</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l" fontAlgn="b"/>
                      <a:r>
                        <a:rPr lang="ru-RU" sz="980" b="0" i="0" u="none" strike="noStrike" dirty="0">
                          <a:solidFill>
                            <a:srgbClr val="000000"/>
                          </a:solidFill>
                          <a:effectLst/>
                          <a:latin typeface="Times New Roman" panose="02020603050405020304" pitchFamily="18" charset="0"/>
                        </a:rPr>
                        <a:t>О</a:t>
                      </a:r>
                      <a:r>
                        <a:rPr lang="ru-RU" sz="980" b="0" i="0" u="none" strike="noStrike" dirty="0" smtClean="0">
                          <a:solidFill>
                            <a:srgbClr val="000000"/>
                          </a:solidFill>
                          <a:effectLst/>
                          <a:latin typeface="Times New Roman" panose="02020603050405020304" pitchFamily="18" charset="0"/>
                        </a:rPr>
                        <a:t>беспечение </a:t>
                      </a:r>
                      <a:r>
                        <a:rPr lang="ru-RU" sz="980" b="0" i="0" u="none" strike="noStrike" dirty="0">
                          <a:solidFill>
                            <a:srgbClr val="000000"/>
                          </a:solidFill>
                          <a:effectLst/>
                          <a:latin typeface="Times New Roman" panose="02020603050405020304" pitchFamily="18" charset="0"/>
                        </a:rPr>
                        <a:t>и поддержание благоприятных условий для развития малого и среднего предпринимательства, а также развитие системы защиты прав потребителей на территории Шпаковского муниципального округа</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l" fontAlgn="t"/>
                      <a:r>
                        <a:rPr lang="ru-RU" sz="980" b="0" i="0" u="none" strike="noStrike" dirty="0">
                          <a:solidFill>
                            <a:srgbClr val="000000"/>
                          </a:solidFill>
                          <a:effectLst/>
                          <a:latin typeface="Times New Roman" panose="02020603050405020304" pitchFamily="18" charset="0"/>
                        </a:rPr>
                        <a:t>Число субъектов малого и среднего предпринимательства  до 294,1 единиц на 10 тыс. человек населения в </a:t>
                      </a:r>
                      <a:r>
                        <a:rPr lang="ru-RU" sz="980" b="0" i="0" u="none" strike="noStrike" dirty="0" smtClean="0">
                          <a:solidFill>
                            <a:srgbClr val="000000"/>
                          </a:solidFill>
                          <a:effectLst/>
                          <a:latin typeface="Times New Roman" panose="02020603050405020304" pitchFamily="18" charset="0"/>
                        </a:rPr>
                        <a:t>2026 </a:t>
                      </a:r>
                      <a:r>
                        <a:rPr lang="ru-RU" sz="980" b="0" i="0" u="none" strike="noStrike" dirty="0">
                          <a:solidFill>
                            <a:srgbClr val="000000"/>
                          </a:solidFill>
                          <a:effectLst/>
                          <a:latin typeface="Times New Roman" panose="02020603050405020304" pitchFamily="18" charset="0"/>
                        </a:rPr>
                        <a:t>году</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marL="0" algn="ctr" defTabSz="685800" rtl="0" eaLnBrk="1" fontAlgn="t" latinLnBrk="0" hangingPunct="1"/>
                      <a:r>
                        <a:rPr lang="ru-RU" sz="1000" b="1" i="0" u="none" strike="noStrike" kern="1200" dirty="0">
                          <a:solidFill>
                            <a:srgbClr val="000000"/>
                          </a:solidFill>
                          <a:effectLst/>
                          <a:latin typeface="Times New Roman" panose="02020603050405020304" pitchFamily="18" charset="0"/>
                          <a:ea typeface="+mn-ea"/>
                          <a:cs typeface="+mn-cs"/>
                        </a:rPr>
                        <a:t>500,00</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749067">
                <a:tc>
                  <a:txBody>
                    <a:bodyPr/>
                    <a:lstStyle/>
                    <a:p>
                      <a:pPr marL="85725" indent="0" algn="l" fontAlgn="t"/>
                      <a:r>
                        <a:rPr lang="ru-RU" sz="980" b="0" i="0" u="none" strike="noStrike" dirty="0">
                          <a:solidFill>
                            <a:srgbClr val="000000"/>
                          </a:solidFill>
                          <a:effectLst/>
                          <a:latin typeface="Times New Roman" panose="02020603050405020304" pitchFamily="18" charset="0"/>
                        </a:rPr>
                        <a:t>Муниципальная программа Шпаковского муниципального округа Ставропольского края "Энергосбережение и повышение энергетической эффективности"</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l" fontAlgn="t"/>
                      <a:r>
                        <a:rPr lang="ru-RU" sz="980" b="0" i="0" u="none" strike="noStrike">
                          <a:solidFill>
                            <a:srgbClr val="000000"/>
                          </a:solidFill>
                          <a:effectLst/>
                          <a:latin typeface="Times New Roman" panose="02020603050405020304" pitchFamily="18" charset="0"/>
                        </a:rPr>
                        <a:t>Повышение эффективности использования энергетических ресурсов</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l" fontAlgn="b"/>
                      <a:r>
                        <a:rPr lang="ru-RU" sz="980" b="0" i="0" u="none" strike="noStrike" dirty="0">
                          <a:solidFill>
                            <a:srgbClr val="000000"/>
                          </a:solidFill>
                          <a:effectLst/>
                          <a:latin typeface="Times New Roman" panose="02020603050405020304" pitchFamily="18" charset="0"/>
                        </a:rPr>
                        <a:t>Сокращение расходов бюджета администрации Шпаковского муниципального округа на обеспечение энергетическими ресурсами до 15 тыс. рублей в </a:t>
                      </a:r>
                      <a:r>
                        <a:rPr lang="ru-RU" sz="980" b="0" i="0" u="none" strike="noStrike" dirty="0" smtClean="0">
                          <a:solidFill>
                            <a:srgbClr val="000000"/>
                          </a:solidFill>
                          <a:effectLst/>
                          <a:latin typeface="Times New Roman" panose="02020603050405020304" pitchFamily="18" charset="0"/>
                        </a:rPr>
                        <a:t>2026 </a:t>
                      </a:r>
                      <a:r>
                        <a:rPr lang="ru-RU" sz="980" b="0" i="0" u="none" strike="noStrike" dirty="0">
                          <a:solidFill>
                            <a:srgbClr val="000000"/>
                          </a:solidFill>
                          <a:effectLst/>
                          <a:latin typeface="Times New Roman" panose="02020603050405020304" pitchFamily="18" charset="0"/>
                        </a:rPr>
                        <a:t>году</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marL="0" algn="ctr" defTabSz="685800" rtl="0" eaLnBrk="1" fontAlgn="t" latinLnBrk="0" hangingPunct="1"/>
                      <a:r>
                        <a:rPr lang="ru-RU" sz="1000" b="1" i="0" u="none" strike="noStrike" kern="1200" dirty="0">
                          <a:solidFill>
                            <a:srgbClr val="000000"/>
                          </a:solidFill>
                          <a:effectLst/>
                          <a:latin typeface="Times New Roman" panose="02020603050405020304" pitchFamily="18" charset="0"/>
                          <a:ea typeface="+mn-ea"/>
                          <a:cs typeface="+mn-cs"/>
                        </a:rPr>
                        <a:t>86 631,12</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749067">
                <a:tc>
                  <a:txBody>
                    <a:bodyPr/>
                    <a:lstStyle/>
                    <a:p>
                      <a:pPr marL="85725" indent="0" algn="l" fontAlgn="t"/>
                      <a:r>
                        <a:rPr lang="ru-RU" sz="980" b="0" i="0" u="none" strike="noStrike" dirty="0">
                          <a:solidFill>
                            <a:srgbClr val="000000"/>
                          </a:solidFill>
                          <a:effectLst/>
                          <a:latin typeface="Times New Roman" panose="02020603050405020304" pitchFamily="18" charset="0"/>
                        </a:rPr>
                        <a:t>Муниципальная программа Шпаковского муниципального округа Ставропольского края "Обеспечение жильем молодых семей"</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l" fontAlgn="b"/>
                      <a:r>
                        <a:rPr lang="ru-RU" sz="980" b="0" i="0" u="none" strike="noStrike" dirty="0">
                          <a:solidFill>
                            <a:srgbClr val="000000"/>
                          </a:solidFill>
                          <a:effectLst/>
                          <a:latin typeface="Times New Roman" panose="02020603050405020304" pitchFamily="18" charset="0"/>
                        </a:rPr>
                        <a:t>Решение жилищной проблемы молодых семей, признанных в установленном порядке, нуждающимися в улучшении жилищных условий</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l" fontAlgn="b"/>
                      <a:r>
                        <a:rPr lang="ru-RU" sz="980" b="0" i="0" u="none" strike="noStrike" dirty="0">
                          <a:solidFill>
                            <a:srgbClr val="000000"/>
                          </a:solidFill>
                          <a:effectLst/>
                          <a:latin typeface="Times New Roman" panose="02020603050405020304" pitchFamily="18" charset="0"/>
                        </a:rPr>
                        <a:t>Доля молодых семей, получивших свидетельства (извещения) о праве на получение социальной выплаты на приобретение (строительство) жилого помещения до 25% в </a:t>
                      </a:r>
                      <a:r>
                        <a:rPr lang="ru-RU" sz="980" b="0" i="0" u="none" strike="noStrike" dirty="0" smtClean="0">
                          <a:solidFill>
                            <a:srgbClr val="000000"/>
                          </a:solidFill>
                          <a:effectLst/>
                          <a:latin typeface="Times New Roman" panose="02020603050405020304" pitchFamily="18" charset="0"/>
                        </a:rPr>
                        <a:t>2026 </a:t>
                      </a:r>
                      <a:r>
                        <a:rPr lang="ru-RU" sz="980" b="0" i="0" u="none" strike="noStrike" dirty="0">
                          <a:solidFill>
                            <a:srgbClr val="000000"/>
                          </a:solidFill>
                          <a:effectLst/>
                          <a:latin typeface="Times New Roman" panose="02020603050405020304" pitchFamily="18" charset="0"/>
                        </a:rPr>
                        <a:t>году</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ctr" fontAlgn="t"/>
                      <a:r>
                        <a:rPr lang="ru-RU" sz="1000" b="1" i="0" u="none" strike="noStrike" kern="1200" dirty="0">
                          <a:solidFill>
                            <a:srgbClr val="000000"/>
                          </a:solidFill>
                          <a:effectLst/>
                          <a:latin typeface="Times New Roman" panose="02020603050405020304" pitchFamily="18" charset="0"/>
                          <a:ea typeface="+mn-ea"/>
                          <a:cs typeface="+mn-cs"/>
                        </a:rPr>
                        <a:t>9 341,33</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749067">
                <a:tc>
                  <a:txBody>
                    <a:bodyPr/>
                    <a:lstStyle/>
                    <a:p>
                      <a:pPr marL="85725" indent="0" algn="l" fontAlgn="t"/>
                      <a:r>
                        <a:rPr lang="ru-RU" sz="980" b="0" i="0" u="none" strike="noStrike" dirty="0">
                          <a:solidFill>
                            <a:srgbClr val="000000"/>
                          </a:solidFill>
                          <a:effectLst/>
                          <a:latin typeface="Times New Roman" panose="02020603050405020304" pitchFamily="18" charset="0"/>
                        </a:rPr>
                        <a:t>Муниципальная программа Шпаковского муниципального округа Ставропольского края "Развитие образования"</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l" fontAlgn="b"/>
                      <a:r>
                        <a:rPr lang="ru-RU" sz="980" b="0" i="0" u="none" strike="noStrike" dirty="0">
                          <a:solidFill>
                            <a:srgbClr val="000000"/>
                          </a:solidFill>
                          <a:effectLst/>
                          <a:latin typeface="Times New Roman" panose="02020603050405020304" pitchFamily="18" charset="0"/>
                        </a:rPr>
                        <a:t>Создание в системе дошкольного, общего и дополнительного образования Шпаковского муниципального округа равных возможностей получения доступного и качественного воспитания, образования и позитивной социализации детей</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l" fontAlgn="t"/>
                      <a:r>
                        <a:rPr lang="ru-RU" sz="980" b="0" i="0" u="none" strike="noStrike" dirty="0">
                          <a:solidFill>
                            <a:srgbClr val="000000"/>
                          </a:solidFill>
                          <a:effectLst/>
                          <a:latin typeface="Times New Roman" panose="02020603050405020304" pitchFamily="18" charset="0"/>
                        </a:rPr>
                        <a:t>Уровень удовлетворенности населения Шпаковского муниципального округа качеством дошкольного, общего и дополнительного образования до 98% в </a:t>
                      </a:r>
                      <a:r>
                        <a:rPr lang="ru-RU" sz="980" b="0" i="0" u="none" strike="noStrike" dirty="0" smtClean="0">
                          <a:solidFill>
                            <a:srgbClr val="000000"/>
                          </a:solidFill>
                          <a:effectLst/>
                          <a:latin typeface="Times New Roman" panose="02020603050405020304" pitchFamily="18" charset="0"/>
                        </a:rPr>
                        <a:t>2026 </a:t>
                      </a:r>
                      <a:r>
                        <a:rPr lang="ru-RU" sz="980" b="0" i="0" u="none" strike="noStrike" dirty="0">
                          <a:solidFill>
                            <a:srgbClr val="000000"/>
                          </a:solidFill>
                          <a:effectLst/>
                          <a:latin typeface="Times New Roman" panose="02020603050405020304" pitchFamily="18" charset="0"/>
                        </a:rPr>
                        <a:t>году</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ctr" fontAlgn="t"/>
                      <a:r>
                        <a:rPr lang="ru-RU" sz="1000" b="1" i="0" u="none" strike="noStrike" kern="1200" dirty="0">
                          <a:solidFill>
                            <a:srgbClr val="000000"/>
                          </a:solidFill>
                          <a:effectLst/>
                          <a:latin typeface="Times New Roman" panose="02020603050405020304" pitchFamily="18" charset="0"/>
                          <a:ea typeface="+mn-ea"/>
                          <a:cs typeface="+mn-cs"/>
                        </a:rPr>
                        <a:t>3 779 031,82</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bl>
          </a:graphicData>
        </a:graphic>
      </p:graphicFrame>
      <p:sp>
        <p:nvSpPr>
          <p:cNvPr id="3" name="Прямоугольник 2"/>
          <p:cNvSpPr/>
          <p:nvPr/>
        </p:nvSpPr>
        <p:spPr>
          <a:xfrm>
            <a:off x="272480" y="260648"/>
            <a:ext cx="9540553" cy="584715"/>
          </a:xfrm>
          <a:prstGeom prst="rect">
            <a:avLst/>
          </a:prstGeom>
          <a:effectLst/>
        </p:spPr>
        <p:txBody>
          <a:bodyPr lIns="91380" tIns="45690" rIns="91380" bIns="45690">
            <a:spAutoFit/>
          </a:bodyPr>
          <a:lstStyle/>
          <a:p>
            <a:pPr algn="ctr" defTabSz="1072074">
              <a:lnSpc>
                <a:spcPct val="80000"/>
              </a:lnSpc>
              <a:spcBef>
                <a:spcPts val="0"/>
              </a:spcBef>
              <a:defRPr/>
            </a:pPr>
            <a:r>
              <a:rPr lang="ru-RU" sz="2000" b="1" dirty="0">
                <a:ln w="900" cmpd="sng">
                  <a:solidFill>
                    <a:schemeClr val="accent1">
                      <a:satMod val="190000"/>
                      <a:alpha val="55000"/>
                    </a:schemeClr>
                  </a:solidFill>
                  <a:prstDash val="solid"/>
                </a:ln>
                <a:latin typeface="Times New Roman"/>
                <a:cs typeface="+mn-cs"/>
              </a:rPr>
              <a:t>РЕАЛИЗАЦИЯ МУНИЦИПАЛЬНЫХ ПРОГРАММ ШПАКОВСКОГО МУНИЦИПАЛЬНОГО ОКРУГА СТАВРОПОЛЬСКОГО КРАЯ В </a:t>
            </a:r>
            <a:r>
              <a:rPr lang="ru-RU" sz="2000" b="1" dirty="0" smtClean="0">
                <a:ln w="900" cmpd="sng">
                  <a:solidFill>
                    <a:schemeClr val="accent1">
                      <a:satMod val="190000"/>
                      <a:alpha val="55000"/>
                    </a:schemeClr>
                  </a:solidFill>
                  <a:prstDash val="solid"/>
                </a:ln>
                <a:latin typeface="Times New Roman"/>
                <a:cs typeface="+mn-cs"/>
              </a:rPr>
              <a:t>2026 </a:t>
            </a:r>
            <a:r>
              <a:rPr lang="ru-RU" sz="2000" b="1" dirty="0">
                <a:ln w="900" cmpd="sng">
                  <a:solidFill>
                    <a:schemeClr val="accent1">
                      <a:satMod val="190000"/>
                      <a:alpha val="55000"/>
                    </a:schemeClr>
                  </a:solidFill>
                  <a:prstDash val="solid"/>
                </a:ln>
                <a:latin typeface="Times New Roman"/>
                <a:cs typeface="+mn-cs"/>
              </a:rPr>
              <a:t>Г.</a:t>
            </a:r>
          </a:p>
        </p:txBody>
      </p:sp>
      <p:sp>
        <p:nvSpPr>
          <p:cNvPr id="5" name="Прямоугольник 4"/>
          <p:cNvSpPr/>
          <p:nvPr/>
        </p:nvSpPr>
        <p:spPr>
          <a:xfrm>
            <a:off x="8506955" y="745366"/>
            <a:ext cx="1131200" cy="199994"/>
          </a:xfrm>
          <a:prstGeom prst="rect">
            <a:avLst/>
          </a:prstGeom>
        </p:spPr>
        <p:txBody>
          <a:bodyPr wrap="square" lIns="91380" tIns="45690" rIns="91380" bIns="45690">
            <a:spAutoFit/>
          </a:bodyPr>
          <a:lstStyle/>
          <a:p>
            <a:pPr algn="r" defTabSz="1072074" fontAlgn="auto">
              <a:spcBef>
                <a:spcPts val="0"/>
              </a:spcBef>
              <a:spcAft>
                <a:spcPts val="0"/>
              </a:spcAft>
              <a:defRPr/>
            </a:pPr>
            <a:r>
              <a:rPr lang="ru-RU" sz="700" b="1" dirty="0">
                <a:ln w="900" cmpd="sng">
                  <a:noFill/>
                  <a:prstDash val="solid"/>
                </a:ln>
                <a:effectLst>
                  <a:innerShdw blurRad="101600" dist="76200" dir="5400000">
                    <a:srgbClr val="4F81BD">
                      <a:satMod val="190000"/>
                      <a:tint val="100000"/>
                      <a:alpha val="74000"/>
                    </a:srgbClr>
                  </a:innerShdw>
                </a:effectLst>
                <a:latin typeface="Times New Roman" pitchFamily="18" charset="0"/>
                <a:cs typeface="Times New Roman" pitchFamily="18" charset="0"/>
              </a:rPr>
              <a:t>(тыс. рублей)</a:t>
            </a:r>
            <a:endParaRPr lang="ru-RU" sz="700" b="1" dirty="0">
              <a:ln w="900" cmpd="sng">
                <a:noFill/>
                <a:prstDash val="solid"/>
              </a:ln>
              <a:latin typeface="Times New Roman" pitchFamily="18" charset="0"/>
              <a:cs typeface="Times New Roman" pitchFamily="18" charset="0"/>
            </a:endParaRPr>
          </a:p>
        </p:txBody>
      </p:sp>
    </p:spTree>
    <p:extLst>
      <p:ext uri="{BB962C8B-B14F-4D97-AF65-F5344CB8AC3E}">
        <p14:creationId xmlns:p14="http://schemas.microsoft.com/office/powerpoint/2010/main" val="12807091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nvPr>
        </p:nvGraphicFramePr>
        <p:xfrm>
          <a:off x="251553" y="1073772"/>
          <a:ext cx="9352277" cy="5311722"/>
        </p:xfrm>
        <a:graphic>
          <a:graphicData uri="http://schemas.openxmlformats.org/drawingml/2006/table">
            <a:tbl>
              <a:tblPr/>
              <a:tblGrid>
                <a:gridCol w="2253175">
                  <a:extLst>
                    <a:ext uri="{9D8B030D-6E8A-4147-A177-3AD203B41FA5}">
                      <a16:colId xmlns:a16="http://schemas.microsoft.com/office/drawing/2014/main" val="20000"/>
                    </a:ext>
                  </a:extLst>
                </a:gridCol>
                <a:gridCol w="4172192">
                  <a:extLst>
                    <a:ext uri="{9D8B030D-6E8A-4147-A177-3AD203B41FA5}">
                      <a16:colId xmlns:a16="http://schemas.microsoft.com/office/drawing/2014/main" val="2935242349"/>
                    </a:ext>
                  </a:extLst>
                </a:gridCol>
                <a:gridCol w="2064984">
                  <a:extLst>
                    <a:ext uri="{9D8B030D-6E8A-4147-A177-3AD203B41FA5}">
                      <a16:colId xmlns:a16="http://schemas.microsoft.com/office/drawing/2014/main" val="519685828"/>
                    </a:ext>
                  </a:extLst>
                </a:gridCol>
                <a:gridCol w="861926">
                  <a:extLst>
                    <a:ext uri="{9D8B030D-6E8A-4147-A177-3AD203B41FA5}">
                      <a16:colId xmlns:a16="http://schemas.microsoft.com/office/drawing/2014/main" val="20001"/>
                    </a:ext>
                  </a:extLst>
                </a:gridCol>
              </a:tblGrid>
              <a:tr h="453785">
                <a:tc>
                  <a:txBody>
                    <a:bodyPr/>
                    <a:lstStyle/>
                    <a:p>
                      <a:pPr marL="85725" indent="0" algn="ctr" fontAlgn="t"/>
                      <a:r>
                        <a:rPr lang="ru-RU" sz="1000" b="1" i="0" u="none" strike="noStrike" dirty="0" smtClean="0">
                          <a:solidFill>
                            <a:srgbClr val="000000"/>
                          </a:solidFill>
                          <a:effectLst/>
                          <a:latin typeface="Times New Roman" panose="02020603050405020304" pitchFamily="18" charset="0"/>
                        </a:rPr>
                        <a:t>Наименование</a:t>
                      </a:r>
                      <a:r>
                        <a:rPr lang="ru-RU" sz="1000" b="1" i="0" u="none" strike="noStrike" baseline="0" dirty="0" smtClean="0">
                          <a:solidFill>
                            <a:srgbClr val="000000"/>
                          </a:solidFill>
                          <a:effectLst/>
                          <a:latin typeface="Times New Roman" panose="02020603050405020304" pitchFamily="18" charset="0"/>
                        </a:rPr>
                        <a:t> программы</a:t>
                      </a:r>
                      <a:endParaRPr lang="ru-RU" sz="100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marL="85725" indent="0" algn="ctr" fontAlgn="t"/>
                      <a:r>
                        <a:rPr lang="ru-RU" sz="1000" b="1" i="0" u="none" strike="noStrike" dirty="0" smtClean="0">
                          <a:solidFill>
                            <a:srgbClr val="000000"/>
                          </a:solidFill>
                          <a:effectLst/>
                          <a:latin typeface="Times New Roman" panose="02020603050405020304" pitchFamily="18" charset="0"/>
                        </a:rPr>
                        <a:t>Цель программы</a:t>
                      </a:r>
                      <a:endParaRPr lang="ru-RU" sz="100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marL="85725" indent="0" algn="ctr" fontAlgn="t"/>
                      <a:r>
                        <a:rPr lang="ru-RU" sz="1000" b="1" i="0" u="none" strike="noStrike" dirty="0" smtClean="0">
                          <a:solidFill>
                            <a:srgbClr val="000000"/>
                          </a:solidFill>
                          <a:effectLst/>
                          <a:latin typeface="Times New Roman" panose="02020603050405020304" pitchFamily="18" charset="0"/>
                        </a:rPr>
                        <a:t>Основной показатель цели</a:t>
                      </a:r>
                      <a:endParaRPr lang="ru-RU" sz="100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ctr" fontAlgn="t"/>
                      <a:r>
                        <a:rPr lang="ru-RU" sz="1000" b="1" i="0" u="none" strike="noStrike" dirty="0" smtClean="0">
                          <a:solidFill>
                            <a:srgbClr val="000000"/>
                          </a:solidFill>
                          <a:effectLst/>
                          <a:latin typeface="Times New Roman" panose="02020603050405020304" pitchFamily="18" charset="0"/>
                        </a:rPr>
                        <a:t>Объем финансового обеспечения</a:t>
                      </a:r>
                      <a:endParaRPr lang="ru-RU" sz="100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72848067"/>
                  </a:ext>
                </a:extLst>
              </a:tr>
              <a:tr h="952399">
                <a:tc>
                  <a:txBody>
                    <a:bodyPr/>
                    <a:lstStyle/>
                    <a:p>
                      <a:pPr marL="85725" indent="0" algn="l" fontAlgn="t"/>
                      <a:r>
                        <a:rPr lang="ru-RU" sz="900" b="0" i="0" u="none" strike="noStrike" dirty="0">
                          <a:solidFill>
                            <a:srgbClr val="000000"/>
                          </a:solidFill>
                          <a:effectLst/>
                          <a:latin typeface="Times New Roman" panose="02020603050405020304" pitchFamily="18" charset="0"/>
                        </a:rPr>
                        <a:t>Муниципальная программа Шпаковского муниципального округа Ставропольского края "Противодействие коррупции"</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l" fontAlgn="b"/>
                      <a:r>
                        <a:rPr lang="ru-RU" sz="900" b="0" i="0" u="none" strike="noStrike" dirty="0">
                          <a:solidFill>
                            <a:srgbClr val="000000"/>
                          </a:solidFill>
                          <a:effectLst/>
                          <a:latin typeface="Times New Roman" panose="02020603050405020304" pitchFamily="18" charset="0"/>
                        </a:rPr>
                        <a:t>Снижение уровня коррупции, ее проявлений во всех сферах жизнедеятельности сообщества, укрепление доверия жителей Шпаковского муниципального округа </a:t>
                      </a:r>
                      <a:r>
                        <a:rPr lang="ru-RU" sz="900" b="0" i="0" u="none" strike="noStrike" dirty="0" smtClean="0">
                          <a:solidFill>
                            <a:srgbClr val="000000"/>
                          </a:solidFill>
                          <a:effectLst/>
                          <a:latin typeface="Times New Roman" panose="02020603050405020304" pitchFamily="18" charset="0"/>
                        </a:rPr>
                        <a:t>к </a:t>
                      </a:r>
                      <a:r>
                        <a:rPr lang="ru-RU" sz="900" b="0" i="0" u="none" strike="noStrike" dirty="0">
                          <a:solidFill>
                            <a:srgbClr val="000000"/>
                          </a:solidFill>
                          <a:effectLst/>
                          <a:latin typeface="Times New Roman" panose="02020603050405020304" pitchFamily="18" charset="0"/>
                        </a:rPr>
                        <a:t>органам местного самоуправления Шпаковского муниципального </a:t>
                      </a:r>
                      <a:r>
                        <a:rPr lang="ru-RU" sz="900" b="0" i="0" u="none" strike="noStrike" dirty="0" smtClean="0">
                          <a:solidFill>
                            <a:srgbClr val="000000"/>
                          </a:solidFill>
                          <a:effectLst/>
                          <a:latin typeface="Times New Roman" panose="02020603050405020304" pitchFamily="18" charset="0"/>
                        </a:rPr>
                        <a:t>округа, </a:t>
                      </a:r>
                      <a:r>
                        <a:rPr lang="ru-RU" sz="900" b="0" i="0" u="none" strike="noStrike" dirty="0">
                          <a:solidFill>
                            <a:srgbClr val="000000"/>
                          </a:solidFill>
                          <a:effectLst/>
                          <a:latin typeface="Times New Roman" panose="02020603050405020304" pitchFamily="18" charset="0"/>
                        </a:rPr>
                        <a:t>а также активное привлечение общественных организаций и средств массовой информации к деятельности по противодействию коррупции, обеспечению открытости и доступности информации о деятельности органов местного </a:t>
                      </a:r>
                      <a:r>
                        <a:rPr lang="ru-RU" sz="900" b="0" i="0" u="none" strike="noStrike" dirty="0" smtClean="0">
                          <a:solidFill>
                            <a:srgbClr val="000000"/>
                          </a:solidFill>
                          <a:effectLst/>
                          <a:latin typeface="Times New Roman" panose="02020603050405020304" pitchFamily="18" charset="0"/>
                        </a:rPr>
                        <a:t>самоуправления</a:t>
                      </a:r>
                      <a:endParaRPr lang="ru-RU" sz="9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l" fontAlgn="t"/>
                      <a:r>
                        <a:rPr lang="ru-RU" sz="900" b="0" i="0" u="none" strike="noStrike" dirty="0">
                          <a:solidFill>
                            <a:srgbClr val="000000"/>
                          </a:solidFill>
                          <a:effectLst/>
                          <a:latin typeface="Times New Roman" panose="02020603050405020304" pitchFamily="18" charset="0"/>
                        </a:rPr>
                        <a:t>Число проявлений коррупции в системе муниципального управления в Шпаковском муниципальном округе </a:t>
                      </a:r>
                      <a:endParaRPr lang="ru-RU" sz="900" b="0" i="0" u="none" strike="noStrike" dirty="0" smtClean="0">
                        <a:solidFill>
                          <a:srgbClr val="000000"/>
                        </a:solidFill>
                        <a:effectLst/>
                        <a:latin typeface="Times New Roman" panose="02020603050405020304" pitchFamily="18" charset="0"/>
                      </a:endParaRPr>
                    </a:p>
                    <a:p>
                      <a:pPr algn="l" fontAlgn="t"/>
                      <a:r>
                        <a:rPr lang="ru-RU" sz="900" b="0" i="0" u="none" strike="noStrike" dirty="0" smtClean="0">
                          <a:solidFill>
                            <a:srgbClr val="000000"/>
                          </a:solidFill>
                          <a:effectLst/>
                          <a:latin typeface="Times New Roman" panose="02020603050405020304" pitchFamily="18" charset="0"/>
                        </a:rPr>
                        <a:t>0 </a:t>
                      </a:r>
                      <a:r>
                        <a:rPr lang="ru-RU" sz="900" b="0" i="0" u="none" strike="noStrike" dirty="0">
                          <a:solidFill>
                            <a:srgbClr val="000000"/>
                          </a:solidFill>
                          <a:effectLst/>
                          <a:latin typeface="Times New Roman" panose="02020603050405020304" pitchFamily="18" charset="0"/>
                        </a:rPr>
                        <a:t>единиц в </a:t>
                      </a:r>
                      <a:r>
                        <a:rPr lang="ru-RU" sz="900" b="0" i="0" u="none" strike="noStrike" dirty="0" smtClean="0">
                          <a:solidFill>
                            <a:srgbClr val="000000"/>
                          </a:solidFill>
                          <a:effectLst/>
                          <a:latin typeface="Times New Roman" panose="02020603050405020304" pitchFamily="18" charset="0"/>
                        </a:rPr>
                        <a:t>2026 </a:t>
                      </a:r>
                      <a:r>
                        <a:rPr lang="ru-RU" sz="900" b="0" i="0" u="none" strike="noStrike" dirty="0">
                          <a:solidFill>
                            <a:srgbClr val="000000"/>
                          </a:solidFill>
                          <a:effectLst/>
                          <a:latin typeface="Times New Roman" panose="02020603050405020304" pitchFamily="18" charset="0"/>
                        </a:rPr>
                        <a:t>году</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ctr" fontAlgn="t"/>
                      <a:r>
                        <a:rPr lang="ru-RU" sz="1000" b="1" i="0" u="none" strike="noStrike" dirty="0">
                          <a:solidFill>
                            <a:srgbClr val="000000"/>
                          </a:solidFill>
                          <a:effectLst/>
                          <a:latin typeface="Times New Roman" panose="02020603050405020304" pitchFamily="18" charset="0"/>
                        </a:rPr>
                        <a:t>50,00</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576064">
                <a:tc>
                  <a:txBody>
                    <a:bodyPr/>
                    <a:lstStyle/>
                    <a:p>
                      <a:pPr marL="85725" indent="0" algn="l" fontAlgn="t"/>
                      <a:r>
                        <a:rPr lang="ru-RU" sz="900" b="0" i="0" u="none" strike="noStrike" dirty="0">
                          <a:solidFill>
                            <a:srgbClr val="000000"/>
                          </a:solidFill>
                          <a:effectLst/>
                          <a:latin typeface="Times New Roman" panose="02020603050405020304" pitchFamily="18" charset="0"/>
                        </a:rPr>
                        <a:t>Муниципальная программа Шпаковского муниципального округа Ставропольского края "Развитие культуры и реализация молодежной политики"</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l" fontAlgn="b"/>
                      <a:r>
                        <a:rPr lang="ru-RU" sz="900" b="0" i="0" u="none" strike="noStrike" dirty="0">
                          <a:solidFill>
                            <a:srgbClr val="000000"/>
                          </a:solidFill>
                          <a:effectLst/>
                          <a:latin typeface="Times New Roman" panose="02020603050405020304" pitchFamily="18" charset="0"/>
                        </a:rPr>
                        <a:t>Формирование, сохранение и развитие единого культурного пространства на территории Шпаковского муниципального округа и создание благоприятных условий для устойчивого развития сферы культуры Шпаковского муниципального округа</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l" fontAlgn="t"/>
                      <a:r>
                        <a:rPr lang="ru-RU" sz="900" b="0" i="0" u="none" strike="noStrike" dirty="0">
                          <a:solidFill>
                            <a:srgbClr val="000000"/>
                          </a:solidFill>
                          <a:effectLst/>
                          <a:latin typeface="Times New Roman" panose="02020603050405020304" pitchFamily="18" charset="0"/>
                        </a:rPr>
                        <a:t>Увеличение количества зрителей и слушателей, посетивших культурно-досуговые и культурно-массовые мероприятия до 100100 человек в </a:t>
                      </a:r>
                      <a:r>
                        <a:rPr lang="ru-RU" sz="900" b="0" i="0" u="none" strike="noStrike" dirty="0" smtClean="0">
                          <a:solidFill>
                            <a:srgbClr val="000000"/>
                          </a:solidFill>
                          <a:effectLst/>
                          <a:latin typeface="Times New Roman" panose="02020603050405020304" pitchFamily="18" charset="0"/>
                        </a:rPr>
                        <a:t>2026 г</a:t>
                      </a:r>
                      <a:endParaRPr lang="ru-RU" sz="9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marL="0" algn="ctr" defTabSz="685800" rtl="0" eaLnBrk="1" fontAlgn="t" latinLnBrk="0" hangingPunct="1"/>
                      <a:r>
                        <a:rPr lang="ru-RU" sz="1000" b="1" i="0" u="none" strike="noStrike" kern="1200" dirty="0">
                          <a:solidFill>
                            <a:srgbClr val="000000"/>
                          </a:solidFill>
                          <a:effectLst/>
                          <a:latin typeface="Times New Roman" panose="02020603050405020304" pitchFamily="18" charset="0"/>
                          <a:ea typeface="+mn-ea"/>
                          <a:cs typeface="+mn-cs"/>
                        </a:rPr>
                        <a:t>251 084,46</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476977">
                <a:tc>
                  <a:txBody>
                    <a:bodyPr/>
                    <a:lstStyle/>
                    <a:p>
                      <a:pPr marL="85725" indent="0" algn="l" fontAlgn="t"/>
                      <a:r>
                        <a:rPr lang="ru-RU" sz="900" b="0" i="0" u="none" strike="noStrike" dirty="0">
                          <a:solidFill>
                            <a:srgbClr val="000000"/>
                          </a:solidFill>
                          <a:effectLst/>
                          <a:latin typeface="Times New Roman" panose="02020603050405020304" pitchFamily="18" charset="0"/>
                        </a:rPr>
                        <a:t>Муниципальная программа Шпаковского муниципального округа Ставропольского края "Развитие инициативного бюджетирования"</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l" fontAlgn="b"/>
                      <a:r>
                        <a:rPr lang="ru-RU" sz="900" b="0" i="0" u="none" strike="noStrike" dirty="0">
                          <a:solidFill>
                            <a:srgbClr val="000000"/>
                          </a:solidFill>
                          <a:effectLst/>
                          <a:latin typeface="Times New Roman" panose="02020603050405020304" pitchFamily="18" charset="0"/>
                        </a:rPr>
                        <a:t>Создание благоприятных условий для комфортного проживания граждан на территории Шпаковского муниципального округа</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l" fontAlgn="t"/>
                      <a:r>
                        <a:rPr lang="ru-RU" sz="900" b="0" i="0" u="none" strike="noStrike" dirty="0">
                          <a:solidFill>
                            <a:srgbClr val="000000"/>
                          </a:solidFill>
                          <a:effectLst/>
                          <a:latin typeface="Times New Roman" panose="02020603050405020304" pitchFamily="18" charset="0"/>
                        </a:rPr>
                        <a:t>Вовлечение населения в реализацию проектов, до 100 человек в </a:t>
                      </a:r>
                      <a:r>
                        <a:rPr lang="ru-RU" sz="900" b="0" i="0" u="none" strike="noStrike" dirty="0" smtClean="0">
                          <a:solidFill>
                            <a:srgbClr val="000000"/>
                          </a:solidFill>
                          <a:effectLst/>
                          <a:latin typeface="Times New Roman" panose="02020603050405020304" pitchFamily="18" charset="0"/>
                        </a:rPr>
                        <a:t>2026 </a:t>
                      </a:r>
                      <a:r>
                        <a:rPr lang="ru-RU" sz="900" b="0" i="0" u="none" strike="noStrike" dirty="0">
                          <a:solidFill>
                            <a:srgbClr val="000000"/>
                          </a:solidFill>
                          <a:effectLst/>
                          <a:latin typeface="Times New Roman" panose="02020603050405020304" pitchFamily="18" charset="0"/>
                        </a:rPr>
                        <a:t>году</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marL="0" algn="ctr" defTabSz="685800" rtl="0" eaLnBrk="1" fontAlgn="t" latinLnBrk="0" hangingPunct="1"/>
                      <a:r>
                        <a:rPr lang="ru-RU" sz="1000" b="1" i="0" u="none" strike="noStrike" kern="1200" dirty="0">
                          <a:solidFill>
                            <a:srgbClr val="000000"/>
                          </a:solidFill>
                          <a:effectLst/>
                          <a:latin typeface="Times New Roman" panose="02020603050405020304" pitchFamily="18" charset="0"/>
                          <a:ea typeface="+mn-ea"/>
                          <a:cs typeface="+mn-cs"/>
                        </a:rPr>
                        <a:t>1 426,98</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439449">
                <a:tc>
                  <a:txBody>
                    <a:bodyPr/>
                    <a:lstStyle/>
                    <a:p>
                      <a:pPr marL="85725" indent="0" algn="l" fontAlgn="t"/>
                      <a:r>
                        <a:rPr lang="ru-RU" sz="900" b="0" i="0" u="none" strike="noStrike" dirty="0">
                          <a:solidFill>
                            <a:srgbClr val="000000"/>
                          </a:solidFill>
                          <a:effectLst/>
                          <a:latin typeface="Times New Roman" panose="02020603050405020304" pitchFamily="18" charset="0"/>
                        </a:rPr>
                        <a:t>Муниципальная программа Шпаковского муниципального округа Ставропольского края "Социальная поддержка граждан"</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l" fontAlgn="b"/>
                      <a:r>
                        <a:rPr lang="ru-RU" sz="900" b="0" i="0" u="none" strike="noStrike" dirty="0">
                          <a:solidFill>
                            <a:srgbClr val="000000"/>
                          </a:solidFill>
                          <a:effectLst/>
                          <a:latin typeface="Times New Roman" panose="02020603050405020304" pitchFamily="18" charset="0"/>
                        </a:rPr>
                        <a:t>Повышение уровня и качества жизни населения Шпаковского муниципального округа</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l" fontAlgn="b"/>
                      <a:r>
                        <a:rPr lang="ru-RU" sz="900" b="0" i="0" u="none" strike="noStrike" dirty="0">
                          <a:solidFill>
                            <a:srgbClr val="000000"/>
                          </a:solidFill>
                          <a:effectLst/>
                          <a:latin typeface="Times New Roman" panose="02020603050405020304" pitchFamily="18" charset="0"/>
                        </a:rPr>
                        <a:t>Освоение бюджетных средств, выделенных на реализацию мероприятий Программы до 100% в </a:t>
                      </a:r>
                      <a:r>
                        <a:rPr lang="ru-RU" sz="900" b="0" i="0" u="none" strike="noStrike" dirty="0" smtClean="0">
                          <a:solidFill>
                            <a:srgbClr val="000000"/>
                          </a:solidFill>
                          <a:effectLst/>
                          <a:latin typeface="Times New Roman" panose="02020603050405020304" pitchFamily="18" charset="0"/>
                        </a:rPr>
                        <a:t>2026 </a:t>
                      </a:r>
                      <a:r>
                        <a:rPr lang="ru-RU" sz="900" b="0" i="0" u="none" strike="noStrike" dirty="0">
                          <a:solidFill>
                            <a:srgbClr val="000000"/>
                          </a:solidFill>
                          <a:effectLst/>
                          <a:latin typeface="Times New Roman" panose="02020603050405020304" pitchFamily="18" charset="0"/>
                        </a:rPr>
                        <a:t>году</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marL="0" algn="ctr" defTabSz="685800" rtl="0" eaLnBrk="1" fontAlgn="t" latinLnBrk="0" hangingPunct="1"/>
                      <a:r>
                        <a:rPr lang="ru-RU" sz="1000" b="1" i="0" u="none" strike="noStrike" kern="1200" dirty="0">
                          <a:solidFill>
                            <a:srgbClr val="000000"/>
                          </a:solidFill>
                          <a:effectLst/>
                          <a:latin typeface="Times New Roman" panose="02020603050405020304" pitchFamily="18" charset="0"/>
                          <a:ea typeface="+mn-ea"/>
                          <a:cs typeface="+mn-cs"/>
                        </a:rPr>
                        <a:t>600 912,83</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523734">
                <a:tc>
                  <a:txBody>
                    <a:bodyPr/>
                    <a:lstStyle/>
                    <a:p>
                      <a:pPr marL="85725" indent="0" algn="l" fontAlgn="t"/>
                      <a:r>
                        <a:rPr lang="ru-RU" sz="900" b="0" i="0" u="none" strike="noStrike" dirty="0">
                          <a:solidFill>
                            <a:srgbClr val="000000"/>
                          </a:solidFill>
                          <a:effectLst/>
                          <a:latin typeface="Times New Roman" panose="02020603050405020304" pitchFamily="18" charset="0"/>
                        </a:rPr>
                        <a:t>Муниципальная программа Шпаковского муниципального округа Ставропольского края "Развитие физической культуры и спорта"</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l" fontAlgn="t"/>
                      <a:r>
                        <a:rPr lang="ru-RU" sz="900" b="0" i="0" u="none" strike="noStrike" dirty="0">
                          <a:solidFill>
                            <a:srgbClr val="000000"/>
                          </a:solidFill>
                          <a:effectLst/>
                          <a:latin typeface="Times New Roman" panose="02020603050405020304" pitchFamily="18" charset="0"/>
                        </a:rPr>
                        <a:t>Создание условий для развития физической культуры и спорта в Шпаковском муниципальном округе</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l" fontAlgn="b"/>
                      <a:r>
                        <a:rPr lang="ru-RU" sz="900" b="0" i="0" u="none" strike="noStrike" dirty="0">
                          <a:solidFill>
                            <a:srgbClr val="000000"/>
                          </a:solidFill>
                          <a:effectLst/>
                          <a:latin typeface="Times New Roman" panose="02020603050405020304" pitchFamily="18" charset="0"/>
                        </a:rPr>
                        <a:t>Доля населения округа, систематически занимающегося физической культурой и спортом в общей численности </a:t>
                      </a:r>
                      <a:r>
                        <a:rPr lang="ru-RU" sz="900" b="0" i="0" u="none" strike="noStrike" dirty="0" smtClean="0">
                          <a:solidFill>
                            <a:srgbClr val="000000"/>
                          </a:solidFill>
                          <a:effectLst/>
                          <a:latin typeface="Times New Roman" panose="02020603050405020304" pitchFamily="18" charset="0"/>
                        </a:rPr>
                        <a:t>населения</a:t>
                      </a:r>
                      <a:r>
                        <a:rPr lang="ru-RU" sz="900" b="0" i="0" u="none" strike="noStrike" baseline="0" dirty="0" smtClean="0">
                          <a:solidFill>
                            <a:srgbClr val="000000"/>
                          </a:solidFill>
                          <a:effectLst/>
                          <a:latin typeface="Times New Roman" panose="02020603050405020304" pitchFamily="18" charset="0"/>
                        </a:rPr>
                        <a:t> ШМО </a:t>
                      </a:r>
                      <a:r>
                        <a:rPr lang="ru-RU" sz="900" b="0" i="0" u="none" strike="noStrike" dirty="0" smtClean="0">
                          <a:solidFill>
                            <a:srgbClr val="000000"/>
                          </a:solidFill>
                          <a:effectLst/>
                          <a:latin typeface="Times New Roman" panose="02020603050405020304" pitchFamily="18" charset="0"/>
                        </a:rPr>
                        <a:t>до </a:t>
                      </a:r>
                      <a:r>
                        <a:rPr lang="ru-RU" sz="900" b="0" i="0" u="none" strike="noStrike" dirty="0">
                          <a:solidFill>
                            <a:srgbClr val="000000"/>
                          </a:solidFill>
                          <a:effectLst/>
                          <a:latin typeface="Times New Roman" panose="02020603050405020304" pitchFamily="18" charset="0"/>
                        </a:rPr>
                        <a:t>62,5% в </a:t>
                      </a:r>
                      <a:r>
                        <a:rPr lang="ru-RU" sz="900" b="0" i="0" u="none" strike="noStrike" dirty="0" smtClean="0">
                          <a:solidFill>
                            <a:srgbClr val="000000"/>
                          </a:solidFill>
                          <a:effectLst/>
                          <a:latin typeface="Times New Roman" panose="02020603050405020304" pitchFamily="18" charset="0"/>
                        </a:rPr>
                        <a:t>2026 </a:t>
                      </a:r>
                      <a:r>
                        <a:rPr lang="ru-RU" sz="900" b="0" i="0" u="none" strike="noStrike" dirty="0">
                          <a:solidFill>
                            <a:srgbClr val="000000"/>
                          </a:solidFill>
                          <a:effectLst/>
                          <a:latin typeface="Times New Roman" panose="02020603050405020304" pitchFamily="18" charset="0"/>
                        </a:rPr>
                        <a:t>году</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marL="0" algn="ctr" defTabSz="685800" rtl="0" eaLnBrk="1" fontAlgn="t" latinLnBrk="0" hangingPunct="1"/>
                      <a:r>
                        <a:rPr lang="ru-RU" sz="1000" b="1" i="0" u="none" strike="noStrike" kern="1200" dirty="0">
                          <a:solidFill>
                            <a:srgbClr val="000000"/>
                          </a:solidFill>
                          <a:effectLst/>
                          <a:latin typeface="Times New Roman" panose="02020603050405020304" pitchFamily="18" charset="0"/>
                          <a:ea typeface="+mn-ea"/>
                          <a:cs typeface="+mn-cs"/>
                        </a:rPr>
                        <a:t>15 079,54</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726434">
                <a:tc>
                  <a:txBody>
                    <a:bodyPr/>
                    <a:lstStyle/>
                    <a:p>
                      <a:pPr marL="85725" indent="0" algn="l" fontAlgn="t"/>
                      <a:r>
                        <a:rPr lang="ru-RU" sz="900" b="0" i="0" u="none" strike="noStrike" dirty="0">
                          <a:solidFill>
                            <a:srgbClr val="000000"/>
                          </a:solidFill>
                          <a:effectLst/>
                          <a:latin typeface="Times New Roman" panose="02020603050405020304" pitchFamily="18" charset="0"/>
                        </a:rPr>
                        <a:t>Муниципальная программа Шпаковского муниципального округа Ставропольского края "Профилактика терроризма, а также минимизация и (или) ликвидация последствий его проявлений"</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l" fontAlgn="b"/>
                      <a:r>
                        <a:rPr lang="ru-RU" sz="900" b="0" i="0" u="none" strike="noStrike" dirty="0">
                          <a:solidFill>
                            <a:srgbClr val="000000"/>
                          </a:solidFill>
                          <a:effectLst/>
                          <a:latin typeface="Times New Roman" panose="02020603050405020304" pitchFamily="18" charset="0"/>
                        </a:rPr>
                        <a:t>Реализация государственной политики в области профилактики терроризма</a:t>
                      </a:r>
                      <a:r>
                        <a:rPr lang="ru-RU" sz="900" b="0" i="0" u="none" strike="noStrike" dirty="0" smtClean="0">
                          <a:solidFill>
                            <a:srgbClr val="000000"/>
                          </a:solidFill>
                          <a:effectLst/>
                          <a:latin typeface="Times New Roman" panose="02020603050405020304" pitchFamily="18" charset="0"/>
                        </a:rPr>
                        <a:t>, минимизации </a:t>
                      </a:r>
                      <a:r>
                        <a:rPr lang="ru-RU" sz="900" b="0" i="0" u="none" strike="noStrike" dirty="0">
                          <a:solidFill>
                            <a:srgbClr val="000000"/>
                          </a:solidFill>
                          <a:effectLst/>
                          <a:latin typeface="Times New Roman" panose="02020603050405020304" pitchFamily="18" charset="0"/>
                        </a:rPr>
                        <a:t>и (или) ликвидации последствий его проявлений, а также защита личности, общества и государства от террористических актов и иных проявлений терроризма на территории </a:t>
                      </a:r>
                      <a:r>
                        <a:rPr lang="ru-RU" sz="900" b="0" i="0" u="none" strike="noStrike" dirty="0" smtClean="0">
                          <a:solidFill>
                            <a:srgbClr val="000000"/>
                          </a:solidFill>
                          <a:effectLst/>
                          <a:latin typeface="Times New Roman" panose="02020603050405020304" pitchFamily="18" charset="0"/>
                        </a:rPr>
                        <a:t>ШМО</a:t>
                      </a:r>
                      <a:endParaRPr lang="ru-RU" sz="9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l" fontAlgn="t"/>
                      <a:r>
                        <a:rPr lang="ru-RU" sz="900" b="0" i="0" u="none" strike="noStrike" dirty="0">
                          <a:solidFill>
                            <a:srgbClr val="000000"/>
                          </a:solidFill>
                          <a:effectLst/>
                          <a:latin typeface="Times New Roman" panose="02020603050405020304" pitchFamily="18" charset="0"/>
                        </a:rPr>
                        <a:t>Снижение количества зарегистрированных преступлений террористической направленности до 90% в </a:t>
                      </a:r>
                      <a:r>
                        <a:rPr lang="ru-RU" sz="900" b="0" i="0" u="none" strike="noStrike" dirty="0" smtClean="0">
                          <a:solidFill>
                            <a:srgbClr val="000000"/>
                          </a:solidFill>
                          <a:effectLst/>
                          <a:latin typeface="Times New Roman" panose="02020603050405020304" pitchFamily="18" charset="0"/>
                        </a:rPr>
                        <a:t>2026 </a:t>
                      </a:r>
                      <a:r>
                        <a:rPr lang="ru-RU" sz="900" b="0" i="0" u="none" strike="noStrike" dirty="0">
                          <a:solidFill>
                            <a:srgbClr val="000000"/>
                          </a:solidFill>
                          <a:effectLst/>
                          <a:latin typeface="Times New Roman" panose="02020603050405020304" pitchFamily="18" charset="0"/>
                        </a:rPr>
                        <a:t>году</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marL="0" algn="ctr" defTabSz="685800" rtl="0" eaLnBrk="1" fontAlgn="t" latinLnBrk="0" hangingPunct="1"/>
                      <a:r>
                        <a:rPr lang="ru-RU" sz="1000" b="1" i="0" u="none" strike="noStrike" kern="1200" dirty="0">
                          <a:solidFill>
                            <a:srgbClr val="000000"/>
                          </a:solidFill>
                          <a:effectLst/>
                          <a:latin typeface="Times New Roman" panose="02020603050405020304" pitchFamily="18" charset="0"/>
                          <a:ea typeface="+mn-ea"/>
                          <a:cs typeface="+mn-cs"/>
                        </a:rPr>
                        <a:t>257,18</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832035">
                <a:tc>
                  <a:txBody>
                    <a:bodyPr/>
                    <a:lstStyle/>
                    <a:p>
                      <a:pPr marL="85725" indent="0" algn="l" fontAlgn="t"/>
                      <a:r>
                        <a:rPr lang="ru-RU" sz="900" b="0" i="0" u="none" strike="noStrike" dirty="0">
                          <a:solidFill>
                            <a:srgbClr val="000000"/>
                          </a:solidFill>
                          <a:effectLst/>
                          <a:latin typeface="Times New Roman" panose="02020603050405020304" pitchFamily="18" charset="0"/>
                        </a:rPr>
                        <a:t>Муниципальная программа Шпаковского муниципального округа Ставропольского края "Профилактика правонарушений, незаконного потребления наркотических средств и психотропных </a:t>
                      </a:r>
                      <a:r>
                        <a:rPr lang="ru-RU" sz="900" b="0" i="0" u="none" strike="noStrike" dirty="0" smtClean="0">
                          <a:solidFill>
                            <a:srgbClr val="000000"/>
                          </a:solidFill>
                          <a:effectLst/>
                          <a:latin typeface="Times New Roman" panose="02020603050405020304" pitchFamily="18" charset="0"/>
                        </a:rPr>
                        <a:t>веществ"</a:t>
                      </a:r>
                      <a:endParaRPr lang="ru-RU" sz="9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l" fontAlgn="b"/>
                      <a:r>
                        <a:rPr lang="ru-RU" sz="900" b="0" i="0" u="none" strike="noStrike" dirty="0">
                          <a:solidFill>
                            <a:srgbClr val="000000"/>
                          </a:solidFill>
                          <a:effectLst/>
                          <a:latin typeface="Times New Roman" panose="02020603050405020304" pitchFamily="18" charset="0"/>
                        </a:rPr>
                        <a:t>Формирование системы профилактики правонарушений, укрепление общественного порядка и безопасности на территории Шпаковского муниципального округа, а также профилактика незаконного распространения и потребления наркотических средств и психотропных веществ, наркомании на территории Шпаковского муниципального округа</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l" fontAlgn="t"/>
                      <a:r>
                        <a:rPr lang="ru-RU" sz="900" b="0" i="0" u="none" strike="noStrike" dirty="0">
                          <a:solidFill>
                            <a:srgbClr val="000000"/>
                          </a:solidFill>
                          <a:effectLst/>
                          <a:latin typeface="Times New Roman" panose="02020603050405020304" pitchFamily="18" charset="0"/>
                        </a:rPr>
                        <a:t>Степень охвата программными мероприятиями проблемного направления до 100% в </a:t>
                      </a:r>
                      <a:r>
                        <a:rPr lang="ru-RU" sz="900" b="0" i="0" u="none" strike="noStrike" dirty="0" smtClean="0">
                          <a:solidFill>
                            <a:srgbClr val="000000"/>
                          </a:solidFill>
                          <a:effectLst/>
                          <a:latin typeface="Times New Roman" panose="02020603050405020304" pitchFamily="18" charset="0"/>
                        </a:rPr>
                        <a:t>2026 </a:t>
                      </a:r>
                      <a:r>
                        <a:rPr lang="ru-RU" sz="900" b="0" i="0" u="none" strike="noStrike" dirty="0">
                          <a:solidFill>
                            <a:srgbClr val="000000"/>
                          </a:solidFill>
                          <a:effectLst/>
                          <a:latin typeface="Times New Roman" panose="02020603050405020304" pitchFamily="18" charset="0"/>
                        </a:rPr>
                        <a:t>году</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marL="0" algn="ctr" defTabSz="685800" rtl="0" eaLnBrk="1" fontAlgn="t" latinLnBrk="0" hangingPunct="1"/>
                      <a:r>
                        <a:rPr lang="ru-RU" sz="1000" b="1" i="0" u="none" strike="noStrike" kern="1200" dirty="0">
                          <a:solidFill>
                            <a:srgbClr val="000000"/>
                          </a:solidFill>
                          <a:effectLst/>
                          <a:latin typeface="Times New Roman" panose="02020603050405020304" pitchFamily="18" charset="0"/>
                          <a:ea typeface="+mn-ea"/>
                          <a:cs typeface="+mn-cs"/>
                        </a:rPr>
                        <a:t>3 705,90</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202286">
                <a:tc>
                  <a:txBody>
                    <a:bodyPr/>
                    <a:lstStyle/>
                    <a:p>
                      <a:pPr marL="180975" indent="0" algn="l" fontAlgn="t"/>
                      <a:r>
                        <a:rPr lang="ru-RU" sz="1000" b="1" i="0" u="none" strike="noStrike" dirty="0">
                          <a:solidFill>
                            <a:srgbClr val="000000"/>
                          </a:solidFill>
                          <a:effectLst/>
                          <a:latin typeface="Times New Roman" panose="02020603050405020304" pitchFamily="18" charset="0"/>
                        </a:rPr>
                        <a:t>Всего</a:t>
                      </a: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marL="180975" indent="0" algn="l" fontAlgn="t"/>
                      <a:endParaRPr lang="ru-RU" sz="100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marL="180975" indent="0" algn="l" fontAlgn="t"/>
                      <a:endParaRPr lang="ru-RU" sz="100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gradFill flip="none" rotWithShape="1">
                      <a:gsLst>
                        <a:gs pos="0">
                          <a:srgbClr val="5E9EFF"/>
                        </a:gs>
                        <a:gs pos="30000">
                          <a:schemeClr val="bg1"/>
                        </a:gs>
                      </a:gsLst>
                      <a:lin ang="2700000" scaled="1"/>
                      <a:tileRect/>
                    </a:gradFill>
                  </a:tcPr>
                </a:tc>
                <a:tc>
                  <a:txBody>
                    <a:bodyPr/>
                    <a:lstStyle/>
                    <a:p>
                      <a:pPr algn="ctr" fontAlgn="t"/>
                      <a:r>
                        <a:rPr lang="ru-RU" sz="1100" b="1" i="0" u="none" strike="noStrike" dirty="0">
                          <a:solidFill>
                            <a:srgbClr val="000000"/>
                          </a:solidFill>
                          <a:effectLst/>
                          <a:latin typeface="Times New Roman" panose="02020603050405020304" pitchFamily="18" charset="0"/>
                        </a:rPr>
                        <a:t>5 493 203,88</a:t>
                      </a:r>
                    </a:p>
                  </a:txBody>
                  <a:tcPr marL="9525" marR="9525" marT="9525"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bl>
          </a:graphicData>
        </a:graphic>
      </p:graphicFrame>
      <p:sp>
        <p:nvSpPr>
          <p:cNvPr id="3" name="Прямоугольник 2"/>
          <p:cNvSpPr/>
          <p:nvPr/>
        </p:nvSpPr>
        <p:spPr>
          <a:xfrm>
            <a:off x="251553" y="378428"/>
            <a:ext cx="9540553" cy="535471"/>
          </a:xfrm>
          <a:prstGeom prst="rect">
            <a:avLst/>
          </a:prstGeom>
          <a:effectLst/>
        </p:spPr>
        <p:txBody>
          <a:bodyPr lIns="91380" tIns="45690" rIns="91380" bIns="45690">
            <a:spAutoFit/>
          </a:bodyPr>
          <a:lstStyle/>
          <a:p>
            <a:pPr algn="ctr" defTabSz="1072074">
              <a:lnSpc>
                <a:spcPct val="80000"/>
              </a:lnSpc>
              <a:spcBef>
                <a:spcPts val="0"/>
              </a:spcBef>
              <a:defRPr/>
            </a:pPr>
            <a:r>
              <a:rPr lang="ru-RU" sz="1800" b="1" dirty="0">
                <a:ln w="900" cmpd="sng">
                  <a:solidFill>
                    <a:schemeClr val="accent1">
                      <a:satMod val="190000"/>
                      <a:alpha val="55000"/>
                    </a:schemeClr>
                  </a:solidFill>
                  <a:prstDash val="solid"/>
                </a:ln>
                <a:latin typeface="Times New Roman"/>
                <a:cs typeface="+mn-cs"/>
              </a:rPr>
              <a:t>РЕАЛИЗАЦИЯ МУНИЦИПАЛЬНЫХ ПРОГРАММ ШПАКОВСКОГО МУНИЦИПАЛЬНОГО ОКРУГА СТАВРОПОЛЬСКОГО КРАЯ В </a:t>
            </a:r>
            <a:r>
              <a:rPr lang="ru-RU" sz="1800" b="1" dirty="0" smtClean="0">
                <a:ln w="900" cmpd="sng">
                  <a:solidFill>
                    <a:schemeClr val="accent1">
                      <a:satMod val="190000"/>
                      <a:alpha val="55000"/>
                    </a:schemeClr>
                  </a:solidFill>
                  <a:prstDash val="solid"/>
                </a:ln>
                <a:latin typeface="Times New Roman"/>
                <a:cs typeface="+mn-cs"/>
              </a:rPr>
              <a:t>2026 </a:t>
            </a:r>
            <a:r>
              <a:rPr lang="ru-RU" sz="1800" b="1" dirty="0">
                <a:ln w="900" cmpd="sng">
                  <a:solidFill>
                    <a:schemeClr val="accent1">
                      <a:satMod val="190000"/>
                      <a:alpha val="55000"/>
                    </a:schemeClr>
                  </a:solidFill>
                  <a:prstDash val="solid"/>
                </a:ln>
                <a:latin typeface="Times New Roman"/>
                <a:cs typeface="+mn-cs"/>
              </a:rPr>
              <a:t>Г.</a:t>
            </a:r>
          </a:p>
        </p:txBody>
      </p:sp>
      <p:sp>
        <p:nvSpPr>
          <p:cNvPr id="6" name="Прямоугольник 5"/>
          <p:cNvSpPr/>
          <p:nvPr/>
        </p:nvSpPr>
        <p:spPr>
          <a:xfrm>
            <a:off x="8467238" y="806037"/>
            <a:ext cx="1131200" cy="199994"/>
          </a:xfrm>
          <a:prstGeom prst="rect">
            <a:avLst/>
          </a:prstGeom>
        </p:spPr>
        <p:txBody>
          <a:bodyPr wrap="square" lIns="91380" tIns="45690" rIns="91380" bIns="45690">
            <a:spAutoFit/>
          </a:bodyPr>
          <a:lstStyle/>
          <a:p>
            <a:pPr algn="r" defTabSz="1072074" fontAlgn="auto">
              <a:spcBef>
                <a:spcPts val="0"/>
              </a:spcBef>
              <a:spcAft>
                <a:spcPts val="0"/>
              </a:spcAft>
              <a:defRPr/>
            </a:pPr>
            <a:r>
              <a:rPr lang="ru-RU" sz="700" b="1" dirty="0">
                <a:ln w="900" cmpd="sng">
                  <a:noFill/>
                  <a:prstDash val="solid"/>
                </a:ln>
                <a:effectLst>
                  <a:innerShdw blurRad="101600" dist="76200" dir="5400000">
                    <a:srgbClr val="4F81BD">
                      <a:satMod val="190000"/>
                      <a:tint val="100000"/>
                      <a:alpha val="74000"/>
                    </a:srgbClr>
                  </a:innerShdw>
                </a:effectLst>
                <a:latin typeface="Times New Roman" pitchFamily="18" charset="0"/>
                <a:cs typeface="Times New Roman" pitchFamily="18" charset="0"/>
              </a:rPr>
              <a:t>(тыс. рублей)</a:t>
            </a:r>
            <a:endParaRPr lang="ru-RU" sz="700" b="1" dirty="0">
              <a:ln w="900" cmpd="sng">
                <a:noFill/>
                <a:prstDash val="solid"/>
              </a:ln>
              <a:latin typeface="Times New Roman" pitchFamily="18" charset="0"/>
              <a:cs typeface="Times New Roman" pitchFamily="18" charset="0"/>
            </a:endParaRPr>
          </a:p>
        </p:txBody>
      </p:sp>
    </p:spTree>
    <p:extLst>
      <p:ext uri="{BB962C8B-B14F-4D97-AF65-F5344CB8AC3E}">
        <p14:creationId xmlns:p14="http://schemas.microsoft.com/office/powerpoint/2010/main" val="4068515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4"/>
          <p:cNvSpPr txBox="1">
            <a:spLocks noChangeArrowheads="1"/>
          </p:cNvSpPr>
          <p:nvPr/>
        </p:nvSpPr>
        <p:spPr bwMode="auto">
          <a:xfrm>
            <a:off x="365125" y="234950"/>
            <a:ext cx="9107488" cy="807911"/>
          </a:xfrm>
          <a:prstGeom prst="rect">
            <a:avLst/>
          </a:prstGeom>
          <a:noFill/>
          <a:ln w="9525">
            <a:noFill/>
            <a:miter lim="800000"/>
            <a:headEnd/>
            <a:tailEnd/>
          </a:ln>
        </p:spPr>
        <p:txBody>
          <a:bodyPr lIns="68229" tIns="34289" rIns="68229" bIns="34289">
            <a:spAutoFit/>
          </a:bodyPr>
          <a:lstStyle/>
          <a:p>
            <a:pPr marL="0" marR="0" lvl="0" indent="0" algn="ctr" defTabSz="1072074" rtl="0" eaLnBrk="1" fontAlgn="base" latinLnBrk="0" hangingPunct="1">
              <a:lnSpc>
                <a:spcPct val="80000"/>
              </a:lnSpc>
              <a:spcBef>
                <a:spcPts val="0"/>
              </a:spcBef>
              <a:spcAft>
                <a:spcPct val="0"/>
              </a:spcAft>
              <a:buClrTx/>
              <a:buSzTx/>
              <a:buFontTx/>
              <a:buNone/>
              <a:tabLst/>
              <a:defRPr/>
            </a:pPr>
            <a:r>
              <a:rPr kumimoji="0" lang="ru-RU" sz="2000" b="1" i="0" u="none" strike="noStrike" kern="1200" cap="none" spc="0" normalizeH="0" baseline="0" noProof="0" dirty="0">
                <a:ln w="900" cmpd="sng">
                  <a:solidFill>
                    <a:srgbClr val="94B6D2">
                      <a:satMod val="190000"/>
                      <a:alpha val="55000"/>
                    </a:srgbClr>
                  </a:solidFill>
                  <a:prstDash val="solid"/>
                </a:ln>
                <a:solidFill>
                  <a:prstClr val="black"/>
                </a:solidFill>
                <a:effectLst/>
                <a:uLnTx/>
                <a:uFillTx/>
                <a:latin typeface="Times New Roman"/>
                <a:ea typeface="+mn-ea"/>
                <a:cs typeface="Arial" charset="0"/>
              </a:rPr>
              <a:t>ОСНОВНЫЕ ПОКАЗАТЕЛИ СОЦИАЛЬНО – ЭКОНОМИЧЕСКОГО РАЗВИТИЯ </a:t>
            </a:r>
            <a:r>
              <a:rPr kumimoji="0" lang="ru-RU" sz="2000" b="1" i="0" u="none" strike="noStrike" kern="1200" cap="none" spc="0" normalizeH="0" baseline="0" noProof="0" dirty="0" smtClean="0">
                <a:ln w="900" cmpd="sng">
                  <a:solidFill>
                    <a:srgbClr val="94B6D2">
                      <a:satMod val="190000"/>
                      <a:alpha val="55000"/>
                    </a:srgbClr>
                  </a:solidFill>
                  <a:prstDash val="solid"/>
                </a:ln>
                <a:solidFill>
                  <a:prstClr val="black"/>
                </a:solidFill>
                <a:effectLst/>
                <a:uLnTx/>
                <a:uFillTx/>
                <a:latin typeface="Times New Roman"/>
                <a:ea typeface="+mn-ea"/>
                <a:cs typeface="Arial" charset="0"/>
              </a:rPr>
              <a:t>ШПАКОВСКОГО </a:t>
            </a:r>
            <a:r>
              <a:rPr kumimoji="0" lang="ru-RU" sz="2000" b="1" i="0" u="none" strike="noStrike" kern="1200" cap="none" spc="0" normalizeH="0" baseline="0" noProof="0" dirty="0">
                <a:ln w="900" cmpd="sng">
                  <a:solidFill>
                    <a:srgbClr val="94B6D2">
                      <a:satMod val="190000"/>
                      <a:alpha val="55000"/>
                    </a:srgbClr>
                  </a:solidFill>
                  <a:prstDash val="solid"/>
                </a:ln>
                <a:solidFill>
                  <a:prstClr val="black"/>
                </a:solidFill>
                <a:effectLst/>
                <a:uLnTx/>
                <a:uFillTx/>
                <a:latin typeface="Times New Roman"/>
                <a:ea typeface="+mn-ea"/>
                <a:cs typeface="Arial" charset="0"/>
              </a:rPr>
              <a:t>МУНИЦИПАЛЬНОГО ОКРУГА </a:t>
            </a:r>
          </a:p>
          <a:p>
            <a:pPr marL="0" marR="0" lvl="0" indent="0" algn="ctr" defTabSz="1072074" rtl="0" eaLnBrk="1" fontAlgn="base" latinLnBrk="0" hangingPunct="1">
              <a:lnSpc>
                <a:spcPct val="80000"/>
              </a:lnSpc>
              <a:spcBef>
                <a:spcPts val="0"/>
              </a:spcBef>
              <a:spcAft>
                <a:spcPct val="0"/>
              </a:spcAft>
              <a:buClrTx/>
              <a:buSzTx/>
              <a:buFontTx/>
              <a:buNone/>
              <a:tabLst/>
              <a:defRPr/>
            </a:pPr>
            <a:r>
              <a:rPr kumimoji="0" lang="ru-RU" sz="2000" b="1" i="0" u="none" strike="noStrike" kern="1200" cap="none" spc="0" normalizeH="0" baseline="0" noProof="0" dirty="0">
                <a:ln w="900" cmpd="sng">
                  <a:solidFill>
                    <a:srgbClr val="94B6D2">
                      <a:satMod val="190000"/>
                      <a:alpha val="55000"/>
                    </a:srgbClr>
                  </a:solidFill>
                  <a:prstDash val="solid"/>
                </a:ln>
                <a:solidFill>
                  <a:prstClr val="black"/>
                </a:solidFill>
                <a:effectLst/>
                <a:uLnTx/>
                <a:uFillTx/>
                <a:latin typeface="Times New Roman"/>
                <a:ea typeface="+mn-ea"/>
                <a:cs typeface="Arial" charset="0"/>
              </a:rPr>
              <a:t>ЗА 20</a:t>
            </a:r>
            <a:r>
              <a:rPr kumimoji="0" lang="en-US" sz="2000" b="1" i="0" u="none" strike="noStrike" kern="1200" cap="none" spc="0" normalizeH="0" baseline="0" noProof="0" dirty="0" smtClean="0">
                <a:ln w="900" cmpd="sng">
                  <a:solidFill>
                    <a:srgbClr val="94B6D2">
                      <a:satMod val="190000"/>
                      <a:alpha val="55000"/>
                    </a:srgbClr>
                  </a:solidFill>
                  <a:prstDash val="solid"/>
                </a:ln>
                <a:solidFill>
                  <a:prstClr val="black"/>
                </a:solidFill>
                <a:effectLst/>
                <a:uLnTx/>
                <a:uFillTx/>
                <a:latin typeface="Times New Roman"/>
                <a:ea typeface="+mn-ea"/>
                <a:cs typeface="Arial" charset="0"/>
              </a:rPr>
              <a:t>2</a:t>
            </a:r>
            <a:r>
              <a:rPr kumimoji="0" lang="ru-RU" sz="2000" b="1" i="0" u="none" strike="noStrike" kern="1200" cap="none" spc="0" normalizeH="0" baseline="0" noProof="0" dirty="0">
                <a:ln w="900" cmpd="sng">
                  <a:solidFill>
                    <a:srgbClr val="94B6D2">
                      <a:satMod val="190000"/>
                      <a:alpha val="55000"/>
                    </a:srgbClr>
                  </a:solidFill>
                  <a:prstDash val="solid"/>
                </a:ln>
                <a:solidFill>
                  <a:prstClr val="black"/>
                </a:solidFill>
                <a:effectLst/>
                <a:uLnTx/>
                <a:uFillTx/>
                <a:latin typeface="Times New Roman"/>
                <a:ea typeface="+mn-ea"/>
                <a:cs typeface="Arial" charset="0"/>
              </a:rPr>
              <a:t>4</a:t>
            </a:r>
            <a:r>
              <a:rPr kumimoji="0" lang="ru-RU" sz="2000" b="1" i="0" u="none" strike="noStrike" kern="1200" cap="none" spc="0" normalizeH="0" baseline="0" noProof="0" dirty="0" smtClean="0">
                <a:ln w="900" cmpd="sng">
                  <a:solidFill>
                    <a:srgbClr val="94B6D2">
                      <a:satMod val="190000"/>
                      <a:alpha val="55000"/>
                    </a:srgbClr>
                  </a:solidFill>
                  <a:prstDash val="solid"/>
                </a:ln>
                <a:solidFill>
                  <a:prstClr val="black"/>
                </a:solidFill>
                <a:effectLst/>
                <a:uLnTx/>
                <a:uFillTx/>
                <a:latin typeface="Times New Roman"/>
                <a:ea typeface="+mn-ea"/>
                <a:cs typeface="Arial" charset="0"/>
              </a:rPr>
              <a:t>-20</a:t>
            </a:r>
            <a:r>
              <a:rPr kumimoji="0" lang="en-US" sz="2000" b="1" i="0" u="none" strike="noStrike" kern="1200" cap="none" spc="0" normalizeH="0" baseline="0" noProof="0" dirty="0" smtClean="0">
                <a:ln w="900" cmpd="sng">
                  <a:solidFill>
                    <a:srgbClr val="94B6D2">
                      <a:satMod val="190000"/>
                      <a:alpha val="55000"/>
                    </a:srgbClr>
                  </a:solidFill>
                  <a:prstDash val="solid"/>
                </a:ln>
                <a:solidFill>
                  <a:prstClr val="black"/>
                </a:solidFill>
                <a:effectLst/>
                <a:uLnTx/>
                <a:uFillTx/>
                <a:latin typeface="Times New Roman"/>
                <a:ea typeface="+mn-ea"/>
                <a:cs typeface="Arial" charset="0"/>
              </a:rPr>
              <a:t>2</a:t>
            </a:r>
            <a:r>
              <a:rPr kumimoji="0" lang="ru-RU" sz="2000" b="1" i="0" u="none" strike="noStrike" kern="1200" cap="none" spc="0" normalizeH="0" baseline="0" noProof="0" dirty="0">
                <a:ln w="900" cmpd="sng">
                  <a:solidFill>
                    <a:srgbClr val="94B6D2">
                      <a:satMod val="190000"/>
                      <a:alpha val="55000"/>
                    </a:srgbClr>
                  </a:solidFill>
                  <a:prstDash val="solid"/>
                </a:ln>
                <a:solidFill>
                  <a:prstClr val="black"/>
                </a:solidFill>
                <a:effectLst/>
                <a:uLnTx/>
                <a:uFillTx/>
                <a:latin typeface="Times New Roman"/>
                <a:ea typeface="+mn-ea"/>
                <a:cs typeface="Arial" charset="0"/>
              </a:rPr>
              <a:t>8</a:t>
            </a:r>
            <a:r>
              <a:rPr kumimoji="0" lang="ru-RU" sz="2000" b="1" i="0" u="none" strike="noStrike" kern="1200" cap="none" spc="0" normalizeH="0" baseline="0" noProof="0" dirty="0" smtClean="0">
                <a:ln w="900" cmpd="sng">
                  <a:solidFill>
                    <a:srgbClr val="94B6D2">
                      <a:satMod val="190000"/>
                      <a:alpha val="55000"/>
                    </a:srgbClr>
                  </a:solidFill>
                  <a:prstDash val="solid"/>
                </a:ln>
                <a:solidFill>
                  <a:prstClr val="black"/>
                </a:solidFill>
                <a:effectLst/>
                <a:uLnTx/>
                <a:uFillTx/>
                <a:latin typeface="Times New Roman"/>
                <a:ea typeface="+mn-ea"/>
                <a:cs typeface="Arial" charset="0"/>
              </a:rPr>
              <a:t> </a:t>
            </a:r>
            <a:r>
              <a:rPr kumimoji="0" lang="ru-RU" sz="2000" b="1" i="0" u="none" strike="noStrike" kern="1200" cap="none" spc="0" normalizeH="0" baseline="0" noProof="0" dirty="0">
                <a:ln w="900" cmpd="sng">
                  <a:solidFill>
                    <a:srgbClr val="94B6D2">
                      <a:satMod val="190000"/>
                      <a:alpha val="55000"/>
                    </a:srgbClr>
                  </a:solidFill>
                  <a:prstDash val="solid"/>
                </a:ln>
                <a:solidFill>
                  <a:prstClr val="black"/>
                </a:solidFill>
                <a:effectLst/>
                <a:uLnTx/>
                <a:uFillTx/>
                <a:latin typeface="Times New Roman"/>
                <a:ea typeface="+mn-ea"/>
                <a:cs typeface="Arial" charset="0"/>
              </a:rPr>
              <a:t>ГОДЫ</a:t>
            </a:r>
          </a:p>
        </p:txBody>
      </p:sp>
      <p:graphicFrame>
        <p:nvGraphicFramePr>
          <p:cNvPr id="3" name="Таблица 2"/>
          <p:cNvGraphicFramePr>
            <a:graphicFrameLocks noGrp="1"/>
          </p:cNvGraphicFramePr>
          <p:nvPr>
            <p:extLst>
              <p:ext uri="{D42A27DB-BD31-4B8C-83A1-F6EECF244321}">
                <p14:modId xmlns:p14="http://schemas.microsoft.com/office/powerpoint/2010/main" val="278348725"/>
              </p:ext>
            </p:extLst>
          </p:nvPr>
        </p:nvGraphicFramePr>
        <p:xfrm>
          <a:off x="231259" y="1503016"/>
          <a:ext cx="9433048" cy="4389489"/>
        </p:xfrm>
        <a:graphic>
          <a:graphicData uri="http://schemas.openxmlformats.org/drawingml/2006/table">
            <a:tbl>
              <a:tblPr>
                <a:tableStyleId>{5C22544A-7EE6-4342-B048-85BDC9FD1C3A}</a:tableStyleId>
              </a:tblPr>
              <a:tblGrid>
                <a:gridCol w="4031878">
                  <a:extLst>
                    <a:ext uri="{9D8B030D-6E8A-4147-A177-3AD203B41FA5}">
                      <a16:colId xmlns:a16="http://schemas.microsoft.com/office/drawing/2014/main" val="20000"/>
                    </a:ext>
                  </a:extLst>
                </a:gridCol>
                <a:gridCol w="1217307">
                  <a:extLst>
                    <a:ext uri="{9D8B030D-6E8A-4147-A177-3AD203B41FA5}">
                      <a16:colId xmlns:a16="http://schemas.microsoft.com/office/drawing/2014/main" val="20001"/>
                    </a:ext>
                  </a:extLst>
                </a:gridCol>
                <a:gridCol w="774790">
                  <a:extLst>
                    <a:ext uri="{9D8B030D-6E8A-4147-A177-3AD203B41FA5}">
                      <a16:colId xmlns:a16="http://schemas.microsoft.com/office/drawing/2014/main" val="20002"/>
                    </a:ext>
                  </a:extLst>
                </a:gridCol>
                <a:gridCol w="774790">
                  <a:extLst>
                    <a:ext uri="{9D8B030D-6E8A-4147-A177-3AD203B41FA5}">
                      <a16:colId xmlns:a16="http://schemas.microsoft.com/office/drawing/2014/main" val="20003"/>
                    </a:ext>
                  </a:extLst>
                </a:gridCol>
                <a:gridCol w="852269">
                  <a:extLst>
                    <a:ext uri="{9D8B030D-6E8A-4147-A177-3AD203B41FA5}">
                      <a16:colId xmlns:a16="http://schemas.microsoft.com/office/drawing/2014/main" val="20004"/>
                    </a:ext>
                  </a:extLst>
                </a:gridCol>
                <a:gridCol w="929747">
                  <a:extLst>
                    <a:ext uri="{9D8B030D-6E8A-4147-A177-3AD203B41FA5}">
                      <a16:colId xmlns:a16="http://schemas.microsoft.com/office/drawing/2014/main" val="20005"/>
                    </a:ext>
                  </a:extLst>
                </a:gridCol>
                <a:gridCol w="852267">
                  <a:extLst>
                    <a:ext uri="{9D8B030D-6E8A-4147-A177-3AD203B41FA5}">
                      <a16:colId xmlns:a16="http://schemas.microsoft.com/office/drawing/2014/main" val="20006"/>
                    </a:ext>
                  </a:extLst>
                </a:gridCol>
              </a:tblGrid>
              <a:tr h="201438">
                <a:tc rowSpan="2">
                  <a:txBody>
                    <a:bodyPr/>
                    <a:lstStyle/>
                    <a:p>
                      <a:pPr algn="ctr" fontAlgn="ctr"/>
                      <a:r>
                        <a:rPr lang="ru-RU" sz="900" b="1" u="none" strike="noStrike" dirty="0">
                          <a:effectLst/>
                          <a:latin typeface="Times New Roman" panose="02020603050405020304" pitchFamily="18" charset="0"/>
                          <a:cs typeface="Times New Roman" panose="02020603050405020304" pitchFamily="18" charset="0"/>
                        </a:rPr>
                        <a:t>Наименование</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gradFill>
                      <a:gsLst>
                        <a:gs pos="0">
                          <a:schemeClr val="tx2">
                            <a:lumMod val="60000"/>
                            <a:lumOff val="40000"/>
                          </a:schemeClr>
                        </a:gs>
                        <a:gs pos="30000">
                          <a:schemeClr val="bg1"/>
                        </a:gs>
                      </a:gsLst>
                      <a:lin ang="2700000" scaled="0"/>
                    </a:gradFill>
                  </a:tcPr>
                </a:tc>
                <a:tc rowSpan="2">
                  <a:txBody>
                    <a:bodyPr/>
                    <a:lstStyle/>
                    <a:p>
                      <a:pPr algn="ctr" fontAlgn="ctr"/>
                      <a:r>
                        <a:rPr lang="ru-RU" sz="900" b="1" u="none" strike="noStrike" dirty="0">
                          <a:effectLst/>
                          <a:latin typeface="Times New Roman" panose="02020603050405020304" pitchFamily="18" charset="0"/>
                          <a:cs typeface="Times New Roman" panose="02020603050405020304" pitchFamily="18" charset="0"/>
                        </a:rPr>
                        <a:t>ед. изм.</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gradFill>
                      <a:gsLst>
                        <a:gs pos="0">
                          <a:schemeClr val="tx2">
                            <a:lumMod val="60000"/>
                            <a:lumOff val="40000"/>
                          </a:schemeClr>
                        </a:gs>
                        <a:gs pos="30000">
                          <a:schemeClr val="bg1"/>
                        </a:gs>
                      </a:gsLst>
                      <a:lin ang="2700000" scaled="0"/>
                    </a:gradFill>
                  </a:tcPr>
                </a:tc>
                <a:tc rowSpan="2">
                  <a:txBody>
                    <a:bodyPr/>
                    <a:lstStyle/>
                    <a:p>
                      <a:pPr algn="ctr" fontAlgn="ctr"/>
                      <a:r>
                        <a:rPr lang="ru-RU" sz="900" b="1" u="none" strike="noStrike" dirty="0" smtClean="0">
                          <a:solidFill>
                            <a:schemeClr val="tx1"/>
                          </a:solidFill>
                          <a:effectLst/>
                          <a:latin typeface="Times New Roman" panose="02020603050405020304" pitchFamily="18" charset="0"/>
                          <a:cs typeface="Times New Roman" panose="02020603050405020304" pitchFamily="18" charset="0"/>
                        </a:rPr>
                        <a:t>2024 год</a:t>
                      </a:r>
                      <a:endParaRPr lang="ru-RU" sz="9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gradFill>
                      <a:gsLst>
                        <a:gs pos="0">
                          <a:schemeClr val="tx2">
                            <a:lumMod val="60000"/>
                            <a:lumOff val="40000"/>
                          </a:schemeClr>
                        </a:gs>
                        <a:gs pos="30000">
                          <a:schemeClr val="bg1"/>
                        </a:gs>
                      </a:gsLst>
                      <a:lin ang="2700000" scaled="0"/>
                    </a:gradFill>
                  </a:tcPr>
                </a:tc>
                <a:tc rowSpan="2">
                  <a:txBody>
                    <a:bodyPr/>
                    <a:lstStyle/>
                    <a:p>
                      <a:pPr algn="ctr" fontAlgn="ctr"/>
                      <a:r>
                        <a:rPr lang="ru-RU" sz="900" b="1" u="none" strike="noStrike" dirty="0" smtClean="0">
                          <a:solidFill>
                            <a:schemeClr val="tx1"/>
                          </a:solidFill>
                          <a:effectLst/>
                          <a:latin typeface="Times New Roman" panose="02020603050405020304" pitchFamily="18" charset="0"/>
                          <a:cs typeface="Times New Roman" panose="02020603050405020304" pitchFamily="18" charset="0"/>
                        </a:rPr>
                        <a:t>2025 год</a:t>
                      </a:r>
                      <a:endParaRPr lang="ru-RU" sz="9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gradFill>
                      <a:gsLst>
                        <a:gs pos="0">
                          <a:schemeClr val="tx2">
                            <a:lumMod val="60000"/>
                            <a:lumOff val="40000"/>
                          </a:schemeClr>
                        </a:gs>
                        <a:gs pos="30000">
                          <a:schemeClr val="bg1"/>
                        </a:gs>
                      </a:gsLst>
                      <a:lin ang="2700000" scaled="0"/>
                    </a:gradFill>
                  </a:tcPr>
                </a:tc>
                <a:tc gridSpan="3">
                  <a:txBody>
                    <a:bodyPr/>
                    <a:lstStyle/>
                    <a:p>
                      <a:pPr algn="ctr" rtl="0" fontAlgn="ctr"/>
                      <a:r>
                        <a:rPr lang="ru-RU" sz="900" b="1" u="none" strike="noStrike" dirty="0" smtClean="0">
                          <a:solidFill>
                            <a:schemeClr val="tx1"/>
                          </a:solidFill>
                          <a:effectLst/>
                          <a:latin typeface="Times New Roman" panose="02020603050405020304" pitchFamily="18" charset="0"/>
                          <a:cs typeface="Times New Roman" panose="02020603050405020304" pitchFamily="18" charset="0"/>
                        </a:rPr>
                        <a:t>План</a:t>
                      </a:r>
                      <a:endParaRPr lang="ru-RU" sz="9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gradFill>
                      <a:gsLst>
                        <a:gs pos="0">
                          <a:schemeClr val="tx2">
                            <a:lumMod val="60000"/>
                            <a:lumOff val="40000"/>
                          </a:schemeClr>
                        </a:gs>
                        <a:gs pos="30000">
                          <a:schemeClr val="bg1"/>
                        </a:gs>
                      </a:gsLst>
                      <a:lin ang="2700000" scaled="0"/>
                    </a:gra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0143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ctr"/>
                      <a:r>
                        <a:rPr lang="ru-RU" sz="900" b="1" u="none" strike="noStrike" dirty="0" smtClean="0">
                          <a:solidFill>
                            <a:schemeClr val="tx1"/>
                          </a:solidFill>
                          <a:effectLst/>
                          <a:latin typeface="Times New Roman" panose="02020603050405020304" pitchFamily="18" charset="0"/>
                          <a:cs typeface="Times New Roman" panose="02020603050405020304" pitchFamily="18" charset="0"/>
                        </a:rPr>
                        <a:t>2026 </a:t>
                      </a:r>
                      <a:r>
                        <a:rPr lang="ru-RU" sz="900" b="1" u="none" strike="noStrike" dirty="0">
                          <a:solidFill>
                            <a:schemeClr val="tx1"/>
                          </a:solidFill>
                          <a:effectLst/>
                          <a:latin typeface="Times New Roman" panose="02020603050405020304" pitchFamily="18" charset="0"/>
                          <a:cs typeface="Times New Roman" panose="02020603050405020304" pitchFamily="18" charset="0"/>
                        </a:rPr>
                        <a:t>год</a:t>
                      </a:r>
                      <a:endParaRPr lang="ru-RU" sz="9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gradFill>
                      <a:gsLst>
                        <a:gs pos="0">
                          <a:schemeClr val="tx2">
                            <a:lumMod val="60000"/>
                            <a:lumOff val="40000"/>
                          </a:schemeClr>
                        </a:gs>
                        <a:gs pos="30000">
                          <a:schemeClr val="bg1"/>
                        </a:gs>
                      </a:gsLst>
                      <a:lin ang="2700000" scaled="0"/>
                    </a:gradFill>
                  </a:tcPr>
                </a:tc>
                <a:tc>
                  <a:txBody>
                    <a:bodyPr/>
                    <a:lstStyle/>
                    <a:p>
                      <a:pPr algn="ctr" rtl="0" fontAlgn="ctr"/>
                      <a:r>
                        <a:rPr lang="ru-RU" sz="900" b="1" u="none" strike="noStrike" dirty="0" smtClean="0">
                          <a:solidFill>
                            <a:schemeClr val="tx1"/>
                          </a:solidFill>
                          <a:effectLst/>
                          <a:latin typeface="Times New Roman" panose="02020603050405020304" pitchFamily="18" charset="0"/>
                          <a:cs typeface="Times New Roman" panose="02020603050405020304" pitchFamily="18" charset="0"/>
                        </a:rPr>
                        <a:t>2027 </a:t>
                      </a:r>
                      <a:r>
                        <a:rPr lang="ru-RU" sz="900" b="1" u="none" strike="noStrike" dirty="0">
                          <a:solidFill>
                            <a:schemeClr val="tx1"/>
                          </a:solidFill>
                          <a:effectLst/>
                          <a:latin typeface="Times New Roman" panose="02020603050405020304" pitchFamily="18" charset="0"/>
                          <a:cs typeface="Times New Roman" panose="02020603050405020304" pitchFamily="18" charset="0"/>
                        </a:rPr>
                        <a:t>год</a:t>
                      </a:r>
                      <a:endParaRPr lang="ru-RU" sz="9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gradFill>
                      <a:gsLst>
                        <a:gs pos="0">
                          <a:schemeClr val="tx2">
                            <a:lumMod val="60000"/>
                            <a:lumOff val="40000"/>
                          </a:schemeClr>
                        </a:gs>
                        <a:gs pos="30000">
                          <a:schemeClr val="bg1"/>
                        </a:gs>
                      </a:gsLst>
                      <a:lin ang="2700000" scaled="0"/>
                    </a:gradFill>
                  </a:tcPr>
                </a:tc>
                <a:tc>
                  <a:txBody>
                    <a:bodyPr/>
                    <a:lstStyle/>
                    <a:p>
                      <a:pPr algn="ctr" rtl="0" fontAlgn="ctr"/>
                      <a:r>
                        <a:rPr lang="ru-RU" sz="900" b="1" u="none" strike="noStrike" dirty="0" smtClean="0">
                          <a:solidFill>
                            <a:schemeClr val="tx1"/>
                          </a:solidFill>
                          <a:effectLst/>
                          <a:latin typeface="Times New Roman" panose="02020603050405020304" pitchFamily="18" charset="0"/>
                          <a:cs typeface="Times New Roman" panose="02020603050405020304" pitchFamily="18" charset="0"/>
                        </a:rPr>
                        <a:t>2028 </a:t>
                      </a:r>
                      <a:r>
                        <a:rPr lang="ru-RU" sz="900" b="1" u="none" strike="noStrike" dirty="0">
                          <a:solidFill>
                            <a:schemeClr val="tx1"/>
                          </a:solidFill>
                          <a:effectLst/>
                          <a:latin typeface="Times New Roman" panose="02020603050405020304" pitchFamily="18" charset="0"/>
                          <a:cs typeface="Times New Roman" panose="02020603050405020304" pitchFamily="18" charset="0"/>
                        </a:rPr>
                        <a:t>год</a:t>
                      </a:r>
                      <a:endParaRPr lang="ru-RU" sz="9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gradFill>
                      <a:gsLst>
                        <a:gs pos="0">
                          <a:schemeClr val="tx2">
                            <a:lumMod val="60000"/>
                            <a:lumOff val="40000"/>
                          </a:schemeClr>
                        </a:gs>
                        <a:gs pos="30000">
                          <a:schemeClr val="bg1"/>
                        </a:gs>
                      </a:gsLst>
                      <a:lin ang="2700000" scaled="0"/>
                    </a:gradFill>
                  </a:tcPr>
                </a:tc>
                <a:extLst>
                  <a:ext uri="{0D108BD9-81ED-4DB2-BD59-A6C34878D82A}">
                    <a16:rowId xmlns:a16="http://schemas.microsoft.com/office/drawing/2014/main" val="10001"/>
                  </a:ext>
                </a:extLst>
              </a:tr>
              <a:tr h="183235">
                <a:tc>
                  <a:txBody>
                    <a:bodyPr/>
                    <a:lstStyle/>
                    <a:p>
                      <a:pPr algn="l" rtl="0" fontAlgn="ctr"/>
                      <a:r>
                        <a:rPr lang="ru-RU" sz="900" b="1" u="none" strike="noStrike" dirty="0">
                          <a:effectLst/>
                          <a:latin typeface="Times New Roman" panose="02020603050405020304" pitchFamily="18" charset="0"/>
                          <a:cs typeface="Times New Roman" panose="02020603050405020304" pitchFamily="18" charset="0"/>
                        </a:rPr>
                        <a:t>Численность населения (в среднегодовом исчислении)</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176"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gradFill>
                      <a:gsLst>
                        <a:gs pos="0">
                          <a:schemeClr val="tx2">
                            <a:lumMod val="60000"/>
                            <a:lumOff val="40000"/>
                          </a:schemeClr>
                        </a:gs>
                        <a:gs pos="30000">
                          <a:schemeClr val="bg1"/>
                        </a:gs>
                      </a:gsLst>
                      <a:lin ang="2700000" scaled="0"/>
                    </a:gradFill>
                  </a:tcPr>
                </a:tc>
                <a:tc>
                  <a:txBody>
                    <a:bodyPr/>
                    <a:lstStyle/>
                    <a:p>
                      <a:pPr algn="ctr" rtl="0" fontAlgn="ctr"/>
                      <a:r>
                        <a:rPr lang="ru-RU" sz="900" u="none" strike="noStrike" dirty="0">
                          <a:effectLst/>
                          <a:latin typeface="Times New Roman" panose="02020603050405020304" pitchFamily="18" charset="0"/>
                          <a:cs typeface="Times New Roman" panose="02020603050405020304" pitchFamily="18" charset="0"/>
                        </a:rPr>
                        <a:t>тыс. чел.</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166,2</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171,3</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172,4</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173,6</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175</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1274">
                <a:tc>
                  <a:txBody>
                    <a:bodyPr/>
                    <a:lstStyle/>
                    <a:p>
                      <a:pPr algn="l" rtl="0" fontAlgn="ctr"/>
                      <a:r>
                        <a:rPr lang="ru-RU" sz="900" b="1" u="none" strike="noStrike" dirty="0">
                          <a:effectLst/>
                          <a:latin typeface="Times New Roman" panose="02020603050405020304" pitchFamily="18" charset="0"/>
                          <a:cs typeface="Times New Roman" panose="02020603050405020304" pitchFamily="18" charset="0"/>
                        </a:rPr>
                        <a:t>Численность детей в дошкольных образовательных учреждениях</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176"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gradFill>
                      <a:gsLst>
                        <a:gs pos="0">
                          <a:schemeClr val="tx2">
                            <a:lumMod val="60000"/>
                            <a:lumOff val="40000"/>
                          </a:schemeClr>
                        </a:gs>
                        <a:gs pos="30000">
                          <a:schemeClr val="bg1"/>
                        </a:gs>
                      </a:gsLst>
                      <a:lin ang="2700000" scaled="0"/>
                    </a:gradFill>
                  </a:tcPr>
                </a:tc>
                <a:tc>
                  <a:txBody>
                    <a:bodyPr/>
                    <a:lstStyle/>
                    <a:p>
                      <a:pPr algn="ctr" rtl="0" fontAlgn="ctr"/>
                      <a:r>
                        <a:rPr lang="ru-RU" sz="900" u="none" strike="noStrike" dirty="0">
                          <a:effectLst/>
                          <a:latin typeface="Times New Roman" panose="02020603050405020304" pitchFamily="18" charset="0"/>
                          <a:cs typeface="Times New Roman" panose="02020603050405020304" pitchFamily="18" charset="0"/>
                        </a:rPr>
                        <a:t>чел.</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8 313,0</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8 313,0</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8 313,0</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8 313,0</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8 313,0</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34162">
                <a:tc>
                  <a:txBody>
                    <a:bodyPr/>
                    <a:lstStyle/>
                    <a:p>
                      <a:pPr algn="l" rtl="0" fontAlgn="ctr"/>
                      <a:r>
                        <a:rPr lang="ru-RU" sz="900" b="1" u="none" strike="noStrike" dirty="0">
                          <a:effectLst/>
                          <a:latin typeface="Times New Roman" panose="02020603050405020304" pitchFamily="18" charset="0"/>
                          <a:cs typeface="Times New Roman" panose="02020603050405020304" pitchFamily="18" charset="0"/>
                        </a:rPr>
                        <a:t>Инвестиции в основной капитал</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176"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gradFill>
                      <a:gsLst>
                        <a:gs pos="0">
                          <a:schemeClr val="tx2">
                            <a:lumMod val="60000"/>
                            <a:lumOff val="40000"/>
                          </a:schemeClr>
                        </a:gs>
                        <a:gs pos="30000">
                          <a:schemeClr val="bg1"/>
                        </a:gs>
                      </a:gsLst>
                      <a:lin ang="2700000" scaled="0"/>
                    </a:gradFill>
                  </a:tcPr>
                </a:tc>
                <a:tc>
                  <a:txBody>
                    <a:bodyPr/>
                    <a:lstStyle/>
                    <a:p>
                      <a:pPr algn="ctr" rtl="0" fontAlgn="ctr"/>
                      <a:r>
                        <a:rPr lang="ru-RU" sz="900" u="none" strike="noStrike" dirty="0">
                          <a:effectLst/>
                          <a:latin typeface="Times New Roman" panose="02020603050405020304" pitchFamily="18" charset="0"/>
                          <a:cs typeface="Times New Roman" panose="02020603050405020304" pitchFamily="18" charset="0"/>
                        </a:rPr>
                        <a:t>млн. руб.</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35 946,80</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37 201,9</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38 352,55</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42 187,81</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49 425,7</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93474">
                <a:tc>
                  <a:txBody>
                    <a:bodyPr/>
                    <a:lstStyle/>
                    <a:p>
                      <a:pPr algn="l" rtl="0" fontAlgn="ctr"/>
                      <a:r>
                        <a:rPr lang="ru-RU" sz="900" b="1" u="none" strike="noStrike" dirty="0">
                          <a:effectLst/>
                          <a:latin typeface="Times New Roman" panose="02020603050405020304" pitchFamily="18" charset="0"/>
                          <a:cs typeface="Times New Roman" panose="02020603050405020304" pitchFamily="18" charset="0"/>
                        </a:rPr>
                        <a:t>Индекс физического объема инвестиций в основной капитал</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176"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gradFill>
                      <a:gsLst>
                        <a:gs pos="0">
                          <a:schemeClr val="tx2">
                            <a:lumMod val="60000"/>
                            <a:lumOff val="40000"/>
                          </a:schemeClr>
                        </a:gs>
                        <a:gs pos="30000">
                          <a:schemeClr val="bg1"/>
                        </a:gs>
                      </a:gsLst>
                      <a:lin ang="2700000" scaled="0"/>
                    </a:gradFill>
                  </a:tcPr>
                </a:tc>
                <a:tc>
                  <a:txBody>
                    <a:bodyPr/>
                    <a:lstStyle/>
                    <a:p>
                      <a:pPr algn="ctr" rtl="0" fontAlgn="ctr"/>
                      <a:r>
                        <a:rPr lang="ru-RU" sz="900" u="none" strike="noStrike" dirty="0">
                          <a:effectLst/>
                          <a:latin typeface="Times New Roman" panose="02020603050405020304" pitchFamily="18" charset="0"/>
                          <a:cs typeface="Times New Roman" panose="02020603050405020304" pitchFamily="18" charset="0"/>
                        </a:rPr>
                        <a:t>% к предыдущему году в сопоставимых ценах</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147,2</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103,5</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106,7</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110,0</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117,2</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29050">
                <a:tc>
                  <a:txBody>
                    <a:bodyPr/>
                    <a:lstStyle/>
                    <a:p>
                      <a:pPr algn="l" rtl="0" fontAlgn="ctr"/>
                      <a:r>
                        <a:rPr lang="ru-RU" sz="900" b="1" u="none" strike="noStrike" dirty="0">
                          <a:effectLst/>
                          <a:latin typeface="Times New Roman" panose="02020603050405020304" pitchFamily="18" charset="0"/>
                          <a:cs typeface="Times New Roman" panose="02020603050405020304" pitchFamily="18" charset="0"/>
                        </a:rPr>
                        <a:t>Уровень зарегистрированной безработицы (на конец года) </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176"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gradFill>
                      <a:gsLst>
                        <a:gs pos="0">
                          <a:schemeClr val="tx2">
                            <a:lumMod val="60000"/>
                            <a:lumOff val="40000"/>
                          </a:schemeClr>
                        </a:gs>
                        <a:gs pos="30000">
                          <a:schemeClr val="bg1"/>
                        </a:gs>
                      </a:gsLst>
                      <a:lin ang="2700000" scaled="0"/>
                    </a:gradFill>
                  </a:tcPr>
                </a:tc>
                <a:tc>
                  <a:txBody>
                    <a:bodyPr/>
                    <a:lstStyle/>
                    <a:p>
                      <a:pPr algn="ctr" rtl="0" fontAlgn="ctr"/>
                      <a:r>
                        <a:rPr lang="ru-RU" sz="900" u="none" strike="noStrike" dirty="0">
                          <a:effectLst/>
                          <a:latin typeface="Times New Roman" panose="02020603050405020304" pitchFamily="18" charset="0"/>
                          <a:cs typeface="Times New Roman" panose="02020603050405020304" pitchFamily="18" charset="0"/>
                        </a:rPr>
                        <a:t>%</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0,2</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0,2</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0,2</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0,2</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0,2</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34162">
                <a:tc>
                  <a:txBody>
                    <a:bodyPr/>
                    <a:lstStyle/>
                    <a:p>
                      <a:pPr algn="l" rtl="0" fontAlgn="ctr"/>
                      <a:r>
                        <a:rPr lang="ru-RU" sz="900" b="1" u="none" strike="noStrike" dirty="0">
                          <a:effectLst/>
                          <a:latin typeface="Times New Roman" panose="02020603050405020304" pitchFamily="18" charset="0"/>
                          <a:cs typeface="Times New Roman" panose="02020603050405020304" pitchFamily="18" charset="0"/>
                        </a:rPr>
                        <a:t>Оборот розничной торговли</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176"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gradFill>
                      <a:gsLst>
                        <a:gs pos="0">
                          <a:schemeClr val="tx2">
                            <a:lumMod val="60000"/>
                            <a:lumOff val="40000"/>
                          </a:schemeClr>
                        </a:gs>
                        <a:gs pos="30000">
                          <a:schemeClr val="bg1"/>
                        </a:gs>
                      </a:gsLst>
                      <a:lin ang="2700000" scaled="0"/>
                    </a:gradFill>
                  </a:tcPr>
                </a:tc>
                <a:tc>
                  <a:txBody>
                    <a:bodyPr/>
                    <a:lstStyle/>
                    <a:p>
                      <a:pPr algn="ctr" rtl="0" fontAlgn="ctr"/>
                      <a:r>
                        <a:rPr lang="ru-RU" sz="900" u="none" strike="noStrike" dirty="0">
                          <a:effectLst/>
                          <a:latin typeface="Times New Roman" panose="02020603050405020304" pitchFamily="18" charset="0"/>
                          <a:cs typeface="Times New Roman" panose="02020603050405020304" pitchFamily="18" charset="0"/>
                        </a:rPr>
                        <a:t>млн. руб.</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23 546,5</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25 639,2</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26 345,0</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29 000,0</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30 210,0</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93474">
                <a:tc>
                  <a:txBody>
                    <a:bodyPr/>
                    <a:lstStyle/>
                    <a:p>
                      <a:pPr algn="l" rtl="0" fontAlgn="ctr"/>
                      <a:r>
                        <a:rPr lang="ru-RU" sz="900" b="1" u="none" strike="noStrike" dirty="0">
                          <a:effectLst/>
                          <a:latin typeface="Times New Roman" panose="02020603050405020304" pitchFamily="18" charset="0"/>
                          <a:cs typeface="Times New Roman" panose="02020603050405020304" pitchFamily="18" charset="0"/>
                        </a:rPr>
                        <a:t>Количество малых и средних </a:t>
                      </a:r>
                      <a:r>
                        <a:rPr lang="ru-RU" sz="900" b="1" u="none" strike="noStrike" dirty="0" smtClean="0">
                          <a:effectLst/>
                          <a:latin typeface="Times New Roman" panose="02020603050405020304" pitchFamily="18" charset="0"/>
                          <a:cs typeface="Times New Roman" panose="02020603050405020304" pitchFamily="18" charset="0"/>
                        </a:rPr>
                        <a:t>предприятий</a:t>
                      </a:r>
                      <a:r>
                        <a:rPr lang="ru-RU" sz="900" b="1" u="none" strike="noStrike" dirty="0">
                          <a:effectLst/>
                          <a:latin typeface="Times New Roman" panose="02020603050405020304" pitchFamily="18" charset="0"/>
                          <a:cs typeface="Times New Roman" panose="02020603050405020304" pitchFamily="18" charset="0"/>
                        </a:rPr>
                        <a:t>, включая </a:t>
                      </a:r>
                      <a:r>
                        <a:rPr lang="ru-RU" sz="900" b="1" u="none" strike="noStrike" dirty="0" err="1">
                          <a:effectLst/>
                          <a:latin typeface="Times New Roman" panose="02020603050405020304" pitchFamily="18" charset="0"/>
                          <a:cs typeface="Times New Roman" panose="02020603050405020304" pitchFamily="18" charset="0"/>
                        </a:rPr>
                        <a:t>микропредприятия</a:t>
                      </a:r>
                      <a:r>
                        <a:rPr lang="ru-RU" sz="900" b="1" u="none" strike="noStrike" dirty="0">
                          <a:effectLst/>
                          <a:latin typeface="Times New Roman" panose="02020603050405020304" pitchFamily="18" charset="0"/>
                          <a:cs typeface="Times New Roman" panose="02020603050405020304" pitchFamily="18" charset="0"/>
                        </a:rPr>
                        <a:t> (на конец года)</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176"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gradFill>
                      <a:gsLst>
                        <a:gs pos="0">
                          <a:schemeClr val="tx2">
                            <a:lumMod val="60000"/>
                            <a:lumOff val="40000"/>
                          </a:schemeClr>
                        </a:gs>
                        <a:gs pos="30000">
                          <a:schemeClr val="bg1"/>
                        </a:gs>
                      </a:gsLst>
                      <a:lin ang="2700000" scaled="0"/>
                    </a:gradFill>
                  </a:tcPr>
                </a:tc>
                <a:tc>
                  <a:txBody>
                    <a:bodyPr/>
                    <a:lstStyle/>
                    <a:p>
                      <a:pPr algn="ctr" rtl="0" fontAlgn="ctr"/>
                      <a:r>
                        <a:rPr lang="ru-RU" sz="900" u="none" strike="noStrike" dirty="0">
                          <a:effectLst/>
                          <a:latin typeface="Times New Roman" panose="02020603050405020304" pitchFamily="18" charset="0"/>
                          <a:cs typeface="Times New Roman" panose="02020603050405020304" pitchFamily="18" charset="0"/>
                        </a:rPr>
                        <a:t>единиц</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792</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813</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832</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848</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867</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87113">
                <a:tc>
                  <a:txBody>
                    <a:bodyPr/>
                    <a:lstStyle/>
                    <a:p>
                      <a:pPr algn="l" rtl="0" fontAlgn="ctr"/>
                      <a:r>
                        <a:rPr lang="ru-RU" sz="900" b="1" u="none" strike="noStrike" dirty="0">
                          <a:effectLst/>
                          <a:latin typeface="Times New Roman" panose="02020603050405020304" pitchFamily="18" charset="0"/>
                          <a:cs typeface="Times New Roman" panose="02020603050405020304" pitchFamily="18" charset="0"/>
                        </a:rPr>
                        <a:t>Произведено важнейших видов продукции в натуральном выражении:</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176"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gradFill>
                      <a:gsLst>
                        <a:gs pos="0">
                          <a:schemeClr val="tx2">
                            <a:lumMod val="60000"/>
                            <a:lumOff val="40000"/>
                          </a:schemeClr>
                        </a:gs>
                        <a:gs pos="30000">
                          <a:schemeClr val="bg1"/>
                        </a:gs>
                      </a:gsLst>
                      <a:lin ang="2700000" scaled="0"/>
                    </a:gradFill>
                  </a:tcPr>
                </a:tc>
                <a:tc>
                  <a:txBody>
                    <a:bodyPr/>
                    <a:lstStyle/>
                    <a:p>
                      <a:pPr algn="ctr" fontAlgn="ct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ctr"/>
                      <a:r>
                        <a:rPr lang="ru-RU" sz="900" u="none" strike="noStrike" dirty="0">
                          <a:solidFill>
                            <a:schemeClr val="tx1"/>
                          </a:solidFill>
                          <a:effectLst/>
                          <a:latin typeface="Times New Roman" panose="02020603050405020304" pitchFamily="18" charset="0"/>
                          <a:cs typeface="Times New Roman" panose="02020603050405020304" pitchFamily="18" charset="0"/>
                        </a:rPr>
                        <a:t> </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ctr"/>
                      <a:r>
                        <a:rPr lang="ru-RU" sz="900" u="none" strike="noStrike">
                          <a:solidFill>
                            <a:schemeClr val="tx1"/>
                          </a:solidFill>
                          <a:effectLst/>
                          <a:latin typeface="Times New Roman" panose="02020603050405020304" pitchFamily="18" charset="0"/>
                          <a:cs typeface="Times New Roman" panose="02020603050405020304" pitchFamily="18" charset="0"/>
                        </a:rPr>
                        <a:t> </a:t>
                      </a:r>
                      <a:endParaRPr lang="ru-RU" sz="900" b="0" i="0" u="none" strike="noStrike">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03724">
                <a:tc>
                  <a:txBody>
                    <a:bodyPr/>
                    <a:lstStyle/>
                    <a:p>
                      <a:pPr algn="l" rtl="0" fontAlgn="ctr"/>
                      <a:r>
                        <a:rPr lang="ru-RU" sz="900" b="1" u="none" strike="noStrike" dirty="0">
                          <a:effectLst/>
                          <a:latin typeface="Times New Roman" panose="02020603050405020304" pitchFamily="18" charset="0"/>
                          <a:cs typeface="Times New Roman" panose="02020603050405020304" pitchFamily="18" charset="0"/>
                        </a:rPr>
                        <a:t>- Сбор зерна</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176"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gradFill>
                      <a:gsLst>
                        <a:gs pos="0">
                          <a:schemeClr val="tx2">
                            <a:lumMod val="60000"/>
                            <a:lumOff val="40000"/>
                          </a:schemeClr>
                        </a:gs>
                        <a:gs pos="30000">
                          <a:schemeClr val="bg1"/>
                        </a:gs>
                      </a:gsLst>
                      <a:lin ang="2700000" scaled="0"/>
                    </a:gradFill>
                  </a:tcPr>
                </a:tc>
                <a:tc>
                  <a:txBody>
                    <a:bodyPr/>
                    <a:lstStyle/>
                    <a:p>
                      <a:pPr algn="ctr" rtl="0" fontAlgn="ctr"/>
                      <a:r>
                        <a:rPr lang="ru-RU" sz="900" u="none" strike="noStrike" dirty="0">
                          <a:effectLst/>
                          <a:latin typeface="Times New Roman" panose="02020603050405020304" pitchFamily="18" charset="0"/>
                          <a:cs typeface="Times New Roman" panose="02020603050405020304" pitchFamily="18" charset="0"/>
                        </a:rPr>
                        <a:t>тыс. тонн</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255,5</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b="0" i="0" u="none" strike="noStrike" dirty="0" smtClean="0">
                          <a:solidFill>
                            <a:schemeClr val="tx1"/>
                          </a:solidFill>
                          <a:effectLst/>
                          <a:latin typeface="Times New Roman" panose="02020603050405020304" pitchFamily="18" charset="0"/>
                          <a:cs typeface="Times New Roman" panose="02020603050405020304" pitchFamily="18" charset="0"/>
                        </a:rPr>
                        <a:t>302,8</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317,9</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331,3</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344,5</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51274">
                <a:tc>
                  <a:txBody>
                    <a:bodyPr/>
                    <a:lstStyle/>
                    <a:p>
                      <a:pPr algn="l" rtl="0" fontAlgn="ctr"/>
                      <a:r>
                        <a:rPr lang="ru-RU" sz="900" b="1" u="none" strike="noStrike" dirty="0">
                          <a:effectLst/>
                          <a:latin typeface="Times New Roman" panose="02020603050405020304" pitchFamily="18" charset="0"/>
                          <a:cs typeface="Times New Roman" panose="02020603050405020304" pitchFamily="18" charset="0"/>
                        </a:rPr>
                        <a:t>- Молоко</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176"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gradFill>
                      <a:gsLst>
                        <a:gs pos="0">
                          <a:schemeClr val="tx2">
                            <a:lumMod val="60000"/>
                            <a:lumOff val="40000"/>
                          </a:schemeClr>
                        </a:gs>
                        <a:gs pos="30000">
                          <a:schemeClr val="bg1"/>
                        </a:gs>
                      </a:gsLst>
                      <a:lin ang="2700000" scaled="0"/>
                    </a:gradFill>
                  </a:tcPr>
                </a:tc>
                <a:tc>
                  <a:txBody>
                    <a:bodyPr/>
                    <a:lstStyle/>
                    <a:p>
                      <a:pPr algn="ctr" rtl="0" fontAlgn="ctr"/>
                      <a:r>
                        <a:rPr lang="ru-RU" sz="900" u="none" strike="noStrike" dirty="0">
                          <a:effectLst/>
                          <a:latin typeface="Times New Roman" panose="02020603050405020304" pitchFamily="18" charset="0"/>
                          <a:cs typeface="Times New Roman" panose="02020603050405020304" pitchFamily="18" charset="0"/>
                        </a:rPr>
                        <a:t>тыс. тонн</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91,0</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98,7</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104,3</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109,4</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114,4</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51274">
                <a:tc>
                  <a:txBody>
                    <a:bodyPr/>
                    <a:lstStyle/>
                    <a:p>
                      <a:pPr algn="l" rtl="0" fontAlgn="ctr"/>
                      <a:r>
                        <a:rPr lang="ru-RU" sz="900" b="1" u="none" strike="noStrike" dirty="0">
                          <a:effectLst/>
                          <a:latin typeface="Times New Roman" panose="02020603050405020304" pitchFamily="18" charset="0"/>
                          <a:cs typeface="Times New Roman" panose="02020603050405020304" pitchFamily="18" charset="0"/>
                        </a:rPr>
                        <a:t>- Скот и птица на убой (в живом весе)</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176"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gradFill>
                      <a:gsLst>
                        <a:gs pos="0">
                          <a:schemeClr val="tx2">
                            <a:lumMod val="60000"/>
                            <a:lumOff val="40000"/>
                          </a:schemeClr>
                        </a:gs>
                        <a:gs pos="30000">
                          <a:schemeClr val="bg1"/>
                        </a:gs>
                      </a:gsLst>
                      <a:lin ang="2700000" scaled="0"/>
                    </a:gradFill>
                  </a:tcPr>
                </a:tc>
                <a:tc>
                  <a:txBody>
                    <a:bodyPr/>
                    <a:lstStyle/>
                    <a:p>
                      <a:pPr algn="ctr" rtl="0" fontAlgn="ctr"/>
                      <a:r>
                        <a:rPr lang="ru-RU" sz="900" u="none" strike="noStrike" dirty="0">
                          <a:effectLst/>
                          <a:latin typeface="Times New Roman" panose="02020603050405020304" pitchFamily="18" charset="0"/>
                          <a:cs typeface="Times New Roman" panose="02020603050405020304" pitchFamily="18" charset="0"/>
                        </a:rPr>
                        <a:t>тыс. тонн</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35,7</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38,7</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40,9</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42,9</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44,9</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51274">
                <a:tc>
                  <a:txBody>
                    <a:bodyPr/>
                    <a:lstStyle/>
                    <a:p>
                      <a:pPr algn="l" rtl="0" fontAlgn="ctr"/>
                      <a:r>
                        <a:rPr lang="ru-RU" sz="900" b="1" u="none" strike="noStrike" dirty="0">
                          <a:effectLst/>
                          <a:latin typeface="Times New Roman" panose="02020603050405020304" pitchFamily="18" charset="0"/>
                          <a:cs typeface="Times New Roman" panose="02020603050405020304" pitchFamily="18" charset="0"/>
                        </a:rPr>
                        <a:t>Фонд заработной </a:t>
                      </a:r>
                      <a:r>
                        <a:rPr lang="ru-RU" sz="900" b="1" u="none" strike="noStrike" dirty="0" smtClean="0">
                          <a:effectLst/>
                          <a:latin typeface="Times New Roman" panose="02020603050405020304" pitchFamily="18" charset="0"/>
                          <a:cs typeface="Times New Roman" panose="02020603050405020304" pitchFamily="18" charset="0"/>
                        </a:rPr>
                        <a:t>платы работников организаций</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176"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gradFill>
                      <a:gsLst>
                        <a:gs pos="0">
                          <a:schemeClr val="tx2">
                            <a:lumMod val="60000"/>
                            <a:lumOff val="40000"/>
                          </a:schemeClr>
                        </a:gs>
                        <a:gs pos="30000">
                          <a:schemeClr val="bg1"/>
                        </a:gs>
                      </a:gsLst>
                      <a:lin ang="2700000" scaled="0"/>
                    </a:gradFill>
                  </a:tcPr>
                </a:tc>
                <a:tc>
                  <a:txBody>
                    <a:bodyPr/>
                    <a:lstStyle/>
                    <a:p>
                      <a:pPr algn="ctr" rtl="0" fontAlgn="ctr"/>
                      <a:r>
                        <a:rPr lang="ru-RU" sz="900" u="none" strike="noStrike" dirty="0">
                          <a:effectLst/>
                          <a:latin typeface="Times New Roman" panose="02020603050405020304" pitchFamily="18" charset="0"/>
                          <a:cs typeface="Times New Roman" panose="02020603050405020304" pitchFamily="18" charset="0"/>
                        </a:rPr>
                        <a:t>млн. руб.</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effectLst/>
                          <a:latin typeface="Times New Roman" panose="02020603050405020304" pitchFamily="18" charset="0"/>
                          <a:cs typeface="Times New Roman" panose="02020603050405020304" pitchFamily="18" charset="0"/>
                        </a:rPr>
                        <a:t>10 568,1</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effectLst/>
                          <a:latin typeface="Times New Roman" panose="02020603050405020304" pitchFamily="18" charset="0"/>
                          <a:cs typeface="Times New Roman" panose="02020603050405020304" pitchFamily="18" charset="0"/>
                        </a:rPr>
                        <a:t>12 692,1</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effectLst/>
                          <a:latin typeface="Times New Roman" panose="02020603050405020304" pitchFamily="18" charset="0"/>
                          <a:cs typeface="Times New Roman" panose="02020603050405020304" pitchFamily="18" charset="0"/>
                        </a:rPr>
                        <a:t>14 706,1</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effectLst/>
                          <a:latin typeface="Times New Roman" panose="02020603050405020304" pitchFamily="18" charset="0"/>
                          <a:cs typeface="Times New Roman" panose="02020603050405020304" pitchFamily="18" charset="0"/>
                        </a:rPr>
                        <a:t>17 006,1</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effectLst/>
                          <a:latin typeface="Times New Roman" panose="02020603050405020304" pitchFamily="18" charset="0"/>
                          <a:cs typeface="Times New Roman" panose="02020603050405020304" pitchFamily="18" charset="0"/>
                        </a:rPr>
                        <a:t>18 992,1</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62621">
                <a:tc>
                  <a:txBody>
                    <a:bodyPr/>
                    <a:lstStyle/>
                    <a:p>
                      <a:pPr algn="l" rtl="0" fontAlgn="ctr"/>
                      <a:r>
                        <a:rPr lang="ru-RU" sz="900" b="1" u="none" strike="noStrike" dirty="0">
                          <a:effectLst/>
                          <a:latin typeface="Times New Roman" panose="02020603050405020304" pitchFamily="18" charset="0"/>
                          <a:cs typeface="Times New Roman" panose="02020603050405020304" pitchFamily="18" charset="0"/>
                        </a:rPr>
                        <a:t>Темп роста фонда оплаты труда </a:t>
                      </a:r>
                      <a:r>
                        <a:rPr lang="ru-RU" sz="900" b="1" u="none" strike="noStrike" dirty="0" smtClean="0">
                          <a:effectLst/>
                          <a:latin typeface="Times New Roman" panose="02020603050405020304" pitchFamily="18" charset="0"/>
                          <a:cs typeface="Times New Roman" panose="02020603050405020304" pitchFamily="18" charset="0"/>
                        </a:rPr>
                        <a:t>работников организаций</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176"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gradFill>
                      <a:gsLst>
                        <a:gs pos="0">
                          <a:schemeClr val="tx2">
                            <a:lumMod val="60000"/>
                            <a:lumOff val="40000"/>
                          </a:schemeClr>
                        </a:gs>
                        <a:gs pos="30000">
                          <a:schemeClr val="bg1"/>
                        </a:gs>
                      </a:gsLst>
                      <a:lin ang="2700000" scaled="0"/>
                    </a:gradFill>
                  </a:tcPr>
                </a:tc>
                <a:tc>
                  <a:txBody>
                    <a:bodyPr/>
                    <a:lstStyle/>
                    <a:p>
                      <a:pPr algn="ctr" rtl="0" fontAlgn="ctr"/>
                      <a:r>
                        <a:rPr lang="ru-RU" sz="900" u="none" strike="noStrike" dirty="0">
                          <a:effectLst/>
                          <a:latin typeface="Times New Roman" panose="02020603050405020304" pitchFamily="18" charset="0"/>
                          <a:cs typeface="Times New Roman" panose="02020603050405020304" pitchFamily="18" charset="0"/>
                        </a:rPr>
                        <a:t>%</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b="0" i="0" u="none" strike="noStrike" dirty="0" smtClean="0">
                          <a:solidFill>
                            <a:schemeClr val="dk1"/>
                          </a:solidFill>
                          <a:effectLst/>
                          <a:latin typeface="Times New Roman" panose="02020603050405020304" pitchFamily="18" charset="0"/>
                          <a:cs typeface="Times New Roman" panose="02020603050405020304" pitchFamily="18" charset="0"/>
                        </a:rPr>
                        <a:t>125,1</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effectLst/>
                          <a:latin typeface="Times New Roman" panose="02020603050405020304" pitchFamily="18" charset="0"/>
                          <a:cs typeface="Times New Roman" panose="02020603050405020304" pitchFamily="18" charset="0"/>
                        </a:rPr>
                        <a:t>120,0</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effectLst/>
                          <a:latin typeface="Times New Roman" panose="02020603050405020304" pitchFamily="18" charset="0"/>
                          <a:cs typeface="Times New Roman" panose="02020603050405020304" pitchFamily="18" charset="0"/>
                        </a:rPr>
                        <a:t>115,7</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effectLst/>
                          <a:latin typeface="Times New Roman" panose="02020603050405020304" pitchFamily="18" charset="0"/>
                          <a:cs typeface="Times New Roman" panose="02020603050405020304" pitchFamily="18" charset="0"/>
                        </a:rPr>
                        <a:t>115,6</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effectLst/>
                          <a:latin typeface="Times New Roman" panose="02020603050405020304" pitchFamily="18" charset="0"/>
                          <a:cs typeface="Times New Roman" panose="02020603050405020304" pitchFamily="18" charset="0"/>
                        </a:rPr>
                        <a:t>111,7</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34162">
                <a:tc>
                  <a:txBody>
                    <a:bodyPr/>
                    <a:lstStyle/>
                    <a:p>
                      <a:pPr algn="l" rtl="0" fontAlgn="ctr"/>
                      <a:r>
                        <a:rPr lang="ru-RU" sz="900" b="1" u="none" strike="noStrike" dirty="0" smtClean="0">
                          <a:effectLst/>
                          <a:latin typeface="Times New Roman" panose="02020603050405020304" pitchFamily="18" charset="0"/>
                          <a:cs typeface="Times New Roman" panose="02020603050405020304" pitchFamily="18" charset="0"/>
                        </a:rPr>
                        <a:t>Номинальная начисленная среднемесячная </a:t>
                      </a:r>
                      <a:r>
                        <a:rPr lang="ru-RU" sz="900" b="1" u="none" strike="noStrike" dirty="0">
                          <a:effectLst/>
                          <a:latin typeface="Times New Roman" panose="02020603050405020304" pitchFamily="18" charset="0"/>
                          <a:cs typeface="Times New Roman" panose="02020603050405020304" pitchFamily="18" charset="0"/>
                        </a:rPr>
                        <a:t>заработная </a:t>
                      </a:r>
                      <a:r>
                        <a:rPr lang="ru-RU" sz="900" b="1" u="none" strike="noStrike" dirty="0" smtClean="0">
                          <a:effectLst/>
                          <a:latin typeface="Times New Roman" panose="02020603050405020304" pitchFamily="18" charset="0"/>
                          <a:cs typeface="Times New Roman" panose="02020603050405020304" pitchFamily="18" charset="0"/>
                        </a:rPr>
                        <a:t>плата работников организаций</a:t>
                      </a:r>
                      <a:endParaRPr lang="ru-RU" sz="9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76176"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gradFill>
                      <a:gsLst>
                        <a:gs pos="0">
                          <a:schemeClr val="tx2">
                            <a:lumMod val="60000"/>
                            <a:lumOff val="40000"/>
                          </a:schemeClr>
                        </a:gs>
                        <a:gs pos="30000">
                          <a:schemeClr val="bg1"/>
                        </a:gs>
                      </a:gsLst>
                      <a:lin ang="2700000" scaled="0"/>
                    </a:gradFill>
                  </a:tcPr>
                </a:tc>
                <a:tc>
                  <a:txBody>
                    <a:bodyPr/>
                    <a:lstStyle/>
                    <a:p>
                      <a:pPr algn="ctr" rtl="0" fontAlgn="ctr"/>
                      <a:r>
                        <a:rPr lang="ru-RU" sz="900" u="none" strike="noStrike" dirty="0">
                          <a:effectLst/>
                          <a:latin typeface="Times New Roman" panose="02020603050405020304" pitchFamily="18" charset="0"/>
                          <a:cs typeface="Times New Roman" panose="02020603050405020304" pitchFamily="18" charset="0"/>
                        </a:rPr>
                        <a:t>руб.</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59 459,5</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62 135,22</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69 36,2</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75 36,1</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80 745,0</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84244">
                <a:tc>
                  <a:txBody>
                    <a:bodyPr/>
                    <a:lstStyle/>
                    <a:p>
                      <a:pPr algn="l" rtl="0" fontAlgn="ctr"/>
                      <a:r>
                        <a:rPr lang="ru-RU" sz="900" b="1" u="none" strike="noStrike" dirty="0">
                          <a:effectLst/>
                          <a:latin typeface="Times New Roman" panose="02020603050405020304" pitchFamily="18" charset="0"/>
                          <a:cs typeface="Times New Roman" panose="02020603050405020304" pitchFamily="18" charset="0"/>
                        </a:rPr>
                        <a:t>Ввод в действие жилых домов</a:t>
                      </a:r>
                      <a:endParaRPr lang="ru-RU"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176"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gradFill>
                      <a:gsLst>
                        <a:gs pos="0">
                          <a:schemeClr val="tx2">
                            <a:lumMod val="60000"/>
                            <a:lumOff val="40000"/>
                          </a:schemeClr>
                        </a:gs>
                        <a:gs pos="30000">
                          <a:schemeClr val="bg1"/>
                        </a:gs>
                      </a:gsLst>
                      <a:lin ang="2700000" scaled="0"/>
                    </a:gradFill>
                  </a:tcPr>
                </a:tc>
                <a:tc>
                  <a:txBody>
                    <a:bodyPr/>
                    <a:lstStyle/>
                    <a:p>
                      <a:pPr algn="ctr" rtl="0" fontAlgn="ctr"/>
                      <a:r>
                        <a:rPr lang="ru-RU" sz="900" u="none" strike="noStrike" dirty="0">
                          <a:effectLst/>
                          <a:latin typeface="Times New Roman" panose="02020603050405020304" pitchFamily="18" charset="0"/>
                          <a:cs typeface="Times New Roman" panose="02020603050405020304" pitchFamily="18" charset="0"/>
                        </a:rPr>
                        <a:t>тыс. кв. м. общей площади</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343,5</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330,1</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339,6</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339,6</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u="none" strike="noStrike" dirty="0" smtClean="0">
                          <a:solidFill>
                            <a:schemeClr val="tx1"/>
                          </a:solidFill>
                          <a:effectLst/>
                          <a:latin typeface="Times New Roman" panose="02020603050405020304" pitchFamily="18" charset="0"/>
                          <a:cs typeface="Times New Roman" panose="02020603050405020304" pitchFamily="18" charset="0"/>
                        </a:rPr>
                        <a:t>339,6</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293474">
                <a:tc>
                  <a:txBody>
                    <a:bodyPr/>
                    <a:lstStyle/>
                    <a:p>
                      <a:pPr algn="l" rtl="0" fontAlgn="ctr"/>
                      <a:r>
                        <a:rPr lang="ru-RU" sz="900" b="1" i="0" u="none" strike="noStrike" dirty="0" smtClean="0">
                          <a:solidFill>
                            <a:schemeClr val="tx1"/>
                          </a:solidFill>
                          <a:effectLst/>
                          <a:latin typeface="Times New Roman" panose="02020603050405020304" pitchFamily="18" charset="0"/>
                          <a:cs typeface="Times New Roman" panose="02020603050405020304" pitchFamily="18" charset="0"/>
                        </a:rPr>
                        <a:t>Прожиточный минимум в среднем на душу населения</a:t>
                      </a:r>
                      <a:r>
                        <a:rPr lang="ru-RU" sz="900" b="1" i="0" u="none" strike="noStrike" baseline="0" dirty="0" smtClean="0">
                          <a:solidFill>
                            <a:schemeClr val="tx1"/>
                          </a:solidFill>
                          <a:effectLst/>
                          <a:latin typeface="Times New Roman" panose="02020603050405020304" pitchFamily="18" charset="0"/>
                          <a:cs typeface="Times New Roman" panose="02020603050405020304" pitchFamily="18" charset="0"/>
                        </a:rPr>
                        <a:t> (в среднем за год) **</a:t>
                      </a:r>
                      <a:endParaRPr lang="ru-RU" sz="9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6176"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gradFill>
                      <a:gsLst>
                        <a:gs pos="0">
                          <a:schemeClr val="tx2">
                            <a:lumMod val="60000"/>
                            <a:lumOff val="40000"/>
                          </a:schemeClr>
                        </a:gs>
                        <a:gs pos="30000">
                          <a:schemeClr val="bg1"/>
                        </a:gs>
                      </a:gsLst>
                      <a:lin ang="2700000" scaled="0"/>
                    </a:gradFill>
                  </a:tcPr>
                </a:tc>
                <a:tc>
                  <a:txBody>
                    <a:bodyPr/>
                    <a:lstStyle/>
                    <a:p>
                      <a:pPr algn="ctr" rtl="0" fontAlgn="ctr"/>
                      <a:r>
                        <a:rPr lang="ru-RU" sz="900" b="0" i="0" u="none" strike="noStrike" dirty="0" smtClean="0">
                          <a:solidFill>
                            <a:schemeClr val="tx1"/>
                          </a:solidFill>
                          <a:effectLst/>
                          <a:latin typeface="Times New Roman" panose="02020603050405020304" pitchFamily="18" charset="0"/>
                          <a:cs typeface="Times New Roman" panose="02020603050405020304" pitchFamily="18" charset="0"/>
                        </a:rPr>
                        <a:t>руб. мес. </a:t>
                      </a: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b="0" i="0" u="none" strike="noStrike" dirty="0" smtClean="0">
                          <a:solidFill>
                            <a:schemeClr val="tx1"/>
                          </a:solidFill>
                          <a:effectLst/>
                          <a:latin typeface="Times New Roman" panose="02020603050405020304" pitchFamily="18" charset="0"/>
                          <a:cs typeface="Times New Roman" panose="02020603050405020304" pitchFamily="18" charset="0"/>
                        </a:rPr>
                        <a:t>13 908,0</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b="0" i="0" u="none" strike="noStrike" dirty="0" smtClean="0">
                          <a:solidFill>
                            <a:schemeClr val="tx1"/>
                          </a:solidFill>
                          <a:effectLst/>
                          <a:latin typeface="Times New Roman" panose="02020603050405020304" pitchFamily="18" charset="0"/>
                          <a:cs typeface="Times New Roman" panose="02020603050405020304" pitchFamily="18" charset="0"/>
                        </a:rPr>
                        <a:t>15 960,0</a:t>
                      </a:r>
                      <a:endParaRPr lang="ru-RU" sz="9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b="0" i="0" u="none" strike="noStrike" dirty="0" smtClean="0">
                          <a:solidFill>
                            <a:schemeClr val="tx1"/>
                          </a:solidFill>
                          <a:effectLst/>
                          <a:latin typeface="Times New Roman" panose="02020603050405020304" pitchFamily="18" charset="0"/>
                          <a:cs typeface="Times New Roman" panose="02020603050405020304" pitchFamily="18" charset="0"/>
                        </a:rPr>
                        <a:t>17 045,0</a:t>
                      </a: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b="0" i="0" u="none" strike="noStrike" dirty="0" smtClean="0">
                          <a:solidFill>
                            <a:srgbClr val="FF0000"/>
                          </a:solidFill>
                          <a:effectLst/>
                          <a:latin typeface="Times New Roman" panose="02020603050405020304" pitchFamily="18" charset="0"/>
                          <a:cs typeface="Times New Roman" panose="02020603050405020304" pitchFamily="18" charset="0"/>
                        </a:rPr>
                        <a:t>-</a:t>
                      </a:r>
                      <a:endParaRPr lang="ru-RU" sz="9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rtl="0" fontAlgn="ctr"/>
                      <a:r>
                        <a:rPr lang="ru-RU" sz="900" b="0" i="0" u="none" strike="noStrike" dirty="0" smtClean="0">
                          <a:solidFill>
                            <a:srgbClr val="FF0000"/>
                          </a:solidFill>
                          <a:effectLst/>
                          <a:latin typeface="Times New Roman" panose="02020603050405020304" pitchFamily="18" charset="0"/>
                          <a:cs typeface="Times New Roman" panose="02020603050405020304" pitchFamily="18" charset="0"/>
                        </a:rPr>
                        <a:t>-</a:t>
                      </a:r>
                      <a:endParaRPr lang="ru-RU" sz="9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8464" marR="8464" marT="8464"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bl>
          </a:graphicData>
        </a:graphic>
      </p:graphicFrame>
      <p:sp>
        <p:nvSpPr>
          <p:cNvPr id="88214" name="TextBox 3"/>
          <p:cNvSpPr txBox="1">
            <a:spLocks noChangeArrowheads="1"/>
          </p:cNvSpPr>
          <p:nvPr/>
        </p:nvSpPr>
        <p:spPr bwMode="auto">
          <a:xfrm>
            <a:off x="202406" y="980728"/>
            <a:ext cx="9432925" cy="522288"/>
          </a:xfrm>
          <a:prstGeom prst="rect">
            <a:avLst/>
          </a:prstGeom>
          <a:noFill/>
          <a:ln w="9525">
            <a:noFill/>
            <a:miter lim="800000"/>
            <a:headEnd/>
            <a:tailEnd/>
          </a:ln>
        </p:spPr>
        <p:txBody>
          <a:bodyPr>
            <a:spAutoFit/>
          </a:bodyPr>
          <a:lstStyle/>
          <a:p>
            <a:pPr marL="0" marR="0" lvl="0" indent="0" algn="ctr" defTabSz="1071563" rtl="0" eaLnBrk="1" fontAlgn="base" latinLnBrk="0" hangingPunct="1">
              <a:lnSpc>
                <a:spcPct val="100000"/>
              </a:lnSpc>
              <a:spcBef>
                <a:spcPct val="0"/>
              </a:spcBef>
              <a:spcAft>
                <a:spcPct val="0"/>
              </a:spcAft>
              <a:buClrTx/>
              <a:buSzTx/>
              <a:buFontTx/>
              <a:buNone/>
              <a:tabLst>
                <a:tab pos="1076325" algn="l"/>
              </a:tabLst>
              <a:defRPr/>
            </a:pPr>
            <a:r>
              <a:rPr kumimoji="0" lang="ru-RU"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Проект </a:t>
            </a:r>
            <a:r>
              <a:rPr kumimoji="0" lang="ru-RU" sz="1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бюджета сформирован на основе </a:t>
            </a:r>
            <a:r>
              <a:rPr kumimoji="0" lang="ru-RU"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«базового» </a:t>
            </a:r>
            <a:r>
              <a:rPr kumimoji="0" lang="ru-RU" sz="1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варианта прогноза социально – экономического развития Шпаковского муниципального округа на </a:t>
            </a:r>
            <a:r>
              <a:rPr kumimoji="0" lang="ru-RU"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2026 </a:t>
            </a:r>
            <a:r>
              <a:rPr kumimoji="0" lang="ru-RU" sz="1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год и </a:t>
            </a:r>
            <a:r>
              <a:rPr kumimoji="0" lang="ru-RU"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на плановый </a:t>
            </a:r>
            <a:r>
              <a:rPr kumimoji="0" lang="ru-RU" sz="1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период до </a:t>
            </a:r>
            <a:r>
              <a:rPr kumimoji="0" lang="ru-RU"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2028 </a:t>
            </a:r>
            <a:r>
              <a:rPr kumimoji="0" lang="ru-RU" sz="1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года</a:t>
            </a:r>
            <a:r>
              <a:rPr kumimoji="0" lang="ru-RU"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endParaRPr kumimoji="0" lang="ru-RU" sz="1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88215" name="TextBox 4"/>
          <p:cNvSpPr txBox="1">
            <a:spLocks noChangeArrowheads="1"/>
          </p:cNvSpPr>
          <p:nvPr/>
        </p:nvSpPr>
        <p:spPr bwMode="auto">
          <a:xfrm>
            <a:off x="202405" y="5973756"/>
            <a:ext cx="9432925" cy="923330"/>
          </a:xfrm>
          <a:prstGeom prst="rect">
            <a:avLst/>
          </a:prstGeom>
          <a:noFill/>
          <a:ln w="9525">
            <a:noFill/>
            <a:miter lim="800000"/>
            <a:headEnd/>
            <a:tailEnd/>
          </a:ln>
        </p:spPr>
        <p:txBody>
          <a:bodyPr>
            <a:spAutoFit/>
          </a:bodyPr>
          <a:lstStyle/>
          <a:p>
            <a:pPr marL="0" marR="0" lvl="0" indent="0" algn="l" defTabSz="1071563" rtl="0" eaLnBrk="1" fontAlgn="base" latinLnBrk="0" hangingPunct="1">
              <a:lnSpc>
                <a:spcPct val="100000"/>
              </a:lnSpc>
              <a:spcBef>
                <a:spcPct val="0"/>
              </a:spcBef>
              <a:spcAft>
                <a:spcPct val="0"/>
              </a:spcAft>
              <a:buClrTx/>
              <a:buSzTx/>
              <a:buFontTx/>
              <a:buNone/>
              <a:tabLst/>
              <a:defRPr/>
            </a:pPr>
            <a:r>
              <a:rPr kumimoji="0" lang="ru-RU" sz="9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В соответствии с постановлением администрации Шпаковского муниципального округа Ставропольского края от </a:t>
            </a:r>
            <a:r>
              <a:rPr kumimoji="0" lang="ru-RU" sz="9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10.11.2025 </a:t>
            </a:r>
            <a:r>
              <a:rPr kumimoji="0" lang="ru-RU" sz="9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г. №</a:t>
            </a:r>
            <a:r>
              <a:rPr kumimoji="0" lang="ru-RU" sz="9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1414 </a:t>
            </a:r>
            <a:r>
              <a:rPr kumimoji="0" lang="ru-RU" sz="9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«О прогнозе социально – экономического развития Шпаковского муниципального округа на </a:t>
            </a:r>
            <a:r>
              <a:rPr kumimoji="0" lang="ru-RU" sz="9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2026 </a:t>
            </a:r>
            <a:r>
              <a:rPr kumimoji="0" lang="ru-RU" sz="9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год и на плановый период до </a:t>
            </a:r>
            <a:r>
              <a:rPr kumimoji="0" lang="ru-RU" sz="9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2028 </a:t>
            </a:r>
            <a:r>
              <a:rPr kumimoji="0" lang="ru-RU" sz="9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года»</a:t>
            </a:r>
          </a:p>
          <a:p>
            <a:pPr marL="0" marR="0" lvl="0" indent="0" algn="l" defTabSz="1071563" rtl="0" eaLnBrk="1" fontAlgn="base" latinLnBrk="0" hangingPunct="1">
              <a:lnSpc>
                <a:spcPct val="100000"/>
              </a:lnSpc>
              <a:spcBef>
                <a:spcPct val="0"/>
              </a:spcBef>
              <a:spcAft>
                <a:spcPct val="0"/>
              </a:spcAft>
              <a:buClrTx/>
              <a:buSzTx/>
              <a:buFontTx/>
              <a:buNone/>
              <a:tabLst/>
              <a:defRPr/>
            </a:pPr>
            <a:r>
              <a:rPr kumimoji="0" lang="ru-RU" sz="9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В соответствии с постановлениями Правительства Ставропольского края «Об установлении величины прожиточного минимума на душу населения и по основным социально-демографическим группам населения в Ставропольском крае» </a:t>
            </a:r>
            <a:r>
              <a:rPr kumimoji="0" lang="ru-RU" sz="9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от 08.09.2023 г. № 536-п, от 25.08.2024 </a:t>
            </a:r>
            <a:r>
              <a:rPr kumimoji="0" lang="ru-RU" sz="9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г. № </a:t>
            </a:r>
            <a:r>
              <a:rPr kumimoji="0" lang="ru-RU" sz="9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476-п</a:t>
            </a:r>
            <a:r>
              <a:rPr kumimoji="0" lang="ru-RU" sz="9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от 21 октября 2025 г. N 561-п</a:t>
            </a:r>
          </a:p>
          <a:p>
            <a:pPr marL="0" marR="0" lvl="0" indent="0" algn="l" defTabSz="1071563" rtl="0" eaLnBrk="1" fontAlgn="base" latinLnBrk="0" hangingPunct="1">
              <a:lnSpc>
                <a:spcPct val="100000"/>
              </a:lnSpc>
              <a:spcBef>
                <a:spcPct val="0"/>
              </a:spcBef>
              <a:spcAft>
                <a:spcPct val="0"/>
              </a:spcAft>
              <a:buClrTx/>
              <a:buSzTx/>
              <a:buFontTx/>
              <a:buNone/>
              <a:tabLst/>
              <a:defRPr/>
            </a:pPr>
            <a:endParaRPr kumimoji="0" lang="ru-RU" sz="9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1071563" rtl="0" eaLnBrk="1" fontAlgn="base" latinLnBrk="0" hangingPunct="1">
              <a:lnSpc>
                <a:spcPct val="100000"/>
              </a:lnSpc>
              <a:spcBef>
                <a:spcPct val="0"/>
              </a:spcBef>
              <a:spcAft>
                <a:spcPct val="0"/>
              </a:spcAft>
              <a:buClrTx/>
              <a:buSzTx/>
              <a:buFontTx/>
              <a:buNone/>
              <a:tabLst/>
              <a:defRPr/>
            </a:pPr>
            <a:endParaRPr kumimoji="0" lang="ru-RU" sz="9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4295452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458049" y="459588"/>
            <a:ext cx="9144000" cy="1054135"/>
          </a:xfrm>
          <a:prstGeom prst="rect">
            <a:avLst/>
          </a:prstGeom>
          <a:noFill/>
          <a:ln w="9525">
            <a:noFill/>
            <a:miter lim="800000"/>
            <a:headEnd/>
            <a:tailEnd/>
          </a:ln>
        </p:spPr>
        <p:txBody>
          <a:bodyPr wrap="square">
            <a:spAutoFit/>
          </a:bodyPr>
          <a:lstStyle/>
          <a:p>
            <a:pPr marL="0" marR="0" lvl="0" indent="0" algn="ctr">
              <a:lnSpc>
                <a:spcPts val="2500"/>
              </a:lnSpc>
              <a:buClrTx/>
              <a:buSzTx/>
              <a:tabLst/>
              <a:defRPr/>
            </a:pPr>
            <a:r>
              <a:rPr lang="ru-RU" sz="2000" b="1" dirty="0" smtClean="0">
                <a:ln w="900" cmpd="sng">
                  <a:solidFill>
                    <a:schemeClr val="accent1">
                      <a:satMod val="190000"/>
                      <a:alpha val="55000"/>
                    </a:schemeClr>
                  </a:solidFill>
                  <a:prstDash val="solid"/>
                </a:ln>
                <a:latin typeface="Times New Roman"/>
                <a:cs typeface="+mn-cs"/>
              </a:rPr>
              <a:t>ИЗМЕНЕНИЕ РАСХОДНЫХ ОБЯЗАТЕЛЬСТВ БЮДЖЕТА </a:t>
            </a:r>
            <a:endParaRPr lang="ru-RU" sz="2000" b="1" dirty="0">
              <a:ln w="900" cmpd="sng">
                <a:solidFill>
                  <a:schemeClr val="accent1">
                    <a:satMod val="190000"/>
                    <a:alpha val="55000"/>
                  </a:schemeClr>
                </a:solidFill>
                <a:prstDash val="solid"/>
              </a:ln>
              <a:latin typeface="Times New Roman"/>
              <a:cs typeface="+mn-cs"/>
            </a:endParaRPr>
          </a:p>
          <a:p>
            <a:pPr marL="0" marR="0" lvl="0" indent="0" algn="ctr">
              <a:lnSpc>
                <a:spcPts val="2500"/>
              </a:lnSpc>
              <a:buClrTx/>
              <a:buSzTx/>
              <a:tabLst/>
              <a:defRPr/>
            </a:pPr>
            <a:r>
              <a:rPr lang="ru-RU" sz="2000" b="1" dirty="0">
                <a:ln w="900" cmpd="sng">
                  <a:solidFill>
                    <a:schemeClr val="accent1">
                      <a:satMod val="190000"/>
                      <a:alpha val="55000"/>
                    </a:schemeClr>
                  </a:solidFill>
                  <a:prstDash val="solid"/>
                </a:ln>
                <a:latin typeface="Times New Roman"/>
                <a:cs typeface="+mn-cs"/>
              </a:rPr>
              <a:t>ШПАКОВСКОГО МУНИЦИПАЛЬНОГО ОКРУГА НА </a:t>
            </a:r>
            <a:r>
              <a:rPr lang="ru-RU" sz="2000" b="1" dirty="0" smtClean="0">
                <a:ln w="900" cmpd="sng">
                  <a:solidFill>
                    <a:schemeClr val="accent1">
                      <a:satMod val="190000"/>
                      <a:alpha val="55000"/>
                    </a:schemeClr>
                  </a:solidFill>
                  <a:prstDash val="solid"/>
                </a:ln>
                <a:latin typeface="Times New Roman"/>
                <a:cs typeface="+mn-cs"/>
              </a:rPr>
              <a:t>2026 Г. </a:t>
            </a:r>
          </a:p>
          <a:p>
            <a:pPr marL="0" marR="0" lvl="0" indent="0" algn="ctr">
              <a:lnSpc>
                <a:spcPts val="2500"/>
              </a:lnSpc>
              <a:buClrTx/>
              <a:buSzTx/>
              <a:tabLst/>
              <a:defRPr/>
            </a:pPr>
            <a:r>
              <a:rPr lang="ru-RU" sz="2000" b="1" dirty="0" smtClean="0">
                <a:ln w="900" cmpd="sng">
                  <a:solidFill>
                    <a:schemeClr val="accent1">
                      <a:satMod val="190000"/>
                      <a:alpha val="55000"/>
                    </a:schemeClr>
                  </a:solidFill>
                  <a:prstDash val="solid"/>
                </a:ln>
                <a:latin typeface="Times New Roman"/>
                <a:cs typeface="+mn-cs"/>
              </a:rPr>
              <a:t>ПО СРАВНЕНИЮ С 2025 Г.</a:t>
            </a:r>
            <a:endParaRPr lang="ru-RU" altLang="ru-RU" sz="2000" b="1" dirty="0">
              <a:ln w="900" cmpd="sng">
                <a:solidFill>
                  <a:schemeClr val="accent1">
                    <a:satMod val="190000"/>
                    <a:alpha val="55000"/>
                  </a:schemeClr>
                </a:solidFill>
                <a:prstDash val="solid"/>
              </a:ln>
              <a:latin typeface="Times New Roman"/>
              <a:cs typeface="+mn-cs"/>
            </a:endParaRPr>
          </a:p>
        </p:txBody>
      </p:sp>
      <p:graphicFrame>
        <p:nvGraphicFramePr>
          <p:cNvPr id="7" name="Таблица 6"/>
          <p:cNvGraphicFramePr>
            <a:graphicFrameLocks noGrp="1"/>
          </p:cNvGraphicFramePr>
          <p:nvPr>
            <p:extLst/>
          </p:nvPr>
        </p:nvGraphicFramePr>
        <p:xfrm>
          <a:off x="776536" y="1916832"/>
          <a:ext cx="8640966" cy="4377512"/>
        </p:xfrm>
        <a:graphic>
          <a:graphicData uri="http://schemas.openxmlformats.org/drawingml/2006/table">
            <a:tbl>
              <a:tblPr bandRow="1">
                <a:effectLst>
                  <a:outerShdw blurRad="50800" dist="38100" dir="2700000" algn="tl" rotWithShape="0">
                    <a:prstClr val="black">
                      <a:alpha val="40000"/>
                    </a:prstClr>
                  </a:outerShdw>
                </a:effectLst>
                <a:tableStyleId>{5C22544A-7EE6-4342-B048-85BDC9FD1C3A}</a:tableStyleId>
              </a:tblPr>
              <a:tblGrid>
                <a:gridCol w="7200803">
                  <a:extLst>
                    <a:ext uri="{9D8B030D-6E8A-4147-A177-3AD203B41FA5}">
                      <a16:colId xmlns:a16="http://schemas.microsoft.com/office/drawing/2014/main" val="20000"/>
                    </a:ext>
                  </a:extLst>
                </a:gridCol>
                <a:gridCol w="1440163">
                  <a:extLst>
                    <a:ext uri="{9D8B030D-6E8A-4147-A177-3AD203B41FA5}">
                      <a16:colId xmlns:a16="http://schemas.microsoft.com/office/drawing/2014/main" val="20001"/>
                    </a:ext>
                  </a:extLst>
                </a:gridCol>
              </a:tblGrid>
              <a:tr h="712477">
                <a:tc>
                  <a:txBody>
                    <a:bodyPr/>
                    <a:lstStyle/>
                    <a:p>
                      <a:pPr marL="0" marR="0" lvl="0" indent="0" algn="l" defTabSz="914400" rtl="0" eaLnBrk="1" fontAlgn="t" latinLnBrk="0" hangingPunct="1">
                        <a:lnSpc>
                          <a:spcPts val="1500"/>
                        </a:lnSpc>
                        <a:spcBef>
                          <a:spcPts val="0"/>
                        </a:spcBef>
                        <a:spcAft>
                          <a:spcPts val="0"/>
                        </a:spcAft>
                        <a:buClrTx/>
                        <a:buSzTx/>
                        <a:buFontTx/>
                        <a:buNone/>
                        <a:tabLst/>
                        <a:defRPr/>
                      </a:pPr>
                      <a:r>
                        <a:rPr lang="ru-RU" sz="1600" b="1" u="none" strike="noStrike" kern="1200" dirty="0" smtClean="0">
                          <a:solidFill>
                            <a:schemeClr val="dk1"/>
                          </a:solidFill>
                          <a:effectLst/>
                          <a:latin typeface="+mn-lt"/>
                          <a:ea typeface="+mn-ea"/>
                          <a:cs typeface="+mn-cs"/>
                        </a:rPr>
                        <a:t>Повышение оплаты труда работников муниципальных учреждений и ОМСУ:</a:t>
                      </a:r>
                    </a:p>
                  </a:txBody>
                  <a:tcPr marL="144000" marR="4971" marT="497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F6"/>
                    </a:solidFill>
                  </a:tcPr>
                </a:tc>
                <a:tc>
                  <a:txBody>
                    <a:bodyPr/>
                    <a:lstStyle/>
                    <a:p>
                      <a:pPr algn="r" rtl="0" fontAlgn="ctr"/>
                      <a:r>
                        <a:rPr lang="ru-RU" sz="1800" b="1" i="0" u="none" strike="noStrike" dirty="0" smtClean="0">
                          <a:solidFill>
                            <a:schemeClr val="tx1"/>
                          </a:solidFill>
                          <a:effectLst/>
                          <a:latin typeface="Calibri"/>
                        </a:rPr>
                        <a:t>238 155,08</a:t>
                      </a:r>
                      <a:endParaRPr lang="ru-RU" sz="1800" b="1" i="0" u="none" strike="noStrike" dirty="0">
                        <a:solidFill>
                          <a:schemeClr val="tx1"/>
                        </a:solidFill>
                        <a:effectLst/>
                        <a:latin typeface="Calibri"/>
                      </a:endParaRPr>
                    </a:p>
                  </a:txBody>
                  <a:tcPr marL="9525" marR="252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F6"/>
                    </a:solidFill>
                  </a:tcPr>
                </a:tc>
                <a:extLst>
                  <a:ext uri="{0D108BD9-81ED-4DB2-BD59-A6C34878D82A}">
                    <a16:rowId xmlns:a16="http://schemas.microsoft.com/office/drawing/2014/main" val="10000"/>
                  </a:ext>
                </a:extLst>
              </a:tr>
              <a:tr h="463707">
                <a:tc>
                  <a:txBody>
                    <a:bodyPr/>
                    <a:lstStyle/>
                    <a:p>
                      <a:pPr algn="l" fontAlgn="t">
                        <a:lnSpc>
                          <a:spcPts val="1500"/>
                        </a:lnSpc>
                      </a:pPr>
                      <a:r>
                        <a:rPr lang="ru-RU" sz="1600" b="0" i="1" u="none" strike="noStrike" kern="1200" dirty="0" smtClean="0">
                          <a:solidFill>
                            <a:schemeClr val="dk1"/>
                          </a:solidFill>
                          <a:effectLst/>
                          <a:latin typeface="+mn-lt"/>
                          <a:ea typeface="+mn-ea"/>
                          <a:cs typeface="+mn-cs"/>
                        </a:rPr>
                        <a:t>обеспечение выплаты МРОТ  (с 01.01.2026 г. – 27 093 руб.)</a:t>
                      </a:r>
                    </a:p>
                  </a:txBody>
                  <a:tcPr marL="180000" marR="18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t" latinLnBrk="0" hangingPunct="1">
                        <a:spcBef>
                          <a:spcPts val="0"/>
                        </a:spcBef>
                        <a:spcAft>
                          <a:spcPts val="0"/>
                        </a:spcAft>
                      </a:pPr>
                      <a:r>
                        <a:rPr lang="ru-RU" sz="1600" b="0" i="1" u="none" strike="noStrike" kern="1200" dirty="0" smtClean="0">
                          <a:solidFill>
                            <a:schemeClr val="accent4">
                              <a:lumMod val="50000"/>
                            </a:schemeClr>
                          </a:solidFill>
                          <a:effectLst/>
                          <a:latin typeface="Calibri"/>
                          <a:ea typeface="+mn-ea"/>
                          <a:cs typeface="+mn-cs"/>
                        </a:rPr>
                        <a:t>157 919,81</a:t>
                      </a:r>
                      <a:endParaRPr lang="ru-RU" sz="1600" b="0" i="1" u="none" strike="noStrike" kern="1200" dirty="0">
                        <a:solidFill>
                          <a:schemeClr val="accent4">
                            <a:lumMod val="50000"/>
                          </a:schemeClr>
                        </a:solidFill>
                        <a:effectLst/>
                        <a:latin typeface="Calibri"/>
                        <a:ea typeface="+mn-ea"/>
                        <a:cs typeface="+mn-cs"/>
                      </a:endParaRPr>
                    </a:p>
                  </a:txBody>
                  <a:tcPr marL="6137" marR="252000" marT="613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63707">
                <a:tc>
                  <a:txBody>
                    <a:bodyPr/>
                    <a:lstStyle/>
                    <a:p>
                      <a:pPr algn="l" fontAlgn="t">
                        <a:lnSpc>
                          <a:spcPts val="1500"/>
                        </a:lnSpc>
                      </a:pPr>
                      <a:r>
                        <a:rPr lang="ru-RU" sz="1600" b="0" i="1" u="none" strike="noStrike" kern="1200" dirty="0" smtClean="0">
                          <a:solidFill>
                            <a:schemeClr val="dk1"/>
                          </a:solidFill>
                          <a:effectLst/>
                          <a:latin typeface="+mn-lt"/>
                          <a:ea typeface="+mn-ea"/>
                          <a:cs typeface="+mn-cs"/>
                        </a:rPr>
                        <a:t>"указные" категории</a:t>
                      </a:r>
                    </a:p>
                  </a:txBody>
                  <a:tcPr marL="180000" marR="18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r" defTabSz="914400" rtl="0" eaLnBrk="1" fontAlgn="t" latinLnBrk="0" hangingPunct="1">
                        <a:spcBef>
                          <a:spcPts val="0"/>
                        </a:spcBef>
                        <a:spcAft>
                          <a:spcPts val="0"/>
                        </a:spcAft>
                      </a:pPr>
                      <a:r>
                        <a:rPr lang="ru-RU" sz="1600" b="0" i="1" u="none" strike="noStrike" kern="1200" dirty="0" smtClean="0">
                          <a:solidFill>
                            <a:schemeClr val="accent4">
                              <a:lumMod val="50000"/>
                            </a:schemeClr>
                          </a:solidFill>
                          <a:effectLst/>
                          <a:latin typeface="Calibri"/>
                          <a:ea typeface="+mn-ea"/>
                          <a:cs typeface="+mn-cs"/>
                        </a:rPr>
                        <a:t>43 132,92</a:t>
                      </a:r>
                      <a:endParaRPr lang="ru-RU" sz="1600" b="0" i="1" u="none" strike="noStrike" kern="1200" dirty="0">
                        <a:solidFill>
                          <a:schemeClr val="accent4">
                            <a:lumMod val="50000"/>
                          </a:schemeClr>
                        </a:solidFill>
                        <a:effectLst/>
                        <a:latin typeface="Calibri"/>
                        <a:ea typeface="+mn-ea"/>
                        <a:cs typeface="+mn-cs"/>
                      </a:endParaRPr>
                    </a:p>
                  </a:txBody>
                  <a:tcPr marL="6137" marR="252000" marT="613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r h="463707">
                <a:tc>
                  <a:txBody>
                    <a:bodyPr/>
                    <a:lstStyle/>
                    <a:p>
                      <a:pPr marL="0" algn="l" defTabSz="685800" rtl="0" eaLnBrk="1" fontAlgn="t" latinLnBrk="0" hangingPunct="1">
                        <a:lnSpc>
                          <a:spcPts val="1500"/>
                        </a:lnSpc>
                      </a:pPr>
                      <a:r>
                        <a:rPr lang="ru-RU" sz="1600" b="0" i="1" u="none" strike="noStrike" kern="1200" dirty="0" smtClean="0">
                          <a:solidFill>
                            <a:schemeClr val="dk1"/>
                          </a:solidFill>
                          <a:effectLst/>
                          <a:latin typeface="+mn-lt"/>
                          <a:ea typeface="+mn-ea"/>
                          <a:cs typeface="+mn-cs"/>
                        </a:rPr>
                        <a:t>Прочие</a:t>
                      </a:r>
                      <a:r>
                        <a:rPr lang="ru-RU" sz="1600" b="0" i="1" u="none" strike="noStrike" kern="1200" baseline="0" dirty="0" smtClean="0">
                          <a:solidFill>
                            <a:schemeClr val="dk1"/>
                          </a:solidFill>
                          <a:effectLst/>
                          <a:latin typeface="+mn-lt"/>
                          <a:ea typeface="+mn-ea"/>
                          <a:cs typeface="+mn-cs"/>
                        </a:rPr>
                        <a:t> (</a:t>
                      </a:r>
                      <a:r>
                        <a:rPr lang="ru-RU" sz="1600" b="0" i="1" u="none" strike="noStrike" kern="1200" baseline="0" dirty="0" err="1" smtClean="0">
                          <a:solidFill>
                            <a:schemeClr val="dk1"/>
                          </a:solidFill>
                          <a:effectLst/>
                          <a:latin typeface="+mn-lt"/>
                          <a:ea typeface="+mn-ea"/>
                          <a:cs typeface="+mn-cs"/>
                        </a:rPr>
                        <a:t>досчет</a:t>
                      </a:r>
                      <a:r>
                        <a:rPr lang="ru-RU" sz="1600" b="0" i="1" u="none" strike="noStrike" kern="1200" baseline="0" dirty="0" smtClean="0">
                          <a:solidFill>
                            <a:schemeClr val="dk1"/>
                          </a:solidFill>
                          <a:effectLst/>
                          <a:latin typeface="+mn-lt"/>
                          <a:ea typeface="+mn-ea"/>
                          <a:cs typeface="+mn-cs"/>
                        </a:rPr>
                        <a:t> в связи с повышением с 01.01.2026 г. на 10% </a:t>
                      </a:r>
                    </a:p>
                    <a:p>
                      <a:pPr marL="0" algn="l" defTabSz="685800" rtl="0" eaLnBrk="1" fontAlgn="t" latinLnBrk="0" hangingPunct="1">
                        <a:lnSpc>
                          <a:spcPts val="1500"/>
                        </a:lnSpc>
                      </a:pPr>
                      <a:r>
                        <a:rPr lang="ru-RU" sz="1600" b="0" i="1" u="none" strike="noStrike" kern="1200" baseline="0" dirty="0" smtClean="0">
                          <a:solidFill>
                            <a:schemeClr val="dk1"/>
                          </a:solidFill>
                          <a:effectLst/>
                          <a:latin typeface="+mn-lt"/>
                          <a:ea typeface="+mn-ea"/>
                          <a:cs typeface="+mn-cs"/>
                        </a:rPr>
                        <a:t>и с 01.07.2026 г. на 10%)</a:t>
                      </a:r>
                      <a:endParaRPr lang="ru-RU" sz="1600" b="0" i="1" u="none" strike="noStrike" kern="1200" dirty="0" smtClean="0">
                        <a:solidFill>
                          <a:schemeClr val="dk1"/>
                        </a:solidFill>
                        <a:effectLst/>
                        <a:latin typeface="+mn-lt"/>
                        <a:ea typeface="+mn-ea"/>
                        <a:cs typeface="+mn-cs"/>
                      </a:endParaRPr>
                    </a:p>
                  </a:txBody>
                  <a:tcPr marL="180000" marR="18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t" latinLnBrk="0" hangingPunct="1">
                        <a:spcBef>
                          <a:spcPts val="0"/>
                        </a:spcBef>
                        <a:spcAft>
                          <a:spcPts val="0"/>
                        </a:spcAft>
                      </a:pPr>
                      <a:r>
                        <a:rPr lang="ru-RU" sz="1600" b="0" i="1" u="none" strike="noStrike" kern="1200" dirty="0" smtClean="0">
                          <a:solidFill>
                            <a:schemeClr val="accent4">
                              <a:lumMod val="50000"/>
                            </a:schemeClr>
                          </a:solidFill>
                          <a:effectLst/>
                          <a:latin typeface="Calibri"/>
                          <a:ea typeface="+mn-ea"/>
                          <a:cs typeface="+mn-cs"/>
                        </a:rPr>
                        <a:t>37 102,35</a:t>
                      </a:r>
                      <a:endParaRPr lang="ru-RU" sz="1600" b="0" i="1" u="none" strike="noStrike" kern="1200" dirty="0">
                        <a:solidFill>
                          <a:schemeClr val="accent4">
                            <a:lumMod val="50000"/>
                          </a:schemeClr>
                        </a:solidFill>
                        <a:effectLst/>
                        <a:latin typeface="Calibri"/>
                        <a:ea typeface="+mn-ea"/>
                        <a:cs typeface="+mn-cs"/>
                      </a:endParaRPr>
                    </a:p>
                  </a:txBody>
                  <a:tcPr marL="6137" marR="252000" marT="613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3087806"/>
                  </a:ext>
                </a:extLst>
              </a:tr>
              <a:tr h="623418">
                <a:tc>
                  <a:txBody>
                    <a:bodyPr/>
                    <a:lstStyle/>
                    <a:p>
                      <a:pPr algn="l" fontAlgn="t">
                        <a:lnSpc>
                          <a:spcPts val="1500"/>
                        </a:lnSpc>
                      </a:pPr>
                      <a:r>
                        <a:rPr lang="ru-RU" sz="1600" b="1" u="none" strike="noStrike" kern="1200" dirty="0" smtClean="0">
                          <a:solidFill>
                            <a:schemeClr val="tx1"/>
                          </a:solidFill>
                          <a:effectLst/>
                          <a:latin typeface="+mn-lt"/>
                          <a:ea typeface="+mn-ea"/>
                          <a:cs typeface="+mn-cs"/>
                        </a:rPr>
                        <a:t>Индексация мер социальной поддержки населения</a:t>
                      </a:r>
                    </a:p>
                  </a:txBody>
                  <a:tcPr marL="180000" marR="18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F6"/>
                    </a:solidFill>
                  </a:tcPr>
                </a:tc>
                <a:tc>
                  <a:txBody>
                    <a:bodyPr/>
                    <a:lstStyle/>
                    <a:p>
                      <a:pPr marL="0" algn="r" defTabSz="914400" rtl="0" eaLnBrk="1" fontAlgn="t" latinLnBrk="0" hangingPunct="1">
                        <a:spcBef>
                          <a:spcPts val="0"/>
                        </a:spcBef>
                        <a:spcAft>
                          <a:spcPts val="0"/>
                        </a:spcAft>
                      </a:pPr>
                      <a:r>
                        <a:rPr lang="ru-RU" sz="1800" b="1" i="0" u="none" strike="noStrike" kern="1200" dirty="0" smtClean="0">
                          <a:solidFill>
                            <a:schemeClr val="tx1"/>
                          </a:solidFill>
                          <a:effectLst/>
                          <a:latin typeface="Calibri"/>
                          <a:ea typeface="+mn-ea"/>
                          <a:cs typeface="+mn-cs"/>
                        </a:rPr>
                        <a:t>24,21</a:t>
                      </a:r>
                      <a:endParaRPr lang="ru-RU" sz="1800" b="1" i="0" u="none" strike="noStrike" kern="1200" dirty="0">
                        <a:solidFill>
                          <a:schemeClr val="tx1"/>
                        </a:solidFill>
                        <a:effectLst/>
                        <a:latin typeface="Calibri"/>
                        <a:ea typeface="+mn-ea"/>
                        <a:cs typeface="+mn-cs"/>
                      </a:endParaRPr>
                    </a:p>
                  </a:txBody>
                  <a:tcPr marL="6137" marR="252000" marT="613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F6"/>
                    </a:solidFill>
                  </a:tcPr>
                </a:tc>
                <a:extLst>
                  <a:ext uri="{0D108BD9-81ED-4DB2-BD59-A6C34878D82A}">
                    <a16:rowId xmlns:a16="http://schemas.microsoft.com/office/drawing/2014/main" val="10005"/>
                  </a:ext>
                </a:extLst>
              </a:tr>
              <a:tr h="388694">
                <a:tc>
                  <a:txBody>
                    <a:bodyPr/>
                    <a:lstStyle/>
                    <a:p>
                      <a:pPr algn="l" fontAlgn="t">
                        <a:lnSpc>
                          <a:spcPts val="1500"/>
                        </a:lnSpc>
                      </a:pPr>
                      <a:r>
                        <a:rPr lang="ru-RU" sz="1600" b="1" u="none" strike="noStrike" kern="1200" dirty="0" smtClean="0">
                          <a:solidFill>
                            <a:schemeClr val="tx1"/>
                          </a:solidFill>
                          <a:effectLst/>
                          <a:latin typeface="+mn-lt"/>
                          <a:ea typeface="+mn-ea"/>
                          <a:cs typeface="+mn-cs"/>
                        </a:rPr>
                        <a:t>Индексация расходов  на оплату коммунальных услуг </a:t>
                      </a:r>
                    </a:p>
                  </a:txBody>
                  <a:tcPr marL="180000" marR="18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F6"/>
                    </a:solidFill>
                  </a:tcPr>
                </a:tc>
                <a:tc>
                  <a:txBody>
                    <a:bodyPr/>
                    <a:lstStyle/>
                    <a:p>
                      <a:pPr algn="r" fontAlgn="b"/>
                      <a:r>
                        <a:rPr lang="ru-RU" sz="1800" b="1" i="0" u="none" strike="noStrike" kern="1200" dirty="0" smtClean="0">
                          <a:solidFill>
                            <a:schemeClr val="tx1"/>
                          </a:solidFill>
                          <a:effectLst/>
                          <a:latin typeface="Calibri"/>
                          <a:ea typeface="+mn-ea"/>
                          <a:cs typeface="+mn-cs"/>
                        </a:rPr>
                        <a:t>27 049,06</a:t>
                      </a:r>
                      <a:endParaRPr lang="ru-RU" sz="1800" b="1" i="0" u="none" strike="noStrike" kern="1200" dirty="0">
                        <a:solidFill>
                          <a:schemeClr val="tx1"/>
                        </a:solidFill>
                        <a:effectLst/>
                        <a:latin typeface="Calibri"/>
                        <a:ea typeface="+mn-ea"/>
                        <a:cs typeface="+mn-cs"/>
                      </a:endParaRPr>
                    </a:p>
                  </a:txBody>
                  <a:tcPr marL="6137" marR="252000" marT="613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F6"/>
                    </a:solidFill>
                  </a:tcPr>
                </a:tc>
                <a:extLst>
                  <a:ext uri="{0D108BD9-81ED-4DB2-BD59-A6C34878D82A}">
                    <a16:rowId xmlns:a16="http://schemas.microsoft.com/office/drawing/2014/main" val="10006"/>
                  </a:ext>
                </a:extLst>
              </a:tr>
              <a:tr h="630901">
                <a:tc>
                  <a:txBody>
                    <a:bodyPr/>
                    <a:lstStyle/>
                    <a:p>
                      <a:pPr algn="l" fontAlgn="t"/>
                      <a:r>
                        <a:rPr lang="ru-RU" sz="1600" b="1" u="none" strike="noStrike" kern="1200" dirty="0" smtClean="0">
                          <a:solidFill>
                            <a:schemeClr val="dk1"/>
                          </a:solidFill>
                          <a:effectLst/>
                          <a:latin typeface="+mn-lt"/>
                          <a:ea typeface="+mn-ea"/>
                          <a:cs typeface="+mn-cs"/>
                        </a:rPr>
                        <a:t>Резервный</a:t>
                      </a:r>
                      <a:r>
                        <a:rPr lang="ru-RU" sz="1600" b="1" u="none" strike="noStrike" kern="1200" baseline="0" dirty="0" smtClean="0">
                          <a:solidFill>
                            <a:schemeClr val="dk1"/>
                          </a:solidFill>
                          <a:effectLst/>
                          <a:latin typeface="+mn-lt"/>
                          <a:ea typeface="+mn-ea"/>
                          <a:cs typeface="+mn-cs"/>
                        </a:rPr>
                        <a:t> фонд Шпаковского муниципального округа</a:t>
                      </a:r>
                      <a:endParaRPr lang="ru-RU" sz="1600" b="1" u="none" strike="noStrike" kern="1200" dirty="0" smtClean="0">
                        <a:solidFill>
                          <a:schemeClr val="dk1"/>
                        </a:solidFill>
                        <a:effectLst/>
                        <a:latin typeface="+mn-lt"/>
                        <a:ea typeface="+mn-ea"/>
                        <a:cs typeface="+mn-cs"/>
                      </a:endParaRPr>
                    </a:p>
                  </a:txBody>
                  <a:tcPr marL="180000" marR="18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F6"/>
                    </a:solidFill>
                  </a:tcPr>
                </a:tc>
                <a:tc>
                  <a:txBody>
                    <a:bodyPr/>
                    <a:lstStyle/>
                    <a:p>
                      <a:pPr algn="r" fontAlgn="b"/>
                      <a:r>
                        <a:rPr lang="ru-RU" sz="1800" b="1" i="0" u="none" strike="noStrike" kern="1200" dirty="0" smtClean="0">
                          <a:solidFill>
                            <a:schemeClr val="tx1"/>
                          </a:solidFill>
                          <a:effectLst/>
                          <a:latin typeface="Calibri"/>
                          <a:ea typeface="+mn-ea"/>
                          <a:cs typeface="+mn-cs"/>
                        </a:rPr>
                        <a:t>3 500,00</a:t>
                      </a:r>
                      <a:endParaRPr lang="ru-RU" sz="1800" b="1" i="0" u="none" strike="noStrike" kern="1200" dirty="0">
                        <a:solidFill>
                          <a:schemeClr val="tx1"/>
                        </a:solidFill>
                        <a:effectLst/>
                        <a:latin typeface="Calibri"/>
                        <a:ea typeface="+mn-ea"/>
                        <a:cs typeface="+mn-cs"/>
                      </a:endParaRPr>
                    </a:p>
                  </a:txBody>
                  <a:tcPr marL="6137" marR="252000" marT="613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F6"/>
                    </a:solidFill>
                  </a:tcPr>
                </a:tc>
                <a:extLst>
                  <a:ext uri="{0D108BD9-81ED-4DB2-BD59-A6C34878D82A}">
                    <a16:rowId xmlns:a16="http://schemas.microsoft.com/office/drawing/2014/main" val="10009"/>
                  </a:ext>
                </a:extLst>
              </a:tr>
              <a:tr h="630901">
                <a:tc>
                  <a:txBody>
                    <a:bodyPr/>
                    <a:lstStyle/>
                    <a:p>
                      <a:pPr algn="l" fontAlgn="t"/>
                      <a:r>
                        <a:rPr lang="ru-RU" sz="1600" b="1" u="sng" strike="noStrike" kern="1200" dirty="0" smtClean="0">
                          <a:solidFill>
                            <a:schemeClr val="dk1"/>
                          </a:solidFill>
                          <a:effectLst/>
                          <a:latin typeface="+mn-lt"/>
                          <a:ea typeface="+mn-ea"/>
                          <a:cs typeface="+mn-cs"/>
                        </a:rPr>
                        <a:t>ИТОГО дополнительно</a:t>
                      </a:r>
                    </a:p>
                  </a:txBody>
                  <a:tcPr marL="180000" marR="18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F6"/>
                    </a:solidFill>
                  </a:tcPr>
                </a:tc>
                <a:tc>
                  <a:txBody>
                    <a:bodyPr/>
                    <a:lstStyle/>
                    <a:p>
                      <a:pPr algn="r" fontAlgn="b"/>
                      <a:r>
                        <a:rPr lang="ru-RU" sz="1800" b="1" i="0" u="sng" strike="noStrike" kern="1200" dirty="0" smtClean="0">
                          <a:solidFill>
                            <a:schemeClr val="tx1"/>
                          </a:solidFill>
                          <a:effectLst/>
                          <a:latin typeface="Calibri"/>
                          <a:ea typeface="+mn-ea"/>
                          <a:cs typeface="+mn-cs"/>
                        </a:rPr>
                        <a:t>268 728,35</a:t>
                      </a:r>
                      <a:endParaRPr lang="ru-RU" sz="1800" b="1" i="0" u="sng" strike="noStrike" kern="1200" dirty="0">
                        <a:solidFill>
                          <a:schemeClr val="tx1"/>
                        </a:solidFill>
                        <a:effectLst/>
                        <a:latin typeface="Calibri"/>
                        <a:ea typeface="+mn-ea"/>
                        <a:cs typeface="+mn-cs"/>
                      </a:endParaRPr>
                    </a:p>
                  </a:txBody>
                  <a:tcPr marL="6137" marR="252000" marT="613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EFF6"/>
                    </a:solidFill>
                  </a:tcPr>
                </a:tc>
                <a:extLst>
                  <a:ext uri="{0D108BD9-81ED-4DB2-BD59-A6C34878D82A}">
                    <a16:rowId xmlns:a16="http://schemas.microsoft.com/office/drawing/2014/main" val="1668180225"/>
                  </a:ext>
                </a:extLst>
              </a:tr>
            </a:tbl>
          </a:graphicData>
        </a:graphic>
      </p:graphicFrame>
      <p:sp>
        <p:nvSpPr>
          <p:cNvPr id="6" name="Прямоугольник 5"/>
          <p:cNvSpPr/>
          <p:nvPr/>
        </p:nvSpPr>
        <p:spPr>
          <a:xfrm>
            <a:off x="8294272" y="1513723"/>
            <a:ext cx="1336681" cy="307716"/>
          </a:xfrm>
          <a:prstGeom prst="rect">
            <a:avLst/>
          </a:prstGeom>
        </p:spPr>
        <p:txBody>
          <a:bodyPr wrap="square" lIns="91380" tIns="45690" rIns="91380" bIns="45690">
            <a:spAutoFit/>
          </a:bodyPr>
          <a:lstStyle/>
          <a:p>
            <a:pPr marL="0" marR="0" lvl="0" indent="0" algn="l" defTabSz="913725"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w="900" cmpd="sng">
                  <a:noFill/>
                  <a:prstDash val="solid"/>
                </a:ln>
                <a:solidFill>
                  <a:prstClr val="black"/>
                </a:solidFill>
                <a:effectLst>
                  <a:innerShdw blurRad="101600" dist="76200" dir="5400000">
                    <a:srgbClr val="4F81BD">
                      <a:satMod val="190000"/>
                      <a:tint val="100000"/>
                      <a:alpha val="74000"/>
                    </a:srgbClr>
                  </a:innerShdw>
                </a:effectLst>
                <a:uLnTx/>
                <a:uFillTx/>
                <a:latin typeface="Times New Roman" pitchFamily="18" charset="0"/>
                <a:ea typeface="+mn-ea"/>
                <a:cs typeface="Times New Roman" pitchFamily="18" charset="0"/>
              </a:rPr>
              <a:t>(тыс. рублей)</a:t>
            </a:r>
            <a:endParaRPr kumimoji="0" lang="ru-RU" sz="1400" b="1" i="0" u="none" strike="noStrike" kern="1200" cap="none" spc="0" normalizeH="0" baseline="0" noProof="0" dirty="0">
              <a:ln w="900" cmpd="sng">
                <a:noFill/>
                <a:prstDash val="solid"/>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522610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627603" y="1901984"/>
            <a:ext cx="4476427" cy="2026399"/>
          </a:xfrm>
          <a:prstGeom prst="roundRect">
            <a:avLst>
              <a:gd name="adj" fmla="val 7144"/>
            </a:avLst>
          </a:prstGeom>
          <a:solidFill>
            <a:schemeClr val="accent5">
              <a:lumMod val="20000"/>
              <a:lumOff val="80000"/>
            </a:schemeClr>
          </a:solidFill>
          <a:ln w="9525">
            <a:solidFill>
              <a:schemeClr val="bg2">
                <a:lumMod val="75000"/>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endParaRPr lang="ru-RU" sz="1200" b="1">
              <a:solidFill>
                <a:schemeClr val="tx1">
                  <a:lumMod val="75000"/>
                  <a:lumOff val="25000"/>
                </a:schemeClr>
              </a:solidFill>
            </a:endParaRPr>
          </a:p>
        </p:txBody>
      </p:sp>
      <p:sp>
        <p:nvSpPr>
          <p:cNvPr id="4" name="Пятиугольник 3"/>
          <p:cNvSpPr/>
          <p:nvPr/>
        </p:nvSpPr>
        <p:spPr>
          <a:xfrm>
            <a:off x="344488" y="1466379"/>
            <a:ext cx="4535718" cy="555625"/>
          </a:xfrm>
          <a:prstGeom prst="homePlate">
            <a:avLst/>
          </a:prstGeom>
          <a:gradFill flip="none" rotWithShape="1">
            <a:gsLst>
              <a:gs pos="1805">
                <a:schemeClr val="accent1">
                  <a:lumMod val="75000"/>
                </a:schemeClr>
              </a:gs>
              <a:gs pos="100000">
                <a:srgbClr val="A5D3DF"/>
              </a:gs>
            </a:gsLst>
            <a:lin ang="0" scaled="1"/>
            <a:tileRect/>
          </a:gra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anchor="ctr"/>
          <a:lstStyle/>
          <a:p>
            <a:pPr>
              <a:lnSpc>
                <a:spcPts val="1200"/>
              </a:lnSpc>
              <a:spcBef>
                <a:spcPts val="0"/>
              </a:spcBef>
              <a:spcAft>
                <a:spcPts val="0"/>
              </a:spcAft>
              <a:defRPr/>
            </a:pPr>
            <a:r>
              <a:rPr lang="ru-RU" sz="1600" dirty="0">
                <a:solidFill>
                  <a:schemeClr val="bg1"/>
                </a:solidFill>
                <a:effectLst>
                  <a:outerShdw blurRad="38100" dist="38100" dir="2700000" algn="tl">
                    <a:srgbClr val="000000">
                      <a:alpha val="43137"/>
                    </a:srgbClr>
                  </a:outerShdw>
                </a:effectLst>
                <a:latin typeface="Impact" panose="020B0806030902050204" pitchFamily="34" charset="0"/>
              </a:rPr>
              <a:t>В </a:t>
            </a:r>
            <a:r>
              <a:rPr lang="ru-RU" sz="1600" dirty="0" smtClean="0">
                <a:solidFill>
                  <a:schemeClr val="bg1"/>
                </a:solidFill>
                <a:effectLst>
                  <a:outerShdw blurRad="38100" dist="38100" dir="2700000" algn="tl">
                    <a:srgbClr val="000000">
                      <a:alpha val="43137"/>
                    </a:srgbClr>
                  </a:outerShdw>
                </a:effectLst>
                <a:latin typeface="Impact" panose="020B0806030902050204" pitchFamily="34" charset="0"/>
              </a:rPr>
              <a:t>2026 </a:t>
            </a:r>
            <a:r>
              <a:rPr lang="ru-RU" sz="1600" dirty="0">
                <a:solidFill>
                  <a:schemeClr val="bg1"/>
                </a:solidFill>
                <a:effectLst>
                  <a:outerShdw blurRad="38100" dist="38100" dir="2700000" algn="tl">
                    <a:srgbClr val="000000">
                      <a:alpha val="43137"/>
                    </a:srgbClr>
                  </a:outerShdw>
                </a:effectLst>
                <a:latin typeface="Impact" panose="020B0806030902050204" pitchFamily="34" charset="0"/>
              </a:rPr>
              <a:t>ГОДУ ДОПОЛНИТЕЛЬНО </a:t>
            </a:r>
            <a:r>
              <a:rPr lang="ru-RU" sz="1600" dirty="0" smtClean="0">
                <a:solidFill>
                  <a:schemeClr val="bg1"/>
                </a:solidFill>
                <a:effectLst>
                  <a:outerShdw blurRad="38100" dist="38100" dir="2700000" algn="tl">
                    <a:srgbClr val="000000">
                      <a:alpha val="43137"/>
                    </a:srgbClr>
                  </a:outerShdw>
                </a:effectLst>
                <a:latin typeface="Impact" panose="020B0806030902050204" pitchFamily="34" charset="0"/>
              </a:rPr>
              <a:t>ЗАПЛАНИРОВАНО</a:t>
            </a:r>
            <a:r>
              <a:rPr lang="ru-RU" sz="1600" dirty="0">
                <a:solidFill>
                  <a:schemeClr val="bg1"/>
                </a:solidFill>
                <a:effectLst>
                  <a:outerShdw blurRad="38100" dist="38100" dir="2700000" algn="tl">
                    <a:srgbClr val="000000">
                      <a:alpha val="43137"/>
                    </a:srgbClr>
                  </a:outerShdw>
                </a:effectLst>
                <a:latin typeface="Impact" panose="020B0806030902050204" pitchFamily="34" charset="0"/>
              </a:rPr>
              <a:t>:</a:t>
            </a:r>
          </a:p>
        </p:txBody>
      </p:sp>
      <p:sp>
        <p:nvSpPr>
          <p:cNvPr id="5" name="Скругленный прямоугольник 4"/>
          <p:cNvSpPr/>
          <p:nvPr/>
        </p:nvSpPr>
        <p:spPr>
          <a:xfrm>
            <a:off x="4060969" y="2242295"/>
            <a:ext cx="936894" cy="267542"/>
          </a:xfrm>
          <a:prstGeom prst="roundRect">
            <a:avLst>
              <a:gd name="adj" fmla="val 50000"/>
            </a:avLst>
          </a:prstGeom>
          <a:solidFill>
            <a:schemeClr val="bg1"/>
          </a:solidFill>
          <a:ln w="12700">
            <a:solidFill>
              <a:schemeClr val="tx1">
                <a:lumMod val="50000"/>
                <a:lumOff val="50000"/>
              </a:schemeClr>
            </a:solidFill>
          </a:ln>
          <a:effectLst>
            <a:outerShdw blurRad="50800" dist="381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36000" bIns="0" anchor="ctr"/>
          <a:lstStyle/>
          <a:p>
            <a:pPr algn="ctr" eaLnBrk="1" hangingPunct="1">
              <a:defRPr/>
            </a:pPr>
            <a:r>
              <a:rPr lang="ru-RU" altLang="en-US" sz="1200" b="1" dirty="0" smtClean="0">
                <a:solidFill>
                  <a:schemeClr val="tx1"/>
                </a:solidFill>
                <a:latin typeface="Arial" panose="020B0604020202020204" pitchFamily="34" charset="0"/>
                <a:cs typeface="Arial" panose="020B0604020202020204" pitchFamily="34" charset="0"/>
                <a:sym typeface="+mn-lt"/>
              </a:rPr>
              <a:t>43 132,92</a:t>
            </a:r>
            <a:endParaRPr lang="ru-RU" altLang="en-US" sz="1200" b="1" dirty="0">
              <a:solidFill>
                <a:schemeClr val="tx1"/>
              </a:solidFill>
              <a:latin typeface="Arial" panose="020B0604020202020204" pitchFamily="34" charset="0"/>
              <a:cs typeface="Arial" panose="020B0604020202020204" pitchFamily="34" charset="0"/>
              <a:sym typeface="+mn-lt"/>
            </a:endParaRPr>
          </a:p>
        </p:txBody>
      </p:sp>
      <p:sp>
        <p:nvSpPr>
          <p:cNvPr id="9" name="Прямоугольник 47"/>
          <p:cNvSpPr>
            <a:spLocks noChangeArrowheads="1"/>
          </p:cNvSpPr>
          <p:nvPr/>
        </p:nvSpPr>
        <p:spPr bwMode="auto">
          <a:xfrm>
            <a:off x="839037" y="520201"/>
            <a:ext cx="828947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ts val="1800"/>
              </a:lnSpc>
              <a:defRPr/>
            </a:pPr>
            <a:r>
              <a:rPr lang="ru-RU" altLang="ru-RU" sz="1850" b="1" dirty="0">
                <a:ln w="900" cmpd="sng">
                  <a:solidFill>
                    <a:schemeClr val="accent1">
                      <a:satMod val="190000"/>
                      <a:alpha val="55000"/>
                    </a:schemeClr>
                  </a:solidFill>
                  <a:prstDash val="solid"/>
                </a:ln>
                <a:latin typeface="Times New Roman"/>
                <a:cs typeface="+mn-cs"/>
              </a:rPr>
              <a:t>ПОВЫШЕНИЕ ОПЛАТЫ ТРУДА РАБОТНИКОВ МУНИЦИПАЛЬНЫХ УЧРЕЖДЕНИЙ И ОМСУ ШПАКОВСКОГО МУНИЦИПАЛЬНОГО ОКРУГА СТАВРОПОЛЬСКОГО КРАЯ В </a:t>
            </a:r>
            <a:r>
              <a:rPr lang="ru-RU" altLang="ru-RU" sz="1850" b="1" dirty="0" smtClean="0">
                <a:ln w="900" cmpd="sng">
                  <a:solidFill>
                    <a:schemeClr val="accent1">
                      <a:satMod val="190000"/>
                      <a:alpha val="55000"/>
                    </a:schemeClr>
                  </a:solidFill>
                  <a:prstDash val="solid"/>
                </a:ln>
                <a:latin typeface="Times New Roman"/>
                <a:cs typeface="+mn-cs"/>
              </a:rPr>
              <a:t>2026-2028 гг.</a:t>
            </a:r>
            <a:endParaRPr lang="ru-RU" altLang="ru-RU" sz="1850" b="1" dirty="0">
              <a:ln w="900" cmpd="sng">
                <a:solidFill>
                  <a:schemeClr val="accent1">
                    <a:satMod val="190000"/>
                    <a:alpha val="55000"/>
                  </a:schemeClr>
                </a:solidFill>
                <a:prstDash val="solid"/>
              </a:ln>
              <a:latin typeface="Times New Roman"/>
              <a:cs typeface="+mn-cs"/>
            </a:endParaRPr>
          </a:p>
        </p:txBody>
      </p:sp>
      <p:graphicFrame>
        <p:nvGraphicFramePr>
          <p:cNvPr id="10" name="Таблица 9"/>
          <p:cNvGraphicFramePr>
            <a:graphicFrameLocks noGrp="1"/>
          </p:cNvGraphicFramePr>
          <p:nvPr>
            <p:extLst/>
          </p:nvPr>
        </p:nvGraphicFramePr>
        <p:xfrm>
          <a:off x="664011" y="2191022"/>
          <a:ext cx="3322637" cy="1737360"/>
        </p:xfrm>
        <a:graphic>
          <a:graphicData uri="http://schemas.openxmlformats.org/drawingml/2006/table">
            <a:tbl>
              <a:tblPr>
                <a:tableStyleId>{5C22544A-7EE6-4342-B048-85BDC9FD1C3A}</a:tableStyleId>
              </a:tblPr>
              <a:tblGrid>
                <a:gridCol w="3322637">
                  <a:extLst>
                    <a:ext uri="{9D8B030D-6E8A-4147-A177-3AD203B41FA5}">
                      <a16:colId xmlns:a16="http://schemas.microsoft.com/office/drawing/2014/main" val="20000"/>
                    </a:ext>
                  </a:extLst>
                </a:gridCol>
              </a:tblGrid>
              <a:tr h="266432">
                <a:tc>
                  <a:txBody>
                    <a:bodyPr/>
                    <a:lstStyle/>
                    <a:p>
                      <a:pPr algn="just">
                        <a:lnSpc>
                          <a:spcPct val="100000"/>
                        </a:lnSpc>
                      </a:pPr>
                      <a:r>
                        <a:rPr lang="ru-RU" sz="1200" dirty="0" smtClean="0">
                          <a:latin typeface="Times New Roman" panose="02020603050405020304" pitchFamily="18" charset="0"/>
                          <a:cs typeface="Times New Roman" panose="02020603050405020304" pitchFamily="18" charset="0"/>
                        </a:rPr>
                        <a:t>повышение оплаты труда «указных» категорий*</a:t>
                      </a:r>
                    </a:p>
                    <a:p>
                      <a:pPr algn="just">
                        <a:lnSpc>
                          <a:spcPct val="100000"/>
                        </a:lnSpc>
                      </a:pPr>
                      <a:endParaRPr lang="ru-RU" sz="1200" dirty="0" smtClean="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3974">
                <a:tc>
                  <a:txBody>
                    <a:bodyPr/>
                    <a:lstStyle/>
                    <a:p>
                      <a:pPr algn="just">
                        <a:lnSpc>
                          <a:spcPct val="100000"/>
                        </a:lnSpc>
                      </a:pPr>
                      <a:r>
                        <a:rPr lang="ru-RU" sz="1200" dirty="0" smtClean="0">
                          <a:latin typeface="Times New Roman" panose="02020603050405020304" pitchFamily="18" charset="0"/>
                          <a:cs typeface="Times New Roman" panose="02020603050405020304" pitchFamily="18" charset="0"/>
                        </a:rPr>
                        <a:t>обеспечение выплаты зарплаты не ниже МРОТ**</a:t>
                      </a:r>
                    </a:p>
                    <a:p>
                      <a:pPr algn="just">
                        <a:lnSpc>
                          <a:spcPct val="100000"/>
                        </a:lnSpc>
                      </a:pPr>
                      <a:endParaRPr lang="ru-RU" sz="1200" dirty="0" smtClean="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3974">
                <a:tc>
                  <a:txBody>
                    <a:bodyPr/>
                    <a:lstStyle/>
                    <a:p>
                      <a:pPr algn="just">
                        <a:lnSpc>
                          <a:spcPct val="100000"/>
                        </a:lnSpc>
                      </a:pPr>
                      <a:r>
                        <a:rPr lang="ru-RU" sz="1200" dirty="0" smtClean="0">
                          <a:latin typeface="Times New Roman" panose="02020603050405020304" pitchFamily="18" charset="0"/>
                          <a:cs typeface="Times New Roman" panose="02020603050405020304" pitchFamily="18" charset="0"/>
                        </a:rPr>
                        <a:t>повышение оплаты труда работников учреждений и ОМСУ </a:t>
                      </a:r>
                      <a:r>
                        <a:rPr lang="ru-RU" sz="1200" baseline="0" dirty="0" smtClean="0">
                          <a:latin typeface="Times New Roman" panose="02020603050405020304" pitchFamily="18" charset="0"/>
                          <a:cs typeface="Times New Roman" panose="02020603050405020304" pitchFamily="18" charset="0"/>
                        </a:rPr>
                        <a:t>*</a:t>
                      </a:r>
                      <a:r>
                        <a:rPr lang="ru-RU" sz="1200" dirty="0" smtClean="0">
                          <a:latin typeface="Times New Roman" panose="02020603050405020304" pitchFamily="18" charset="0"/>
                          <a:cs typeface="Times New Roman" panose="02020603050405020304" pitchFamily="18" charset="0"/>
                        </a:rPr>
                        <a:t>**</a:t>
                      </a:r>
                    </a:p>
                    <a:p>
                      <a:pPr algn="just">
                        <a:lnSpc>
                          <a:spcPct val="100000"/>
                        </a:lnSpc>
                      </a:pPr>
                      <a:endParaRPr lang="ru-RU" sz="1200" dirty="0" smtClean="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1" name="Прямоугольник 10"/>
          <p:cNvSpPr/>
          <p:nvPr/>
        </p:nvSpPr>
        <p:spPr>
          <a:xfrm>
            <a:off x="664010" y="4163126"/>
            <a:ext cx="8578472" cy="23309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10318" algn="just" defTabSz="989160">
              <a:defRPr/>
            </a:pPr>
            <a:r>
              <a:rPr lang="ru-RU" sz="1300" i="1" dirty="0">
                <a:solidFill>
                  <a:schemeClr val="tx1"/>
                </a:solidFill>
                <a:latin typeface="Times New Roman" panose="02020603050405020304" pitchFamily="18" charset="0"/>
                <a:cs typeface="Times New Roman" panose="02020603050405020304" pitchFamily="18" charset="0"/>
              </a:rPr>
              <a:t>*объем средств на повышение оплаты труда работников в сфере образования, культуры в соответствии с указами Президента Российской Федерации от 7 мая 2012 г. № 597 «О мероприятиях по реализации государственной социальной политики», от 1 июня 2012 г. № 761 «О Национальной стратегии действий в интересах детей на 2012-2017 годы», от 28 декабря 2012 г. № 1688 «О некоторых мерах по реализации государственной политики в сфере защиты детей-сирот и детей, оставшихся без попечения родителей» исходя из необходимости сохранения целевых показателей на достигнутом уровне (значение среднемесячного дохода от трудовой деятельности в </a:t>
            </a:r>
            <a:r>
              <a:rPr lang="ru-RU" sz="1300" i="1" dirty="0" smtClean="0">
                <a:solidFill>
                  <a:schemeClr val="tx1"/>
                </a:solidFill>
                <a:latin typeface="Times New Roman" panose="02020603050405020304" pitchFamily="18" charset="0"/>
                <a:cs typeface="Times New Roman" panose="02020603050405020304" pitchFamily="18" charset="0"/>
              </a:rPr>
              <a:t>2025-2026 </a:t>
            </a:r>
            <a:r>
              <a:rPr lang="ru-RU" sz="1300" i="1" dirty="0">
                <a:solidFill>
                  <a:schemeClr val="tx1"/>
                </a:solidFill>
                <a:latin typeface="Times New Roman" panose="02020603050405020304" pitchFamily="18" charset="0"/>
                <a:cs typeface="Times New Roman" panose="02020603050405020304" pitchFamily="18" charset="0"/>
              </a:rPr>
              <a:t>годах увеличилось с </a:t>
            </a:r>
            <a:r>
              <a:rPr lang="ru-RU" sz="1300" i="1" dirty="0" smtClean="0">
                <a:solidFill>
                  <a:schemeClr val="tx1"/>
                </a:solidFill>
                <a:latin typeface="Times New Roman" panose="02020603050405020304" pitchFamily="18" charset="0"/>
                <a:cs typeface="Times New Roman" panose="02020603050405020304" pitchFamily="18" charset="0"/>
              </a:rPr>
              <a:t>39 288,00 рублей </a:t>
            </a:r>
            <a:r>
              <a:rPr lang="ru-RU" sz="1300" i="1" dirty="0">
                <a:solidFill>
                  <a:schemeClr val="tx1"/>
                </a:solidFill>
                <a:latin typeface="Times New Roman" panose="02020603050405020304" pitchFamily="18" charset="0"/>
                <a:cs typeface="Times New Roman" panose="02020603050405020304" pitchFamily="18" charset="0"/>
              </a:rPr>
              <a:t>до </a:t>
            </a:r>
            <a:r>
              <a:rPr lang="ru-RU" sz="1300" i="1" dirty="0" smtClean="0">
                <a:solidFill>
                  <a:schemeClr val="tx1"/>
                </a:solidFill>
                <a:latin typeface="Times New Roman" panose="02020603050405020304" pitchFamily="18" charset="0"/>
                <a:cs typeface="Times New Roman" panose="02020603050405020304" pitchFamily="18" charset="0"/>
              </a:rPr>
              <a:t>49 921,20 рублей);</a:t>
            </a:r>
            <a:endParaRPr lang="ru-RU" sz="1300" i="1" dirty="0">
              <a:solidFill>
                <a:schemeClr val="tx1"/>
              </a:solidFill>
              <a:latin typeface="Times New Roman" panose="02020603050405020304" pitchFamily="18" charset="0"/>
              <a:cs typeface="Times New Roman" panose="02020603050405020304" pitchFamily="18" charset="0"/>
            </a:endParaRPr>
          </a:p>
          <a:p>
            <a:pPr indent="410318" algn="just" defTabSz="989160">
              <a:defRPr/>
            </a:pPr>
            <a:r>
              <a:rPr lang="ru-RU" sz="1300" i="1" dirty="0">
                <a:solidFill>
                  <a:schemeClr val="tx1"/>
                </a:solidFill>
                <a:latin typeface="Times New Roman" panose="02020603050405020304" pitchFamily="18" charset="0"/>
                <a:cs typeface="Times New Roman" panose="02020603050405020304" pitchFamily="18" charset="0"/>
              </a:rPr>
              <a:t>**средства на обеспечение выплаты минимального размера оплаты труда не менее </a:t>
            </a:r>
            <a:r>
              <a:rPr lang="ru-RU" sz="1300" i="1" dirty="0" smtClean="0">
                <a:solidFill>
                  <a:schemeClr val="tx1"/>
                </a:solidFill>
                <a:latin typeface="Times New Roman" panose="02020603050405020304" pitchFamily="18" charset="0"/>
                <a:cs typeface="Times New Roman" panose="02020603050405020304" pitchFamily="18" charset="0"/>
              </a:rPr>
              <a:t>27 093,00 рублей;</a:t>
            </a:r>
            <a:endParaRPr lang="ru-RU" sz="1300" i="1" dirty="0">
              <a:solidFill>
                <a:schemeClr val="tx1"/>
              </a:solidFill>
              <a:latin typeface="Times New Roman" panose="02020603050405020304" pitchFamily="18" charset="0"/>
              <a:cs typeface="Times New Roman" panose="02020603050405020304" pitchFamily="18" charset="0"/>
            </a:endParaRPr>
          </a:p>
          <a:p>
            <a:pPr indent="410318" algn="just" defTabSz="989160">
              <a:defRPr/>
            </a:pPr>
            <a:r>
              <a:rPr lang="ru-RU" sz="1300" i="1" dirty="0">
                <a:solidFill>
                  <a:schemeClr val="tx1"/>
                </a:solidFill>
                <a:latin typeface="Times New Roman" panose="02020603050405020304" pitchFamily="18" charset="0"/>
                <a:cs typeface="Times New Roman" panose="02020603050405020304" pitchFamily="18" charset="0"/>
              </a:rPr>
              <a:t>***средства на оплату труда категорий работников бюджетной сферы, которые не попадают под действие </a:t>
            </a:r>
            <a:r>
              <a:rPr lang="ru-RU" sz="1300" i="1" dirty="0">
                <a:solidFill>
                  <a:prstClr val="black"/>
                </a:solidFill>
                <a:latin typeface="Times New Roman" panose="02020603050405020304" pitchFamily="18" charset="0"/>
                <a:cs typeface="Times New Roman" panose="02020603050405020304" pitchFamily="18" charset="0"/>
              </a:rPr>
              <a:t>указов Президента Российской Федерации 2012 года, с учетом индексации с 1 января </a:t>
            </a:r>
            <a:r>
              <a:rPr lang="ru-RU" sz="1300" i="1" dirty="0" smtClean="0">
                <a:solidFill>
                  <a:prstClr val="black"/>
                </a:solidFill>
                <a:latin typeface="Times New Roman" panose="02020603050405020304" pitchFamily="18" charset="0"/>
                <a:cs typeface="Times New Roman" panose="02020603050405020304" pitchFamily="18" charset="0"/>
              </a:rPr>
              <a:t>2026 </a:t>
            </a:r>
            <a:r>
              <a:rPr lang="ru-RU" sz="1300" i="1" dirty="0">
                <a:solidFill>
                  <a:prstClr val="black"/>
                </a:solidFill>
                <a:latin typeface="Times New Roman" panose="02020603050405020304" pitchFamily="18" charset="0"/>
                <a:cs typeface="Times New Roman" panose="02020603050405020304" pitchFamily="18" charset="0"/>
              </a:rPr>
              <a:t>года на </a:t>
            </a:r>
            <a:r>
              <a:rPr lang="ru-RU" sz="1300" i="1" dirty="0" smtClean="0">
                <a:solidFill>
                  <a:prstClr val="black"/>
                </a:solidFill>
                <a:latin typeface="Times New Roman" panose="02020603050405020304" pitchFamily="18" charset="0"/>
                <a:cs typeface="Times New Roman" panose="02020603050405020304" pitchFamily="18" charset="0"/>
              </a:rPr>
              <a:t>10,0 процентов и    с 1 июля 2026 года на 10,0 процентов. </a:t>
            </a:r>
            <a:endParaRPr lang="ru-RU" sz="1300" i="1" dirty="0">
              <a:solidFill>
                <a:prstClr val="black"/>
              </a:solidFill>
              <a:latin typeface="Times New Roman" panose="02020603050405020304" pitchFamily="18" charset="0"/>
              <a:cs typeface="Times New Roman" panose="02020603050405020304" pitchFamily="18" charset="0"/>
            </a:endParaRPr>
          </a:p>
        </p:txBody>
      </p:sp>
      <p:sp>
        <p:nvSpPr>
          <p:cNvPr id="16" name="Скругленный прямоугольник 15"/>
          <p:cNvSpPr/>
          <p:nvPr/>
        </p:nvSpPr>
        <p:spPr>
          <a:xfrm>
            <a:off x="4060969" y="2731260"/>
            <a:ext cx="936894" cy="267542"/>
          </a:xfrm>
          <a:prstGeom prst="roundRect">
            <a:avLst>
              <a:gd name="adj" fmla="val 50000"/>
            </a:avLst>
          </a:prstGeom>
          <a:solidFill>
            <a:schemeClr val="bg1"/>
          </a:solidFill>
          <a:ln w="12700">
            <a:solidFill>
              <a:schemeClr val="tx1">
                <a:lumMod val="50000"/>
                <a:lumOff val="50000"/>
              </a:schemeClr>
            </a:solidFill>
          </a:ln>
          <a:effectLst>
            <a:outerShdw blurRad="50800" dist="381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36000" bIns="0" anchor="ctr"/>
          <a:lstStyle/>
          <a:p>
            <a:pPr algn="ctr" eaLnBrk="1" hangingPunct="1">
              <a:defRPr/>
            </a:pPr>
            <a:r>
              <a:rPr lang="ru-RU" altLang="en-US" sz="1200" b="1" dirty="0" smtClean="0">
                <a:solidFill>
                  <a:schemeClr val="tx1"/>
                </a:solidFill>
                <a:latin typeface="Arial" panose="020B0604020202020204" pitchFamily="34" charset="0"/>
                <a:cs typeface="Arial" panose="020B0604020202020204" pitchFamily="34" charset="0"/>
                <a:sym typeface="+mn-lt"/>
              </a:rPr>
              <a:t>157 919,81</a:t>
            </a:r>
            <a:endParaRPr lang="ru-RU" altLang="en-US" sz="1200" b="1" dirty="0">
              <a:solidFill>
                <a:schemeClr val="tx1"/>
              </a:solidFill>
              <a:latin typeface="Arial" panose="020B0604020202020204" pitchFamily="34" charset="0"/>
              <a:cs typeface="Arial" panose="020B0604020202020204" pitchFamily="34" charset="0"/>
              <a:sym typeface="+mn-lt"/>
            </a:endParaRPr>
          </a:p>
        </p:txBody>
      </p:sp>
      <p:sp>
        <p:nvSpPr>
          <p:cNvPr id="17" name="Скругленный прямоугольник 16"/>
          <p:cNvSpPr/>
          <p:nvPr/>
        </p:nvSpPr>
        <p:spPr>
          <a:xfrm>
            <a:off x="4046882" y="3330186"/>
            <a:ext cx="936894" cy="267542"/>
          </a:xfrm>
          <a:prstGeom prst="roundRect">
            <a:avLst>
              <a:gd name="adj" fmla="val 50000"/>
            </a:avLst>
          </a:prstGeom>
          <a:solidFill>
            <a:schemeClr val="bg1"/>
          </a:solidFill>
          <a:ln w="12700">
            <a:solidFill>
              <a:schemeClr val="tx1">
                <a:lumMod val="50000"/>
                <a:lumOff val="50000"/>
              </a:schemeClr>
            </a:solidFill>
          </a:ln>
          <a:effectLst>
            <a:outerShdw blurRad="50800" dist="381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36000" bIns="0" anchor="ctr"/>
          <a:lstStyle/>
          <a:p>
            <a:pPr algn="ctr" eaLnBrk="1" hangingPunct="1">
              <a:defRPr/>
            </a:pPr>
            <a:r>
              <a:rPr lang="ru-RU" altLang="en-US" sz="1200" b="1" dirty="0" smtClean="0">
                <a:solidFill>
                  <a:schemeClr val="tx1"/>
                </a:solidFill>
                <a:latin typeface="Arial" panose="020B0604020202020204" pitchFamily="34" charset="0"/>
                <a:cs typeface="Arial" panose="020B0604020202020204" pitchFamily="34" charset="0"/>
                <a:sym typeface="+mn-lt"/>
              </a:rPr>
              <a:t>37 102,35</a:t>
            </a:r>
            <a:endParaRPr lang="ru-RU" altLang="en-US" sz="1200" b="1" dirty="0">
              <a:solidFill>
                <a:schemeClr val="tx1"/>
              </a:solidFill>
              <a:latin typeface="Arial" panose="020B0604020202020204" pitchFamily="34" charset="0"/>
              <a:cs typeface="Arial" panose="020B0604020202020204" pitchFamily="34" charset="0"/>
              <a:sym typeface="+mn-lt"/>
            </a:endParaRPr>
          </a:p>
        </p:txBody>
      </p:sp>
      <p:graphicFrame>
        <p:nvGraphicFramePr>
          <p:cNvPr id="18" name="Таблица 17"/>
          <p:cNvGraphicFramePr>
            <a:graphicFrameLocks noGrp="1"/>
          </p:cNvGraphicFramePr>
          <p:nvPr>
            <p:extLst/>
          </p:nvPr>
        </p:nvGraphicFramePr>
        <p:xfrm>
          <a:off x="5636194" y="1768690"/>
          <a:ext cx="3572233" cy="1866327"/>
        </p:xfrm>
        <a:graphic>
          <a:graphicData uri="http://schemas.openxmlformats.org/drawingml/2006/table">
            <a:tbl>
              <a:tblPr>
                <a:tableStyleId>{22838BEF-8BB2-4498-84A7-C5851F593DF1}</a:tableStyleId>
              </a:tblPr>
              <a:tblGrid>
                <a:gridCol w="1399052">
                  <a:extLst>
                    <a:ext uri="{9D8B030D-6E8A-4147-A177-3AD203B41FA5}">
                      <a16:colId xmlns:a16="http://schemas.microsoft.com/office/drawing/2014/main" val="793735663"/>
                    </a:ext>
                  </a:extLst>
                </a:gridCol>
                <a:gridCol w="738853">
                  <a:extLst>
                    <a:ext uri="{9D8B030D-6E8A-4147-A177-3AD203B41FA5}">
                      <a16:colId xmlns:a16="http://schemas.microsoft.com/office/drawing/2014/main" val="1669413403"/>
                    </a:ext>
                  </a:extLst>
                </a:gridCol>
                <a:gridCol w="717164">
                  <a:extLst>
                    <a:ext uri="{9D8B030D-6E8A-4147-A177-3AD203B41FA5}">
                      <a16:colId xmlns:a16="http://schemas.microsoft.com/office/drawing/2014/main" val="2200018236"/>
                    </a:ext>
                  </a:extLst>
                </a:gridCol>
                <a:gridCol w="717164">
                  <a:extLst>
                    <a:ext uri="{9D8B030D-6E8A-4147-A177-3AD203B41FA5}">
                      <a16:colId xmlns:a16="http://schemas.microsoft.com/office/drawing/2014/main" val="988977571"/>
                    </a:ext>
                  </a:extLst>
                </a:gridCol>
              </a:tblGrid>
              <a:tr h="304205">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 </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ct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a:tcPr>
                </a:tc>
                <a:tc>
                  <a:txBody>
                    <a:bodyPr/>
                    <a:lstStyle/>
                    <a:p>
                      <a:pPr algn="ctr" fontAlgn="ctr"/>
                      <a:r>
                        <a:rPr lang="ru-RU" sz="1200" b="1" u="none" strike="noStrike" dirty="0" smtClean="0">
                          <a:solidFill>
                            <a:schemeClr val="bg1"/>
                          </a:solidFill>
                          <a:effectLst/>
                          <a:latin typeface="Times New Roman" panose="02020603050405020304" pitchFamily="18" charset="0"/>
                          <a:cs typeface="Times New Roman" panose="02020603050405020304" pitchFamily="18" charset="0"/>
                        </a:rPr>
                        <a:t>2024 </a:t>
                      </a:r>
                      <a:r>
                        <a:rPr lang="ru-RU" sz="1200" b="1" u="none" strike="noStrike" dirty="0">
                          <a:solidFill>
                            <a:schemeClr val="bg1"/>
                          </a:solidFill>
                          <a:effectLst/>
                          <a:latin typeface="Times New Roman" panose="02020603050405020304" pitchFamily="18" charset="0"/>
                          <a:cs typeface="Times New Roman" panose="02020603050405020304" pitchFamily="18" charset="0"/>
                        </a:rPr>
                        <a:t>год</a:t>
                      </a:r>
                      <a:endParaRPr lang="ru-RU"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7144" marR="7144" marT="7144" marB="0" anchor="ct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a:tcPr>
                </a:tc>
                <a:tc>
                  <a:txBody>
                    <a:bodyPr/>
                    <a:lstStyle/>
                    <a:p>
                      <a:pPr algn="ctr" fontAlgn="ctr"/>
                      <a:r>
                        <a:rPr lang="ru-RU" sz="1200" b="1" u="none" strike="noStrike" dirty="0" smtClean="0">
                          <a:solidFill>
                            <a:schemeClr val="bg1"/>
                          </a:solidFill>
                          <a:effectLst/>
                          <a:latin typeface="Times New Roman" panose="02020603050405020304" pitchFamily="18" charset="0"/>
                          <a:cs typeface="Times New Roman" panose="02020603050405020304" pitchFamily="18" charset="0"/>
                        </a:rPr>
                        <a:t>2025 </a:t>
                      </a:r>
                      <a:r>
                        <a:rPr lang="ru-RU" sz="1200" b="1" u="none" strike="noStrike" dirty="0">
                          <a:solidFill>
                            <a:schemeClr val="bg1"/>
                          </a:solidFill>
                          <a:effectLst/>
                          <a:latin typeface="Times New Roman" panose="02020603050405020304" pitchFamily="18" charset="0"/>
                          <a:cs typeface="Times New Roman" panose="02020603050405020304" pitchFamily="18" charset="0"/>
                        </a:rPr>
                        <a:t>год</a:t>
                      </a:r>
                      <a:endParaRPr lang="ru-RU"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7144" marR="7144" marT="7144" marB="0" anchor="ct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a:tcPr>
                </a:tc>
                <a:tc>
                  <a:txBody>
                    <a:bodyPr/>
                    <a:lstStyle/>
                    <a:p>
                      <a:pPr algn="ctr" fontAlgn="ctr"/>
                      <a:r>
                        <a:rPr lang="ru-RU" sz="1200" b="1" u="none" strike="noStrike" dirty="0" smtClean="0">
                          <a:solidFill>
                            <a:schemeClr val="bg1"/>
                          </a:solidFill>
                          <a:effectLst/>
                          <a:latin typeface="Times New Roman" panose="02020603050405020304" pitchFamily="18" charset="0"/>
                          <a:cs typeface="Times New Roman" panose="02020603050405020304" pitchFamily="18" charset="0"/>
                        </a:rPr>
                        <a:t>2026 </a:t>
                      </a:r>
                      <a:r>
                        <a:rPr lang="ru-RU" sz="1200" b="1" u="none" strike="noStrike" dirty="0">
                          <a:solidFill>
                            <a:schemeClr val="bg1"/>
                          </a:solidFill>
                          <a:effectLst/>
                          <a:latin typeface="Times New Roman" panose="02020603050405020304" pitchFamily="18" charset="0"/>
                          <a:cs typeface="Times New Roman" panose="02020603050405020304" pitchFamily="18" charset="0"/>
                        </a:rPr>
                        <a:t>год</a:t>
                      </a:r>
                      <a:endParaRPr lang="ru-RU"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7144" marR="7144" marT="7144" marB="0" anchor="ct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a:tcPr>
                </a:tc>
                <a:extLst>
                  <a:ext uri="{0D108BD9-81ED-4DB2-BD59-A6C34878D82A}">
                    <a16:rowId xmlns:a16="http://schemas.microsoft.com/office/drawing/2014/main" val="4283658225"/>
                  </a:ext>
                </a:extLst>
              </a:tr>
              <a:tr h="884260">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Среднемесячный </a:t>
                      </a:r>
                      <a:endParaRPr lang="ru-RU" sz="1200" u="none" strike="noStrike" dirty="0" smtClean="0">
                        <a:effectLst/>
                        <a:latin typeface="Times New Roman" panose="02020603050405020304" pitchFamily="18" charset="0"/>
                        <a:cs typeface="Times New Roman" panose="02020603050405020304" pitchFamily="18" charset="0"/>
                      </a:endParaRPr>
                    </a:p>
                    <a:p>
                      <a:pPr algn="ctr" fontAlgn="ctr"/>
                      <a:r>
                        <a:rPr lang="ru-RU" sz="1200" u="none" strike="noStrike" dirty="0" smtClean="0">
                          <a:effectLst/>
                          <a:latin typeface="Times New Roman" panose="02020603050405020304" pitchFamily="18" charset="0"/>
                          <a:cs typeface="Times New Roman" panose="02020603050405020304" pitchFamily="18" charset="0"/>
                        </a:rPr>
                        <a:t>доход </a:t>
                      </a:r>
                      <a:r>
                        <a:rPr lang="ru-RU" sz="1200" u="none" strike="noStrike" dirty="0">
                          <a:effectLst/>
                          <a:latin typeface="Times New Roman" panose="02020603050405020304" pitchFamily="18" charset="0"/>
                          <a:cs typeface="Times New Roman" panose="02020603050405020304" pitchFamily="18" charset="0"/>
                        </a:rPr>
                        <a:t>от трудовой деятельности</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ctr"/>
                </a:tc>
                <a:tc>
                  <a:txBody>
                    <a:bodyPr/>
                    <a:lstStyle/>
                    <a:p>
                      <a:pPr algn="ctr" fontAlgn="ctr"/>
                      <a:r>
                        <a:rPr lang="ru-RU" sz="1200" u="sng" strike="noStrike" dirty="0" smtClean="0">
                          <a:effectLst/>
                          <a:latin typeface="Times New Roman" panose="02020603050405020304" pitchFamily="18" charset="0"/>
                          <a:cs typeface="Times New Roman" panose="02020603050405020304" pitchFamily="18" charset="0"/>
                        </a:rPr>
                        <a:t>34 035,40</a:t>
                      </a:r>
                      <a:endParaRPr lang="ru-RU" sz="1200" b="1" i="0" u="sng" strike="noStrike"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ctr"/>
                </a:tc>
                <a:tc>
                  <a:txBody>
                    <a:bodyPr/>
                    <a:lstStyle/>
                    <a:p>
                      <a:pPr algn="ctr" fontAlgn="ctr"/>
                      <a:r>
                        <a:rPr lang="ru-RU" sz="1200" b="0" i="0" u="sng" strike="noStrike" dirty="0" smtClean="0">
                          <a:solidFill>
                            <a:schemeClr val="dk1"/>
                          </a:solidFill>
                          <a:effectLst/>
                          <a:latin typeface="Times New Roman" panose="02020603050405020304" pitchFamily="18" charset="0"/>
                          <a:cs typeface="Times New Roman" panose="02020603050405020304" pitchFamily="18" charset="0"/>
                        </a:rPr>
                        <a:t>39</a:t>
                      </a:r>
                      <a:r>
                        <a:rPr lang="ru-RU" sz="1200" b="0" i="0" u="sng" strike="noStrike" baseline="0" dirty="0" smtClean="0">
                          <a:solidFill>
                            <a:schemeClr val="dk1"/>
                          </a:solidFill>
                          <a:effectLst/>
                          <a:latin typeface="Times New Roman" panose="02020603050405020304" pitchFamily="18" charset="0"/>
                          <a:cs typeface="Times New Roman" panose="02020603050405020304" pitchFamily="18" charset="0"/>
                        </a:rPr>
                        <a:t> 288,00</a:t>
                      </a:r>
                      <a:endParaRPr lang="ru-RU" sz="1200" b="1" i="0" u="sng" strike="noStrike"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ctr"/>
                </a:tc>
                <a:tc>
                  <a:txBody>
                    <a:bodyPr/>
                    <a:lstStyle/>
                    <a:p>
                      <a:pPr algn="ctr" fontAlgn="ctr"/>
                      <a:r>
                        <a:rPr lang="ru-RU" sz="1200" u="sng" strike="noStrike" dirty="0" smtClean="0">
                          <a:effectLst/>
                          <a:latin typeface="Times New Roman" panose="02020603050405020304" pitchFamily="18" charset="0"/>
                          <a:cs typeface="Times New Roman" panose="02020603050405020304" pitchFamily="18" charset="0"/>
                        </a:rPr>
                        <a:t>49 921,20</a:t>
                      </a:r>
                      <a:endParaRPr lang="ru-RU" sz="1200" b="1" i="0" u="sng" strike="noStrike"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ctr"/>
                </a:tc>
                <a:extLst>
                  <a:ext uri="{0D108BD9-81ED-4DB2-BD59-A6C34878D82A}">
                    <a16:rowId xmlns:a16="http://schemas.microsoft.com/office/drawing/2014/main" val="2221518892"/>
                  </a:ext>
                </a:extLst>
              </a:tr>
              <a:tr h="677862">
                <a:tc>
                  <a:txBody>
                    <a:bodyPr/>
                    <a:lstStyle/>
                    <a:p>
                      <a:pPr marL="0" algn="ctr" defTabSz="685800" rtl="0" eaLnBrk="1" fontAlgn="ctr" latinLnBrk="0" hangingPunct="1"/>
                      <a:r>
                        <a:rPr lang="ru-RU" sz="1200" u="none" strike="noStrike" kern="1200" dirty="0" smtClean="0">
                          <a:effectLst/>
                          <a:latin typeface="Times New Roman" panose="02020603050405020304" pitchFamily="18" charset="0"/>
                          <a:cs typeface="Times New Roman" panose="02020603050405020304" pitchFamily="18" charset="0"/>
                        </a:rPr>
                        <a:t>Уровень МРОТ</a:t>
                      </a:r>
                      <a:endPar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144" marR="7144" marT="7144" marB="0" anchor="ct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ru-RU" sz="1200" u="sng" strike="noStrike" kern="1200" dirty="0" smtClean="0">
                          <a:effectLst/>
                          <a:latin typeface="Times New Roman" panose="02020603050405020304" pitchFamily="18" charset="0"/>
                          <a:cs typeface="Times New Roman" panose="02020603050405020304" pitchFamily="18" charset="0"/>
                        </a:rPr>
                        <a:t>19 242,00</a:t>
                      </a:r>
                      <a:endParaRPr lang="ru-RU" sz="1200" b="1" u="sng"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144" marR="7144" marT="7144" marB="0" anchor="ct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ru-RU" sz="1200" u="sng" strike="noStrike" kern="1200" dirty="0" smtClean="0">
                          <a:effectLst/>
                          <a:latin typeface="Times New Roman" panose="02020603050405020304" pitchFamily="18" charset="0"/>
                          <a:cs typeface="Times New Roman" panose="02020603050405020304" pitchFamily="18" charset="0"/>
                        </a:rPr>
                        <a:t>22 440,00</a:t>
                      </a:r>
                      <a:endParaRPr lang="ru-RU" sz="1200" b="1" u="sng"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144" marR="7144" marT="7144" marB="0" anchor="ct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ru-RU" sz="1200" u="sng" strike="noStrike" kern="1200" dirty="0" smtClean="0">
                          <a:effectLst/>
                          <a:latin typeface="Times New Roman" panose="02020603050405020304" pitchFamily="18" charset="0"/>
                          <a:cs typeface="Times New Roman" panose="02020603050405020304" pitchFamily="18" charset="0"/>
                        </a:rPr>
                        <a:t>27 093,00</a:t>
                      </a:r>
                      <a:endParaRPr lang="ru-RU" sz="1200" b="1" u="sng"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144" marR="7144" marT="7144" marB="0" anchor="ctr"/>
                </a:tc>
                <a:extLst>
                  <a:ext uri="{0D108BD9-81ED-4DB2-BD59-A6C34878D82A}">
                    <a16:rowId xmlns:a16="http://schemas.microsoft.com/office/drawing/2014/main" val="104524001"/>
                  </a:ext>
                </a:extLst>
              </a:tr>
            </a:tbl>
          </a:graphicData>
        </a:graphic>
      </p:graphicFrame>
      <p:sp>
        <p:nvSpPr>
          <p:cNvPr id="26" name="TextBox 25"/>
          <p:cNvSpPr txBox="1"/>
          <p:nvPr/>
        </p:nvSpPr>
        <p:spPr>
          <a:xfrm>
            <a:off x="4333928" y="1993684"/>
            <a:ext cx="800219" cy="215444"/>
          </a:xfrm>
          <a:prstGeom prst="rect">
            <a:avLst/>
          </a:prstGeom>
          <a:noFill/>
        </p:spPr>
        <p:txBody>
          <a:bodyPr wrap="none" rtlCol="0">
            <a:spAutoFit/>
          </a:bodyPr>
          <a:lstStyle/>
          <a:p>
            <a:r>
              <a:rPr lang="ru-RU" sz="800" b="1" dirty="0">
                <a:latin typeface="Times New Roman" panose="02020603050405020304" pitchFamily="18" charset="0"/>
                <a:cs typeface="Times New Roman" panose="02020603050405020304" pitchFamily="18" charset="0"/>
              </a:rPr>
              <a:t>(тыс. рублей)</a:t>
            </a:r>
          </a:p>
        </p:txBody>
      </p:sp>
      <p:sp>
        <p:nvSpPr>
          <p:cNvPr id="27" name="TextBox 26"/>
          <p:cNvSpPr txBox="1"/>
          <p:nvPr/>
        </p:nvSpPr>
        <p:spPr>
          <a:xfrm>
            <a:off x="8602559" y="1567946"/>
            <a:ext cx="574196" cy="215444"/>
          </a:xfrm>
          <a:prstGeom prst="rect">
            <a:avLst/>
          </a:prstGeom>
          <a:noFill/>
        </p:spPr>
        <p:txBody>
          <a:bodyPr wrap="none" rtlCol="0">
            <a:spAutoFit/>
          </a:bodyPr>
          <a:lstStyle/>
          <a:p>
            <a:r>
              <a:rPr lang="ru-RU" sz="800" b="1" dirty="0">
                <a:latin typeface="Times New Roman" panose="02020603050405020304" pitchFamily="18" charset="0"/>
                <a:cs typeface="Times New Roman" panose="02020603050405020304" pitchFamily="18" charset="0"/>
              </a:rPr>
              <a:t>(рублей)</a:t>
            </a:r>
          </a:p>
        </p:txBody>
      </p:sp>
      <p:sp>
        <p:nvSpPr>
          <p:cNvPr id="2" name="Выгнутая вниз стрелка 1"/>
          <p:cNvSpPr/>
          <p:nvPr/>
        </p:nvSpPr>
        <p:spPr>
          <a:xfrm>
            <a:off x="7939049" y="2665933"/>
            <a:ext cx="1016949" cy="366397"/>
          </a:xfrm>
          <a:prstGeom prst="curved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solidFill>
                <a:schemeClr val="tx1"/>
              </a:solidFill>
            </a:endParaRPr>
          </a:p>
        </p:txBody>
      </p:sp>
      <p:sp>
        <p:nvSpPr>
          <p:cNvPr id="28" name="Выгнутая вниз стрелка 27"/>
          <p:cNvSpPr/>
          <p:nvPr/>
        </p:nvSpPr>
        <p:spPr>
          <a:xfrm>
            <a:off x="7939049" y="3451818"/>
            <a:ext cx="1016949" cy="366397"/>
          </a:xfrm>
          <a:prstGeom prst="curved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14089956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916" name="Picture 2" descr="C:\Users\Adm\Desktop\Gerb шпак р-на.png"/>
          <p:cNvPicPr>
            <a:picLocks noChangeAspect="1" noChangeArrowheads="1"/>
          </p:cNvPicPr>
          <p:nvPr/>
        </p:nvPicPr>
        <p:blipFill>
          <a:blip r:embed="rId2"/>
          <a:srcRect l="10818" t="24625" r="9293" b="10406"/>
          <a:stretch>
            <a:fillRect/>
          </a:stretch>
        </p:blipFill>
        <p:spPr bwMode="auto">
          <a:xfrm>
            <a:off x="1762492" y="5778792"/>
            <a:ext cx="484678" cy="565728"/>
          </a:xfrm>
          <a:prstGeom prst="rect">
            <a:avLst/>
          </a:prstGeom>
          <a:noFill/>
          <a:ln w="9525">
            <a:noFill/>
            <a:miter lim="800000"/>
            <a:headEnd/>
            <a:tailEnd/>
          </a:ln>
        </p:spPr>
      </p:pic>
      <p:graphicFrame>
        <p:nvGraphicFramePr>
          <p:cNvPr id="10" name="Диаграмма 9"/>
          <p:cNvGraphicFramePr/>
          <p:nvPr>
            <p:extLst/>
          </p:nvPr>
        </p:nvGraphicFramePr>
        <p:xfrm>
          <a:off x="68402" y="1535470"/>
          <a:ext cx="6039190" cy="4132278"/>
        </p:xfrm>
        <a:graphic>
          <a:graphicData uri="http://schemas.openxmlformats.org/drawingml/2006/chart">
            <c:chart xmlns:c="http://schemas.openxmlformats.org/drawingml/2006/chart" xmlns:r="http://schemas.openxmlformats.org/officeDocument/2006/relationships" r:id="rId3"/>
          </a:graphicData>
        </a:graphic>
      </p:graphicFrame>
      <p:sp>
        <p:nvSpPr>
          <p:cNvPr id="17" name="Заголовок 5"/>
          <p:cNvSpPr txBox="1">
            <a:spLocks/>
          </p:cNvSpPr>
          <p:nvPr/>
        </p:nvSpPr>
        <p:spPr>
          <a:xfrm>
            <a:off x="664807" y="327634"/>
            <a:ext cx="8707429" cy="1041159"/>
          </a:xfrm>
          <a:prstGeom prst="rect">
            <a:avLst/>
          </a:prstGeom>
        </p:spPr>
        <p:txBody>
          <a:bodyPr lIns="63304" tIns="31651" rIns="63304" bIns="31651">
            <a:noAutofit/>
          </a:bodyPr>
          <a:lstStyle>
            <a:lvl1pPr algn="ctr" defTabSz="1214370" rtl="0" eaLnBrk="1" latinLnBrk="0" hangingPunct="1">
              <a:spcBef>
                <a:spcPct val="0"/>
              </a:spcBef>
              <a:buNone/>
              <a:defRPr sz="5900" kern="1200">
                <a:solidFill>
                  <a:schemeClr val="tx1"/>
                </a:solidFill>
                <a:latin typeface="+mj-lt"/>
                <a:ea typeface="+mj-ea"/>
                <a:cs typeface="+mj-cs"/>
              </a:defRPr>
            </a:lvl1pPr>
          </a:lstStyle>
          <a:p>
            <a:pPr defTabSz="989160"/>
            <a:r>
              <a:rPr lang="ru-RU" sz="1846" b="1" dirty="0">
                <a:ln w="900" cmpd="sng">
                  <a:solidFill>
                    <a:schemeClr val="accent1">
                      <a:satMod val="190000"/>
                      <a:alpha val="55000"/>
                    </a:schemeClr>
                  </a:solidFill>
                  <a:prstDash val="solid"/>
                </a:ln>
                <a:latin typeface="Times New Roman"/>
                <a:ea typeface="+mn-ea"/>
                <a:cs typeface="+mn-cs"/>
              </a:rPr>
              <a:t>УДЕЛЬНЫЕ И ПОДУШЕВЫЕ ПОКАЗАТЕЛИ ДОХОДОВ И РАСХОДОВ</a:t>
            </a:r>
          </a:p>
          <a:p>
            <a:pPr defTabSz="989160"/>
            <a:r>
              <a:rPr lang="ru-RU" sz="1846" b="1" dirty="0">
                <a:ln w="900" cmpd="sng">
                  <a:solidFill>
                    <a:schemeClr val="accent1">
                      <a:satMod val="190000"/>
                      <a:alpha val="55000"/>
                    </a:schemeClr>
                  </a:solidFill>
                  <a:prstDash val="solid"/>
                </a:ln>
                <a:latin typeface="Times New Roman"/>
                <a:ea typeface="+mn-ea"/>
                <a:cs typeface="+mn-cs"/>
              </a:rPr>
              <a:t>БЮДЖЕТА ШПАКОВСКОГО МУНИЦИПАЛЬНОГО ОКРУГА В СРАВНЕНИИ С АНАЛОГИЧНЫМИ ПОКАЗАТЕЛЯМИ ДРУГИХ МУНИЦИПАЛЬНЫХ ОБРАЗОВАНИЙ КРАЯ ЗА 2024 ГОД</a:t>
            </a:r>
          </a:p>
        </p:txBody>
      </p:sp>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3020" y="5758998"/>
            <a:ext cx="490468" cy="612487"/>
          </a:xfrm>
          <a:prstGeom prst="rect">
            <a:avLst/>
          </a:prstGeom>
        </p:spPr>
      </p:pic>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2630" y="5728070"/>
            <a:ext cx="484424" cy="643415"/>
          </a:xfrm>
          <a:prstGeom prst="rect">
            <a:avLst/>
          </a:prstGeom>
        </p:spPr>
      </p:pic>
      <p:graphicFrame>
        <p:nvGraphicFramePr>
          <p:cNvPr id="14" name="Таблица 13"/>
          <p:cNvGraphicFramePr>
            <a:graphicFrameLocks noGrp="1"/>
          </p:cNvGraphicFramePr>
          <p:nvPr>
            <p:extLst/>
          </p:nvPr>
        </p:nvGraphicFramePr>
        <p:xfrm>
          <a:off x="6643323" y="2299030"/>
          <a:ext cx="2520942" cy="1071177"/>
        </p:xfrm>
        <a:graphic>
          <a:graphicData uri="http://schemas.openxmlformats.org/drawingml/2006/table">
            <a:tbl>
              <a:tblPr>
                <a:tableStyleId>{5C22544A-7EE6-4342-B048-85BDC9FD1C3A}</a:tableStyleId>
              </a:tblPr>
              <a:tblGrid>
                <a:gridCol w="1383172">
                  <a:extLst>
                    <a:ext uri="{9D8B030D-6E8A-4147-A177-3AD203B41FA5}">
                      <a16:colId xmlns:a16="http://schemas.microsoft.com/office/drawing/2014/main" val="2703886439"/>
                    </a:ext>
                  </a:extLst>
                </a:gridCol>
                <a:gridCol w="1137770">
                  <a:extLst>
                    <a:ext uri="{9D8B030D-6E8A-4147-A177-3AD203B41FA5}">
                      <a16:colId xmlns:a16="http://schemas.microsoft.com/office/drawing/2014/main" val="401242092"/>
                    </a:ext>
                  </a:extLst>
                </a:gridCol>
              </a:tblGrid>
              <a:tr h="265878">
                <a:tc gridSpan="2">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 </a:t>
                      </a:r>
                      <a:r>
                        <a:rPr lang="ru-RU" sz="1000" b="1" u="none" strike="noStrike" dirty="0" smtClean="0">
                          <a:effectLst/>
                          <a:latin typeface="Times New Roman" panose="02020603050405020304" pitchFamily="18" charset="0"/>
                          <a:cs typeface="Times New Roman" panose="02020603050405020304" pitchFamily="18" charset="0"/>
                        </a:rPr>
                        <a:t>Доходы</a:t>
                      </a:r>
                      <a:r>
                        <a:rPr lang="ru-RU" sz="1000" b="1" u="none" strike="noStrike" baseline="0" dirty="0" smtClean="0">
                          <a:effectLst/>
                          <a:latin typeface="Times New Roman" panose="02020603050405020304" pitchFamily="18" charset="0"/>
                          <a:cs typeface="Times New Roman" panose="02020603050405020304" pitchFamily="18" charset="0"/>
                        </a:rPr>
                        <a:t> (тыс. рублей)</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h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38123353"/>
                  </a:ext>
                </a:extLst>
              </a:tr>
              <a:tr h="268433">
                <a:tc>
                  <a:txBody>
                    <a:bodyPr/>
                    <a:lstStyle/>
                    <a:p>
                      <a:pPr marL="0" indent="88900" algn="l" fontAlgn="b"/>
                      <a:r>
                        <a:rPr lang="ru-RU" sz="1000" u="none" strike="noStrike" dirty="0" err="1">
                          <a:effectLst/>
                          <a:latin typeface="Times New Roman" panose="02020603050405020304" pitchFamily="18" charset="0"/>
                          <a:cs typeface="Times New Roman" panose="02020603050405020304" pitchFamily="18" charset="0"/>
                        </a:rPr>
                        <a:t>Шпаковский</a:t>
                      </a:r>
                      <a:r>
                        <a:rPr lang="ru-RU" sz="1000" u="none" strike="noStrike" dirty="0">
                          <a:effectLst/>
                          <a:latin typeface="Times New Roman" panose="02020603050405020304" pitchFamily="18" charset="0"/>
                          <a:cs typeface="Times New Roman" panose="02020603050405020304" pitchFamily="18" charset="0"/>
                        </a:rPr>
                        <a:t> МО</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6 250 397,71</a:t>
                      </a:r>
                    </a:p>
                  </a:txBody>
                  <a:tcPr marL="8792" marR="8792" marT="8792" marB="0" anchor="ctr"/>
                </a:tc>
                <a:extLst>
                  <a:ext uri="{0D108BD9-81ED-4DB2-BD59-A6C34878D82A}">
                    <a16:rowId xmlns:a16="http://schemas.microsoft.com/office/drawing/2014/main" val="2860198365"/>
                  </a:ext>
                </a:extLst>
              </a:tr>
              <a:tr h="268433">
                <a:tc>
                  <a:txBody>
                    <a:bodyPr/>
                    <a:lstStyle/>
                    <a:p>
                      <a:pPr marL="0" indent="88900" algn="l" fontAlgn="b"/>
                      <a:r>
                        <a:rPr lang="ru-RU" sz="1000" u="none" strike="noStrike" dirty="0">
                          <a:effectLst/>
                          <a:latin typeface="Times New Roman" panose="02020603050405020304" pitchFamily="18" charset="0"/>
                          <a:cs typeface="Times New Roman" panose="02020603050405020304" pitchFamily="18" charset="0"/>
                        </a:rPr>
                        <a:t>Георгиевский МО</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6 589 395,33</a:t>
                      </a:r>
                    </a:p>
                  </a:txBody>
                  <a:tcPr marL="8792" marR="8792" marT="8792" marB="0" anchor="ctr"/>
                </a:tc>
                <a:extLst>
                  <a:ext uri="{0D108BD9-81ED-4DB2-BD59-A6C34878D82A}">
                    <a16:rowId xmlns:a16="http://schemas.microsoft.com/office/drawing/2014/main" val="3337735702"/>
                  </a:ext>
                </a:extLst>
              </a:tr>
              <a:tr h="268433">
                <a:tc>
                  <a:txBody>
                    <a:bodyPr/>
                    <a:lstStyle/>
                    <a:p>
                      <a:pPr marL="0" indent="88900" algn="l" fontAlgn="b"/>
                      <a:r>
                        <a:rPr lang="ru-RU" sz="1000" u="none" strike="noStrike" dirty="0">
                          <a:effectLst/>
                          <a:latin typeface="Times New Roman" panose="02020603050405020304" pitchFamily="18" charset="0"/>
                          <a:cs typeface="Times New Roman" panose="02020603050405020304" pitchFamily="18" charset="0"/>
                        </a:rPr>
                        <a:t>Минераловодский МО</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5 018 327,90</a:t>
                      </a:r>
                      <a:endParaRPr lang="ru-RU" sz="1000" u="none" strike="noStrike" dirty="0">
                        <a:effectLst/>
                        <a:latin typeface="Times New Roman" panose="02020603050405020304" pitchFamily="18" charset="0"/>
                        <a:cs typeface="Times New Roman" panose="02020603050405020304" pitchFamily="18" charset="0"/>
                      </a:endParaRPr>
                    </a:p>
                  </a:txBody>
                  <a:tcPr marL="8792" marR="8792" marT="8792" marB="0" anchor="ctr"/>
                </a:tc>
                <a:extLst>
                  <a:ext uri="{0D108BD9-81ED-4DB2-BD59-A6C34878D82A}">
                    <a16:rowId xmlns:a16="http://schemas.microsoft.com/office/drawing/2014/main" val="420897541"/>
                  </a:ext>
                </a:extLst>
              </a:tr>
            </a:tbl>
          </a:graphicData>
        </a:graphic>
      </p:graphicFrame>
      <p:graphicFrame>
        <p:nvGraphicFramePr>
          <p:cNvPr id="18" name="Таблица 17"/>
          <p:cNvGraphicFramePr>
            <a:graphicFrameLocks noGrp="1"/>
          </p:cNvGraphicFramePr>
          <p:nvPr>
            <p:extLst/>
          </p:nvPr>
        </p:nvGraphicFramePr>
        <p:xfrm>
          <a:off x="6640354" y="3623692"/>
          <a:ext cx="2520942" cy="997032"/>
        </p:xfrm>
        <a:graphic>
          <a:graphicData uri="http://schemas.openxmlformats.org/drawingml/2006/table">
            <a:tbl>
              <a:tblPr>
                <a:tableStyleId>{5C22544A-7EE6-4342-B048-85BDC9FD1C3A}</a:tableStyleId>
              </a:tblPr>
              <a:tblGrid>
                <a:gridCol w="1383172">
                  <a:extLst>
                    <a:ext uri="{9D8B030D-6E8A-4147-A177-3AD203B41FA5}">
                      <a16:colId xmlns:a16="http://schemas.microsoft.com/office/drawing/2014/main" val="3033678897"/>
                    </a:ext>
                  </a:extLst>
                </a:gridCol>
                <a:gridCol w="1137770">
                  <a:extLst>
                    <a:ext uri="{9D8B030D-6E8A-4147-A177-3AD203B41FA5}">
                      <a16:colId xmlns:a16="http://schemas.microsoft.com/office/drawing/2014/main" val="2853006856"/>
                    </a:ext>
                  </a:extLst>
                </a:gridCol>
              </a:tblGrid>
              <a:tr h="249258">
                <a:tc gridSpan="2">
                  <a:txBody>
                    <a:bodyPr/>
                    <a:lstStyle/>
                    <a:p>
                      <a:pPr marL="0" algn="ctr" defTabSz="685800" rtl="0" eaLnBrk="1" fontAlgn="b" latinLnBrk="0" hangingPunct="1"/>
                      <a:r>
                        <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ru-RU" sz="10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Расходы (тыс. рублей)</a:t>
                      </a:r>
                      <a:endParaRPr lang="ru-RU" sz="10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tc>
                <a:tc h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13158953"/>
                  </a:ext>
                </a:extLst>
              </a:tr>
              <a:tr h="249258">
                <a:tc>
                  <a:txBody>
                    <a:bodyPr/>
                    <a:lstStyle/>
                    <a:p>
                      <a:pPr marL="0" indent="88900" algn="l" defTabSz="685800" rtl="0" eaLnBrk="1" fontAlgn="b" latinLnBrk="0" hangingPunct="1"/>
                      <a:r>
                        <a:rPr lang="ru-RU" sz="1000" u="none" strike="noStrike" kern="1200" dirty="0" err="1">
                          <a:solidFill>
                            <a:schemeClr val="dk1"/>
                          </a:solidFill>
                          <a:effectLst/>
                          <a:latin typeface="Times New Roman" panose="02020603050405020304" pitchFamily="18" charset="0"/>
                          <a:ea typeface="+mn-ea"/>
                          <a:cs typeface="Times New Roman" panose="02020603050405020304" pitchFamily="18" charset="0"/>
                        </a:rPr>
                        <a:t>Шпаковский</a:t>
                      </a:r>
                      <a:r>
                        <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rPr>
                        <a:t> МО</a:t>
                      </a:r>
                    </a:p>
                  </a:txBody>
                  <a:tcPr marL="8792" marR="8792" marT="8792" marB="0" anchor="ctr"/>
                </a:tc>
                <a:tc>
                  <a:txBody>
                    <a:bodyPr/>
                    <a:lstStyle/>
                    <a:p>
                      <a:pPr marL="0" algn="ctr" defTabSz="685800" rtl="0" eaLnBrk="1" fontAlgn="b" latinLnBrk="0" hangingPunct="1"/>
                      <a:r>
                        <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rPr>
                        <a:t>5 928 493,00</a:t>
                      </a:r>
                    </a:p>
                  </a:txBody>
                  <a:tcPr marL="9525" marR="9525" marT="9525" marB="0" anchor="ctr"/>
                </a:tc>
                <a:extLst>
                  <a:ext uri="{0D108BD9-81ED-4DB2-BD59-A6C34878D82A}">
                    <a16:rowId xmlns:a16="http://schemas.microsoft.com/office/drawing/2014/main" val="470490611"/>
                  </a:ext>
                </a:extLst>
              </a:tr>
              <a:tr h="249258">
                <a:tc>
                  <a:txBody>
                    <a:bodyPr/>
                    <a:lstStyle/>
                    <a:p>
                      <a:pPr marL="0" indent="88900" algn="l" defTabSz="685800" rtl="0" eaLnBrk="1" fontAlgn="b" latinLnBrk="0" hangingPunct="1"/>
                      <a:r>
                        <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rPr>
                        <a:t>Георгиевский МО</a:t>
                      </a:r>
                    </a:p>
                  </a:txBody>
                  <a:tcPr marL="8792" marR="8792" marT="8792" marB="0" anchor="ctr"/>
                </a:tc>
                <a:tc>
                  <a:txBody>
                    <a:bodyPr/>
                    <a:lstStyle/>
                    <a:p>
                      <a:pPr marL="0" algn="ctr" defTabSz="685800" rtl="0" eaLnBrk="1" fontAlgn="b" latinLnBrk="0" hangingPunct="1"/>
                      <a:r>
                        <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rPr>
                        <a:t>5 754 590,96</a:t>
                      </a:r>
                    </a:p>
                  </a:txBody>
                  <a:tcPr marL="9525" marR="9525" marT="9525" marB="0" anchor="ctr"/>
                </a:tc>
                <a:extLst>
                  <a:ext uri="{0D108BD9-81ED-4DB2-BD59-A6C34878D82A}">
                    <a16:rowId xmlns:a16="http://schemas.microsoft.com/office/drawing/2014/main" val="667912518"/>
                  </a:ext>
                </a:extLst>
              </a:tr>
              <a:tr h="249258">
                <a:tc>
                  <a:txBody>
                    <a:bodyPr/>
                    <a:lstStyle/>
                    <a:p>
                      <a:pPr marL="0" indent="88900" algn="l" defTabSz="685800" rtl="0" eaLnBrk="1" fontAlgn="b" latinLnBrk="0" hangingPunct="1"/>
                      <a:r>
                        <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rPr>
                        <a:t>Минераловодский МО</a:t>
                      </a:r>
                    </a:p>
                  </a:txBody>
                  <a:tcPr marL="8792" marR="8792" marT="8792" marB="0" anchor="ctr"/>
                </a:tc>
                <a:tc>
                  <a:txBody>
                    <a:bodyPr/>
                    <a:lstStyle/>
                    <a:p>
                      <a:pPr marL="0" algn="ctr" defTabSz="685800" rtl="0" eaLnBrk="1" fontAlgn="b" latinLnBrk="0" hangingPunct="1"/>
                      <a:r>
                        <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rPr>
                        <a:t>4 724 901,22</a:t>
                      </a:r>
                    </a:p>
                  </a:txBody>
                  <a:tcPr marL="9525" marR="9525" marT="9525" marB="0" anchor="ctr"/>
                </a:tc>
                <a:extLst>
                  <a:ext uri="{0D108BD9-81ED-4DB2-BD59-A6C34878D82A}">
                    <a16:rowId xmlns:a16="http://schemas.microsoft.com/office/drawing/2014/main" val="2381882916"/>
                  </a:ext>
                </a:extLst>
              </a:tr>
            </a:tbl>
          </a:graphicData>
        </a:graphic>
      </p:graphicFrame>
      <p:graphicFrame>
        <p:nvGraphicFramePr>
          <p:cNvPr id="19" name="Таблица 18"/>
          <p:cNvGraphicFramePr>
            <a:graphicFrameLocks noGrp="1"/>
          </p:cNvGraphicFramePr>
          <p:nvPr>
            <p:extLst/>
          </p:nvPr>
        </p:nvGraphicFramePr>
        <p:xfrm>
          <a:off x="6640356" y="4862831"/>
          <a:ext cx="2518443" cy="1186945"/>
        </p:xfrm>
        <a:graphic>
          <a:graphicData uri="http://schemas.openxmlformats.org/drawingml/2006/table">
            <a:tbl>
              <a:tblPr>
                <a:tableStyleId>{5C22544A-7EE6-4342-B048-85BDC9FD1C3A}</a:tableStyleId>
              </a:tblPr>
              <a:tblGrid>
                <a:gridCol w="1394464">
                  <a:extLst>
                    <a:ext uri="{9D8B030D-6E8A-4147-A177-3AD203B41FA5}">
                      <a16:colId xmlns:a16="http://schemas.microsoft.com/office/drawing/2014/main" val="191561702"/>
                    </a:ext>
                  </a:extLst>
                </a:gridCol>
                <a:gridCol w="1123979">
                  <a:extLst>
                    <a:ext uri="{9D8B030D-6E8A-4147-A177-3AD203B41FA5}">
                      <a16:colId xmlns:a16="http://schemas.microsoft.com/office/drawing/2014/main" val="629492821"/>
                    </a:ext>
                  </a:extLst>
                </a:gridCol>
              </a:tblGrid>
              <a:tr h="531751">
                <a:tc gridSpan="2">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 </a:t>
                      </a:r>
                      <a:r>
                        <a:rPr lang="ru-RU" sz="1000" b="1" u="none" strike="noStrike" dirty="0" smtClean="0">
                          <a:effectLst/>
                          <a:latin typeface="Times New Roman" panose="02020603050405020304" pitchFamily="18" charset="0"/>
                          <a:cs typeface="Times New Roman" panose="02020603050405020304" pitchFamily="18" charset="0"/>
                        </a:rPr>
                        <a:t>Численность </a:t>
                      </a:r>
                      <a:r>
                        <a:rPr lang="ru-RU" sz="1000" b="1" u="none" strike="noStrike" dirty="0">
                          <a:effectLst/>
                          <a:latin typeface="Times New Roman" panose="02020603050405020304" pitchFamily="18" charset="0"/>
                          <a:cs typeface="Times New Roman" panose="02020603050405020304" pitchFamily="18" charset="0"/>
                        </a:rPr>
                        <a:t>населения </a:t>
                      </a:r>
                      <a:endParaRPr lang="ru-RU" sz="1000" b="1" u="none" strike="noStrike" dirty="0" smtClean="0">
                        <a:effectLst/>
                        <a:latin typeface="Times New Roman" panose="02020603050405020304" pitchFamily="18" charset="0"/>
                        <a:cs typeface="Times New Roman" panose="02020603050405020304" pitchFamily="18" charset="0"/>
                      </a:endParaRPr>
                    </a:p>
                    <a:p>
                      <a:pPr algn="ctr" fontAlgn="b"/>
                      <a:r>
                        <a:rPr lang="ru-RU" sz="1000" b="1" u="none" strike="noStrike" dirty="0" smtClean="0">
                          <a:effectLst/>
                          <a:latin typeface="Times New Roman" panose="02020603050405020304" pitchFamily="18" charset="0"/>
                          <a:cs typeface="Times New Roman" panose="02020603050405020304" pitchFamily="18" charset="0"/>
                        </a:rPr>
                        <a:t>в </a:t>
                      </a:r>
                      <a:r>
                        <a:rPr lang="ru-RU" sz="1000" b="1" u="none" strike="noStrike" dirty="0">
                          <a:effectLst/>
                          <a:latin typeface="Times New Roman" panose="02020603050405020304" pitchFamily="18" charset="0"/>
                          <a:cs typeface="Times New Roman" panose="02020603050405020304" pitchFamily="18" charset="0"/>
                        </a:rPr>
                        <a:t>среднем за </a:t>
                      </a:r>
                      <a:r>
                        <a:rPr lang="ru-RU" sz="1000" b="1" u="none" strike="noStrike" dirty="0" smtClean="0">
                          <a:effectLst/>
                          <a:latin typeface="Times New Roman" panose="02020603050405020304" pitchFamily="18" charset="0"/>
                          <a:cs typeface="Times New Roman" panose="02020603050405020304" pitchFamily="18" charset="0"/>
                        </a:rPr>
                        <a:t>2024 год (человек)</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hMerge="1">
                  <a:txBody>
                    <a:bodyPr/>
                    <a:lstStyle/>
                    <a:p>
                      <a:pPr algn="l" fontAlgn="b"/>
                      <a:endParaRPr lang="ru-R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0286877"/>
                  </a:ext>
                </a:extLst>
              </a:tr>
              <a:tr h="218398">
                <a:tc>
                  <a:txBody>
                    <a:bodyPr/>
                    <a:lstStyle/>
                    <a:p>
                      <a:pPr marL="0" indent="88900" algn="l" fontAlgn="b"/>
                      <a:r>
                        <a:rPr lang="ru-RU" sz="1000" u="none" strike="noStrike" dirty="0" err="1">
                          <a:effectLst/>
                          <a:latin typeface="Times New Roman" panose="02020603050405020304" pitchFamily="18" charset="0"/>
                          <a:cs typeface="Times New Roman" panose="02020603050405020304" pitchFamily="18" charset="0"/>
                        </a:rPr>
                        <a:t>Шпаковский</a:t>
                      </a:r>
                      <a:r>
                        <a:rPr lang="ru-RU" sz="1000" u="none" strike="noStrike" dirty="0">
                          <a:effectLst/>
                          <a:latin typeface="Times New Roman" panose="02020603050405020304" pitchFamily="18" charset="0"/>
                          <a:cs typeface="Times New Roman" panose="02020603050405020304" pitchFamily="18" charset="0"/>
                        </a:rPr>
                        <a:t> МО</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166 170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extLst>
                  <a:ext uri="{0D108BD9-81ED-4DB2-BD59-A6C34878D82A}">
                    <a16:rowId xmlns:a16="http://schemas.microsoft.com/office/drawing/2014/main" val="1169325398"/>
                  </a:ext>
                </a:extLst>
              </a:tr>
              <a:tr h="218398">
                <a:tc>
                  <a:txBody>
                    <a:bodyPr/>
                    <a:lstStyle/>
                    <a:p>
                      <a:pPr marL="0" indent="88900" algn="l" fontAlgn="b"/>
                      <a:r>
                        <a:rPr lang="ru-RU" sz="1000" u="none" strike="noStrike" dirty="0">
                          <a:effectLst/>
                          <a:latin typeface="Times New Roman" panose="02020603050405020304" pitchFamily="18" charset="0"/>
                          <a:cs typeface="Times New Roman" panose="02020603050405020304" pitchFamily="18" charset="0"/>
                        </a:rPr>
                        <a:t>Георгиевский МО</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157 492</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extLst>
                  <a:ext uri="{0D108BD9-81ED-4DB2-BD59-A6C34878D82A}">
                    <a16:rowId xmlns:a16="http://schemas.microsoft.com/office/drawing/2014/main" val="4222894888"/>
                  </a:ext>
                </a:extLst>
              </a:tr>
              <a:tr h="218398">
                <a:tc>
                  <a:txBody>
                    <a:bodyPr/>
                    <a:lstStyle/>
                    <a:p>
                      <a:pPr marL="0" indent="88900" algn="l" fontAlgn="b"/>
                      <a:r>
                        <a:rPr lang="ru-RU" sz="1000" u="none" strike="noStrike" dirty="0">
                          <a:effectLst/>
                          <a:latin typeface="Times New Roman" panose="02020603050405020304" pitchFamily="18" charset="0"/>
                          <a:cs typeface="Times New Roman" panose="02020603050405020304" pitchFamily="18" charset="0"/>
                        </a:rPr>
                        <a:t>Минераловодский МО</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130 505</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extLst>
                  <a:ext uri="{0D108BD9-81ED-4DB2-BD59-A6C34878D82A}">
                    <a16:rowId xmlns:a16="http://schemas.microsoft.com/office/drawing/2014/main" val="1552884326"/>
                  </a:ext>
                </a:extLst>
              </a:tr>
            </a:tbl>
          </a:graphicData>
        </a:graphic>
      </p:graphicFrame>
      <p:graphicFrame>
        <p:nvGraphicFramePr>
          <p:cNvPr id="22" name="Диаграмма 21"/>
          <p:cNvGraphicFramePr/>
          <p:nvPr>
            <p:extLst/>
          </p:nvPr>
        </p:nvGraphicFramePr>
        <p:xfrm>
          <a:off x="-430983" y="2697843"/>
          <a:ext cx="7710395" cy="2620383"/>
        </p:xfrm>
        <a:graphic>
          <a:graphicData uri="http://schemas.openxmlformats.org/drawingml/2006/chart">
            <c:chart xmlns:c="http://schemas.openxmlformats.org/drawingml/2006/chart" xmlns:r="http://schemas.openxmlformats.org/officeDocument/2006/relationships" r:id="rId6"/>
          </a:graphicData>
        </a:graphic>
      </p:graphicFrame>
      <p:sp>
        <p:nvSpPr>
          <p:cNvPr id="23" name="TextBox 22"/>
          <p:cNvSpPr txBox="1"/>
          <p:nvPr/>
        </p:nvSpPr>
        <p:spPr>
          <a:xfrm>
            <a:off x="6275624" y="1601529"/>
            <a:ext cx="2428981" cy="276999"/>
          </a:xfrm>
          <a:prstGeom prst="rect">
            <a:avLst/>
          </a:prstGeom>
          <a:noFill/>
        </p:spPr>
        <p:txBody>
          <a:bodyPr wrap="square" rtlCol="0">
            <a:spAutoFit/>
          </a:bodyPr>
          <a:lstStyle/>
          <a:p>
            <a:r>
              <a:rPr lang="ru-RU" sz="1200" dirty="0">
                <a:solidFill>
                  <a:schemeClr val="tx1">
                    <a:lumMod val="65000"/>
                    <a:lumOff val="35000"/>
                  </a:schemeClr>
                </a:solidFill>
                <a:latin typeface="Times New Roman" panose="02020603050405020304" pitchFamily="18" charset="0"/>
                <a:cs typeface="Times New Roman" panose="02020603050405020304" pitchFamily="18" charset="0"/>
              </a:rPr>
              <a:t>Численность населения (человек)</a:t>
            </a:r>
          </a:p>
        </p:txBody>
      </p:sp>
      <p:cxnSp>
        <p:nvCxnSpPr>
          <p:cNvPr id="25" name="Прямая соединительная линия 24"/>
          <p:cNvCxnSpPr/>
          <p:nvPr/>
        </p:nvCxnSpPr>
        <p:spPr>
          <a:xfrm>
            <a:off x="6009747" y="1752805"/>
            <a:ext cx="265876" cy="0"/>
          </a:xfrm>
          <a:prstGeom prst="line">
            <a:avLst/>
          </a:prstGeom>
          <a:ln w="5715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3132865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8583" y="717613"/>
            <a:ext cx="8023860" cy="1019200"/>
          </a:xfrm>
        </p:spPr>
        <p:txBody>
          <a:bodyPr>
            <a:noAutofit/>
          </a:bodyPr>
          <a:lstStyle/>
          <a:p>
            <a:pPr algn="ctr" defTabSz="1071563" fontAlgn="base">
              <a:spcAft>
                <a:spcPct val="0"/>
              </a:spcAft>
            </a:pPr>
            <a:r>
              <a:rPr lang="ru-RU" sz="2000" b="1" dirty="0">
                <a:ln w="900" cmpd="sng">
                  <a:solidFill>
                    <a:schemeClr val="accent1">
                      <a:satMod val="190000"/>
                      <a:alpha val="55000"/>
                    </a:schemeClr>
                  </a:solidFill>
                  <a:prstDash val="solid"/>
                </a:ln>
                <a:solidFill>
                  <a:schemeClr val="tx1"/>
                </a:solidFill>
                <a:latin typeface="Times New Roman"/>
                <a:ea typeface="+mn-ea"/>
                <a:cs typeface="+mn-cs"/>
              </a:rPr>
              <a:t>УРОВЕНЬ ДОЛГОВОЙ НАГРУЗКИ НА БЮДЖЕТ ШПАКОВСКОГО МУНИЦИПАЛЬНОГО ОКРУГА </a:t>
            </a:r>
            <a:r>
              <a:rPr lang="ru-RU" sz="2000" b="1" dirty="0" smtClean="0">
                <a:ln w="900" cmpd="sng">
                  <a:solidFill>
                    <a:schemeClr val="accent1">
                      <a:satMod val="190000"/>
                      <a:alpha val="55000"/>
                    </a:schemeClr>
                  </a:solidFill>
                  <a:prstDash val="solid"/>
                </a:ln>
                <a:solidFill>
                  <a:schemeClr val="tx1"/>
                </a:solidFill>
                <a:latin typeface="Times New Roman"/>
                <a:ea typeface="+mn-ea"/>
                <a:cs typeface="+mn-cs"/>
              </a:rPr>
              <a:t>СТАВРОПОЛЬСКОГО КРАЯ </a:t>
            </a:r>
            <a:br>
              <a:rPr lang="ru-RU" sz="2000" b="1" dirty="0" smtClean="0">
                <a:ln w="900" cmpd="sng">
                  <a:solidFill>
                    <a:schemeClr val="accent1">
                      <a:satMod val="190000"/>
                      <a:alpha val="55000"/>
                    </a:schemeClr>
                  </a:solidFill>
                  <a:prstDash val="solid"/>
                </a:ln>
                <a:solidFill>
                  <a:schemeClr val="tx1"/>
                </a:solidFill>
                <a:latin typeface="Times New Roman"/>
                <a:ea typeface="+mn-ea"/>
                <a:cs typeface="+mn-cs"/>
              </a:rPr>
            </a:br>
            <a:r>
              <a:rPr lang="ru-RU" sz="2000" b="1" dirty="0" smtClean="0">
                <a:ln w="900" cmpd="sng">
                  <a:solidFill>
                    <a:schemeClr val="accent1">
                      <a:satMod val="190000"/>
                      <a:alpha val="55000"/>
                    </a:schemeClr>
                  </a:solidFill>
                  <a:prstDash val="solid"/>
                </a:ln>
                <a:solidFill>
                  <a:schemeClr val="tx1"/>
                </a:solidFill>
                <a:latin typeface="Times New Roman"/>
                <a:ea typeface="+mn-ea"/>
                <a:cs typeface="+mn-cs"/>
              </a:rPr>
              <a:t>НА 2026-2028 ГОДЫ</a:t>
            </a:r>
            <a:r>
              <a:rPr lang="ru-RU" sz="2000" b="1" dirty="0">
                <a:ln w="900" cmpd="sng">
                  <a:solidFill>
                    <a:schemeClr val="accent1">
                      <a:satMod val="190000"/>
                      <a:alpha val="55000"/>
                    </a:schemeClr>
                  </a:solidFill>
                  <a:prstDash val="solid"/>
                </a:ln>
                <a:solidFill>
                  <a:schemeClr val="tx1"/>
                </a:solidFill>
                <a:latin typeface="Times New Roman"/>
                <a:ea typeface="+mn-ea"/>
                <a:cs typeface="+mn-cs"/>
              </a:rPr>
              <a:t/>
            </a:r>
            <a:br>
              <a:rPr lang="ru-RU" sz="2000" b="1" dirty="0">
                <a:ln w="900" cmpd="sng">
                  <a:solidFill>
                    <a:schemeClr val="accent1">
                      <a:satMod val="190000"/>
                      <a:alpha val="55000"/>
                    </a:schemeClr>
                  </a:solidFill>
                  <a:prstDash val="solid"/>
                </a:ln>
                <a:solidFill>
                  <a:schemeClr val="tx1"/>
                </a:solidFill>
                <a:latin typeface="Times New Roman"/>
                <a:ea typeface="+mn-ea"/>
                <a:cs typeface="+mn-cs"/>
              </a:rPr>
            </a:br>
            <a:endParaRPr lang="ru-RU" sz="2000" b="1" dirty="0">
              <a:ln w="900" cmpd="sng">
                <a:solidFill>
                  <a:schemeClr val="accent1">
                    <a:satMod val="190000"/>
                    <a:alpha val="55000"/>
                  </a:schemeClr>
                </a:solidFill>
                <a:prstDash val="solid"/>
              </a:ln>
              <a:solidFill>
                <a:schemeClr val="tx1"/>
              </a:solidFill>
              <a:latin typeface="Times New Roman"/>
              <a:ea typeface="+mn-ea"/>
              <a:cs typeface="+mn-cs"/>
            </a:endParaRPr>
          </a:p>
        </p:txBody>
      </p:sp>
      <p:graphicFrame>
        <p:nvGraphicFramePr>
          <p:cNvPr id="6" name="Объект 5"/>
          <p:cNvGraphicFramePr>
            <a:graphicFrameLocks noGrp="1"/>
          </p:cNvGraphicFramePr>
          <p:nvPr>
            <p:ph idx="1"/>
            <p:extLst/>
          </p:nvPr>
        </p:nvGraphicFramePr>
        <p:xfrm>
          <a:off x="470777" y="2060848"/>
          <a:ext cx="9001000" cy="3822325"/>
        </p:xfrm>
        <a:graphic>
          <a:graphicData uri="http://schemas.openxmlformats.org/drawingml/2006/table">
            <a:tbl>
              <a:tblPr firstRow="1" bandRow="1">
                <a:tableStyleId>{5C22544A-7EE6-4342-B048-85BDC9FD1C3A}</a:tableStyleId>
              </a:tblPr>
              <a:tblGrid>
                <a:gridCol w="3148544">
                  <a:extLst>
                    <a:ext uri="{9D8B030D-6E8A-4147-A177-3AD203B41FA5}">
                      <a16:colId xmlns:a16="http://schemas.microsoft.com/office/drawing/2014/main" val="2043460831"/>
                    </a:ext>
                  </a:extLst>
                </a:gridCol>
                <a:gridCol w="1540120">
                  <a:extLst>
                    <a:ext uri="{9D8B030D-6E8A-4147-A177-3AD203B41FA5}">
                      <a16:colId xmlns:a16="http://schemas.microsoft.com/office/drawing/2014/main" val="546331202"/>
                    </a:ext>
                  </a:extLst>
                </a:gridCol>
                <a:gridCol w="2233173">
                  <a:extLst>
                    <a:ext uri="{9D8B030D-6E8A-4147-A177-3AD203B41FA5}">
                      <a16:colId xmlns:a16="http://schemas.microsoft.com/office/drawing/2014/main" val="3269487047"/>
                    </a:ext>
                  </a:extLst>
                </a:gridCol>
                <a:gridCol w="2079163">
                  <a:extLst>
                    <a:ext uri="{9D8B030D-6E8A-4147-A177-3AD203B41FA5}">
                      <a16:colId xmlns:a16="http://schemas.microsoft.com/office/drawing/2014/main" val="2930809658"/>
                    </a:ext>
                  </a:extLst>
                </a:gridCol>
              </a:tblGrid>
              <a:tr h="612220">
                <a:tc rowSpan="2">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Виды заимствований </a:t>
                      </a:r>
                      <a:endParaRPr lang="ru-RU" sz="1600" dirty="0">
                        <a:solidFill>
                          <a:schemeClr val="tx1"/>
                        </a:solidFill>
                        <a:latin typeface="Times New Roman" panose="02020603050405020304" pitchFamily="18" charset="0"/>
                        <a:cs typeface="Times New Roman" panose="02020603050405020304" pitchFamily="18" charset="0"/>
                      </a:endParaRPr>
                    </a:p>
                  </a:txBody>
                  <a:tcPr anchor="ctr"/>
                </a:tc>
                <a:tc gridSpan="2">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Привлечение средств </a:t>
                      </a:r>
                    </a:p>
                    <a:p>
                      <a:pPr algn="ctr"/>
                      <a:r>
                        <a:rPr lang="ru-RU" sz="1600" dirty="0" smtClean="0">
                          <a:solidFill>
                            <a:schemeClr val="tx1"/>
                          </a:solidFill>
                          <a:latin typeface="Times New Roman" panose="02020603050405020304" pitchFamily="18" charset="0"/>
                          <a:cs typeface="Times New Roman" panose="02020603050405020304" pitchFamily="18" charset="0"/>
                        </a:rPr>
                        <a:t>в местный бюджет</a:t>
                      </a:r>
                      <a:endParaRPr lang="ru-RU" sz="1600" dirty="0">
                        <a:solidFill>
                          <a:schemeClr val="tx1"/>
                        </a:solidFill>
                        <a:latin typeface="Times New Roman" panose="02020603050405020304" pitchFamily="18" charset="0"/>
                        <a:cs typeface="Times New Roman" panose="02020603050405020304" pitchFamily="18" charset="0"/>
                      </a:endParaRPr>
                    </a:p>
                  </a:txBody>
                  <a:tcPr anchor="ctr"/>
                </a:tc>
                <a:tc hMerge="1">
                  <a:txBody>
                    <a:bodyPr/>
                    <a:lstStyle/>
                    <a:p>
                      <a:endParaRPr lang="ru-RU" dirty="0"/>
                    </a:p>
                  </a:txBody>
                  <a:tcPr/>
                </a:tc>
                <a:tc rowSpan="2">
                  <a:txBody>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Объемы погашения</a:t>
                      </a:r>
                    </a:p>
                    <a:p>
                      <a:pPr algn="ctr"/>
                      <a:r>
                        <a:rPr lang="ru-RU" sz="1600" b="1" dirty="0" smtClean="0">
                          <a:solidFill>
                            <a:schemeClr val="tx1"/>
                          </a:solidFill>
                          <a:latin typeface="Times New Roman" panose="02020603050405020304" pitchFamily="18" charset="0"/>
                          <a:cs typeface="Times New Roman" panose="02020603050405020304" pitchFamily="18" charset="0"/>
                        </a:rPr>
                        <a:t>муниципальных долговых</a:t>
                      </a:r>
                    </a:p>
                    <a:p>
                      <a:pPr algn="ctr"/>
                      <a:r>
                        <a:rPr lang="ru-RU" sz="1600" b="1" dirty="0" smtClean="0">
                          <a:solidFill>
                            <a:schemeClr val="tx1"/>
                          </a:solidFill>
                          <a:latin typeface="Times New Roman" panose="02020603050405020304" pitchFamily="18" charset="0"/>
                          <a:cs typeface="Times New Roman" panose="02020603050405020304" pitchFamily="18" charset="0"/>
                        </a:rPr>
                        <a:t>обязательств</a:t>
                      </a:r>
                      <a:endParaRPr lang="ru-RU" sz="1600" b="1"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724051635"/>
                  </a:ext>
                </a:extLst>
              </a:tr>
              <a:tr h="869997">
                <a:tc vMerge="1">
                  <a:txBody>
                    <a:bodyPr/>
                    <a:lstStyle/>
                    <a:p>
                      <a:endParaRPr lang="ru-RU" dirty="0"/>
                    </a:p>
                  </a:txBody>
                  <a:tcPr/>
                </a:tc>
                <a:tc>
                  <a:txBody>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Объемы </a:t>
                      </a:r>
                      <a:endParaRPr lang="ru-RU" sz="16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Предельные сроки</a:t>
                      </a:r>
                    </a:p>
                    <a:p>
                      <a:pPr algn="ctr"/>
                      <a:r>
                        <a:rPr lang="ru-RU" sz="1600" b="1" dirty="0" smtClean="0">
                          <a:solidFill>
                            <a:schemeClr val="tx1"/>
                          </a:solidFill>
                          <a:latin typeface="Times New Roman" panose="02020603050405020304" pitchFamily="18" charset="0"/>
                          <a:cs typeface="Times New Roman" panose="02020603050405020304" pitchFamily="18" charset="0"/>
                        </a:rPr>
                        <a:t>погашения долговых</a:t>
                      </a:r>
                    </a:p>
                    <a:p>
                      <a:pPr algn="ctr"/>
                      <a:r>
                        <a:rPr lang="ru-RU" sz="1600" b="1" dirty="0" smtClean="0">
                          <a:solidFill>
                            <a:schemeClr val="tx1"/>
                          </a:solidFill>
                          <a:latin typeface="Times New Roman" panose="02020603050405020304" pitchFamily="18" charset="0"/>
                          <a:cs typeface="Times New Roman" panose="02020603050405020304" pitchFamily="18" charset="0"/>
                        </a:rPr>
                        <a:t>обязательств </a:t>
                      </a:r>
                      <a:endParaRPr lang="ru-RU" sz="1600" b="1" dirty="0">
                        <a:solidFill>
                          <a:schemeClr val="tx1"/>
                        </a:solidFill>
                        <a:latin typeface="Times New Roman" panose="02020603050405020304" pitchFamily="18" charset="0"/>
                        <a:cs typeface="Times New Roman" panose="02020603050405020304" pitchFamily="18" charset="0"/>
                      </a:endParaRPr>
                    </a:p>
                  </a:txBody>
                  <a:tcPr anchor="ctr"/>
                </a:tc>
                <a:tc vMerge="1">
                  <a:txBody>
                    <a:bodyPr/>
                    <a:lstStyle/>
                    <a:p>
                      <a:endParaRPr lang="ru-RU" dirty="0"/>
                    </a:p>
                  </a:txBody>
                  <a:tcPr/>
                </a:tc>
                <a:extLst>
                  <a:ext uri="{0D108BD9-81ED-4DB2-BD59-A6C34878D82A}">
                    <a16:rowId xmlns:a16="http://schemas.microsoft.com/office/drawing/2014/main" val="3279293059"/>
                  </a:ext>
                </a:extLst>
              </a:tr>
              <a:tr h="1470111">
                <a:tc>
                  <a:txBody>
                    <a:bodyPr/>
                    <a:lstStyle/>
                    <a:p>
                      <a:r>
                        <a:rPr lang="ru-RU" sz="1600" dirty="0" smtClean="0">
                          <a:latin typeface="Times New Roman" panose="02020603050405020304" pitchFamily="18" charset="0"/>
                          <a:cs typeface="Times New Roman" panose="02020603050405020304" pitchFamily="18" charset="0"/>
                        </a:rPr>
                        <a:t>Бюджетные кредиты, привлеченные в валюте Российской Федерации из других бюджетов бюджетной системы Российской Федерации</a:t>
                      </a:r>
                      <a:endParaRPr lang="ru-RU" sz="1600" dirty="0">
                        <a:latin typeface="Times New Roman" panose="02020603050405020304" pitchFamily="18" charset="0"/>
                        <a:cs typeface="Times New Roman" panose="02020603050405020304" pitchFamily="18" charset="0"/>
                      </a:endParaRPr>
                    </a:p>
                  </a:txBody>
                  <a:tcPr/>
                </a:tc>
                <a:tc>
                  <a:txBody>
                    <a:bodyPr/>
                    <a:lstStyle/>
                    <a:p>
                      <a:pPr algn="ctr"/>
                      <a:r>
                        <a:rPr lang="ru-RU" sz="1600" dirty="0" smtClean="0">
                          <a:latin typeface="Times New Roman" panose="02020603050405020304" pitchFamily="18" charset="0"/>
                          <a:cs typeface="Times New Roman" panose="02020603050405020304" pitchFamily="18" charset="0"/>
                        </a:rPr>
                        <a:t>0,00</a:t>
                      </a:r>
                      <a:endParaRPr lang="ru-RU" sz="1600" dirty="0">
                        <a:latin typeface="Times New Roman" panose="02020603050405020304" pitchFamily="18" charset="0"/>
                        <a:cs typeface="Times New Roman" panose="02020603050405020304" pitchFamily="18" charset="0"/>
                      </a:endParaRPr>
                    </a:p>
                  </a:txBody>
                  <a:tcPr/>
                </a:tc>
                <a:tc>
                  <a:txBody>
                    <a:bodyPr/>
                    <a:lstStyle/>
                    <a:p>
                      <a:pPr algn="ct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txBody>
                  <a:tcPr/>
                </a:tc>
                <a:tc>
                  <a:txBody>
                    <a:bodyPr/>
                    <a:lstStyle/>
                    <a:p>
                      <a:pPr algn="ctr"/>
                      <a:r>
                        <a:rPr lang="ru-RU" sz="1600" dirty="0" smtClean="0">
                          <a:latin typeface="Times New Roman" panose="02020603050405020304" pitchFamily="18" charset="0"/>
                          <a:cs typeface="Times New Roman" panose="02020603050405020304" pitchFamily="18" charset="0"/>
                        </a:rPr>
                        <a:t>0,00</a:t>
                      </a:r>
                      <a:endParaRPr lang="ru-RU"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44776712"/>
                  </a:ext>
                </a:extLst>
              </a:tr>
              <a:tr h="869997">
                <a:tc>
                  <a:txBody>
                    <a:bodyPr/>
                    <a:lstStyle/>
                    <a:p>
                      <a:r>
                        <a:rPr lang="ru-RU" sz="1600" dirty="0" smtClean="0">
                          <a:latin typeface="Times New Roman" panose="02020603050405020304" pitchFamily="18" charset="0"/>
                          <a:cs typeface="Times New Roman" panose="02020603050405020304" pitchFamily="18" charset="0"/>
                        </a:rPr>
                        <a:t>Кредиты, привлеченные от кредитных организаций в валюте Российской Федерации </a:t>
                      </a:r>
                      <a:endParaRPr lang="ru-RU" sz="1600" dirty="0">
                        <a:latin typeface="Times New Roman" panose="02020603050405020304" pitchFamily="18" charset="0"/>
                        <a:cs typeface="Times New Roman" panose="02020603050405020304" pitchFamily="18" charset="0"/>
                      </a:endParaRPr>
                    </a:p>
                  </a:txBody>
                  <a:tcPr/>
                </a:tc>
                <a:tc>
                  <a:txBody>
                    <a:bodyPr/>
                    <a:lstStyle/>
                    <a:p>
                      <a:pPr algn="ctr"/>
                      <a:r>
                        <a:rPr lang="ru-RU" sz="1600" dirty="0" smtClean="0">
                          <a:latin typeface="Times New Roman" panose="02020603050405020304" pitchFamily="18" charset="0"/>
                          <a:cs typeface="Times New Roman" panose="02020603050405020304" pitchFamily="18" charset="0"/>
                        </a:rPr>
                        <a:t>0,00</a:t>
                      </a:r>
                      <a:endParaRPr lang="ru-RU" sz="1600" dirty="0">
                        <a:latin typeface="Times New Roman" panose="02020603050405020304" pitchFamily="18" charset="0"/>
                        <a:cs typeface="Times New Roman" panose="02020603050405020304" pitchFamily="18" charset="0"/>
                      </a:endParaRPr>
                    </a:p>
                  </a:txBody>
                  <a:tcPr/>
                </a:tc>
                <a:tc>
                  <a:txBody>
                    <a:bodyPr/>
                    <a:lstStyle/>
                    <a:p>
                      <a:pPr algn="ct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txBody>
                  <a:tcPr/>
                </a:tc>
                <a:tc>
                  <a:txBody>
                    <a:bodyPr/>
                    <a:lstStyle/>
                    <a:p>
                      <a:pPr algn="ctr"/>
                      <a:r>
                        <a:rPr lang="ru-RU" sz="1600" dirty="0" smtClean="0">
                          <a:latin typeface="Times New Roman" panose="02020603050405020304" pitchFamily="18" charset="0"/>
                          <a:cs typeface="Times New Roman" panose="02020603050405020304" pitchFamily="18" charset="0"/>
                        </a:rPr>
                        <a:t>0,00</a:t>
                      </a:r>
                      <a:endParaRPr lang="ru-RU"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59872252"/>
                  </a:ext>
                </a:extLst>
              </a:tr>
            </a:tbl>
          </a:graphicData>
        </a:graphic>
      </p:graphicFrame>
      <p:sp>
        <p:nvSpPr>
          <p:cNvPr id="7" name="TextBox 6"/>
          <p:cNvSpPr txBox="1"/>
          <p:nvPr/>
        </p:nvSpPr>
        <p:spPr>
          <a:xfrm>
            <a:off x="8391709" y="1720191"/>
            <a:ext cx="1149674" cy="276999"/>
          </a:xfrm>
          <a:prstGeom prst="rect">
            <a:avLst/>
          </a:prstGeom>
          <a:noFill/>
        </p:spPr>
        <p:txBody>
          <a:bodyPr wrap="square" rtlCol="0">
            <a:spAutoFit/>
          </a:bodyPr>
          <a:lstStyle/>
          <a:p>
            <a:r>
              <a:rPr lang="ru-RU" sz="1200" b="1" dirty="0" smtClean="0">
                <a:latin typeface="Times New Roman" panose="02020603050405020304" pitchFamily="18" charset="0"/>
                <a:cs typeface="Times New Roman" panose="02020603050405020304" pitchFamily="18" charset="0"/>
              </a:rPr>
              <a:t>(</a:t>
            </a:r>
            <a:r>
              <a:rPr lang="ru-RU" sz="1200" b="1" dirty="0" err="1" smtClean="0">
                <a:latin typeface="Times New Roman" panose="02020603050405020304" pitchFamily="18" charset="0"/>
                <a:cs typeface="Times New Roman" panose="02020603050405020304" pitchFamily="18" charset="0"/>
              </a:rPr>
              <a:t>тыс.рублей</a:t>
            </a:r>
            <a:r>
              <a:rPr lang="ru-RU" sz="1200" b="1" dirty="0" smtClean="0">
                <a:latin typeface="Times New Roman" panose="02020603050405020304" pitchFamily="18" charset="0"/>
                <a:cs typeface="Times New Roman" panose="02020603050405020304" pitchFamily="18" charset="0"/>
              </a:rPr>
              <a:t>)</a:t>
            </a:r>
            <a:endParaRPr lang="ru-RU"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02162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8497" y="351956"/>
            <a:ext cx="8929000" cy="1296144"/>
          </a:xfrm>
        </p:spPr>
        <p:txBody>
          <a:bodyPr>
            <a:noAutofit/>
          </a:bodyPr>
          <a:lstStyle/>
          <a:p>
            <a:pPr algn="ctr"/>
            <a:r>
              <a:rPr lang="ru-RU" sz="2000" b="1" dirty="0" smtClean="0">
                <a:ln w="900" cmpd="sng">
                  <a:solidFill>
                    <a:schemeClr val="accent1">
                      <a:satMod val="190000"/>
                      <a:alpha val="55000"/>
                    </a:schemeClr>
                  </a:solidFill>
                  <a:prstDash val="solid"/>
                </a:ln>
                <a:solidFill>
                  <a:schemeClr val="tx1"/>
                </a:solidFill>
                <a:latin typeface="Times New Roman"/>
                <a:ea typeface="+mn-ea"/>
                <a:cs typeface="+mn-cs"/>
              </a:rPr>
              <a:t>ПЛАНИРУЕМЫЙ (ПРЕДЕЛЬНЫЙ) ОБЪЕМ МУНИЦИПАЛЬНОГО ДОЛГА НА 2026 ГОД И ПЛАНОВЫЙ ПЕРИОД 2027 И 2028 ГОДОВ В СРАВНЕНИИ С ОЖИДАЕМЫМ ИСПОЛНЕНИЕМ ЗА 2025 ГОД (ОЦЕНКА ТЕКУЩЕГО ФИНАНСОВОГО ГОДА) И ОТЧЕТОМ ЗА 2024 ГОД (ОТЧЕТНЫЙ ФИНАНСОВЫЙ ГОД)</a:t>
            </a:r>
            <a:endParaRPr lang="ru-RU" sz="2000" b="1" dirty="0">
              <a:ln w="900" cmpd="sng">
                <a:solidFill>
                  <a:schemeClr val="accent1">
                    <a:satMod val="190000"/>
                    <a:alpha val="55000"/>
                  </a:schemeClr>
                </a:solidFill>
                <a:prstDash val="solid"/>
              </a:ln>
              <a:solidFill>
                <a:schemeClr val="tx1"/>
              </a:solidFill>
              <a:latin typeface="Times New Roman"/>
              <a:ea typeface="+mn-ea"/>
              <a:cs typeface="+mn-cs"/>
            </a:endParaRPr>
          </a:p>
        </p:txBody>
      </p:sp>
      <p:graphicFrame>
        <p:nvGraphicFramePr>
          <p:cNvPr id="5" name="Объект 4"/>
          <p:cNvGraphicFramePr>
            <a:graphicFrameLocks noGrp="1"/>
          </p:cNvGraphicFramePr>
          <p:nvPr>
            <p:ph idx="1"/>
            <p:extLst/>
          </p:nvPr>
        </p:nvGraphicFramePr>
        <p:xfrm>
          <a:off x="272476" y="1844824"/>
          <a:ext cx="9361043" cy="4647295"/>
        </p:xfrm>
        <a:graphic>
          <a:graphicData uri="http://schemas.openxmlformats.org/drawingml/2006/table">
            <a:tbl>
              <a:tblPr firstRow="1" bandRow="1">
                <a:tableStyleId>{5C22544A-7EE6-4342-B048-85BDC9FD1C3A}</a:tableStyleId>
              </a:tblPr>
              <a:tblGrid>
                <a:gridCol w="2717724">
                  <a:extLst>
                    <a:ext uri="{9D8B030D-6E8A-4147-A177-3AD203B41FA5}">
                      <a16:colId xmlns:a16="http://schemas.microsoft.com/office/drawing/2014/main" val="2041285564"/>
                    </a:ext>
                  </a:extLst>
                </a:gridCol>
                <a:gridCol w="785119">
                  <a:extLst>
                    <a:ext uri="{9D8B030D-6E8A-4147-A177-3AD203B41FA5}">
                      <a16:colId xmlns:a16="http://schemas.microsoft.com/office/drawing/2014/main" val="3540109648"/>
                    </a:ext>
                  </a:extLst>
                </a:gridCol>
                <a:gridCol w="785119">
                  <a:extLst>
                    <a:ext uri="{9D8B030D-6E8A-4147-A177-3AD203B41FA5}">
                      <a16:colId xmlns:a16="http://schemas.microsoft.com/office/drawing/2014/main" val="3568730859"/>
                    </a:ext>
                  </a:extLst>
                </a:gridCol>
                <a:gridCol w="785119">
                  <a:extLst>
                    <a:ext uri="{9D8B030D-6E8A-4147-A177-3AD203B41FA5}">
                      <a16:colId xmlns:a16="http://schemas.microsoft.com/office/drawing/2014/main" val="1774780644"/>
                    </a:ext>
                  </a:extLst>
                </a:gridCol>
                <a:gridCol w="785119">
                  <a:extLst>
                    <a:ext uri="{9D8B030D-6E8A-4147-A177-3AD203B41FA5}">
                      <a16:colId xmlns:a16="http://schemas.microsoft.com/office/drawing/2014/main" val="161194243"/>
                    </a:ext>
                  </a:extLst>
                </a:gridCol>
                <a:gridCol w="785119">
                  <a:extLst>
                    <a:ext uri="{9D8B030D-6E8A-4147-A177-3AD203B41FA5}">
                      <a16:colId xmlns:a16="http://schemas.microsoft.com/office/drawing/2014/main" val="496221392"/>
                    </a:ext>
                  </a:extLst>
                </a:gridCol>
                <a:gridCol w="679430">
                  <a:extLst>
                    <a:ext uri="{9D8B030D-6E8A-4147-A177-3AD203B41FA5}">
                      <a16:colId xmlns:a16="http://schemas.microsoft.com/office/drawing/2014/main" val="4118093469"/>
                    </a:ext>
                  </a:extLst>
                </a:gridCol>
                <a:gridCol w="679430">
                  <a:extLst>
                    <a:ext uri="{9D8B030D-6E8A-4147-A177-3AD203B41FA5}">
                      <a16:colId xmlns:a16="http://schemas.microsoft.com/office/drawing/2014/main" val="3893891544"/>
                    </a:ext>
                  </a:extLst>
                </a:gridCol>
                <a:gridCol w="679430">
                  <a:extLst>
                    <a:ext uri="{9D8B030D-6E8A-4147-A177-3AD203B41FA5}">
                      <a16:colId xmlns:a16="http://schemas.microsoft.com/office/drawing/2014/main" val="949210490"/>
                    </a:ext>
                  </a:extLst>
                </a:gridCol>
                <a:gridCol w="679434">
                  <a:extLst>
                    <a:ext uri="{9D8B030D-6E8A-4147-A177-3AD203B41FA5}">
                      <a16:colId xmlns:a16="http://schemas.microsoft.com/office/drawing/2014/main" val="445296173"/>
                    </a:ext>
                  </a:extLst>
                </a:gridCol>
              </a:tblGrid>
              <a:tr h="760618">
                <a:tc rowSpan="2">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Наименование обязательств</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rowSpan="2">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2024 год</a:t>
                      </a:r>
                    </a:p>
                    <a:p>
                      <a:pPr algn="ctr"/>
                      <a:r>
                        <a:rPr lang="ru-RU" sz="1400" b="0" dirty="0" smtClean="0">
                          <a:solidFill>
                            <a:schemeClr val="tx1"/>
                          </a:solidFill>
                          <a:latin typeface="Times New Roman" panose="02020603050405020304" pitchFamily="18" charset="0"/>
                          <a:cs typeface="Times New Roman" panose="02020603050405020304" pitchFamily="18" charset="0"/>
                        </a:rPr>
                        <a:t>(факт)</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rowSpan="2">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2025 год</a:t>
                      </a:r>
                    </a:p>
                    <a:p>
                      <a:pPr algn="ctr"/>
                      <a:r>
                        <a:rPr lang="ru-RU" sz="1400" b="0" dirty="0" smtClean="0">
                          <a:solidFill>
                            <a:schemeClr val="tx1"/>
                          </a:solidFill>
                          <a:latin typeface="Times New Roman" panose="02020603050405020304" pitchFamily="18" charset="0"/>
                          <a:cs typeface="Times New Roman" panose="02020603050405020304" pitchFamily="18" charset="0"/>
                        </a:rPr>
                        <a:t>(план)</a:t>
                      </a:r>
                    </a:p>
                  </a:txBody>
                  <a:tcPr anchor="ctr"/>
                </a:tc>
                <a:tc rowSpan="2">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2026</a:t>
                      </a:r>
                    </a:p>
                    <a:p>
                      <a:pPr algn="ctr"/>
                      <a:r>
                        <a:rPr lang="ru-RU" sz="1400" dirty="0" smtClean="0">
                          <a:solidFill>
                            <a:schemeClr val="tx1"/>
                          </a:solidFill>
                          <a:latin typeface="Times New Roman" panose="02020603050405020304" pitchFamily="18" charset="0"/>
                          <a:cs typeface="Times New Roman" panose="02020603050405020304" pitchFamily="18" charset="0"/>
                        </a:rPr>
                        <a:t>год </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rowSpan="2">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2027</a:t>
                      </a:r>
                    </a:p>
                    <a:p>
                      <a:pPr algn="ctr"/>
                      <a:r>
                        <a:rPr lang="ru-RU" sz="1400" dirty="0" smtClean="0">
                          <a:solidFill>
                            <a:schemeClr val="tx1"/>
                          </a:solidFill>
                          <a:latin typeface="Times New Roman" panose="02020603050405020304" pitchFamily="18" charset="0"/>
                          <a:cs typeface="Times New Roman" panose="02020603050405020304" pitchFamily="18" charset="0"/>
                        </a:rPr>
                        <a:t>год </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rowSpan="2">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2028</a:t>
                      </a:r>
                    </a:p>
                    <a:p>
                      <a:pPr algn="ctr"/>
                      <a:r>
                        <a:rPr lang="ru-RU" sz="1400" dirty="0" smtClean="0">
                          <a:solidFill>
                            <a:schemeClr val="tx1"/>
                          </a:solidFill>
                          <a:latin typeface="Times New Roman" panose="02020603050405020304" pitchFamily="18" charset="0"/>
                          <a:cs typeface="Times New Roman" panose="02020603050405020304" pitchFamily="18" charset="0"/>
                        </a:rPr>
                        <a:t>год </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gridSpan="2">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Отклонение 2026 год</a:t>
                      </a:r>
                    </a:p>
                    <a:p>
                      <a:pPr algn="ctr"/>
                      <a:r>
                        <a:rPr lang="ru-RU" sz="1400" dirty="0" smtClean="0">
                          <a:solidFill>
                            <a:schemeClr val="tx1"/>
                          </a:solidFill>
                          <a:latin typeface="Times New Roman" panose="02020603050405020304" pitchFamily="18" charset="0"/>
                          <a:cs typeface="Times New Roman" panose="02020603050405020304" pitchFamily="18" charset="0"/>
                        </a:rPr>
                        <a:t>к 2024 году </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hMerge="1">
                  <a:txBody>
                    <a:bodyPr/>
                    <a:lstStyle/>
                    <a:p>
                      <a:endParaRPr lang="ru-RU" dirty="0"/>
                    </a:p>
                  </a:txBody>
                  <a:tcPr/>
                </a:tc>
                <a:tc gridSpan="2">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Отклонение 2026 год</a:t>
                      </a:r>
                    </a:p>
                    <a:p>
                      <a:pPr algn="ctr"/>
                      <a:r>
                        <a:rPr lang="ru-RU" sz="1400" dirty="0" smtClean="0">
                          <a:solidFill>
                            <a:schemeClr val="tx1"/>
                          </a:solidFill>
                          <a:latin typeface="Times New Roman" panose="02020603050405020304" pitchFamily="18" charset="0"/>
                          <a:cs typeface="Times New Roman" panose="02020603050405020304" pitchFamily="18" charset="0"/>
                        </a:rPr>
                        <a:t>к 2025 году </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hMerge="1">
                  <a:txBody>
                    <a:bodyPr/>
                    <a:lstStyle/>
                    <a:p>
                      <a:endParaRPr lang="ru-RU" dirty="0"/>
                    </a:p>
                  </a:txBody>
                  <a:tcPr/>
                </a:tc>
                <a:extLst>
                  <a:ext uri="{0D108BD9-81ED-4DB2-BD59-A6C34878D82A}">
                    <a16:rowId xmlns:a16="http://schemas.microsoft.com/office/drawing/2014/main" val="1601888181"/>
                  </a:ext>
                </a:extLst>
              </a:tr>
              <a:tr h="319239">
                <a:tc vMerge="1">
                  <a:txBody>
                    <a:bodyPr/>
                    <a:lstStyle/>
                    <a:p>
                      <a:endParaRPr lang="ru-RU" dirty="0"/>
                    </a:p>
                  </a:txBody>
                  <a:tcPr/>
                </a:tc>
                <a:tc vMerge="1">
                  <a:txBody>
                    <a:bodyPr/>
                    <a:lstStyle/>
                    <a:p>
                      <a:endParaRPr lang="ru-RU" dirty="0"/>
                    </a:p>
                  </a:txBody>
                  <a:tcPr/>
                </a:tc>
                <a:tc vMerge="1">
                  <a:txBody>
                    <a:bodyPr/>
                    <a:lstStyle/>
                    <a:p>
                      <a:endParaRPr lang="ru-RU" dirty="0"/>
                    </a:p>
                  </a:txBody>
                  <a:tcPr/>
                </a:tc>
                <a:tc vMerge="1">
                  <a:txBody>
                    <a:bodyPr/>
                    <a:lstStyle/>
                    <a:p>
                      <a:endParaRPr lang="ru-RU" dirty="0"/>
                    </a:p>
                  </a:txBody>
                  <a:tcPr/>
                </a:tc>
                <a:tc vMerge="1">
                  <a:txBody>
                    <a:bodyPr/>
                    <a:lstStyle/>
                    <a:p>
                      <a:endParaRPr lang="ru-RU" dirty="0"/>
                    </a:p>
                  </a:txBody>
                  <a:tcPr/>
                </a:tc>
                <a:tc vMerge="1">
                  <a:txBody>
                    <a:bodyPr/>
                    <a:lstStyle/>
                    <a:p>
                      <a:endParaRPr lang="ru-RU" dirty="0"/>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 -)</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 -)</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182394066"/>
                  </a:ext>
                </a:extLst>
              </a:tr>
              <a:tr h="603005">
                <a:tc>
                  <a:txBody>
                    <a:bodyPr/>
                    <a:lstStyle/>
                    <a:p>
                      <a:r>
                        <a:rPr lang="ru-RU" sz="1400" dirty="0" smtClean="0">
                          <a:latin typeface="Times New Roman" panose="02020603050405020304" pitchFamily="18" charset="0"/>
                          <a:cs typeface="Times New Roman" panose="02020603050405020304" pitchFamily="18" charset="0"/>
                        </a:rPr>
                        <a:t>Муниципальный долг – всего</a:t>
                      </a:r>
                    </a:p>
                    <a:p>
                      <a:r>
                        <a:rPr lang="ru-RU" sz="1400" dirty="0" smtClean="0">
                          <a:latin typeface="Times New Roman" panose="02020603050405020304" pitchFamily="18" charset="0"/>
                          <a:cs typeface="Times New Roman" panose="02020603050405020304" pitchFamily="18" charset="0"/>
                        </a:rPr>
                        <a:t>в том числе</a:t>
                      </a: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727371"/>
                  </a:ext>
                </a:extLst>
              </a:tr>
              <a:tr h="385056">
                <a:tc>
                  <a:txBody>
                    <a:bodyPr/>
                    <a:lstStyle/>
                    <a:p>
                      <a:r>
                        <a:rPr lang="ru-RU" sz="1400" dirty="0" smtClean="0">
                          <a:latin typeface="Times New Roman" panose="02020603050405020304" pitchFamily="18" charset="0"/>
                          <a:cs typeface="Times New Roman" panose="02020603050405020304" pitchFamily="18" charset="0"/>
                        </a:rPr>
                        <a:t>муниципальные ценные бумаги </a:t>
                      </a: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279532813"/>
                  </a:ext>
                </a:extLst>
              </a:tr>
              <a:tr h="603005">
                <a:tc>
                  <a:txBody>
                    <a:bodyPr/>
                    <a:lstStyle/>
                    <a:p>
                      <a:r>
                        <a:rPr lang="ru-RU" sz="1400" dirty="0" smtClean="0">
                          <a:latin typeface="Times New Roman" panose="02020603050405020304" pitchFamily="18" charset="0"/>
                          <a:cs typeface="Times New Roman" panose="02020603050405020304" pitchFamily="18" charset="0"/>
                        </a:rPr>
                        <a:t>кредиты кредитных организаций </a:t>
                      </a: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498002629"/>
                  </a:ext>
                </a:extLst>
              </a:tr>
              <a:tr h="701723">
                <a:tc>
                  <a:txBody>
                    <a:bodyPr/>
                    <a:lstStyle/>
                    <a:p>
                      <a:r>
                        <a:rPr lang="ru-RU" sz="1400" dirty="0" smtClean="0">
                          <a:latin typeface="Times New Roman" panose="02020603050405020304" pitchFamily="18" charset="0"/>
                          <a:cs typeface="Times New Roman" panose="02020603050405020304" pitchFamily="18" charset="0"/>
                        </a:rPr>
                        <a:t>бюджетные кредиты из краевого бюджета </a:t>
                      </a: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268228572"/>
                  </a:ext>
                </a:extLst>
              </a:tr>
              <a:tr h="423348">
                <a:tc>
                  <a:txBody>
                    <a:bodyPr/>
                    <a:lstStyle/>
                    <a:p>
                      <a:r>
                        <a:rPr lang="ru-RU" sz="1400" dirty="0" smtClean="0">
                          <a:latin typeface="Times New Roman" panose="02020603050405020304" pitchFamily="18" charset="0"/>
                          <a:cs typeface="Times New Roman" panose="02020603050405020304" pitchFamily="18" charset="0"/>
                        </a:rPr>
                        <a:t>муниципальные гарантии</a:t>
                      </a: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341547990"/>
                  </a:ext>
                </a:extLst>
              </a:tr>
              <a:tr h="851301">
                <a:tc>
                  <a:txBody>
                    <a:bodyPr/>
                    <a:lstStyle/>
                    <a:p>
                      <a:r>
                        <a:rPr lang="ru-RU" sz="1400" dirty="0" smtClean="0">
                          <a:latin typeface="Times New Roman" panose="02020603050405020304" pitchFamily="18" charset="0"/>
                          <a:cs typeface="Times New Roman" panose="02020603050405020304" pitchFamily="18" charset="0"/>
                        </a:rPr>
                        <a:t>Объем расходов на обслуживание</a:t>
                      </a:r>
                    </a:p>
                    <a:p>
                      <a:r>
                        <a:rPr lang="ru-RU" sz="1400" dirty="0" smtClean="0">
                          <a:latin typeface="Times New Roman" panose="02020603050405020304" pitchFamily="18" charset="0"/>
                          <a:cs typeface="Times New Roman" panose="02020603050405020304" pitchFamily="18" charset="0"/>
                        </a:rPr>
                        <a:t>муниципального долга </a:t>
                      </a: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r"/>
                      <a:r>
                        <a:rPr lang="ru-RU" sz="1200" dirty="0" smtClean="0">
                          <a:latin typeface="Times New Roman" panose="02020603050405020304" pitchFamily="18" charset="0"/>
                          <a:cs typeface="Times New Roman" panose="02020603050405020304" pitchFamily="18" charset="0"/>
                        </a:rPr>
                        <a:t>0,00</a:t>
                      </a:r>
                      <a:endParaRPr lang="ru-RU"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482704335"/>
                  </a:ext>
                </a:extLst>
              </a:tr>
            </a:tbl>
          </a:graphicData>
        </a:graphic>
      </p:graphicFrame>
      <p:sp>
        <p:nvSpPr>
          <p:cNvPr id="7" name="TextBox 6"/>
          <p:cNvSpPr txBox="1"/>
          <p:nvPr/>
        </p:nvSpPr>
        <p:spPr>
          <a:xfrm>
            <a:off x="8337376" y="1514421"/>
            <a:ext cx="1296143" cy="307777"/>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 (тыс. рублей</a:t>
            </a:r>
            <a:r>
              <a:rPr lang="ru-RU" sz="1400" b="1" dirty="0" smtClean="0"/>
              <a:t>)</a:t>
            </a:r>
            <a:endParaRPr lang="ru-RU" sz="1400" b="1" dirty="0"/>
          </a:p>
        </p:txBody>
      </p:sp>
    </p:spTree>
    <p:extLst>
      <p:ext uri="{BB962C8B-B14F-4D97-AF65-F5344CB8AC3E}">
        <p14:creationId xmlns:p14="http://schemas.microsoft.com/office/powerpoint/2010/main" val="4286168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206" y="489570"/>
            <a:ext cx="9241060" cy="857250"/>
          </a:xfrm>
        </p:spPr>
        <p:txBody>
          <a:bodyPr rtlCol="0">
            <a:noAutofit/>
          </a:bodyPr>
          <a:lstStyle/>
          <a:p>
            <a:pPr algn="ctr" fontAlgn="auto">
              <a:spcAft>
                <a:spcPts val="0"/>
              </a:spcAft>
              <a:defRPr/>
            </a:pPr>
            <a:r>
              <a:rPr lang="ru-RU" sz="2000" b="1" dirty="0">
                <a:ln w="900" cmpd="sng">
                  <a:solidFill>
                    <a:schemeClr val="accent1">
                      <a:satMod val="190000"/>
                      <a:alpha val="55000"/>
                    </a:schemeClr>
                  </a:solidFill>
                  <a:prstDash val="solid"/>
                </a:ln>
                <a:solidFill>
                  <a:schemeClr val="tx1"/>
                </a:solidFill>
                <a:latin typeface="Times New Roman"/>
                <a:ea typeface="+mn-ea"/>
                <a:cs typeface="+mn-cs"/>
              </a:rPr>
              <a:t>ИФОРМАЦИЯ О ПОЗИЦИИ </a:t>
            </a:r>
            <a:r>
              <a:rPr lang="ru-RU" sz="2000" b="1" dirty="0" smtClean="0">
                <a:ln w="900" cmpd="sng">
                  <a:solidFill>
                    <a:schemeClr val="accent1">
                      <a:satMod val="190000"/>
                      <a:alpha val="55000"/>
                    </a:schemeClr>
                  </a:solidFill>
                  <a:prstDash val="solid"/>
                </a:ln>
                <a:solidFill>
                  <a:schemeClr val="tx1"/>
                </a:solidFill>
                <a:latin typeface="Times New Roman"/>
                <a:ea typeface="+mn-ea"/>
                <a:cs typeface="+mn-cs"/>
              </a:rPr>
              <a:t/>
            </a:r>
            <a:br>
              <a:rPr lang="ru-RU" sz="2000" b="1" dirty="0" smtClean="0">
                <a:ln w="900" cmpd="sng">
                  <a:solidFill>
                    <a:schemeClr val="accent1">
                      <a:satMod val="190000"/>
                      <a:alpha val="55000"/>
                    </a:schemeClr>
                  </a:solidFill>
                  <a:prstDash val="solid"/>
                </a:ln>
                <a:solidFill>
                  <a:schemeClr val="tx1"/>
                </a:solidFill>
                <a:latin typeface="Times New Roman"/>
                <a:ea typeface="+mn-ea"/>
                <a:cs typeface="+mn-cs"/>
              </a:rPr>
            </a:br>
            <a:r>
              <a:rPr lang="ru-RU" sz="2000" b="1" dirty="0" smtClean="0">
                <a:ln w="900" cmpd="sng">
                  <a:solidFill>
                    <a:schemeClr val="accent1">
                      <a:satMod val="190000"/>
                      <a:alpha val="55000"/>
                    </a:schemeClr>
                  </a:solidFill>
                  <a:prstDash val="solid"/>
                </a:ln>
                <a:solidFill>
                  <a:schemeClr val="tx1"/>
                </a:solidFill>
                <a:latin typeface="Times New Roman"/>
                <a:ea typeface="+mn-ea"/>
                <a:cs typeface="+mn-cs"/>
              </a:rPr>
              <a:t>ШПАКОВСКОГО МУНИЦИПАЛЬНОГО </a:t>
            </a:r>
            <a:r>
              <a:rPr lang="ru-RU" sz="2000" b="1" dirty="0">
                <a:ln w="900" cmpd="sng">
                  <a:solidFill>
                    <a:schemeClr val="accent1">
                      <a:satMod val="190000"/>
                      <a:alpha val="55000"/>
                    </a:schemeClr>
                  </a:solidFill>
                  <a:prstDash val="solid"/>
                </a:ln>
                <a:solidFill>
                  <a:schemeClr val="tx1"/>
                </a:solidFill>
                <a:latin typeface="Times New Roman"/>
                <a:ea typeface="+mn-ea"/>
                <a:cs typeface="+mn-cs"/>
              </a:rPr>
              <a:t>ОКРУГА </a:t>
            </a:r>
            <a:r>
              <a:rPr lang="ru-RU" sz="2000" b="1" dirty="0" smtClean="0">
                <a:ln w="900" cmpd="sng">
                  <a:solidFill>
                    <a:schemeClr val="accent1">
                      <a:satMod val="190000"/>
                      <a:alpha val="55000"/>
                    </a:schemeClr>
                  </a:solidFill>
                  <a:prstDash val="solid"/>
                </a:ln>
                <a:solidFill>
                  <a:schemeClr val="tx1"/>
                </a:solidFill>
                <a:latin typeface="Times New Roman"/>
                <a:ea typeface="+mn-ea"/>
                <a:cs typeface="+mn-cs"/>
              </a:rPr>
              <a:t/>
            </a:r>
            <a:br>
              <a:rPr lang="ru-RU" sz="2000" b="1" dirty="0" smtClean="0">
                <a:ln w="900" cmpd="sng">
                  <a:solidFill>
                    <a:schemeClr val="accent1">
                      <a:satMod val="190000"/>
                      <a:alpha val="55000"/>
                    </a:schemeClr>
                  </a:solidFill>
                  <a:prstDash val="solid"/>
                </a:ln>
                <a:solidFill>
                  <a:schemeClr val="tx1"/>
                </a:solidFill>
                <a:latin typeface="Times New Roman"/>
                <a:ea typeface="+mn-ea"/>
                <a:cs typeface="+mn-cs"/>
              </a:rPr>
            </a:br>
            <a:r>
              <a:rPr lang="ru-RU" sz="2000" b="1" dirty="0" smtClean="0">
                <a:ln w="900" cmpd="sng">
                  <a:solidFill>
                    <a:schemeClr val="accent1">
                      <a:satMod val="190000"/>
                      <a:alpha val="55000"/>
                    </a:schemeClr>
                  </a:solidFill>
                  <a:prstDash val="solid"/>
                </a:ln>
                <a:solidFill>
                  <a:schemeClr val="tx1"/>
                </a:solidFill>
                <a:latin typeface="Times New Roman"/>
                <a:ea typeface="+mn-ea"/>
                <a:cs typeface="+mn-cs"/>
              </a:rPr>
              <a:t>В РЕЙТИНГАХ </a:t>
            </a:r>
            <a:r>
              <a:rPr lang="ru-RU" sz="2000" b="1" dirty="0" smtClean="0">
                <a:ln w="900" cmpd="sng">
                  <a:solidFill>
                    <a:schemeClr val="accent1">
                      <a:satMod val="190000"/>
                      <a:alpha val="55000"/>
                    </a:schemeClr>
                  </a:solidFill>
                  <a:prstDash val="solid"/>
                </a:ln>
                <a:solidFill>
                  <a:schemeClr val="tx1"/>
                </a:solidFill>
                <a:latin typeface="Times New Roman"/>
              </a:rPr>
              <a:t>СТАВРОПОЛЬСКОГО </a:t>
            </a:r>
            <a:r>
              <a:rPr lang="ru-RU" sz="2000" b="1" dirty="0">
                <a:ln w="900" cmpd="sng">
                  <a:solidFill>
                    <a:schemeClr val="accent1">
                      <a:satMod val="190000"/>
                      <a:alpha val="55000"/>
                    </a:schemeClr>
                  </a:solidFill>
                  <a:prstDash val="solid"/>
                </a:ln>
                <a:solidFill>
                  <a:schemeClr val="tx1"/>
                </a:solidFill>
                <a:latin typeface="Times New Roman"/>
              </a:rPr>
              <a:t>КРАЯ </a:t>
            </a:r>
            <a:br>
              <a:rPr lang="ru-RU" sz="2000" b="1" dirty="0">
                <a:ln w="900" cmpd="sng">
                  <a:solidFill>
                    <a:schemeClr val="accent1">
                      <a:satMod val="190000"/>
                      <a:alpha val="55000"/>
                    </a:schemeClr>
                  </a:solidFill>
                  <a:prstDash val="solid"/>
                </a:ln>
                <a:solidFill>
                  <a:schemeClr val="tx1"/>
                </a:solidFill>
                <a:latin typeface="Times New Roman"/>
              </a:rPr>
            </a:br>
            <a:endParaRPr lang="ru-RU" sz="2000" b="1" dirty="0">
              <a:ln w="900" cmpd="sng">
                <a:solidFill>
                  <a:schemeClr val="accent1">
                    <a:satMod val="190000"/>
                    <a:alpha val="55000"/>
                  </a:schemeClr>
                </a:solidFill>
                <a:prstDash val="solid"/>
              </a:ln>
              <a:solidFill>
                <a:schemeClr val="tx1"/>
              </a:solidFill>
              <a:latin typeface="Times New Roman"/>
              <a:ea typeface="+mn-ea"/>
              <a:cs typeface="+mn-cs"/>
            </a:endParaRPr>
          </a:p>
        </p:txBody>
      </p:sp>
      <p:graphicFrame>
        <p:nvGraphicFramePr>
          <p:cNvPr id="9" name="Объект 8"/>
          <p:cNvGraphicFramePr>
            <a:graphicFrameLocks noGrp="1"/>
          </p:cNvGraphicFramePr>
          <p:nvPr>
            <p:ph idx="1"/>
            <p:extLst/>
          </p:nvPr>
        </p:nvGraphicFramePr>
        <p:xfrm>
          <a:off x="442206" y="1340768"/>
          <a:ext cx="9073010" cy="5252918"/>
        </p:xfrm>
        <a:graphic>
          <a:graphicData uri="http://schemas.openxmlformats.org/drawingml/2006/table">
            <a:tbl>
              <a:tblPr firstRow="1" bandRow="1">
                <a:tableStyleId>{5C22544A-7EE6-4342-B048-85BDC9FD1C3A}</a:tableStyleId>
              </a:tblPr>
              <a:tblGrid>
                <a:gridCol w="3572102">
                  <a:extLst>
                    <a:ext uri="{9D8B030D-6E8A-4147-A177-3AD203B41FA5}">
                      <a16:colId xmlns:a16="http://schemas.microsoft.com/office/drawing/2014/main" val="20000"/>
                    </a:ext>
                  </a:extLst>
                </a:gridCol>
                <a:gridCol w="1833636">
                  <a:extLst>
                    <a:ext uri="{9D8B030D-6E8A-4147-A177-3AD203B41FA5}">
                      <a16:colId xmlns:a16="http://schemas.microsoft.com/office/drawing/2014/main" val="3706023309"/>
                    </a:ext>
                  </a:extLst>
                </a:gridCol>
                <a:gridCol w="1833636">
                  <a:extLst>
                    <a:ext uri="{9D8B030D-6E8A-4147-A177-3AD203B41FA5}">
                      <a16:colId xmlns:a16="http://schemas.microsoft.com/office/drawing/2014/main" val="1509895452"/>
                    </a:ext>
                  </a:extLst>
                </a:gridCol>
                <a:gridCol w="1833636">
                  <a:extLst>
                    <a:ext uri="{9D8B030D-6E8A-4147-A177-3AD203B41FA5}">
                      <a16:colId xmlns:a16="http://schemas.microsoft.com/office/drawing/2014/main" val="20001"/>
                    </a:ext>
                  </a:extLst>
                </a:gridCol>
              </a:tblGrid>
              <a:tr h="513038">
                <a:tc gridSpan="4">
                  <a:txBody>
                    <a:bodyPr/>
                    <a:lstStyle/>
                    <a:p>
                      <a:pPr marL="0" marR="0" indent="0" algn="ctr" defTabSz="742950" rtl="0" eaLnBrk="1" fontAlgn="auto" latinLnBrk="0" hangingPunct="1">
                        <a:lnSpc>
                          <a:spcPct val="100000"/>
                        </a:lnSpc>
                        <a:spcBef>
                          <a:spcPts val="0"/>
                        </a:spcBef>
                        <a:spcAft>
                          <a:spcPts val="0"/>
                        </a:spcAft>
                        <a:buClrTx/>
                        <a:buSzTx/>
                        <a:buFontTx/>
                        <a:buNone/>
                        <a:tabLst/>
                        <a:defRPr/>
                      </a:pPr>
                      <a:r>
                        <a:rPr lang="ru-RU" sz="2000" dirty="0" smtClean="0">
                          <a:solidFill>
                            <a:schemeClr val="bg1"/>
                          </a:solidFill>
                          <a:latin typeface="Times New Roman" panose="02020603050405020304" pitchFamily="18" charset="0"/>
                          <a:cs typeface="Times New Roman" panose="02020603050405020304" pitchFamily="18" charset="0"/>
                        </a:rPr>
                        <a:t>«РЕЙТИНГ ОТКРЫТОСТИ БЮДЖЕТНЫХ ДАННЫХ»</a:t>
                      </a:r>
                    </a:p>
                    <a:p>
                      <a:pPr marL="0" marR="0" indent="0" algn="ctr" defTabSz="742950" rtl="0" eaLnBrk="1" fontAlgn="auto" latinLnBrk="0" hangingPunct="1">
                        <a:lnSpc>
                          <a:spcPct val="100000"/>
                        </a:lnSpc>
                        <a:spcBef>
                          <a:spcPts val="0"/>
                        </a:spcBef>
                        <a:spcAft>
                          <a:spcPts val="0"/>
                        </a:spcAft>
                        <a:buClrTx/>
                        <a:buSzTx/>
                        <a:buFontTx/>
                        <a:buNone/>
                        <a:tabLst/>
                        <a:defRPr/>
                      </a:pPr>
                      <a:r>
                        <a:rPr lang="ru-RU" sz="1200" dirty="0" smtClean="0">
                          <a:solidFill>
                            <a:schemeClr val="bg1"/>
                          </a:solidFill>
                          <a:latin typeface="Times New Roman" panose="02020603050405020304" pitchFamily="18" charset="0"/>
                          <a:cs typeface="Times New Roman" panose="02020603050405020304" pitchFamily="18" charset="0"/>
                        </a:rPr>
                        <a:t>(составлен</a:t>
                      </a:r>
                      <a:r>
                        <a:rPr lang="ru-RU" sz="1200" baseline="0" dirty="0" smtClean="0">
                          <a:solidFill>
                            <a:schemeClr val="bg1"/>
                          </a:solidFill>
                          <a:latin typeface="Times New Roman" panose="02020603050405020304" pitchFamily="18" charset="0"/>
                          <a:cs typeface="Times New Roman" panose="02020603050405020304" pitchFamily="18" charset="0"/>
                        </a:rPr>
                        <a:t> министерством финансов Ставропольского края </a:t>
                      </a:r>
                    </a:p>
                    <a:p>
                      <a:pPr marL="0" marR="0" indent="0" algn="ctr" defTabSz="742950" rtl="0" eaLnBrk="1" fontAlgn="auto" latinLnBrk="0" hangingPunct="1">
                        <a:lnSpc>
                          <a:spcPct val="100000"/>
                        </a:lnSpc>
                        <a:spcBef>
                          <a:spcPts val="0"/>
                        </a:spcBef>
                        <a:spcAft>
                          <a:spcPts val="0"/>
                        </a:spcAft>
                        <a:buClrTx/>
                        <a:buSzTx/>
                        <a:buFontTx/>
                        <a:buNone/>
                        <a:tabLst/>
                        <a:defRPr/>
                      </a:pPr>
                      <a:r>
                        <a:rPr lang="ru-RU" sz="1200" baseline="0" dirty="0" smtClean="0">
                          <a:solidFill>
                            <a:schemeClr val="bg1"/>
                          </a:solidFill>
                          <a:latin typeface="Times New Roman" panose="02020603050405020304" pitchFamily="18" charset="0"/>
                          <a:cs typeface="Times New Roman" panose="02020603050405020304" pitchFamily="18" charset="0"/>
                        </a:rPr>
                        <a:t>в соответствии с приказом МФ СК от 09.03.2022 г. №63)</a:t>
                      </a:r>
                      <a:endParaRPr lang="ru-RU" sz="1200" dirty="0" smtClean="0">
                        <a:solidFill>
                          <a:schemeClr val="bg1"/>
                        </a:solidFill>
                        <a:latin typeface="Times New Roman" panose="02020603050405020304" pitchFamily="18" charset="0"/>
                        <a:cs typeface="Times New Roman" panose="02020603050405020304" pitchFamily="18" charset="0"/>
                      </a:endParaRPr>
                    </a:p>
                  </a:txBody>
                  <a:tcPr anchor="ctr"/>
                </a:tc>
                <a:tc hMerge="1">
                  <a:txBody>
                    <a:bodyPr/>
                    <a:lstStyle/>
                    <a:p>
                      <a:endParaRPr lang="ru-RU"/>
                    </a:p>
                  </a:txBody>
                  <a:tcPr/>
                </a:tc>
                <a:tc hMerge="1">
                  <a:txBody>
                    <a:bodyPr/>
                    <a:lstStyle/>
                    <a:p>
                      <a:endParaRPr lang="ru-RU"/>
                    </a:p>
                  </a:txBody>
                  <a:tcPr/>
                </a:tc>
                <a:tc hMerge="1">
                  <a:txBody>
                    <a:bodyPr/>
                    <a:lstStyle/>
                    <a:p>
                      <a:endParaRPr lang="ru-RU" dirty="0"/>
                    </a:p>
                  </a:txBody>
                  <a:tcPr/>
                </a:tc>
                <a:extLst>
                  <a:ext uri="{0D108BD9-81ED-4DB2-BD59-A6C34878D82A}">
                    <a16:rowId xmlns:a16="http://schemas.microsoft.com/office/drawing/2014/main" val="10000"/>
                  </a:ext>
                </a:extLst>
              </a:tr>
              <a:tr h="366456">
                <a:tc>
                  <a:txBody>
                    <a:bodyPr/>
                    <a:lstStyle/>
                    <a:p>
                      <a:pPr algn="ctr"/>
                      <a:r>
                        <a:rPr lang="ru-RU" sz="1600" dirty="0" smtClean="0">
                          <a:latin typeface="Times New Roman" panose="02020603050405020304" pitchFamily="18" charset="0"/>
                          <a:cs typeface="Times New Roman" panose="02020603050405020304" pitchFamily="18" charset="0"/>
                        </a:rPr>
                        <a:t>ГРУППА</a:t>
                      </a:r>
                      <a:endParaRPr lang="ru-RU" sz="1600" dirty="0">
                        <a:latin typeface="Times New Roman" panose="02020603050405020304" pitchFamily="18" charset="0"/>
                        <a:cs typeface="Times New Roman" panose="02020603050405020304" pitchFamily="18" charset="0"/>
                      </a:endParaRPr>
                    </a:p>
                  </a:txBody>
                  <a:tcPr/>
                </a:tc>
                <a:tc>
                  <a:txBody>
                    <a:bodyPr/>
                    <a:lstStyle/>
                    <a:p>
                      <a:pPr algn="ctr"/>
                      <a:r>
                        <a:rPr lang="ru-RU" sz="1600" dirty="0" smtClean="0">
                          <a:latin typeface="Times New Roman" panose="02020603050405020304" pitchFamily="18" charset="0"/>
                          <a:cs typeface="Times New Roman" panose="02020603050405020304" pitchFamily="18" charset="0"/>
                        </a:rPr>
                        <a:t>2022</a:t>
                      </a:r>
                      <a:endParaRPr lang="ru-RU" sz="1600" dirty="0">
                        <a:latin typeface="Times New Roman" panose="02020603050405020304" pitchFamily="18" charset="0"/>
                        <a:cs typeface="Times New Roman" panose="02020603050405020304" pitchFamily="18" charset="0"/>
                      </a:endParaRPr>
                    </a:p>
                  </a:txBody>
                  <a:tcPr/>
                </a:tc>
                <a:tc>
                  <a:txBody>
                    <a:bodyPr/>
                    <a:lstStyle/>
                    <a:p>
                      <a:pPr algn="ctr"/>
                      <a:r>
                        <a:rPr lang="ru-RU" sz="1600" dirty="0" smtClean="0">
                          <a:latin typeface="Times New Roman" panose="02020603050405020304" pitchFamily="18" charset="0"/>
                          <a:cs typeface="Times New Roman" panose="02020603050405020304" pitchFamily="18" charset="0"/>
                        </a:rPr>
                        <a:t>2023</a:t>
                      </a:r>
                      <a:endParaRPr lang="ru-RU" sz="1600" dirty="0">
                        <a:latin typeface="Times New Roman" panose="02020603050405020304" pitchFamily="18" charset="0"/>
                        <a:cs typeface="Times New Roman" panose="02020603050405020304" pitchFamily="18" charset="0"/>
                      </a:endParaRPr>
                    </a:p>
                  </a:txBody>
                  <a:tcPr/>
                </a:tc>
                <a:tc>
                  <a:txBody>
                    <a:bodyPr/>
                    <a:lstStyle/>
                    <a:p>
                      <a:pPr algn="ctr"/>
                      <a:r>
                        <a:rPr lang="ru-RU" sz="1600" dirty="0" smtClean="0">
                          <a:latin typeface="Times New Roman" panose="02020603050405020304" pitchFamily="18" charset="0"/>
                          <a:cs typeface="Times New Roman" panose="02020603050405020304" pitchFamily="18" charset="0"/>
                        </a:rPr>
                        <a:t>2024</a:t>
                      </a:r>
                      <a:endParaRPr lang="ru-RU"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929177">
                <a:tc>
                  <a:txBody>
                    <a:bodyPr/>
                    <a:lstStyle/>
                    <a:p>
                      <a:pPr algn="l"/>
                      <a:r>
                        <a:rPr lang="ru-RU" sz="1600" u="sng" dirty="0" smtClean="0">
                          <a:latin typeface="Times New Roman" panose="02020603050405020304" pitchFamily="18" charset="0"/>
                          <a:cs typeface="Times New Roman" panose="02020603050405020304" pitchFamily="18" charset="0"/>
                        </a:rPr>
                        <a:t>А</a:t>
                      </a:r>
                      <a:r>
                        <a:rPr lang="ru-RU" sz="1600" dirty="0" smtClean="0">
                          <a:latin typeface="Times New Roman" panose="02020603050405020304" pitchFamily="18" charset="0"/>
                          <a:cs typeface="Times New Roman" panose="02020603050405020304" pitchFamily="18" charset="0"/>
                        </a:rPr>
                        <a:t>: ОЧЕНЬ ВЫСОКИЙ УРОВЕНЬ ОТКРЫТОСТИ БЮДЖЕТНЫХ ДАННЫХ (от</a:t>
                      </a:r>
                      <a:r>
                        <a:rPr lang="ru-RU" sz="1600" baseline="0" dirty="0" smtClean="0">
                          <a:latin typeface="Times New Roman" panose="02020603050405020304" pitchFamily="18" charset="0"/>
                          <a:cs typeface="Times New Roman" panose="02020603050405020304" pitchFamily="18" charset="0"/>
                        </a:rPr>
                        <a:t> 90,0 до 100,0 баллов)</a:t>
                      </a:r>
                      <a:endParaRPr lang="ru-RU" sz="1600" dirty="0">
                        <a:latin typeface="Times New Roman" panose="02020603050405020304" pitchFamily="18" charset="0"/>
                        <a:cs typeface="Times New Roman" panose="02020603050405020304" pitchFamily="18" charset="0"/>
                      </a:endParaRPr>
                    </a:p>
                  </a:txBody>
                  <a:tcPr/>
                </a:tc>
                <a:tc>
                  <a:txBody>
                    <a:bodyPr/>
                    <a:lstStyle/>
                    <a:p>
                      <a:pPr algn="ctr"/>
                      <a:endParaRPr lang="ru-RU" sz="1600" dirty="0">
                        <a:latin typeface="Times New Roman" panose="02020603050405020304" pitchFamily="18" charset="0"/>
                        <a:cs typeface="Times New Roman" panose="02020603050405020304" pitchFamily="18" charset="0"/>
                      </a:endParaRPr>
                    </a:p>
                  </a:txBody>
                  <a:tcPr/>
                </a:tc>
                <a:tc>
                  <a:txBody>
                    <a:bodyPr/>
                    <a:lstStyle/>
                    <a:p>
                      <a:pPr algn="ctr"/>
                      <a:endParaRPr lang="ru-RU" sz="1600" dirty="0">
                        <a:latin typeface="Times New Roman" panose="02020603050405020304" pitchFamily="18" charset="0"/>
                        <a:cs typeface="Times New Roman" panose="02020603050405020304" pitchFamily="18" charset="0"/>
                      </a:endParaRPr>
                    </a:p>
                  </a:txBody>
                  <a:tcPr/>
                </a:tc>
                <a:tc>
                  <a:txBody>
                    <a:bodyPr/>
                    <a:lstStyle/>
                    <a:p>
                      <a:pPr algn="ctr"/>
                      <a:endParaRPr lang="ru-RU" sz="1600" dirty="0" smtClean="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929177">
                <a:tc>
                  <a:txBody>
                    <a:bodyPr/>
                    <a:lstStyle/>
                    <a:p>
                      <a:r>
                        <a:rPr lang="ru-RU" sz="1600" u="sng" dirty="0" smtClean="0">
                          <a:latin typeface="Times New Roman" panose="02020603050405020304" pitchFamily="18" charset="0"/>
                          <a:cs typeface="Times New Roman" panose="02020603050405020304" pitchFamily="18" charset="0"/>
                        </a:rPr>
                        <a:t>В</a:t>
                      </a:r>
                      <a:r>
                        <a:rPr lang="ru-RU" sz="1600" dirty="0" smtClean="0">
                          <a:latin typeface="Times New Roman" panose="02020603050405020304" pitchFamily="18" charset="0"/>
                          <a:cs typeface="Times New Roman" panose="02020603050405020304" pitchFamily="18" charset="0"/>
                        </a:rPr>
                        <a:t>: ВЫСОКИЙ УРОВЕНЬ ОТКРЫТОСТИ БЮДЖЕТНЫХ ДАННЫХ (от</a:t>
                      </a:r>
                      <a:r>
                        <a:rPr lang="ru-RU" sz="1600" baseline="0" dirty="0" smtClean="0">
                          <a:latin typeface="Times New Roman" panose="02020603050405020304" pitchFamily="18" charset="0"/>
                          <a:cs typeface="Times New Roman" panose="02020603050405020304" pitchFamily="18" charset="0"/>
                        </a:rPr>
                        <a:t> 70,0 до 89,9 баллов)</a:t>
                      </a:r>
                      <a:endParaRPr lang="ru-RU" sz="1600" dirty="0">
                        <a:latin typeface="Times New Roman" panose="02020603050405020304" pitchFamily="18" charset="0"/>
                        <a:cs typeface="Times New Roman" panose="02020603050405020304" pitchFamily="18" charset="0"/>
                      </a:endParaRPr>
                    </a:p>
                  </a:txBody>
                  <a:tcPr/>
                </a:tc>
                <a:tc>
                  <a:txBody>
                    <a:bodyPr/>
                    <a:lstStyle/>
                    <a:p>
                      <a:pPr algn="ctr"/>
                      <a:endParaRPr lang="ru-RU" sz="1600" dirty="0" smtClean="0">
                        <a:latin typeface="Times New Roman" panose="02020603050405020304" pitchFamily="18" charset="0"/>
                        <a:cs typeface="Times New Roman" panose="02020603050405020304" pitchFamily="18" charset="0"/>
                      </a:endParaRPr>
                    </a:p>
                  </a:txBody>
                  <a:tcPr/>
                </a:tc>
                <a:tc>
                  <a:txBody>
                    <a:bodyPr/>
                    <a:lstStyle/>
                    <a:p>
                      <a:pPr algn="ctr"/>
                      <a:endParaRPr lang="ru-RU" sz="1600" dirty="0" smtClean="0">
                        <a:latin typeface="Times New Roman" panose="02020603050405020304" pitchFamily="18" charset="0"/>
                        <a:cs typeface="Times New Roman" panose="02020603050405020304" pitchFamily="18" charset="0"/>
                      </a:endParaRPr>
                    </a:p>
                  </a:txBody>
                  <a:tcPr/>
                </a:tc>
                <a:tc>
                  <a:txBody>
                    <a:bodyPr/>
                    <a:lstStyle/>
                    <a:p>
                      <a:pPr algn="ctr"/>
                      <a:endParaRPr lang="ru-RU" sz="1600" dirty="0" smtClean="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929177">
                <a:tc>
                  <a:txBody>
                    <a:bodyPr/>
                    <a:lstStyle/>
                    <a:p>
                      <a:r>
                        <a:rPr lang="en-US" sz="1600" u="sng" dirty="0" smtClean="0">
                          <a:latin typeface="Times New Roman" panose="02020603050405020304" pitchFamily="18" charset="0"/>
                          <a:cs typeface="Times New Roman" panose="02020603050405020304" pitchFamily="18" charset="0"/>
                        </a:rPr>
                        <a:t>D</a:t>
                      </a:r>
                      <a:r>
                        <a:rPr lang="ru-RU" sz="1600" dirty="0" smtClean="0">
                          <a:latin typeface="Times New Roman" panose="02020603050405020304" pitchFamily="18" charset="0"/>
                          <a:cs typeface="Times New Roman" panose="02020603050405020304" pitchFamily="18" charset="0"/>
                        </a:rPr>
                        <a:t>: НИЗКИЙ УРОВЕНЬ ОТКРЫТОСТИ БЮДЖЕТНЫХ ДАННЫХ (от</a:t>
                      </a:r>
                      <a:r>
                        <a:rPr lang="ru-RU" sz="1600" baseline="0" dirty="0" smtClean="0">
                          <a:latin typeface="Times New Roman" panose="02020603050405020304" pitchFamily="18" charset="0"/>
                          <a:cs typeface="Times New Roman" panose="02020603050405020304" pitchFamily="18" charset="0"/>
                        </a:rPr>
                        <a:t> 50,0 до 69,9 баллов)</a:t>
                      </a:r>
                      <a:endParaRPr lang="ru-RU" sz="1600" dirty="0">
                        <a:latin typeface="Times New Roman" panose="02020603050405020304" pitchFamily="18" charset="0"/>
                        <a:cs typeface="Times New Roman" panose="02020603050405020304" pitchFamily="18" charset="0"/>
                      </a:endParaRPr>
                    </a:p>
                  </a:txBody>
                  <a:tcPr/>
                </a:tc>
                <a:tc>
                  <a:txBody>
                    <a:bodyPr/>
                    <a:lstStyle/>
                    <a:p>
                      <a:pPr algn="ctr"/>
                      <a:endParaRPr lang="ru-RU" sz="1600" dirty="0">
                        <a:latin typeface="Times New Roman" panose="02020603050405020304" pitchFamily="18" charset="0"/>
                        <a:cs typeface="Times New Roman" panose="02020603050405020304" pitchFamily="18" charset="0"/>
                      </a:endParaRPr>
                    </a:p>
                  </a:txBody>
                  <a:tcPr/>
                </a:tc>
                <a:tc>
                  <a:txBody>
                    <a:bodyPr/>
                    <a:lstStyle/>
                    <a:p>
                      <a:pPr algn="ctr"/>
                      <a:endParaRPr lang="ru-RU" sz="1600" dirty="0">
                        <a:latin typeface="Times New Roman" panose="02020603050405020304" pitchFamily="18" charset="0"/>
                        <a:cs typeface="Times New Roman" panose="02020603050405020304" pitchFamily="18" charset="0"/>
                      </a:endParaRPr>
                    </a:p>
                  </a:txBody>
                  <a:tcPr/>
                </a:tc>
                <a:tc>
                  <a:txBody>
                    <a:bodyPr/>
                    <a:lstStyle/>
                    <a:p>
                      <a:pPr algn="ctr"/>
                      <a:endParaRPr lang="ru-RU"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510572">
                <a:tc gridSpan="4">
                  <a:txBody>
                    <a:bodyPr/>
                    <a:lstStyle/>
                    <a:p>
                      <a:pPr marL="0" marR="0" indent="0" algn="ctr" defTabSz="742950" rtl="0" eaLnBrk="1" fontAlgn="auto" latinLnBrk="0" hangingPunct="1">
                        <a:lnSpc>
                          <a:spcPct val="100000"/>
                        </a:lnSpc>
                        <a:spcBef>
                          <a:spcPts val="0"/>
                        </a:spcBef>
                        <a:spcAft>
                          <a:spcPts val="0"/>
                        </a:spcAft>
                        <a:buClrTx/>
                        <a:buSzTx/>
                        <a:buFontTx/>
                        <a:buNone/>
                        <a:tabLst/>
                        <a:defRPr/>
                      </a:pPr>
                      <a:r>
                        <a:rPr lang="ru-RU" sz="2000" b="1" kern="1200" dirty="0" smtClean="0">
                          <a:solidFill>
                            <a:schemeClr val="bg1"/>
                          </a:solidFill>
                          <a:latin typeface="Times New Roman" panose="02020603050405020304" pitchFamily="18" charset="0"/>
                          <a:ea typeface="+mn-ea"/>
                          <a:cs typeface="Times New Roman" panose="02020603050405020304" pitchFamily="18" charset="0"/>
                        </a:rPr>
                        <a:t>«ОЦЕНКА КАЧЕСТВА УПРАВЛЕНИЯ БЮДЖЕТНЫМ ПРОЦЕССОМ»</a:t>
                      </a:r>
                    </a:p>
                    <a:p>
                      <a:pPr algn="ctr"/>
                      <a:r>
                        <a:rPr lang="ru-RU" sz="1200" b="1" dirty="0" smtClean="0">
                          <a:solidFill>
                            <a:schemeClr val="bg1"/>
                          </a:solidFill>
                          <a:latin typeface="Times New Roman" panose="02020603050405020304" pitchFamily="18" charset="0"/>
                          <a:cs typeface="Times New Roman" panose="02020603050405020304" pitchFamily="18" charset="0"/>
                        </a:rPr>
                        <a:t>(составлен</a:t>
                      </a:r>
                      <a:r>
                        <a:rPr lang="ru-RU" sz="1200" b="1" baseline="0" dirty="0" smtClean="0">
                          <a:solidFill>
                            <a:schemeClr val="bg1"/>
                          </a:solidFill>
                          <a:latin typeface="Times New Roman" panose="02020603050405020304" pitchFamily="18" charset="0"/>
                          <a:cs typeface="Times New Roman" panose="02020603050405020304" pitchFamily="18" charset="0"/>
                        </a:rPr>
                        <a:t> министерством финансов Ставропольского края </a:t>
                      </a:r>
                    </a:p>
                    <a:p>
                      <a:pPr algn="ctr"/>
                      <a:r>
                        <a:rPr lang="ru-RU" sz="1200" b="1" baseline="0" dirty="0" smtClean="0">
                          <a:solidFill>
                            <a:schemeClr val="bg1"/>
                          </a:solidFill>
                          <a:latin typeface="Times New Roman" panose="02020603050405020304" pitchFamily="18" charset="0"/>
                          <a:cs typeface="Times New Roman" panose="02020603050405020304" pitchFamily="18" charset="0"/>
                        </a:rPr>
                        <a:t>в соответствии с приказом МФ СК от 21.09.2018 г. №246)</a:t>
                      </a:r>
                      <a:endParaRPr lang="ru-RU" sz="1200" b="1" i="0" u="none" strike="noStrike" kern="1200" baseline="0" dirty="0" smtClean="0">
                        <a:solidFill>
                          <a:schemeClr val="dk1"/>
                        </a:solidFill>
                        <a:latin typeface="+mn-lt"/>
                        <a:ea typeface="+mn-ea"/>
                        <a:cs typeface="+mn-cs"/>
                      </a:endParaRPr>
                    </a:p>
                  </a:txBody>
                  <a:tcPr anchor="ctr">
                    <a:solidFill>
                      <a:schemeClr val="accent1"/>
                    </a:solidFill>
                  </a:tcPr>
                </a:tc>
                <a:tc hMerge="1">
                  <a:txBody>
                    <a:bodyPr/>
                    <a:lstStyle/>
                    <a:p>
                      <a:pPr algn="ctr"/>
                      <a:endParaRPr lang="ru-RU" sz="1600" dirty="0">
                        <a:latin typeface="Times New Roman" panose="02020603050405020304" pitchFamily="18" charset="0"/>
                        <a:cs typeface="Times New Roman" panose="02020603050405020304" pitchFamily="18" charset="0"/>
                      </a:endParaRPr>
                    </a:p>
                  </a:txBody>
                  <a:tcPr/>
                </a:tc>
                <a:tc hMerge="1">
                  <a:txBody>
                    <a:bodyPr/>
                    <a:lstStyle/>
                    <a:p>
                      <a:pPr algn="ctr"/>
                      <a:endParaRPr lang="ru-RU" sz="1600" dirty="0">
                        <a:latin typeface="Times New Roman" panose="02020603050405020304" pitchFamily="18" charset="0"/>
                        <a:cs typeface="Times New Roman" panose="02020603050405020304" pitchFamily="18" charset="0"/>
                      </a:endParaRPr>
                    </a:p>
                  </a:txBody>
                  <a:tcPr/>
                </a:tc>
                <a:tc hMerge="1">
                  <a:txBody>
                    <a:bodyPr/>
                    <a:lstStyle/>
                    <a:p>
                      <a:pPr algn="ctr"/>
                      <a:endParaRPr lang="ru-RU"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0128057"/>
                  </a:ext>
                </a:extLst>
              </a:tr>
              <a:tr h="574931">
                <a:tc>
                  <a:txBody>
                    <a:bodyPr/>
                    <a:lstStyle/>
                    <a:p>
                      <a:r>
                        <a:rPr lang="ru-RU" sz="1600" dirty="0" smtClean="0">
                          <a:latin typeface="Times New Roman" panose="02020603050405020304" pitchFamily="18" charset="0"/>
                          <a:cs typeface="Times New Roman" panose="02020603050405020304" pitchFamily="18" charset="0"/>
                        </a:rPr>
                        <a:t>ИТОГОВЫЙ БАЛЛ</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dirty="0" smtClean="0">
                          <a:latin typeface="Times New Roman" panose="02020603050405020304" pitchFamily="18" charset="0"/>
                          <a:cs typeface="Times New Roman" panose="02020603050405020304" pitchFamily="18" charset="0"/>
                        </a:rPr>
                        <a:t>67,57</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dirty="0" smtClean="0">
                          <a:latin typeface="Times New Roman" panose="02020603050405020304" pitchFamily="18" charset="0"/>
                          <a:cs typeface="Times New Roman" panose="02020603050405020304" pitchFamily="18" charset="0"/>
                        </a:rPr>
                        <a:t>75,75</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marL="0" algn="ctr" defTabSz="685800" rtl="0" eaLnBrk="1" latinLnBrk="0" hangingPunct="1"/>
                      <a:r>
                        <a:rPr lang="ru-RU" sz="1600" kern="1200" dirty="0" smtClean="0">
                          <a:solidFill>
                            <a:schemeClr val="dk1"/>
                          </a:solidFill>
                          <a:latin typeface="Times New Roman" panose="02020603050405020304" pitchFamily="18" charset="0"/>
                          <a:ea typeface="+mn-ea"/>
                          <a:cs typeface="Times New Roman" panose="02020603050405020304" pitchFamily="18" charset="0"/>
                        </a:rPr>
                        <a:t>71,64</a:t>
                      </a:r>
                      <a:endParaRPr lang="ru-RU" sz="1600" kern="1200" dirty="0">
                        <a:solidFill>
                          <a:schemeClr val="dk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3480298755"/>
                  </a:ext>
                </a:extLst>
              </a:tr>
            </a:tbl>
          </a:graphicData>
        </a:graphic>
      </p:graphicFrame>
      <p:pic>
        <p:nvPicPr>
          <p:cNvPr id="5" name="Рисунок 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18671" y="2580323"/>
            <a:ext cx="720080" cy="614339"/>
          </a:xfrm>
          <a:prstGeom prst="rect">
            <a:avLst/>
          </a:prstGeom>
        </p:spPr>
      </p:pic>
      <p:pic>
        <p:nvPicPr>
          <p:cNvPr id="6" name="Рисунок 5"/>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193360" y="2556693"/>
            <a:ext cx="729705" cy="622550"/>
          </a:xfrm>
          <a:prstGeom prst="rect">
            <a:avLst/>
          </a:prstGeom>
        </p:spPr>
      </p:pic>
      <p:pic>
        <p:nvPicPr>
          <p:cNvPr id="7" name="Рисунок 6"/>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401203" y="2572112"/>
            <a:ext cx="729705" cy="622550"/>
          </a:xfrm>
          <a:prstGeom prst="rect">
            <a:avLst/>
          </a:prstGeom>
        </p:spPr>
      </p:pic>
    </p:spTree>
    <p:extLst>
      <p:ext uri="{BB962C8B-B14F-4D97-AF65-F5344CB8AC3E}">
        <p14:creationId xmlns:p14="http://schemas.microsoft.com/office/powerpoint/2010/main" val="22232597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221E77-B408-4F50-9C2C-300966194D70}"/>
              </a:ext>
            </a:extLst>
          </p:cNvPr>
          <p:cNvSpPr>
            <a:spLocks noGrp="1"/>
          </p:cNvSpPr>
          <p:nvPr>
            <p:ph type="title"/>
          </p:nvPr>
        </p:nvSpPr>
        <p:spPr>
          <a:xfrm>
            <a:off x="706380" y="287033"/>
            <a:ext cx="8661265" cy="650696"/>
          </a:xfrm>
        </p:spPr>
        <p:txBody>
          <a:bodyPr>
            <a:normAutofit/>
          </a:bodyPr>
          <a:lstStyle/>
          <a:p>
            <a:pPr algn="ctr">
              <a:defRPr/>
            </a:pPr>
            <a:r>
              <a:rPr lang="ru-RU" sz="2000" b="1" dirty="0" smtClean="0">
                <a:ln w="900" cmpd="sng">
                  <a:solidFill>
                    <a:schemeClr val="accent1">
                      <a:satMod val="190000"/>
                      <a:alpha val="55000"/>
                    </a:schemeClr>
                  </a:solidFill>
                  <a:prstDash val="solid"/>
                </a:ln>
                <a:solidFill>
                  <a:schemeClr val="tx1"/>
                </a:solidFill>
                <a:latin typeface="Times New Roman"/>
                <a:ea typeface="+mn-ea"/>
                <a:cs typeface="+mn-cs"/>
              </a:rPr>
              <a:t>ИНФОРМИРОВАНИЕ ГРАЖДАН</a:t>
            </a:r>
            <a:br>
              <a:rPr lang="ru-RU" sz="2000" b="1" dirty="0" smtClean="0">
                <a:ln w="900" cmpd="sng">
                  <a:solidFill>
                    <a:schemeClr val="accent1">
                      <a:satMod val="190000"/>
                      <a:alpha val="55000"/>
                    </a:schemeClr>
                  </a:solidFill>
                  <a:prstDash val="solid"/>
                </a:ln>
                <a:solidFill>
                  <a:schemeClr val="tx1"/>
                </a:solidFill>
                <a:latin typeface="Times New Roman"/>
                <a:ea typeface="+mn-ea"/>
                <a:cs typeface="+mn-cs"/>
              </a:rPr>
            </a:br>
            <a:r>
              <a:rPr lang="ru-RU" sz="2000" b="1" dirty="0" smtClean="0">
                <a:ln w="900" cmpd="sng">
                  <a:solidFill>
                    <a:schemeClr val="accent1">
                      <a:satMod val="190000"/>
                      <a:alpha val="55000"/>
                    </a:schemeClr>
                  </a:solidFill>
                  <a:prstDash val="solid"/>
                </a:ln>
                <a:solidFill>
                  <a:schemeClr val="tx1"/>
                </a:solidFill>
                <a:latin typeface="Times New Roman"/>
                <a:ea typeface="+mn-ea"/>
                <a:cs typeface="+mn-cs"/>
              </a:rPr>
              <a:t>и </a:t>
            </a:r>
            <a:r>
              <a:rPr lang="ru-RU" sz="2000" b="1" dirty="0">
                <a:ln w="900" cmpd="sng">
                  <a:solidFill>
                    <a:schemeClr val="accent1">
                      <a:satMod val="190000"/>
                      <a:alpha val="55000"/>
                    </a:schemeClr>
                  </a:solidFill>
                  <a:prstDash val="solid"/>
                </a:ln>
                <a:solidFill>
                  <a:schemeClr val="tx1"/>
                </a:solidFill>
                <a:latin typeface="Times New Roman"/>
                <a:ea typeface="+mn-ea"/>
                <a:cs typeface="+mn-cs"/>
              </a:rPr>
              <a:t>их участие в обсуждении вопросов местного значения</a:t>
            </a:r>
          </a:p>
        </p:txBody>
      </p:sp>
      <p:sp>
        <p:nvSpPr>
          <p:cNvPr id="7" name="TextBox 6">
            <a:extLst>
              <a:ext uri="{FF2B5EF4-FFF2-40B4-BE49-F238E27FC236}">
                <a16:creationId xmlns:a16="http://schemas.microsoft.com/office/drawing/2014/main" id="{A5FBA2A2-26D5-4A54-AF96-189B369D8D92}"/>
              </a:ext>
            </a:extLst>
          </p:cNvPr>
          <p:cNvSpPr txBox="1"/>
          <p:nvPr/>
        </p:nvSpPr>
        <p:spPr>
          <a:xfrm>
            <a:off x="294870" y="5066344"/>
            <a:ext cx="3341046" cy="1334981"/>
          </a:xfrm>
          <a:prstGeom prst="rect">
            <a:avLst/>
          </a:prstGeom>
          <a:noFill/>
        </p:spPr>
        <p:txBody>
          <a:bodyPr wrap="square" rtlCol="0">
            <a:spAutoFit/>
          </a:bodyPr>
          <a:lstStyle/>
          <a:p>
            <a:pPr algn="ctr"/>
            <a:r>
              <a:rPr lang="ru-RU" sz="1100" b="1" dirty="0" smtClean="0">
                <a:solidFill>
                  <a:srgbClr val="0070C0"/>
                </a:solidFill>
                <a:latin typeface="Arial Narrow" panose="020B0606020202030204" pitchFamily="34" charset="0"/>
              </a:rPr>
              <a:t>Официальный </a:t>
            </a:r>
            <a:r>
              <a:rPr lang="ru-RU" sz="1100" b="1" dirty="0">
                <a:solidFill>
                  <a:srgbClr val="0070C0"/>
                </a:solidFill>
                <a:latin typeface="Arial Narrow" panose="020B0606020202030204" pitchFamily="34" charset="0"/>
              </a:rPr>
              <a:t>сайт</a:t>
            </a:r>
          </a:p>
          <a:p>
            <a:pPr algn="ctr"/>
            <a:r>
              <a:rPr lang="ru-RU" sz="1100" b="1" dirty="0">
                <a:solidFill>
                  <a:srgbClr val="0070C0"/>
                </a:solidFill>
                <a:latin typeface="Arial Narrow" panose="020B0606020202030204" pitchFamily="34" charset="0"/>
              </a:rPr>
              <a:t>Думы Шпаковского муниципального округа</a:t>
            </a:r>
          </a:p>
          <a:p>
            <a:pPr algn="ctr"/>
            <a:r>
              <a:rPr lang="ru-RU" sz="1000" b="1" u="sng" dirty="0">
                <a:solidFill>
                  <a:srgbClr val="0070C0"/>
                </a:solidFill>
                <a:latin typeface="Arial Narrow" panose="020B0606020202030204" pitchFamily="34" charset="0"/>
              </a:rPr>
              <a:t>https://dumashpak.ru/</a:t>
            </a:r>
          </a:p>
          <a:p>
            <a:pPr marL="232172" indent="-232172">
              <a:buFont typeface="Arial" panose="020B0604020202020204" pitchFamily="34" charset="0"/>
              <a:buChar char="•"/>
            </a:pPr>
            <a:r>
              <a:rPr lang="ru-RU" sz="975" dirty="0" smtClean="0">
                <a:latin typeface="Arial Narrow" panose="020B0606020202030204" pitchFamily="34" charset="0"/>
              </a:rPr>
              <a:t>проекты </a:t>
            </a:r>
            <a:r>
              <a:rPr lang="ru-RU" sz="975" dirty="0">
                <a:latin typeface="Arial Narrow" panose="020B0606020202030204" pitchFamily="34" charset="0"/>
              </a:rPr>
              <a:t>решений о бюджете и его изменениях, иных решений, регулирующих бюджетные правоотношения;</a:t>
            </a:r>
          </a:p>
          <a:p>
            <a:pPr marL="232172" indent="-232172">
              <a:buFont typeface="Arial" panose="020B0604020202020204" pitchFamily="34" charset="0"/>
              <a:buChar char="•"/>
            </a:pPr>
            <a:r>
              <a:rPr lang="ru-RU" sz="975" dirty="0">
                <a:latin typeface="Arial Narrow" panose="020B0606020202030204" pitchFamily="34" charset="0"/>
              </a:rPr>
              <a:t>принятые решения о бюджете </a:t>
            </a:r>
            <a:r>
              <a:rPr lang="ru-RU" sz="975" dirty="0" smtClean="0">
                <a:latin typeface="Arial Narrow" panose="020B0606020202030204" pitchFamily="34" charset="0"/>
              </a:rPr>
              <a:t>и </a:t>
            </a:r>
            <a:r>
              <a:rPr lang="ru-RU" sz="975" dirty="0">
                <a:latin typeface="Arial Narrow" panose="020B0606020202030204" pitchFamily="34" charset="0"/>
              </a:rPr>
              <a:t>его изменениях;</a:t>
            </a:r>
          </a:p>
          <a:p>
            <a:pPr marL="232172" indent="-232172">
              <a:buFont typeface="Arial" panose="020B0604020202020204" pitchFamily="34" charset="0"/>
              <a:buChar char="•"/>
            </a:pPr>
            <a:r>
              <a:rPr lang="ru-RU" sz="975" dirty="0">
                <a:latin typeface="Arial Narrow" panose="020B0606020202030204" pitchFamily="34" charset="0"/>
              </a:rPr>
              <a:t>информирование о публичных слушаниях по проекту бюджету и другим </a:t>
            </a:r>
            <a:r>
              <a:rPr lang="ru-RU" sz="975" dirty="0" smtClean="0">
                <a:latin typeface="Arial Narrow" panose="020B0606020202030204" pitchFamily="34" charset="0"/>
              </a:rPr>
              <a:t>вопросам</a:t>
            </a:r>
            <a:r>
              <a:rPr lang="en-US" sz="975" dirty="0" smtClean="0">
                <a:latin typeface="Arial Narrow" panose="020B0606020202030204" pitchFamily="34" charset="0"/>
              </a:rPr>
              <a:t>;</a:t>
            </a:r>
            <a:endParaRPr lang="ru-RU" sz="975" dirty="0">
              <a:latin typeface="Arial Narrow" panose="020B0606020202030204" pitchFamily="34" charset="0"/>
            </a:endParaRPr>
          </a:p>
        </p:txBody>
      </p:sp>
      <p:sp>
        <p:nvSpPr>
          <p:cNvPr id="8" name="TextBox 7">
            <a:extLst>
              <a:ext uri="{FF2B5EF4-FFF2-40B4-BE49-F238E27FC236}">
                <a16:creationId xmlns:a16="http://schemas.microsoft.com/office/drawing/2014/main" id="{86CB9880-0E91-4E0F-AE14-A09F7C7A4FBD}"/>
              </a:ext>
            </a:extLst>
          </p:cNvPr>
          <p:cNvSpPr txBox="1"/>
          <p:nvPr/>
        </p:nvSpPr>
        <p:spPr>
          <a:xfrm>
            <a:off x="6575043" y="3135664"/>
            <a:ext cx="2754734" cy="1487971"/>
          </a:xfrm>
          <a:prstGeom prst="rect">
            <a:avLst/>
          </a:prstGeom>
          <a:noFill/>
        </p:spPr>
        <p:txBody>
          <a:bodyPr wrap="square" rtlCol="0">
            <a:spAutoFit/>
          </a:bodyPr>
          <a:lstStyle/>
          <a:p>
            <a:pPr algn="ctr"/>
            <a:r>
              <a:rPr lang="ru-RU" sz="1100" b="1" dirty="0">
                <a:solidFill>
                  <a:srgbClr val="0070C0"/>
                </a:solidFill>
                <a:latin typeface="Arial Narrow" panose="020B0606020202030204" pitchFamily="34" charset="0"/>
              </a:rPr>
              <a:t>Официальный сайт для размещения </a:t>
            </a:r>
            <a:r>
              <a:rPr lang="ru-RU" sz="1100" b="1" dirty="0" smtClean="0">
                <a:solidFill>
                  <a:srgbClr val="0070C0"/>
                </a:solidFill>
                <a:latin typeface="Arial Narrow" panose="020B0606020202030204" pitchFamily="34" charset="0"/>
              </a:rPr>
              <a:t>информации о </a:t>
            </a:r>
            <a:r>
              <a:rPr lang="ru-RU" sz="1100" b="1" dirty="0">
                <a:solidFill>
                  <a:srgbClr val="0070C0"/>
                </a:solidFill>
                <a:latin typeface="Arial Narrow" panose="020B0606020202030204" pitchFamily="34" charset="0"/>
              </a:rPr>
              <a:t>государственных </a:t>
            </a:r>
            <a:endParaRPr lang="ru-RU" sz="1100" b="1" dirty="0" smtClean="0">
              <a:solidFill>
                <a:srgbClr val="0070C0"/>
              </a:solidFill>
              <a:latin typeface="Arial Narrow" panose="020B0606020202030204" pitchFamily="34" charset="0"/>
            </a:endParaRPr>
          </a:p>
          <a:p>
            <a:pPr algn="ctr"/>
            <a:r>
              <a:rPr lang="ru-RU" sz="1100" b="1" dirty="0" smtClean="0">
                <a:solidFill>
                  <a:srgbClr val="0070C0"/>
                </a:solidFill>
                <a:latin typeface="Arial Narrow" panose="020B0606020202030204" pitchFamily="34" charset="0"/>
              </a:rPr>
              <a:t>(</a:t>
            </a:r>
            <a:r>
              <a:rPr lang="ru-RU" sz="1100" b="1" dirty="0">
                <a:solidFill>
                  <a:srgbClr val="0070C0"/>
                </a:solidFill>
                <a:latin typeface="Arial Narrow" panose="020B0606020202030204" pitchFamily="34" charset="0"/>
              </a:rPr>
              <a:t>муниципальных) у</a:t>
            </a:r>
            <a:r>
              <a:rPr lang="ru-RU" sz="1100" b="1" dirty="0" smtClean="0">
                <a:solidFill>
                  <a:srgbClr val="0070C0"/>
                </a:solidFill>
                <a:latin typeface="Arial Narrow" panose="020B0606020202030204" pitchFamily="34" charset="0"/>
              </a:rPr>
              <a:t>чреждениях </a:t>
            </a:r>
          </a:p>
          <a:p>
            <a:pPr algn="ctr"/>
            <a:r>
              <a:rPr lang="en-US" sz="975" b="1" u="sng" dirty="0" smtClean="0">
                <a:solidFill>
                  <a:srgbClr val="0070C0"/>
                </a:solidFill>
                <a:latin typeface="Arial Narrow" panose="020B0606020202030204" pitchFamily="34" charset="0"/>
              </a:rPr>
              <a:t>www.bus.gov.ru</a:t>
            </a:r>
            <a:endParaRPr lang="ru-RU" sz="975" b="1" u="sng" dirty="0">
              <a:solidFill>
                <a:srgbClr val="0070C0"/>
              </a:solidFill>
              <a:latin typeface="Arial Narrow" panose="020B0606020202030204" pitchFamily="34" charset="0"/>
            </a:endParaRPr>
          </a:p>
          <a:p>
            <a:pPr marL="139303" indent="-139303">
              <a:buFont typeface="Arial" panose="020B0604020202020204" pitchFamily="34" charset="0"/>
              <a:buChar char="•"/>
            </a:pPr>
            <a:r>
              <a:rPr lang="ru-RU" sz="975" dirty="0">
                <a:latin typeface="Arial Narrow" panose="020B0606020202030204" pitchFamily="34" charset="0"/>
              </a:rPr>
              <a:t>И</a:t>
            </a:r>
            <a:r>
              <a:rPr lang="ru-RU" sz="975" dirty="0" smtClean="0">
                <a:latin typeface="Arial Narrow" panose="020B0606020202030204" pitchFamily="34" charset="0"/>
              </a:rPr>
              <a:t>нформация </a:t>
            </a:r>
            <a:r>
              <a:rPr lang="ru-RU" sz="975" dirty="0">
                <a:latin typeface="Arial Narrow" panose="020B0606020202030204" pitchFamily="34" charset="0"/>
              </a:rPr>
              <a:t>о </a:t>
            </a:r>
            <a:r>
              <a:rPr lang="ru-RU" sz="975" dirty="0" smtClean="0">
                <a:latin typeface="Arial Narrow" panose="020B0606020202030204" pitchFamily="34" charset="0"/>
              </a:rPr>
              <a:t>детских садах, школах, больницах, домах культуры и т.д.</a:t>
            </a:r>
            <a:r>
              <a:rPr lang="en-US" sz="975" dirty="0" smtClean="0">
                <a:latin typeface="Arial Narrow" panose="020B0606020202030204" pitchFamily="34" charset="0"/>
              </a:rPr>
              <a:t>;</a:t>
            </a:r>
            <a:endParaRPr lang="ru-RU" sz="975" dirty="0">
              <a:latin typeface="Arial Narrow" panose="020B0606020202030204" pitchFamily="34" charset="0"/>
            </a:endParaRPr>
          </a:p>
          <a:p>
            <a:pPr marL="139303" indent="-139303">
              <a:buFont typeface="Arial" panose="020B0604020202020204" pitchFamily="34" charset="0"/>
              <a:buChar char="•"/>
            </a:pPr>
            <a:r>
              <a:rPr lang="ru-RU" sz="975" dirty="0" smtClean="0">
                <a:latin typeface="Arial Narrow" panose="020B0606020202030204" pitchFamily="34" charset="0"/>
              </a:rPr>
              <a:t>Оценка </a:t>
            </a:r>
            <a:r>
              <a:rPr lang="ru-RU" sz="975" dirty="0">
                <a:latin typeface="Arial Narrow" panose="020B0606020202030204" pitchFamily="34" charset="0"/>
              </a:rPr>
              <a:t>качества услуг, отзывы и предложения от </a:t>
            </a:r>
            <a:r>
              <a:rPr lang="ru-RU" sz="975" dirty="0" smtClean="0">
                <a:latin typeface="Arial Narrow" panose="020B0606020202030204" pitchFamily="34" charset="0"/>
              </a:rPr>
              <a:t>граждан</a:t>
            </a:r>
            <a:r>
              <a:rPr lang="en-US" sz="975" dirty="0" smtClean="0">
                <a:latin typeface="Arial Narrow" panose="020B0606020202030204" pitchFamily="34" charset="0"/>
              </a:rPr>
              <a:t>;</a:t>
            </a:r>
            <a:endParaRPr lang="ru-RU" sz="975" dirty="0">
              <a:latin typeface="Arial Narrow" panose="020B0606020202030204" pitchFamily="34" charset="0"/>
            </a:endParaRPr>
          </a:p>
          <a:p>
            <a:r>
              <a:rPr lang="ru-RU" sz="894" dirty="0">
                <a:latin typeface="Arial Narrow" panose="020B0606020202030204" pitchFamily="34" charset="0"/>
              </a:rPr>
              <a:t>  </a:t>
            </a:r>
          </a:p>
        </p:txBody>
      </p:sp>
      <p:sp>
        <p:nvSpPr>
          <p:cNvPr id="10" name="TextBox 9">
            <a:extLst>
              <a:ext uri="{FF2B5EF4-FFF2-40B4-BE49-F238E27FC236}">
                <a16:creationId xmlns:a16="http://schemas.microsoft.com/office/drawing/2014/main" id="{4CF46A88-8C41-4339-B01C-7A301BA22289}"/>
              </a:ext>
            </a:extLst>
          </p:cNvPr>
          <p:cNvSpPr txBox="1"/>
          <p:nvPr/>
        </p:nvSpPr>
        <p:spPr>
          <a:xfrm>
            <a:off x="626731" y="3201335"/>
            <a:ext cx="2880320" cy="1631216"/>
          </a:xfrm>
          <a:prstGeom prst="rect">
            <a:avLst/>
          </a:prstGeom>
          <a:noFill/>
        </p:spPr>
        <p:txBody>
          <a:bodyPr wrap="square" rtlCol="0">
            <a:spAutoFit/>
          </a:bodyPr>
          <a:lstStyle/>
          <a:p>
            <a:pPr algn="ctr"/>
            <a:r>
              <a:rPr lang="ru-RU" sz="1100" b="1" u="sng" dirty="0" smtClean="0">
                <a:solidFill>
                  <a:srgbClr val="0070C0"/>
                </a:solidFill>
                <a:latin typeface="Arial Narrow" panose="020B0606020202030204" pitchFamily="34" charset="0"/>
              </a:rPr>
              <a:t>Общественно-политическая </a:t>
            </a:r>
            <a:r>
              <a:rPr lang="ru-RU" sz="1100" b="1" u="sng" dirty="0">
                <a:solidFill>
                  <a:srgbClr val="0070C0"/>
                </a:solidFill>
                <a:latin typeface="Arial Narrow" panose="020B0606020202030204" pitchFamily="34" charset="0"/>
              </a:rPr>
              <a:t>газета </a:t>
            </a:r>
            <a:endParaRPr lang="ru-RU" sz="1100" b="1" u="sng" dirty="0" smtClean="0">
              <a:solidFill>
                <a:srgbClr val="0070C0"/>
              </a:solidFill>
              <a:latin typeface="Arial Narrow" panose="020B0606020202030204" pitchFamily="34" charset="0"/>
            </a:endParaRPr>
          </a:p>
          <a:p>
            <a:pPr algn="ctr"/>
            <a:r>
              <a:rPr lang="ru-RU" sz="1100" b="1" u="sng" dirty="0" smtClean="0">
                <a:solidFill>
                  <a:srgbClr val="0070C0"/>
                </a:solidFill>
                <a:latin typeface="Arial Narrow" panose="020B0606020202030204" pitchFamily="34" charset="0"/>
              </a:rPr>
              <a:t>«</a:t>
            </a:r>
            <a:r>
              <a:rPr lang="ru-RU" sz="1100" b="1" u="sng" dirty="0" err="1" smtClean="0">
                <a:solidFill>
                  <a:srgbClr val="0070C0"/>
                </a:solidFill>
                <a:latin typeface="Arial Narrow" panose="020B0606020202030204" pitchFamily="34" charset="0"/>
              </a:rPr>
              <a:t>Шпаковский</a:t>
            </a:r>
            <a:r>
              <a:rPr lang="ru-RU" sz="1100" b="1" u="sng" dirty="0" smtClean="0">
                <a:solidFill>
                  <a:srgbClr val="0070C0"/>
                </a:solidFill>
                <a:latin typeface="Arial Narrow" panose="020B0606020202030204" pitchFamily="34" charset="0"/>
              </a:rPr>
              <a:t> вестник»</a:t>
            </a:r>
            <a:endParaRPr lang="ru-RU" sz="1100" b="1" u="sng" dirty="0">
              <a:solidFill>
                <a:srgbClr val="0070C0"/>
              </a:solidFill>
              <a:latin typeface="Arial Narrow" panose="020B0606020202030204" pitchFamily="34" charset="0"/>
            </a:endParaRPr>
          </a:p>
          <a:p>
            <a:pPr marL="139303" indent="-139303">
              <a:buFont typeface="Arial" panose="020B0604020202020204" pitchFamily="34" charset="0"/>
              <a:buChar char="•"/>
            </a:pPr>
            <a:r>
              <a:rPr lang="ru-RU" sz="975" dirty="0">
                <a:latin typeface="Arial Narrow" panose="020B0606020202030204" pitchFamily="34" charset="0"/>
              </a:rPr>
              <a:t>актуальная информация о </a:t>
            </a:r>
            <a:r>
              <a:rPr lang="ru-RU" sz="975" dirty="0" smtClean="0">
                <a:latin typeface="Arial Narrow" panose="020B0606020202030204" pitchFamily="34" charset="0"/>
              </a:rPr>
              <a:t>событиях </a:t>
            </a:r>
            <a:r>
              <a:rPr lang="ru-RU" sz="975" dirty="0">
                <a:latin typeface="Arial Narrow" panose="020B0606020202030204" pitchFamily="34" charset="0"/>
              </a:rPr>
              <a:t>Шпаковского округа;</a:t>
            </a:r>
          </a:p>
          <a:p>
            <a:pPr marL="139303" indent="-139303">
              <a:buFont typeface="Arial" panose="020B0604020202020204" pitchFamily="34" charset="0"/>
              <a:buChar char="•"/>
            </a:pPr>
            <a:r>
              <a:rPr lang="ru-RU" sz="975" dirty="0" smtClean="0">
                <a:latin typeface="Arial Narrow" panose="020B0606020202030204" pitchFamily="34" charset="0"/>
              </a:rPr>
              <a:t>официальное </a:t>
            </a:r>
            <a:r>
              <a:rPr lang="ru-RU" sz="975" dirty="0">
                <a:latin typeface="Arial Narrow" panose="020B0606020202030204" pitchFamily="34" charset="0"/>
              </a:rPr>
              <a:t>опубликование правовых актов муниципального округа;</a:t>
            </a:r>
          </a:p>
          <a:p>
            <a:pPr marL="139303" indent="-139303">
              <a:buFont typeface="Arial" panose="020B0604020202020204" pitchFamily="34" charset="0"/>
              <a:buChar char="•"/>
            </a:pPr>
            <a:r>
              <a:rPr lang="ru-RU" sz="975" dirty="0">
                <a:latin typeface="Arial Narrow" panose="020B0606020202030204" pitchFamily="34" charset="0"/>
              </a:rPr>
              <a:t>извещения о публичных слушаниях;</a:t>
            </a:r>
          </a:p>
          <a:p>
            <a:pPr marL="139303" indent="-139303">
              <a:buFont typeface="Arial" panose="020B0604020202020204" pitchFamily="34" charset="0"/>
              <a:buChar char="•"/>
            </a:pPr>
            <a:r>
              <a:rPr lang="ru-RU" sz="975" dirty="0" smtClean="0">
                <a:latin typeface="Arial Narrow" panose="020B0606020202030204" pitchFamily="34" charset="0"/>
              </a:rPr>
              <a:t>архив </a:t>
            </a:r>
            <a:r>
              <a:rPr lang="ru-RU" sz="975" dirty="0">
                <a:latin typeface="Arial Narrow" panose="020B0606020202030204" pitchFamily="34" charset="0"/>
              </a:rPr>
              <a:t>номеров размещен на сайте района: </a:t>
            </a:r>
            <a:endParaRPr lang="ru-RU" sz="975" dirty="0" smtClean="0">
              <a:latin typeface="Arial Narrow" panose="020B0606020202030204" pitchFamily="34" charset="0"/>
            </a:endParaRPr>
          </a:p>
          <a:p>
            <a:pPr marL="139303" indent="-139303">
              <a:buFont typeface="Arial" panose="020B0604020202020204" pitchFamily="34" charset="0"/>
              <a:buChar char="•"/>
            </a:pPr>
            <a:r>
              <a:rPr lang="en-US" sz="975" b="1" dirty="0">
                <a:solidFill>
                  <a:srgbClr val="0070C0"/>
                </a:solidFill>
                <a:latin typeface="Arial Narrow" panose="020B0606020202030204" pitchFamily="34" charset="0"/>
              </a:rPr>
              <a:t>https://shmr.ru/region/obshchestvenno-politicheskaya-gazeta-shpakovskiy-vestnik/</a:t>
            </a:r>
            <a:endParaRPr lang="ru-RU" sz="975" b="1" dirty="0">
              <a:solidFill>
                <a:srgbClr val="0070C0"/>
              </a:solidFill>
              <a:latin typeface="Arial Narrow" panose="020B0606020202030204" pitchFamily="34" charset="0"/>
            </a:endParaRPr>
          </a:p>
        </p:txBody>
      </p:sp>
      <p:sp>
        <p:nvSpPr>
          <p:cNvPr id="13" name="TextBox 12">
            <a:extLst>
              <a:ext uri="{FF2B5EF4-FFF2-40B4-BE49-F238E27FC236}">
                <a16:creationId xmlns:a16="http://schemas.microsoft.com/office/drawing/2014/main" id="{977B4EC1-2E9B-4E63-B56A-2B3ACE0A46D9}"/>
              </a:ext>
            </a:extLst>
          </p:cNvPr>
          <p:cNvSpPr txBox="1"/>
          <p:nvPr/>
        </p:nvSpPr>
        <p:spPr>
          <a:xfrm>
            <a:off x="3566150" y="5192954"/>
            <a:ext cx="2736304" cy="1331134"/>
          </a:xfrm>
          <a:prstGeom prst="rect">
            <a:avLst/>
          </a:prstGeom>
          <a:noFill/>
        </p:spPr>
        <p:txBody>
          <a:bodyPr wrap="square" rtlCol="0">
            <a:spAutoFit/>
          </a:bodyPr>
          <a:lstStyle/>
          <a:p>
            <a:pPr algn="ctr"/>
            <a:r>
              <a:rPr lang="ru-RU" sz="1100" b="1" u="sng" dirty="0">
                <a:solidFill>
                  <a:srgbClr val="0070C0"/>
                </a:solidFill>
                <a:latin typeface="Arial Narrow" panose="020B0606020202030204" pitchFamily="34" charset="0"/>
              </a:rPr>
              <a:t>Способы участия граждан в обсуждении бюджетных вопросов:</a:t>
            </a:r>
          </a:p>
          <a:p>
            <a:pPr marL="139303" indent="-139303">
              <a:buFont typeface="Arial" panose="020B0604020202020204" pitchFamily="34" charset="0"/>
              <a:buChar char="•"/>
            </a:pPr>
            <a:r>
              <a:rPr lang="ru-RU" sz="975" dirty="0">
                <a:latin typeface="Arial Narrow" panose="020B0606020202030204" pitchFamily="34" charset="0"/>
              </a:rPr>
              <a:t>У</a:t>
            </a:r>
            <a:r>
              <a:rPr lang="ru-RU" sz="975" dirty="0" smtClean="0">
                <a:latin typeface="Arial Narrow" panose="020B0606020202030204" pitchFamily="34" charset="0"/>
              </a:rPr>
              <a:t>частие </a:t>
            </a:r>
            <a:r>
              <a:rPr lang="ru-RU" sz="975" dirty="0">
                <a:latin typeface="Arial Narrow" panose="020B0606020202030204" pitchFamily="34" charset="0"/>
              </a:rPr>
              <a:t>в публичных слушаниях по проекту бюджета</a:t>
            </a:r>
            <a:r>
              <a:rPr lang="ru-RU" sz="975" dirty="0" smtClean="0">
                <a:latin typeface="Arial Narrow" panose="020B0606020202030204" pitchFamily="34" charset="0"/>
              </a:rPr>
              <a:t>;</a:t>
            </a:r>
          </a:p>
          <a:p>
            <a:pPr marL="139303" indent="-139303">
              <a:buFont typeface="Arial" panose="020B0604020202020204" pitchFamily="34" charset="0"/>
              <a:buChar char="•"/>
            </a:pPr>
            <a:r>
              <a:rPr lang="ru-RU" sz="975" dirty="0">
                <a:latin typeface="Arial Narrow" panose="020B0606020202030204" pitchFamily="34" charset="0"/>
              </a:rPr>
              <a:t>У</a:t>
            </a:r>
            <a:r>
              <a:rPr lang="ru-RU" sz="975" dirty="0" smtClean="0">
                <a:latin typeface="Arial Narrow" panose="020B0606020202030204" pitchFamily="34" charset="0"/>
              </a:rPr>
              <a:t>частие </a:t>
            </a:r>
            <a:r>
              <a:rPr lang="ru-RU" sz="975" dirty="0">
                <a:latin typeface="Arial Narrow" panose="020B0606020202030204" pitchFamily="34" charset="0"/>
              </a:rPr>
              <a:t>в обсуждении и выборе инициативных проектов, иных проектов  развития </a:t>
            </a:r>
            <a:r>
              <a:rPr lang="ru-RU" sz="975" dirty="0" smtClean="0">
                <a:latin typeface="Arial Narrow" panose="020B0606020202030204" pitchFamily="34" charset="0"/>
              </a:rPr>
              <a:t>территории</a:t>
            </a:r>
            <a:r>
              <a:rPr lang="en-US" sz="975" dirty="0" smtClean="0">
                <a:latin typeface="Arial Narrow" panose="020B0606020202030204" pitchFamily="34" charset="0"/>
              </a:rPr>
              <a:t>;</a:t>
            </a:r>
            <a:endParaRPr lang="ru-RU" sz="975" dirty="0">
              <a:latin typeface="Arial Narrow" panose="020B0606020202030204" pitchFamily="34" charset="0"/>
            </a:endParaRPr>
          </a:p>
          <a:p>
            <a:pPr marL="139303" indent="-139303">
              <a:buFont typeface="Arial" panose="020B0604020202020204" pitchFamily="34" charset="0"/>
              <a:buChar char="•"/>
            </a:pPr>
            <a:r>
              <a:rPr lang="ru-RU" sz="975" dirty="0">
                <a:latin typeface="Arial Narrow" panose="020B0606020202030204" pitchFamily="34" charset="0"/>
              </a:rPr>
              <a:t>В</a:t>
            </a:r>
            <a:r>
              <a:rPr lang="ru-RU" sz="975" dirty="0" smtClean="0">
                <a:latin typeface="Arial Narrow" panose="020B0606020202030204" pitchFamily="34" charset="0"/>
              </a:rPr>
              <a:t>опросы </a:t>
            </a:r>
            <a:r>
              <a:rPr lang="ru-RU" sz="975" dirty="0">
                <a:latin typeface="Arial Narrow" panose="020B0606020202030204" pitchFamily="34" charset="0"/>
              </a:rPr>
              <a:t>и обращения посредством обратной связи </a:t>
            </a:r>
            <a:r>
              <a:rPr lang="ru-RU" sz="975" dirty="0" smtClean="0">
                <a:latin typeface="Arial Narrow" panose="020B0606020202030204" pitchFamily="34" charset="0"/>
              </a:rPr>
              <a:t>на сайтах или </a:t>
            </a:r>
            <a:r>
              <a:rPr lang="ru-RU" sz="975" dirty="0">
                <a:latin typeface="Arial Narrow" panose="020B0606020202030204" pitchFamily="34" charset="0"/>
              </a:rPr>
              <a:t>по почте</a:t>
            </a:r>
            <a:r>
              <a:rPr lang="ru-RU" sz="975" dirty="0" smtClean="0">
                <a:latin typeface="Arial Narrow" panose="020B0606020202030204" pitchFamily="34" charset="0"/>
              </a:rPr>
              <a:t>;</a:t>
            </a:r>
            <a:endParaRPr lang="ru-RU" sz="975" dirty="0">
              <a:latin typeface="Arial Narrow" panose="020B0606020202030204" pitchFamily="34" charset="0"/>
            </a:endParaRPr>
          </a:p>
        </p:txBody>
      </p:sp>
      <p:sp>
        <p:nvSpPr>
          <p:cNvPr id="12" name="TextBox 11">
            <a:extLst>
              <a:ext uri="{FF2B5EF4-FFF2-40B4-BE49-F238E27FC236}">
                <a16:creationId xmlns:a16="http://schemas.microsoft.com/office/drawing/2014/main" id="{A5FBA2A2-26D5-4A54-AF96-189B369D8D92}"/>
              </a:ext>
            </a:extLst>
          </p:cNvPr>
          <p:cNvSpPr txBox="1"/>
          <p:nvPr/>
        </p:nvSpPr>
        <p:spPr>
          <a:xfrm>
            <a:off x="239153" y="1084819"/>
            <a:ext cx="3783455" cy="1969770"/>
          </a:xfrm>
          <a:prstGeom prst="rect">
            <a:avLst/>
          </a:prstGeom>
          <a:noFill/>
        </p:spPr>
        <p:txBody>
          <a:bodyPr wrap="square" rtlCol="0">
            <a:spAutoFit/>
          </a:bodyPr>
          <a:lstStyle/>
          <a:p>
            <a:pPr algn="ctr"/>
            <a:r>
              <a:rPr lang="ru-RU" sz="1100" b="1" dirty="0" smtClean="0">
                <a:solidFill>
                  <a:srgbClr val="0070C0"/>
                </a:solidFill>
                <a:latin typeface="Arial Narrow" panose="020B0606020202030204" pitchFamily="34" charset="0"/>
              </a:rPr>
              <a:t>Официальный </a:t>
            </a:r>
            <a:r>
              <a:rPr lang="ru-RU" sz="1100" b="1" dirty="0">
                <a:solidFill>
                  <a:srgbClr val="0070C0"/>
                </a:solidFill>
                <a:latin typeface="Arial Narrow" panose="020B0606020202030204" pitchFamily="34" charset="0"/>
              </a:rPr>
              <a:t>интернет-портал</a:t>
            </a:r>
          </a:p>
          <a:p>
            <a:pPr algn="ctr"/>
            <a:r>
              <a:rPr lang="ru-RU" sz="1100" b="1" dirty="0">
                <a:solidFill>
                  <a:srgbClr val="0070C0"/>
                </a:solidFill>
                <a:latin typeface="Arial Narrow" panose="020B0606020202030204" pitchFamily="34" charset="0"/>
              </a:rPr>
              <a:t>Администрации Шпаковского муниципального </a:t>
            </a:r>
            <a:r>
              <a:rPr lang="ru-RU" sz="1100" b="1" dirty="0" smtClean="0">
                <a:solidFill>
                  <a:srgbClr val="0070C0"/>
                </a:solidFill>
                <a:latin typeface="Arial Narrow" panose="020B0606020202030204" pitchFamily="34" charset="0"/>
              </a:rPr>
              <a:t>округа</a:t>
            </a:r>
          </a:p>
          <a:p>
            <a:pPr algn="ctr"/>
            <a:r>
              <a:rPr lang="en-US" sz="1000" b="1" u="sng" dirty="0" smtClean="0">
                <a:solidFill>
                  <a:srgbClr val="0070C0"/>
                </a:solidFill>
                <a:latin typeface="Arial Narrow" panose="020B0606020202030204" pitchFamily="34" charset="0"/>
              </a:rPr>
              <a:t>https</a:t>
            </a:r>
            <a:r>
              <a:rPr lang="en-US" sz="1000" b="1" u="sng" dirty="0">
                <a:solidFill>
                  <a:srgbClr val="0070C0"/>
                </a:solidFill>
                <a:latin typeface="Arial Narrow" panose="020B0606020202030204" pitchFamily="34" charset="0"/>
              </a:rPr>
              <a:t>://shmr.ru/</a:t>
            </a:r>
          </a:p>
          <a:p>
            <a:pPr marL="231775" indent="-139700">
              <a:buFont typeface="Arial" panose="020B0604020202020204" pitchFamily="34" charset="0"/>
              <a:buChar char="•"/>
            </a:pPr>
            <a:r>
              <a:rPr lang="ru-RU" sz="1000" dirty="0" smtClean="0">
                <a:latin typeface="Arial Narrow" panose="020B0606020202030204" pitchFamily="34" charset="0"/>
              </a:rPr>
              <a:t>Актуальная </a:t>
            </a:r>
            <a:r>
              <a:rPr lang="ru-RU" sz="1000" dirty="0">
                <a:latin typeface="Arial Narrow" panose="020B0606020202030204" pitchFamily="34" charset="0"/>
              </a:rPr>
              <a:t>информация о деятельности органов местного </a:t>
            </a:r>
            <a:r>
              <a:rPr lang="ru-RU" sz="1000" dirty="0" smtClean="0">
                <a:latin typeface="Arial Narrow" panose="020B0606020202030204" pitchFamily="34" charset="0"/>
              </a:rPr>
              <a:t>самоуправления по сферам деятельности</a:t>
            </a:r>
            <a:r>
              <a:rPr lang="en-US" sz="1000" dirty="0" smtClean="0">
                <a:latin typeface="Arial Narrow" panose="020B0606020202030204" pitchFamily="34" charset="0"/>
              </a:rPr>
              <a:t>;</a:t>
            </a:r>
            <a:endParaRPr lang="ru-RU" sz="1000" dirty="0" smtClean="0">
              <a:latin typeface="Arial Narrow" panose="020B0606020202030204" pitchFamily="34" charset="0"/>
            </a:endParaRPr>
          </a:p>
          <a:p>
            <a:pPr marL="231775" indent="-139700">
              <a:buFont typeface="Arial" panose="020B0604020202020204" pitchFamily="34" charset="0"/>
              <a:buChar char="•"/>
            </a:pPr>
            <a:r>
              <a:rPr lang="ru-RU" sz="1000" dirty="0" smtClean="0">
                <a:latin typeface="Arial Narrow" panose="020B0606020202030204" pitchFamily="34" charset="0"/>
              </a:rPr>
              <a:t>Информация о реализуемых социально-значимых проектах, направленных на развитие округа</a:t>
            </a:r>
            <a:r>
              <a:rPr lang="en-US" sz="1000" dirty="0" smtClean="0">
                <a:latin typeface="Arial Narrow" panose="020B0606020202030204" pitchFamily="34" charset="0"/>
              </a:rPr>
              <a:t>;</a:t>
            </a:r>
            <a:endParaRPr lang="ru-RU" sz="1000" dirty="0" smtClean="0">
              <a:latin typeface="Arial Narrow" panose="020B0606020202030204" pitchFamily="34" charset="0"/>
            </a:endParaRPr>
          </a:p>
          <a:p>
            <a:pPr marL="231775" indent="-139700">
              <a:buFont typeface="Arial" panose="020B0604020202020204" pitchFamily="34" charset="0"/>
              <a:buChar char="•"/>
            </a:pPr>
            <a:r>
              <a:rPr lang="ru-RU" sz="1000" dirty="0" smtClean="0">
                <a:latin typeface="Arial Narrow" panose="020B0606020202030204" pitchFamily="34" charset="0"/>
              </a:rPr>
              <a:t>Новости и события </a:t>
            </a:r>
            <a:r>
              <a:rPr lang="ru-RU" sz="1000" dirty="0">
                <a:latin typeface="Arial Narrow" panose="020B0606020202030204" pitchFamily="34" charset="0"/>
              </a:rPr>
              <a:t>Шпаковского округа;</a:t>
            </a:r>
          </a:p>
          <a:p>
            <a:pPr marL="231775" indent="-139700">
              <a:buFont typeface="Arial" panose="020B0604020202020204" pitchFamily="34" charset="0"/>
              <a:buChar char="•"/>
            </a:pPr>
            <a:r>
              <a:rPr lang="ru-RU" sz="1000" dirty="0" smtClean="0">
                <a:latin typeface="Arial Narrow" panose="020B0606020202030204" pitchFamily="34" charset="0"/>
              </a:rPr>
              <a:t>Общественное обсуждение проектов правовых актов округа </a:t>
            </a:r>
          </a:p>
          <a:p>
            <a:pPr marL="231775" indent="-139700">
              <a:buFont typeface="Arial" panose="020B0604020202020204" pitchFamily="34" charset="0"/>
              <a:buChar char="•"/>
            </a:pPr>
            <a:r>
              <a:rPr lang="ru-RU" sz="1000" dirty="0" smtClean="0">
                <a:latin typeface="Arial Narrow" panose="020B0606020202030204" pitchFamily="34" charset="0"/>
              </a:rPr>
              <a:t>и их опубликование;</a:t>
            </a:r>
            <a:endParaRPr lang="ru-RU" sz="1000" dirty="0">
              <a:latin typeface="Arial Narrow" panose="020B0606020202030204" pitchFamily="34" charset="0"/>
            </a:endParaRPr>
          </a:p>
          <a:p>
            <a:pPr marL="231775" indent="-139700">
              <a:buFont typeface="Arial" panose="020B0604020202020204" pitchFamily="34" charset="0"/>
              <a:buChar char="•"/>
            </a:pPr>
            <a:r>
              <a:rPr lang="ru-RU" sz="1000" dirty="0" smtClean="0">
                <a:latin typeface="Arial Narrow" panose="020B0606020202030204" pitchFamily="34" charset="0"/>
              </a:rPr>
              <a:t>Информация о реализуемых муниципальных программах Шпаковского округа</a:t>
            </a:r>
            <a:r>
              <a:rPr lang="en-US" sz="1000" dirty="0" smtClean="0">
                <a:latin typeface="Arial Narrow" panose="020B0606020202030204" pitchFamily="34" charset="0"/>
              </a:rPr>
              <a:t>;</a:t>
            </a:r>
            <a:endParaRPr lang="ru-RU" sz="1000" dirty="0">
              <a:latin typeface="Arial Narrow" panose="020B0606020202030204" pitchFamily="34" charset="0"/>
            </a:endParaRPr>
          </a:p>
        </p:txBody>
      </p:sp>
      <p:sp>
        <p:nvSpPr>
          <p:cNvPr id="5" name="Прямоугольник 4"/>
          <p:cNvSpPr/>
          <p:nvPr/>
        </p:nvSpPr>
        <p:spPr>
          <a:xfrm>
            <a:off x="6284956" y="1077977"/>
            <a:ext cx="3406533" cy="2092881"/>
          </a:xfrm>
          <a:prstGeom prst="rect">
            <a:avLst/>
          </a:prstGeom>
        </p:spPr>
        <p:txBody>
          <a:bodyPr wrap="square">
            <a:spAutoFit/>
          </a:bodyPr>
          <a:lstStyle/>
          <a:p>
            <a:pPr algn="ctr"/>
            <a:r>
              <a:rPr lang="ru-RU" sz="1100" b="1" dirty="0" smtClean="0">
                <a:solidFill>
                  <a:srgbClr val="0070C0"/>
                </a:solidFill>
                <a:latin typeface="Arial Narrow" panose="020B0606020202030204" pitchFamily="34" charset="0"/>
              </a:rPr>
              <a:t>Открытые бюджетные данные</a:t>
            </a:r>
          </a:p>
          <a:p>
            <a:pPr algn="ctr"/>
            <a:r>
              <a:rPr lang="en-US" sz="1000" b="1" u="sng" dirty="0">
                <a:solidFill>
                  <a:srgbClr val="0070C0"/>
                </a:solidFill>
                <a:latin typeface="Arial Narrow" panose="020B0606020202030204" pitchFamily="34" charset="0"/>
              </a:rPr>
              <a:t>https://shmr.ru/activities/otkrytyy-byudzhet/</a:t>
            </a:r>
          </a:p>
          <a:p>
            <a:pPr marL="232172" indent="-232172">
              <a:buFont typeface="Arial" panose="020B0604020202020204" pitchFamily="34" charset="0"/>
              <a:buChar char="•"/>
            </a:pPr>
            <a:r>
              <a:rPr lang="ru-RU" sz="1000" dirty="0" smtClean="0">
                <a:latin typeface="Arial Narrow" panose="020B0606020202030204" pitchFamily="34" charset="0"/>
              </a:rPr>
              <a:t>Актуальная информация о бюджетных данных округа (формирование проекта бюджета и </a:t>
            </a:r>
            <a:r>
              <a:rPr lang="ru-RU" sz="1000" dirty="0">
                <a:latin typeface="Arial Narrow" panose="020B0606020202030204" pitchFamily="34" charset="0"/>
              </a:rPr>
              <a:t>е</a:t>
            </a:r>
            <a:r>
              <a:rPr lang="ru-RU" sz="1000" dirty="0" smtClean="0">
                <a:latin typeface="Arial Narrow" panose="020B0606020202030204" pitchFamily="34" charset="0"/>
              </a:rPr>
              <a:t>го утверждение, внесение изменений в ходе исполнения)</a:t>
            </a:r>
            <a:r>
              <a:rPr lang="en-US" sz="1000" dirty="0" smtClean="0">
                <a:latin typeface="Arial Narrow" panose="020B0606020202030204" pitchFamily="34" charset="0"/>
              </a:rPr>
              <a:t>;</a:t>
            </a:r>
            <a:endParaRPr lang="ru-RU" sz="1000" dirty="0" smtClean="0">
              <a:latin typeface="Arial Narrow" panose="020B0606020202030204" pitchFamily="34" charset="0"/>
            </a:endParaRPr>
          </a:p>
          <a:p>
            <a:pPr marL="232172" indent="-232172">
              <a:buFont typeface="Arial" panose="020B0604020202020204" pitchFamily="34" charset="0"/>
              <a:buChar char="•"/>
            </a:pPr>
            <a:r>
              <a:rPr lang="ru-RU" sz="1000" dirty="0" smtClean="0">
                <a:latin typeface="Arial Narrow" panose="020B0606020202030204" pitchFamily="34" charset="0"/>
              </a:rPr>
              <a:t>Информация </a:t>
            </a:r>
            <a:r>
              <a:rPr lang="ru-RU" sz="1000" dirty="0">
                <a:latin typeface="Arial Narrow" panose="020B0606020202030204" pitchFamily="34" charset="0"/>
              </a:rPr>
              <a:t>об исполнении </a:t>
            </a:r>
            <a:r>
              <a:rPr lang="ru-RU" sz="1000" dirty="0" smtClean="0">
                <a:latin typeface="Arial Narrow" panose="020B0606020202030204" pitchFamily="34" charset="0"/>
              </a:rPr>
              <a:t>бюджета: промежуточная отчетность (годовая, ежеквартальная, ежемесячная) и аналитические данные</a:t>
            </a:r>
            <a:r>
              <a:rPr lang="en-US" sz="1000" dirty="0" smtClean="0">
                <a:latin typeface="Arial Narrow" panose="020B0606020202030204" pitchFamily="34" charset="0"/>
              </a:rPr>
              <a:t>;</a:t>
            </a:r>
            <a:endParaRPr lang="ru-RU" sz="1000" dirty="0" smtClean="0">
              <a:latin typeface="Arial Narrow" panose="020B0606020202030204" pitchFamily="34" charset="0"/>
            </a:endParaRPr>
          </a:p>
          <a:p>
            <a:pPr marL="232172" indent="-232172">
              <a:buFont typeface="Arial" panose="020B0604020202020204" pitchFamily="34" charset="0"/>
              <a:buChar char="•"/>
            </a:pPr>
            <a:r>
              <a:rPr lang="ru-RU" sz="1000" dirty="0" smtClean="0">
                <a:latin typeface="Arial Narrow" panose="020B0606020202030204" pitchFamily="34" charset="0"/>
              </a:rPr>
              <a:t>«Бюджет для граждан», </a:t>
            </a:r>
            <a:r>
              <a:rPr lang="ru-RU" sz="1000" dirty="0">
                <a:latin typeface="Arial Narrow" panose="020B0606020202030204" pitchFamily="34" charset="0"/>
              </a:rPr>
              <a:t>обратная связь по вопросам бюджета;</a:t>
            </a:r>
          </a:p>
          <a:p>
            <a:pPr marL="232172" indent="-232172">
              <a:buFont typeface="Arial" panose="020B0604020202020204" pitchFamily="34" charset="0"/>
              <a:buChar char="•"/>
            </a:pPr>
            <a:r>
              <a:rPr lang="ru-RU" sz="1000" dirty="0">
                <a:latin typeface="Arial Narrow" panose="020B0606020202030204" pitchFamily="34" charset="0"/>
              </a:rPr>
              <a:t>И</a:t>
            </a:r>
            <a:r>
              <a:rPr lang="ru-RU" sz="1000" dirty="0" smtClean="0">
                <a:latin typeface="Arial Narrow" panose="020B0606020202030204" pitchFamily="34" charset="0"/>
              </a:rPr>
              <a:t>нформация </a:t>
            </a:r>
            <a:r>
              <a:rPr lang="ru-RU" sz="1000" dirty="0">
                <a:latin typeface="Arial Narrow" panose="020B0606020202030204" pitchFamily="34" charset="0"/>
              </a:rPr>
              <a:t>о реализации муниципального финансового контроля;</a:t>
            </a:r>
          </a:p>
          <a:p>
            <a:endParaRPr lang="ru-RU" sz="1000" b="1" u="sng" dirty="0">
              <a:solidFill>
                <a:srgbClr val="0070C0"/>
              </a:solidFill>
              <a:latin typeface="Arial Narrow" panose="020B0606020202030204" pitchFamily="34" charset="0"/>
            </a:endParaRPr>
          </a:p>
        </p:txBody>
      </p:sp>
      <p:pic>
        <p:nvPicPr>
          <p:cNvPr id="18" name="Рисунок 17"/>
          <p:cNvPicPr>
            <a:picLocks noChangeAspect="1"/>
          </p:cNvPicPr>
          <p:nvPr/>
        </p:nvPicPr>
        <p:blipFill rotWithShape="1">
          <a:blip r:embed="rId3"/>
          <a:srcRect l="19322" t="9318" r="37796" b="30329"/>
          <a:stretch/>
        </p:blipFill>
        <p:spPr>
          <a:xfrm>
            <a:off x="3728864" y="1073142"/>
            <a:ext cx="2379810" cy="1884016"/>
          </a:xfrm>
          <a:prstGeom prst="rect">
            <a:avLst/>
          </a:prstGeom>
        </p:spPr>
      </p:pic>
      <p:pic>
        <p:nvPicPr>
          <p:cNvPr id="19" name="Рисунок 18"/>
          <p:cNvPicPr>
            <a:picLocks noChangeAspect="1"/>
          </p:cNvPicPr>
          <p:nvPr/>
        </p:nvPicPr>
        <p:blipFill rotWithShape="1">
          <a:blip r:embed="rId4"/>
          <a:srcRect l="29442" t="15821" r="14636" b="5693"/>
          <a:stretch/>
        </p:blipFill>
        <p:spPr>
          <a:xfrm>
            <a:off x="3630744" y="2968582"/>
            <a:ext cx="2607117" cy="2058250"/>
          </a:xfrm>
          <a:prstGeom prst="rect">
            <a:avLst/>
          </a:prstGeom>
        </p:spPr>
      </p:pic>
      <p:pic>
        <p:nvPicPr>
          <p:cNvPr id="31746" name="Picture 2" descr="Picture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4222" y="4627198"/>
            <a:ext cx="3213909" cy="1775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2027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221E77-B408-4F50-9C2C-300966194D70}"/>
              </a:ext>
            </a:extLst>
          </p:cNvPr>
          <p:cNvSpPr>
            <a:spLocks noGrp="1"/>
          </p:cNvSpPr>
          <p:nvPr>
            <p:ph type="title"/>
          </p:nvPr>
        </p:nvSpPr>
        <p:spPr>
          <a:xfrm>
            <a:off x="632520" y="476672"/>
            <a:ext cx="8661265" cy="650696"/>
          </a:xfrm>
        </p:spPr>
        <p:txBody>
          <a:bodyPr>
            <a:normAutofit/>
          </a:bodyPr>
          <a:lstStyle/>
          <a:p>
            <a:pPr algn="ctr">
              <a:defRPr/>
            </a:pPr>
            <a:r>
              <a:rPr lang="ru-RU" sz="2000" b="1" dirty="0" smtClean="0">
                <a:ln w="900" cmpd="sng">
                  <a:solidFill>
                    <a:schemeClr val="accent1">
                      <a:satMod val="190000"/>
                      <a:alpha val="55000"/>
                    </a:schemeClr>
                  </a:solidFill>
                  <a:prstDash val="solid"/>
                </a:ln>
                <a:solidFill>
                  <a:schemeClr val="tx1"/>
                </a:solidFill>
                <a:latin typeface="Times New Roman"/>
                <a:ea typeface="+mn-ea"/>
                <a:cs typeface="+mn-cs"/>
              </a:rPr>
              <a:t>ИНФОРМИРОВАНИЕ ГРАЖДАН</a:t>
            </a:r>
            <a:br>
              <a:rPr lang="ru-RU" sz="2000" b="1" dirty="0" smtClean="0">
                <a:ln w="900" cmpd="sng">
                  <a:solidFill>
                    <a:schemeClr val="accent1">
                      <a:satMod val="190000"/>
                      <a:alpha val="55000"/>
                    </a:schemeClr>
                  </a:solidFill>
                  <a:prstDash val="solid"/>
                </a:ln>
                <a:solidFill>
                  <a:schemeClr val="tx1"/>
                </a:solidFill>
                <a:latin typeface="Times New Roman"/>
                <a:ea typeface="+mn-ea"/>
                <a:cs typeface="+mn-cs"/>
              </a:rPr>
            </a:br>
            <a:r>
              <a:rPr lang="ru-RU" sz="2000" b="1" dirty="0" smtClean="0">
                <a:ln w="900" cmpd="sng">
                  <a:solidFill>
                    <a:schemeClr val="accent1">
                      <a:satMod val="190000"/>
                      <a:alpha val="55000"/>
                    </a:schemeClr>
                  </a:solidFill>
                  <a:prstDash val="solid"/>
                </a:ln>
                <a:solidFill>
                  <a:schemeClr val="tx1"/>
                </a:solidFill>
                <a:latin typeface="Times New Roman"/>
                <a:ea typeface="+mn-ea"/>
                <a:cs typeface="+mn-cs"/>
              </a:rPr>
              <a:t>и </a:t>
            </a:r>
            <a:r>
              <a:rPr lang="ru-RU" sz="2000" b="1" dirty="0">
                <a:ln w="900" cmpd="sng">
                  <a:solidFill>
                    <a:schemeClr val="accent1">
                      <a:satMod val="190000"/>
                      <a:alpha val="55000"/>
                    </a:schemeClr>
                  </a:solidFill>
                  <a:prstDash val="solid"/>
                </a:ln>
                <a:solidFill>
                  <a:schemeClr val="tx1"/>
                </a:solidFill>
                <a:latin typeface="Times New Roman"/>
                <a:ea typeface="+mn-ea"/>
                <a:cs typeface="+mn-cs"/>
              </a:rPr>
              <a:t>их участие в обсуждении вопросов местного значения</a:t>
            </a:r>
          </a:p>
        </p:txBody>
      </p:sp>
      <p:sp>
        <p:nvSpPr>
          <p:cNvPr id="3" name="TextBox 2">
            <a:extLst>
              <a:ext uri="{FF2B5EF4-FFF2-40B4-BE49-F238E27FC236}">
                <a16:creationId xmlns:a16="http://schemas.microsoft.com/office/drawing/2014/main" id="{B3619AD6-6AB7-204B-1C19-338E88C37583}"/>
              </a:ext>
            </a:extLst>
          </p:cNvPr>
          <p:cNvSpPr txBox="1"/>
          <p:nvPr/>
        </p:nvSpPr>
        <p:spPr>
          <a:xfrm>
            <a:off x="1640632" y="1340768"/>
            <a:ext cx="7075408" cy="3046988"/>
          </a:xfrm>
          <a:prstGeom prst="rect">
            <a:avLst/>
          </a:prstGeom>
          <a:noFill/>
        </p:spPr>
        <p:txBody>
          <a:bodyPr wrap="square" rtlCol="0">
            <a:spAutoFit/>
          </a:bodyPr>
          <a:lstStyle/>
          <a:p>
            <a:pPr algn="ctr"/>
            <a:r>
              <a:rPr lang="ru-RU" sz="1600" b="1" u="sng" dirty="0">
                <a:solidFill>
                  <a:srgbClr val="0070C0"/>
                </a:solidFill>
                <a:latin typeface="Arial Narrow" panose="020B0606020202030204" pitchFamily="34" charset="0"/>
                <a:cs typeface="Times New Roman" panose="02020603050405020304" pitchFamily="18" charset="0"/>
              </a:rPr>
              <a:t>Информация о финансовом управлении администрации </a:t>
            </a:r>
            <a:r>
              <a:rPr lang="ru-RU" sz="1600" b="1" u="sng" dirty="0" smtClean="0">
                <a:solidFill>
                  <a:srgbClr val="0070C0"/>
                </a:solidFill>
                <a:latin typeface="Arial Narrow" panose="020B0606020202030204" pitchFamily="34" charset="0"/>
                <a:cs typeface="Times New Roman" panose="02020603050405020304" pitchFamily="18" charset="0"/>
              </a:rPr>
              <a:t>Шпаковского муниципального </a:t>
            </a:r>
            <a:r>
              <a:rPr lang="ru-RU" sz="1600" b="1" u="sng" dirty="0">
                <a:solidFill>
                  <a:srgbClr val="0070C0"/>
                </a:solidFill>
                <a:latin typeface="Arial Narrow" panose="020B0606020202030204" pitchFamily="34" charset="0"/>
                <a:cs typeface="Times New Roman" panose="02020603050405020304" pitchFamily="18" charset="0"/>
              </a:rPr>
              <a:t>округа Ставропольского края:</a:t>
            </a:r>
            <a:endParaRPr lang="ru-RU" sz="1600" u="sng" dirty="0">
              <a:solidFill>
                <a:srgbClr val="0070C0"/>
              </a:solidFill>
              <a:latin typeface="Arial Narrow" panose="020B0606020202030204" pitchFamily="34" charset="0"/>
              <a:cs typeface="Times New Roman" panose="02020603050405020304" pitchFamily="18" charset="0"/>
            </a:endParaRPr>
          </a:p>
          <a:p>
            <a:endParaRPr lang="ru-RU" sz="1600" dirty="0" smtClean="0">
              <a:latin typeface="Arial Narrow" panose="020B0606020202030204" pitchFamily="34" charset="0"/>
              <a:cs typeface="Times New Roman" panose="02020603050405020304" pitchFamily="18" charset="0"/>
            </a:endParaRPr>
          </a:p>
          <a:p>
            <a:r>
              <a:rPr lang="ru-RU" sz="1600" dirty="0" smtClean="0">
                <a:latin typeface="Arial Narrow" panose="020B0606020202030204" pitchFamily="34" charset="0"/>
                <a:cs typeface="Times New Roman" panose="02020603050405020304" pitchFamily="18" charset="0"/>
              </a:rPr>
              <a:t>Начальник </a:t>
            </a:r>
            <a:r>
              <a:rPr lang="ru-RU" sz="1600" dirty="0">
                <a:latin typeface="Arial Narrow" panose="020B0606020202030204" pitchFamily="34" charset="0"/>
                <a:cs typeface="Times New Roman" panose="02020603050405020304" pitchFamily="18" charset="0"/>
              </a:rPr>
              <a:t>управления - Бондаренко Оксана Сергеевна</a:t>
            </a:r>
          </a:p>
          <a:p>
            <a:endParaRPr lang="ru-RU" sz="1600" dirty="0" smtClean="0">
              <a:latin typeface="Arial Narrow" panose="020B0606020202030204" pitchFamily="34" charset="0"/>
              <a:cs typeface="Times New Roman" panose="02020603050405020304" pitchFamily="18" charset="0"/>
            </a:endParaRPr>
          </a:p>
          <a:p>
            <a:r>
              <a:rPr lang="ru-RU" sz="1600" dirty="0" smtClean="0">
                <a:latin typeface="Arial Narrow" panose="020B0606020202030204" pitchFamily="34" charset="0"/>
                <a:cs typeface="Times New Roman" panose="02020603050405020304" pitchFamily="18" charset="0"/>
              </a:rPr>
              <a:t>Контактная </a:t>
            </a:r>
            <a:r>
              <a:rPr lang="ru-RU" sz="1600" dirty="0">
                <a:latin typeface="Arial Narrow" panose="020B0606020202030204" pitchFamily="34" charset="0"/>
                <a:cs typeface="Times New Roman" panose="02020603050405020304" pitchFamily="18" charset="0"/>
              </a:rPr>
              <a:t>информация:</a:t>
            </a:r>
          </a:p>
          <a:p>
            <a:pPr>
              <a:defRPr/>
            </a:pPr>
            <a:r>
              <a:rPr lang="ru-RU" sz="1600" dirty="0" smtClean="0">
                <a:latin typeface="Arial Narrow" panose="020B0606020202030204" pitchFamily="34" charset="0"/>
                <a:cs typeface="Times New Roman" panose="02020603050405020304" pitchFamily="18" charset="0"/>
              </a:rPr>
              <a:t>Адрес: 356240</a:t>
            </a:r>
            <a:r>
              <a:rPr lang="ru-RU" sz="1600" dirty="0">
                <a:latin typeface="Arial Narrow" panose="020B0606020202030204" pitchFamily="34" charset="0"/>
                <a:cs typeface="Times New Roman" panose="02020603050405020304" pitchFamily="18" charset="0"/>
              </a:rPr>
              <a:t>, Ставропольский край, </a:t>
            </a:r>
            <a:r>
              <a:rPr lang="ru-RU" sz="1600" dirty="0" err="1">
                <a:latin typeface="Arial Narrow" panose="020B0606020202030204" pitchFamily="34" charset="0"/>
                <a:cs typeface="Times New Roman" panose="02020603050405020304" pitchFamily="18" charset="0"/>
              </a:rPr>
              <a:t>Шпаковский</a:t>
            </a:r>
            <a:r>
              <a:rPr lang="ru-RU" sz="1600" dirty="0">
                <a:latin typeface="Arial Narrow" panose="020B0606020202030204" pitchFamily="34" charset="0"/>
                <a:cs typeface="Times New Roman" panose="02020603050405020304" pitchFamily="18" charset="0"/>
              </a:rPr>
              <a:t> район, г. Михайловск, </a:t>
            </a:r>
            <a:endParaRPr lang="ru-RU" sz="1600" dirty="0" smtClean="0">
              <a:latin typeface="Arial Narrow" panose="020B0606020202030204" pitchFamily="34" charset="0"/>
              <a:cs typeface="Times New Roman" panose="02020603050405020304" pitchFamily="18" charset="0"/>
            </a:endParaRPr>
          </a:p>
          <a:p>
            <a:pPr>
              <a:defRPr/>
            </a:pPr>
            <a:r>
              <a:rPr lang="ru-RU" sz="1600" dirty="0" smtClean="0">
                <a:latin typeface="Arial Narrow" panose="020B0606020202030204" pitchFamily="34" charset="0"/>
                <a:cs typeface="Times New Roman" panose="02020603050405020304" pitchFamily="18" charset="0"/>
              </a:rPr>
              <a:t>ул. Гагарина, д. 380 </a:t>
            </a:r>
          </a:p>
          <a:p>
            <a:r>
              <a:rPr lang="ru-RU" sz="1600" dirty="0" smtClean="0">
                <a:latin typeface="Arial Narrow" panose="020B0606020202030204" pitchFamily="34" charset="0"/>
                <a:cs typeface="Times New Roman" panose="02020603050405020304" pitchFamily="18" charset="0"/>
              </a:rPr>
              <a:t>Телефон</a:t>
            </a:r>
            <a:r>
              <a:rPr lang="ru-RU" sz="1600" dirty="0">
                <a:latin typeface="Arial Narrow" panose="020B0606020202030204" pitchFamily="34" charset="0"/>
                <a:cs typeface="Times New Roman" panose="02020603050405020304" pitchFamily="18" charset="0"/>
              </a:rPr>
              <a:t>: (86553) 6-33-05; 6-22-18 , </a:t>
            </a:r>
            <a:r>
              <a:rPr lang="en-US" sz="1600" dirty="0">
                <a:latin typeface="Arial Narrow" panose="020B0606020202030204" pitchFamily="34" charset="0"/>
                <a:cs typeface="Times New Roman" panose="02020603050405020304" pitchFamily="18" charset="0"/>
              </a:rPr>
              <a:t>E-mail</a:t>
            </a:r>
            <a:r>
              <a:rPr lang="ru-RU" sz="1600" dirty="0">
                <a:latin typeface="Arial Narrow" panose="020B0606020202030204" pitchFamily="34" charset="0"/>
                <a:cs typeface="Times New Roman" panose="02020603050405020304" pitchFamily="18" charset="0"/>
              </a:rPr>
              <a:t>: </a:t>
            </a:r>
            <a:r>
              <a:rPr lang="en-US" sz="1600" dirty="0">
                <a:latin typeface="Arial Narrow" panose="020B0606020202030204" pitchFamily="34" charset="0"/>
                <a:cs typeface="Times New Roman" panose="02020603050405020304" pitchFamily="18" charset="0"/>
              </a:rPr>
              <a:t>26fm@list.ru</a:t>
            </a:r>
          </a:p>
          <a:p>
            <a:endParaRPr lang="ru-RU" sz="1600" dirty="0" smtClean="0">
              <a:latin typeface="Arial Narrow" panose="020B0606020202030204" pitchFamily="34" charset="0"/>
              <a:cs typeface="Times New Roman" panose="02020603050405020304" pitchFamily="18" charset="0"/>
            </a:endParaRPr>
          </a:p>
          <a:p>
            <a:r>
              <a:rPr lang="ru-RU" sz="1600" dirty="0" smtClean="0">
                <a:latin typeface="Arial Narrow" panose="020B0606020202030204" pitchFamily="34" charset="0"/>
                <a:cs typeface="Times New Roman" panose="02020603050405020304" pitchFamily="18" charset="0"/>
              </a:rPr>
              <a:t>Режим </a:t>
            </a:r>
            <a:r>
              <a:rPr lang="ru-RU" sz="1600" dirty="0">
                <a:latin typeface="Arial Narrow" panose="020B0606020202030204" pitchFamily="34" charset="0"/>
                <a:cs typeface="Times New Roman" panose="02020603050405020304" pitchFamily="18" charset="0"/>
              </a:rPr>
              <a:t>работы: </a:t>
            </a:r>
            <a:r>
              <a:rPr lang="ru-RU" sz="1600" dirty="0" smtClean="0">
                <a:latin typeface="Arial Narrow" panose="020B0606020202030204" pitchFamily="34" charset="0"/>
                <a:cs typeface="Times New Roman" panose="02020603050405020304" pitchFamily="18" charset="0"/>
              </a:rPr>
              <a:t>понедельник-пятница </a:t>
            </a:r>
            <a:r>
              <a:rPr lang="ru-RU" sz="1600" dirty="0">
                <a:latin typeface="Arial Narrow" panose="020B0606020202030204" pitchFamily="34" charset="0"/>
                <a:cs typeface="Times New Roman" panose="02020603050405020304" pitchFamily="18" charset="0"/>
              </a:rPr>
              <a:t>с 9-00 до 18-00, перерыв с </a:t>
            </a:r>
            <a:r>
              <a:rPr lang="ru-RU" sz="1600" dirty="0" smtClean="0">
                <a:latin typeface="Arial Narrow" panose="020B0606020202030204" pitchFamily="34" charset="0"/>
                <a:cs typeface="Times New Roman" panose="02020603050405020304" pitchFamily="18" charset="0"/>
              </a:rPr>
              <a:t>13-00 до 14-00</a:t>
            </a:r>
          </a:p>
          <a:p>
            <a:endParaRPr lang="ru-RU" sz="1600" dirty="0">
              <a:latin typeface="Arial Narrow" panose="020B0606020202030204" pitchFamily="34" charset="0"/>
              <a:cs typeface="Times New Roman" panose="02020603050405020304" pitchFamily="18" charset="0"/>
            </a:endParaRPr>
          </a:p>
        </p:txBody>
      </p:sp>
      <p:pic>
        <p:nvPicPr>
          <p:cNvPr id="32770" name="Picture 2" descr="Pictur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4688" y="4221088"/>
            <a:ext cx="5398568" cy="2159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303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632520" y="359694"/>
            <a:ext cx="8892479" cy="571069"/>
          </a:xfrm>
          <a:prstGeom prst="rect">
            <a:avLst/>
          </a:prstGeom>
          <a:noFill/>
          <a:ln w="9525">
            <a:noFill/>
            <a:miter lim="800000"/>
            <a:headEnd/>
            <a:tailEnd/>
          </a:ln>
          <a:effectLst/>
        </p:spPr>
        <p:txBody>
          <a:bodyPr lIns="77865" tIns="38933" rIns="77865" bIns="38933">
            <a:spAutoFit/>
          </a:bodyPr>
          <a:lstStyle/>
          <a:p>
            <a:pPr marL="0" marR="0" lvl="0" indent="0" algn="ctr" defTabSz="1072074" rtl="0" eaLnBrk="1" fontAlgn="base" latinLnBrk="0" hangingPunct="1">
              <a:lnSpc>
                <a:spcPct val="80000"/>
              </a:lnSpc>
              <a:spcBef>
                <a:spcPts val="0"/>
              </a:spcBef>
              <a:spcAft>
                <a:spcPct val="0"/>
              </a:spcAft>
              <a:buClrTx/>
              <a:buSzTx/>
              <a:buFontTx/>
              <a:buNone/>
              <a:tabLst/>
              <a:defRPr/>
            </a:pPr>
            <a:r>
              <a:rPr kumimoji="0" lang="ru-RU" sz="2000" b="1" i="0" u="none" strike="noStrike" kern="1200" cap="none" spc="0" normalizeH="0" baseline="0" noProof="0" dirty="0">
                <a:ln w="900" cmpd="sng">
                  <a:solidFill>
                    <a:srgbClr val="94B6D2">
                      <a:satMod val="190000"/>
                      <a:alpha val="55000"/>
                    </a:srgbClr>
                  </a:solidFill>
                  <a:prstDash val="solid"/>
                </a:ln>
                <a:solidFill>
                  <a:prstClr val="black"/>
                </a:solidFill>
                <a:effectLst/>
                <a:uLnTx/>
                <a:uFillTx/>
                <a:latin typeface="Times New Roman"/>
                <a:ea typeface="+mn-ea"/>
                <a:cs typeface="Arial" charset="0"/>
              </a:rPr>
              <a:t>ЗАДАЧИ </a:t>
            </a:r>
            <a:r>
              <a:rPr kumimoji="0" lang="ru-RU" sz="2000" b="1" i="0" u="none" strike="noStrike" kern="1200" cap="none" spc="0" normalizeH="0" baseline="0" noProof="0" dirty="0" smtClean="0">
                <a:ln w="900" cmpd="sng">
                  <a:solidFill>
                    <a:srgbClr val="94B6D2">
                      <a:satMod val="190000"/>
                      <a:alpha val="55000"/>
                    </a:srgbClr>
                  </a:solidFill>
                  <a:prstDash val="solid"/>
                </a:ln>
                <a:solidFill>
                  <a:prstClr val="black"/>
                </a:solidFill>
                <a:effectLst/>
                <a:uLnTx/>
                <a:uFillTx/>
                <a:latin typeface="Times New Roman"/>
                <a:ea typeface="+mn-ea"/>
                <a:cs typeface="Arial" charset="0"/>
              </a:rPr>
              <a:t>БЮДЖЕТНОЙ И НАЛОГОВОЙ, ДОЛГОВОЙ </a:t>
            </a:r>
            <a:r>
              <a:rPr kumimoji="0" lang="ru-RU" sz="2000" b="1" i="0" u="none" strike="noStrike" kern="1200" cap="none" spc="0" normalizeH="0" baseline="0" noProof="0" dirty="0">
                <a:ln w="900" cmpd="sng">
                  <a:solidFill>
                    <a:srgbClr val="94B6D2">
                      <a:satMod val="190000"/>
                      <a:alpha val="55000"/>
                    </a:srgbClr>
                  </a:solidFill>
                  <a:prstDash val="solid"/>
                </a:ln>
                <a:solidFill>
                  <a:prstClr val="black"/>
                </a:solidFill>
                <a:effectLst/>
                <a:uLnTx/>
                <a:uFillTx/>
                <a:latin typeface="Times New Roman"/>
                <a:ea typeface="+mn-ea"/>
                <a:cs typeface="Arial" charset="0"/>
              </a:rPr>
              <a:t>ПОЛИТИКИ НА </a:t>
            </a:r>
            <a:r>
              <a:rPr kumimoji="0" lang="ru-RU" sz="2000" b="1" i="0" u="none" strike="noStrike" kern="1200" cap="none" spc="0" normalizeH="0" baseline="0" noProof="0" dirty="0" smtClean="0">
                <a:ln w="900" cmpd="sng">
                  <a:solidFill>
                    <a:srgbClr val="94B6D2">
                      <a:satMod val="190000"/>
                      <a:alpha val="55000"/>
                    </a:srgbClr>
                  </a:solidFill>
                  <a:prstDash val="solid"/>
                </a:ln>
                <a:solidFill>
                  <a:prstClr val="black"/>
                </a:solidFill>
                <a:effectLst/>
                <a:uLnTx/>
                <a:uFillTx/>
                <a:latin typeface="Times New Roman"/>
                <a:ea typeface="+mn-ea"/>
                <a:cs typeface="Arial" charset="0"/>
              </a:rPr>
              <a:t>2026 </a:t>
            </a:r>
            <a:r>
              <a:rPr kumimoji="0" lang="ru-RU" sz="2000" b="1" i="0" u="none" strike="noStrike" kern="1200" cap="none" spc="0" normalizeH="0" baseline="0" noProof="0" dirty="0">
                <a:ln w="900" cmpd="sng">
                  <a:solidFill>
                    <a:srgbClr val="94B6D2">
                      <a:satMod val="190000"/>
                      <a:alpha val="55000"/>
                    </a:srgbClr>
                  </a:solidFill>
                  <a:prstDash val="solid"/>
                </a:ln>
                <a:solidFill>
                  <a:prstClr val="black"/>
                </a:solidFill>
                <a:effectLst/>
                <a:uLnTx/>
                <a:uFillTx/>
                <a:latin typeface="Times New Roman"/>
                <a:ea typeface="+mn-ea"/>
                <a:cs typeface="Arial" charset="0"/>
              </a:rPr>
              <a:t>ГОД И ПЛАНОВЫЙ ПЕРИОД </a:t>
            </a:r>
            <a:r>
              <a:rPr kumimoji="0" lang="ru-RU" sz="2000" b="1" i="0" u="none" strike="noStrike" kern="1200" cap="none" spc="0" normalizeH="0" baseline="0" noProof="0" dirty="0" smtClean="0">
                <a:ln w="900" cmpd="sng">
                  <a:solidFill>
                    <a:srgbClr val="94B6D2">
                      <a:satMod val="190000"/>
                      <a:alpha val="55000"/>
                    </a:srgbClr>
                  </a:solidFill>
                  <a:prstDash val="solid"/>
                </a:ln>
                <a:solidFill>
                  <a:prstClr val="black"/>
                </a:solidFill>
                <a:effectLst/>
                <a:uLnTx/>
                <a:uFillTx/>
                <a:latin typeface="Times New Roman"/>
                <a:ea typeface="+mn-ea"/>
                <a:cs typeface="Arial" charset="0"/>
              </a:rPr>
              <a:t>2027 </a:t>
            </a:r>
            <a:r>
              <a:rPr kumimoji="0" lang="ru-RU" sz="2000" b="1" i="0" u="none" strike="noStrike" kern="1200" cap="none" spc="0" normalizeH="0" baseline="0" noProof="0" dirty="0">
                <a:ln w="900" cmpd="sng">
                  <a:solidFill>
                    <a:srgbClr val="94B6D2">
                      <a:satMod val="190000"/>
                      <a:alpha val="55000"/>
                    </a:srgbClr>
                  </a:solidFill>
                  <a:prstDash val="solid"/>
                </a:ln>
                <a:solidFill>
                  <a:prstClr val="black"/>
                </a:solidFill>
                <a:effectLst/>
                <a:uLnTx/>
                <a:uFillTx/>
                <a:latin typeface="Times New Roman"/>
                <a:ea typeface="+mn-ea"/>
                <a:cs typeface="Arial" charset="0"/>
              </a:rPr>
              <a:t>И </a:t>
            </a:r>
            <a:r>
              <a:rPr kumimoji="0" lang="ru-RU" sz="2000" b="1" i="0" u="none" strike="noStrike" kern="1200" cap="none" spc="0" normalizeH="0" baseline="0" noProof="0" dirty="0" smtClean="0">
                <a:ln w="900" cmpd="sng">
                  <a:solidFill>
                    <a:srgbClr val="94B6D2">
                      <a:satMod val="190000"/>
                      <a:alpha val="55000"/>
                    </a:srgbClr>
                  </a:solidFill>
                  <a:prstDash val="solid"/>
                </a:ln>
                <a:solidFill>
                  <a:prstClr val="black"/>
                </a:solidFill>
                <a:effectLst/>
                <a:uLnTx/>
                <a:uFillTx/>
                <a:latin typeface="Times New Roman"/>
                <a:ea typeface="+mn-ea"/>
                <a:cs typeface="Arial" charset="0"/>
              </a:rPr>
              <a:t>2028 </a:t>
            </a:r>
            <a:r>
              <a:rPr kumimoji="0" lang="ru-RU" sz="2000" b="1" i="0" u="none" strike="noStrike" kern="1200" cap="none" spc="0" normalizeH="0" baseline="0" noProof="0" dirty="0">
                <a:ln w="900" cmpd="sng">
                  <a:solidFill>
                    <a:srgbClr val="94B6D2">
                      <a:satMod val="190000"/>
                      <a:alpha val="55000"/>
                    </a:srgbClr>
                  </a:solidFill>
                  <a:prstDash val="solid"/>
                </a:ln>
                <a:solidFill>
                  <a:prstClr val="black"/>
                </a:solidFill>
                <a:effectLst/>
                <a:uLnTx/>
                <a:uFillTx/>
                <a:latin typeface="Times New Roman"/>
                <a:ea typeface="+mn-ea"/>
                <a:cs typeface="Arial" charset="0"/>
              </a:rPr>
              <a:t>ГОДОВ </a:t>
            </a:r>
          </a:p>
        </p:txBody>
      </p:sp>
      <p:grpSp>
        <p:nvGrpSpPr>
          <p:cNvPr id="90114" name="Группа 3"/>
          <p:cNvGrpSpPr>
            <a:grpSpLocks/>
          </p:cNvGrpSpPr>
          <p:nvPr/>
        </p:nvGrpSpPr>
        <p:grpSpPr bwMode="auto">
          <a:xfrm>
            <a:off x="992560" y="1124744"/>
            <a:ext cx="7920880" cy="2428875"/>
            <a:chOff x="2321312" y="1378381"/>
            <a:chExt cx="5827471" cy="1968045"/>
          </a:xfrm>
        </p:grpSpPr>
        <p:sp>
          <p:nvSpPr>
            <p:cNvPr id="13" name="Скругленный прямоугольник 12"/>
            <p:cNvSpPr/>
            <p:nvPr/>
          </p:nvSpPr>
          <p:spPr>
            <a:xfrm>
              <a:off x="2321312" y="1378381"/>
              <a:ext cx="2776434" cy="970621"/>
            </a:xfrm>
            <a:prstGeom prst="roundRect">
              <a:avLst/>
            </a:prstGeom>
            <a:solidFill>
              <a:srgbClr val="00B0F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1072074"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Corbel" panose="020B0503020204020204"/>
                  <a:ea typeface="+mn-ea"/>
                  <a:cs typeface="+mn-cs"/>
                </a:rPr>
                <a:t>Увеличение налогового потенциала</a:t>
              </a:r>
            </a:p>
            <a:p>
              <a:pPr marL="0" marR="0" lvl="0" indent="0" algn="ctr" defTabSz="1072074"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Corbel" panose="020B0503020204020204"/>
                  <a:ea typeface="+mn-ea"/>
                  <a:cs typeface="+mn-cs"/>
                </a:rPr>
                <a:t>и совершенствование налогового администрирования</a:t>
              </a:r>
            </a:p>
          </p:txBody>
        </p:sp>
        <p:sp>
          <p:nvSpPr>
            <p:cNvPr id="14" name="Скругленный прямоугольник 13"/>
            <p:cNvSpPr/>
            <p:nvPr/>
          </p:nvSpPr>
          <p:spPr>
            <a:xfrm>
              <a:off x="5148064" y="1386551"/>
              <a:ext cx="3000719" cy="962451"/>
            </a:xfrm>
            <a:prstGeom prst="roundRect">
              <a:avLst/>
            </a:prstGeom>
            <a:solidFill>
              <a:srgbClr val="FF858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1072074"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orbel" panose="020B0503020204020204"/>
                  <a:ea typeface="+mn-ea"/>
                  <a:cs typeface="+mn-cs"/>
                </a:rPr>
                <a:t>Приоритизация</a:t>
              </a:r>
              <a:r>
                <a:rPr kumimoji="0" lang="ru-RU"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orbel" panose="020B0503020204020204"/>
                  <a:ea typeface="+mn-ea"/>
                  <a:cs typeface="+mn-cs"/>
                </a:rPr>
                <a:t> расходов</a:t>
              </a:r>
            </a:p>
            <a:p>
              <a:pPr marL="0" marR="0" lvl="0" indent="0" algn="ctr" defTabSz="1072074"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orbel" panose="020B0503020204020204"/>
                  <a:ea typeface="+mn-ea"/>
                  <a:cs typeface="+mn-cs"/>
                </a:rPr>
                <a:t>и повышение эффективности</a:t>
              </a:r>
            </a:p>
            <a:p>
              <a:pPr marL="0" marR="0" lvl="0" indent="0" algn="ctr" defTabSz="1072074"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orbel" panose="020B0503020204020204"/>
                  <a:ea typeface="+mn-ea"/>
                  <a:cs typeface="+mn-cs"/>
                </a:rPr>
                <a:t>их использования</a:t>
              </a:r>
            </a:p>
          </p:txBody>
        </p:sp>
        <p:sp>
          <p:nvSpPr>
            <p:cNvPr id="15" name="Скругленный прямоугольник 14"/>
            <p:cNvSpPr/>
            <p:nvPr/>
          </p:nvSpPr>
          <p:spPr>
            <a:xfrm>
              <a:off x="2321313" y="2391830"/>
              <a:ext cx="2776432" cy="954596"/>
            </a:xfrm>
            <a:prstGeom prst="roundRect">
              <a:avLst/>
            </a:prstGeom>
            <a:solidFill>
              <a:srgbClr val="14DC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b"/>
            <a:lstStyle/>
            <a:p>
              <a:pPr marL="0" marR="0" lvl="0" indent="0" algn="ctr" defTabSz="1072074"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ctr" defTabSz="1072074"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Corbel" panose="020B0503020204020204"/>
                  <a:ea typeface="+mn-ea"/>
                  <a:cs typeface="+mn-cs"/>
                </a:rPr>
                <a:t>Сбалансированность местного</a:t>
              </a:r>
            </a:p>
            <a:p>
              <a:pPr marL="0" marR="0" lvl="0" indent="0" algn="ctr" defTabSz="1072074"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Corbel" panose="020B0503020204020204"/>
                  <a:ea typeface="+mn-ea"/>
                  <a:cs typeface="+mn-cs"/>
                </a:rPr>
                <a:t>бюджета</a:t>
              </a:r>
            </a:p>
          </p:txBody>
        </p:sp>
        <p:sp>
          <p:nvSpPr>
            <p:cNvPr id="16" name="Скругленный прямоугольник 15"/>
            <p:cNvSpPr/>
            <p:nvPr/>
          </p:nvSpPr>
          <p:spPr>
            <a:xfrm>
              <a:off x="5146322" y="2391830"/>
              <a:ext cx="3002461" cy="954596"/>
            </a:xfrm>
            <a:prstGeom prst="roundRect">
              <a:avLst/>
            </a:prstGeom>
            <a:solidFill>
              <a:srgbClr val="893BC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b"/>
            <a:lstStyle/>
            <a:p>
              <a:pPr marL="0" marR="0" lvl="0" indent="0" algn="ctr" defTabSz="1072074"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Corbel" panose="020B0503020204020204"/>
                  <a:ea typeface="+mn-ea"/>
                  <a:cs typeface="+mn-cs"/>
                </a:rPr>
                <a:t>Недопущение образования муниципального долга</a:t>
              </a:r>
            </a:p>
          </p:txBody>
        </p:sp>
        <p:sp>
          <p:nvSpPr>
            <p:cNvPr id="17" name="Скругленный прямоугольник 16"/>
            <p:cNvSpPr/>
            <p:nvPr/>
          </p:nvSpPr>
          <p:spPr>
            <a:xfrm>
              <a:off x="3922266" y="2059167"/>
              <a:ext cx="2305373" cy="796968"/>
            </a:xfrm>
            <a:prstGeom prst="roundRect">
              <a:avLst/>
            </a:prstGeom>
            <a:solidFill>
              <a:schemeClr val="accent6">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072074"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Corbel" panose="020B0503020204020204"/>
                  <a:ea typeface="+mn-ea"/>
                  <a:cs typeface="+mn-cs"/>
                </a:rPr>
                <a:t>Сохранение устойчивости и сбалансированности местного бюджета</a:t>
              </a:r>
            </a:p>
          </p:txBody>
        </p:sp>
      </p:grpSp>
      <p:sp>
        <p:nvSpPr>
          <p:cNvPr id="18" name="Скругленный прямоугольник 17"/>
          <p:cNvSpPr/>
          <p:nvPr/>
        </p:nvSpPr>
        <p:spPr>
          <a:xfrm>
            <a:off x="309212" y="4194009"/>
            <a:ext cx="3415184" cy="488138"/>
          </a:xfrm>
          <a:prstGeom prst="roundRect">
            <a:avLst/>
          </a:prstGeom>
          <a:solidFill>
            <a:schemeClr val="bg2">
              <a:lumMod val="90000"/>
            </a:schemeClr>
          </a:solidFill>
          <a:ln>
            <a:noFill/>
          </a:ln>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nchor="ctr"/>
          <a:lstStyle/>
          <a:p>
            <a:pPr marL="0" marR="0" lvl="0" indent="0" algn="ctr" defTabSz="1072074"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Corbel" panose="020B0503020204020204"/>
                <a:ea typeface="+mn-ea"/>
                <a:cs typeface="+mn-cs"/>
              </a:rPr>
              <a:t>Основные направления налоговой политики</a:t>
            </a:r>
          </a:p>
        </p:txBody>
      </p:sp>
      <p:sp>
        <p:nvSpPr>
          <p:cNvPr id="19" name="Скругленный прямоугольник 18"/>
          <p:cNvSpPr/>
          <p:nvPr/>
        </p:nvSpPr>
        <p:spPr>
          <a:xfrm>
            <a:off x="7277237" y="4191340"/>
            <a:ext cx="2347412" cy="490071"/>
          </a:xfrm>
          <a:prstGeom prst="roundRect">
            <a:avLst/>
          </a:prstGeom>
          <a:solidFill>
            <a:schemeClr val="bg2">
              <a:lumMod val="90000"/>
            </a:schemeClr>
          </a:solidFill>
          <a:ln>
            <a:noFill/>
          </a:ln>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nchor="ctr"/>
          <a:lstStyle/>
          <a:p>
            <a:pPr marL="0" marR="0" lvl="0" indent="0" algn="ctr" defTabSz="1072074"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Corbel" panose="020B0503020204020204"/>
                <a:ea typeface="+mn-ea"/>
                <a:cs typeface="+mn-cs"/>
              </a:rPr>
              <a:t>Основные направления долговой политики</a:t>
            </a:r>
          </a:p>
        </p:txBody>
      </p:sp>
      <p:sp>
        <p:nvSpPr>
          <p:cNvPr id="20" name="Скругленный прямоугольник 19"/>
          <p:cNvSpPr/>
          <p:nvPr/>
        </p:nvSpPr>
        <p:spPr>
          <a:xfrm>
            <a:off x="3826817" y="4194009"/>
            <a:ext cx="3348000" cy="498016"/>
          </a:xfrm>
          <a:prstGeom prst="roundRect">
            <a:avLst/>
          </a:prstGeom>
          <a:solidFill>
            <a:schemeClr val="bg2">
              <a:lumMod val="90000"/>
            </a:schemeClr>
          </a:solidFill>
          <a:ln>
            <a:noFill/>
          </a:ln>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nchor="ctr"/>
          <a:lstStyle/>
          <a:p>
            <a:pPr marL="0" marR="0" lvl="0" indent="0" algn="ctr" defTabSz="1072074"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Corbel" panose="020B0503020204020204"/>
                <a:ea typeface="+mn-ea"/>
                <a:cs typeface="+mn-cs"/>
              </a:rPr>
              <a:t>Основные направления бюджетной политики</a:t>
            </a:r>
          </a:p>
        </p:txBody>
      </p:sp>
      <p:sp>
        <p:nvSpPr>
          <p:cNvPr id="21" name="Скругленный прямоугольник 20"/>
          <p:cNvSpPr/>
          <p:nvPr/>
        </p:nvSpPr>
        <p:spPr>
          <a:xfrm>
            <a:off x="320064" y="4692024"/>
            <a:ext cx="3415184" cy="1432559"/>
          </a:xfrm>
          <a:prstGeom prst="roundRect">
            <a:avLst>
              <a:gd name="adj" fmla="val 7329"/>
            </a:avLst>
          </a:prstGeom>
          <a:solidFill>
            <a:schemeClr val="bg1">
              <a:lumMod val="85000"/>
            </a:schemeClr>
          </a:solidFill>
          <a:ln>
            <a:noFill/>
          </a:ln>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lstStyle/>
          <a:p>
            <a:pPr marL="171330" marR="0" lvl="0" indent="-171330" algn="l" defTabSz="107207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1200" cap="none" spc="0" normalizeH="0" baseline="0" noProof="0" dirty="0">
                <a:ln>
                  <a:noFill/>
                </a:ln>
                <a:solidFill>
                  <a:prstClr val="black"/>
                </a:solidFill>
                <a:effectLst/>
                <a:uLnTx/>
                <a:uFillTx/>
                <a:latin typeface="Corbel" panose="020B0503020204020204"/>
                <a:ea typeface="+mn-ea"/>
                <a:cs typeface="+mn-cs"/>
              </a:rPr>
              <a:t>Поддержка инвестиционной и инновационной активности хозяйствующих субъектов.</a:t>
            </a:r>
          </a:p>
          <a:p>
            <a:pPr marL="171330" marR="0" lvl="0" indent="-171330" algn="l" defTabSz="107207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1200" cap="none" spc="0" normalizeH="0" baseline="0" noProof="0" dirty="0">
                <a:ln>
                  <a:noFill/>
                </a:ln>
                <a:solidFill>
                  <a:prstClr val="black"/>
                </a:solidFill>
                <a:effectLst/>
                <a:uLnTx/>
                <a:uFillTx/>
                <a:latin typeface="Corbel" panose="020B0503020204020204"/>
                <a:ea typeface="+mn-ea"/>
                <a:cs typeface="+mn-cs"/>
              </a:rPr>
              <a:t>Оценка эффективности налоговых расходов.</a:t>
            </a:r>
          </a:p>
          <a:p>
            <a:pPr marL="171330" marR="0" lvl="0" indent="-171330" algn="l" defTabSz="107207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1200" cap="none" spc="0" normalizeH="0" baseline="0" noProof="0" dirty="0">
                <a:ln>
                  <a:noFill/>
                </a:ln>
                <a:solidFill>
                  <a:prstClr val="black"/>
                </a:solidFill>
                <a:effectLst/>
                <a:uLnTx/>
                <a:uFillTx/>
                <a:latin typeface="Corbel" panose="020B0503020204020204"/>
                <a:ea typeface="+mn-ea"/>
                <a:cs typeface="+mn-cs"/>
              </a:rPr>
              <a:t>Повышение эффективности управления муниципальными активами.</a:t>
            </a:r>
          </a:p>
          <a:p>
            <a:pPr marL="171330" marR="0" lvl="0" indent="-171330" algn="l" defTabSz="107207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1200" cap="none" spc="0" normalizeH="0" baseline="0" noProof="0" dirty="0">
                <a:ln>
                  <a:noFill/>
                </a:ln>
                <a:solidFill>
                  <a:prstClr val="black"/>
                </a:solidFill>
                <a:effectLst/>
                <a:uLnTx/>
                <a:uFillTx/>
                <a:latin typeface="Corbel" panose="020B0503020204020204"/>
                <a:ea typeface="+mn-ea"/>
                <a:cs typeface="+mn-cs"/>
              </a:rPr>
              <a:t>Совершенствование налогового администрирования.</a:t>
            </a:r>
          </a:p>
          <a:p>
            <a:pPr marL="0" marR="0" lvl="0" indent="0" algn="ctr" defTabSz="1072074"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22" name="Скругленный прямоугольник 21"/>
          <p:cNvSpPr/>
          <p:nvPr/>
        </p:nvSpPr>
        <p:spPr>
          <a:xfrm>
            <a:off x="3826817" y="4681410"/>
            <a:ext cx="3348000" cy="1676191"/>
          </a:xfrm>
          <a:prstGeom prst="roundRect">
            <a:avLst>
              <a:gd name="adj" fmla="val 9330"/>
            </a:avLst>
          </a:prstGeom>
          <a:solidFill>
            <a:schemeClr val="bg1">
              <a:lumMod val="85000"/>
            </a:schemeClr>
          </a:solidFill>
          <a:ln>
            <a:noFill/>
          </a:ln>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lstStyle/>
          <a:p>
            <a:pPr marL="171330" marR="0" lvl="0" indent="-171330" algn="l" defTabSz="107207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1200" cap="none" spc="0" normalizeH="0" baseline="0" noProof="0" dirty="0" smtClean="0">
                <a:ln>
                  <a:noFill/>
                </a:ln>
                <a:solidFill>
                  <a:prstClr val="black"/>
                </a:solidFill>
                <a:effectLst/>
                <a:uLnTx/>
                <a:uFillTx/>
                <a:latin typeface="Corbel" panose="020B0503020204020204"/>
                <a:ea typeface="+mn-ea"/>
                <a:cs typeface="+mn-cs"/>
              </a:rPr>
              <a:t>Обеспечение долгосрочной устойчивости и сбалансированности бюджетной системы</a:t>
            </a:r>
          </a:p>
          <a:p>
            <a:pPr marL="171330" marR="0" lvl="0" indent="-171330" algn="l" defTabSz="107207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1200" cap="none" spc="0" normalizeH="0" baseline="0" noProof="0" dirty="0" smtClean="0">
                <a:ln>
                  <a:noFill/>
                </a:ln>
                <a:solidFill>
                  <a:prstClr val="black"/>
                </a:solidFill>
                <a:effectLst/>
                <a:uLnTx/>
                <a:uFillTx/>
                <a:latin typeface="Corbel" panose="020B0503020204020204"/>
                <a:ea typeface="+mn-ea"/>
                <a:cs typeface="+mn-cs"/>
              </a:rPr>
              <a:t>Содействие </a:t>
            </a:r>
            <a:r>
              <a:rPr kumimoji="0" lang="ru-RU" sz="1100" b="0" i="0" u="none" strike="noStrike" kern="1200" cap="none" spc="0" normalizeH="0" baseline="0" noProof="0" dirty="0">
                <a:ln>
                  <a:noFill/>
                </a:ln>
                <a:solidFill>
                  <a:prstClr val="black"/>
                </a:solidFill>
                <a:effectLst/>
                <a:uLnTx/>
                <a:uFillTx/>
                <a:latin typeface="Corbel" panose="020B0503020204020204"/>
                <a:ea typeface="+mn-ea"/>
                <a:cs typeface="+mn-cs"/>
              </a:rPr>
              <a:t>достижению национальных целей развития посредством реализации муниципальных программ, включающих в себя муниципальные составляющие национальных </a:t>
            </a:r>
            <a:r>
              <a:rPr kumimoji="0" lang="ru-RU" sz="1100" b="0" i="0" u="none" strike="noStrike" kern="1200" cap="none" spc="0" normalizeH="0" baseline="0" noProof="0" dirty="0" smtClean="0">
                <a:ln>
                  <a:noFill/>
                </a:ln>
                <a:solidFill>
                  <a:prstClr val="black"/>
                </a:solidFill>
                <a:effectLst/>
                <a:uLnTx/>
                <a:uFillTx/>
                <a:latin typeface="Corbel" panose="020B0503020204020204"/>
                <a:ea typeface="+mn-ea"/>
                <a:cs typeface="+mn-cs"/>
              </a:rPr>
              <a:t>проектов</a:t>
            </a:r>
          </a:p>
          <a:p>
            <a:pPr marL="171330" marR="0" lvl="0" indent="-171330" algn="l" defTabSz="107207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1200" cap="none" spc="0" normalizeH="0" baseline="0" noProof="0" dirty="0" err="1" smtClean="0">
                <a:ln>
                  <a:noFill/>
                </a:ln>
                <a:solidFill>
                  <a:prstClr val="black"/>
                </a:solidFill>
                <a:effectLst/>
                <a:uLnTx/>
                <a:uFillTx/>
                <a:latin typeface="Corbel" panose="020B0503020204020204"/>
                <a:ea typeface="+mn-ea"/>
                <a:cs typeface="+mn-cs"/>
              </a:rPr>
              <a:t>Приоритизация</a:t>
            </a:r>
            <a:r>
              <a:rPr kumimoji="0" lang="ru-RU" sz="1100" b="0" i="0" u="none" strike="noStrike" kern="1200" cap="none" spc="0" normalizeH="0" baseline="0" noProof="0" dirty="0" smtClean="0">
                <a:ln>
                  <a:noFill/>
                </a:ln>
                <a:solidFill>
                  <a:prstClr val="black"/>
                </a:solidFill>
                <a:effectLst/>
                <a:uLnTx/>
                <a:uFillTx/>
                <a:latin typeface="Corbel" panose="020B0503020204020204"/>
                <a:ea typeface="+mn-ea"/>
                <a:cs typeface="+mn-cs"/>
              </a:rPr>
              <a:t> </a:t>
            </a:r>
            <a:r>
              <a:rPr kumimoji="0" lang="ru-RU" sz="1100" b="0" i="0" u="none" strike="noStrike" kern="1200" cap="none" spc="0" normalizeH="0" baseline="0" noProof="0" dirty="0">
                <a:ln>
                  <a:noFill/>
                </a:ln>
                <a:solidFill>
                  <a:prstClr val="black"/>
                </a:solidFill>
                <a:effectLst/>
                <a:uLnTx/>
                <a:uFillTx/>
                <a:latin typeface="Corbel" panose="020B0503020204020204"/>
                <a:ea typeface="+mn-ea"/>
                <a:cs typeface="+mn-cs"/>
              </a:rPr>
              <a:t>расходов и повышение эффективности их использования.</a:t>
            </a:r>
          </a:p>
          <a:p>
            <a:pPr marL="0" marR="0" lvl="0" indent="0" algn="ctr" defTabSz="1072074"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orbel" panose="020B0503020204020204"/>
              <a:ea typeface="+mn-ea"/>
              <a:cs typeface="+mn-cs"/>
            </a:endParaRPr>
          </a:p>
        </p:txBody>
      </p:sp>
      <p:sp>
        <p:nvSpPr>
          <p:cNvPr id="23" name="Скругленный прямоугольник 22"/>
          <p:cNvSpPr/>
          <p:nvPr/>
        </p:nvSpPr>
        <p:spPr>
          <a:xfrm>
            <a:off x="7277238" y="4692025"/>
            <a:ext cx="2347411" cy="1617294"/>
          </a:xfrm>
          <a:prstGeom prst="roundRect">
            <a:avLst>
              <a:gd name="adj" fmla="val 9330"/>
            </a:avLst>
          </a:prstGeom>
          <a:solidFill>
            <a:schemeClr val="bg1">
              <a:lumMod val="85000"/>
            </a:schemeClr>
          </a:solidFill>
          <a:ln>
            <a:noFill/>
          </a:ln>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lstStyle/>
          <a:p>
            <a:pPr marL="171330" marR="0" lvl="0" indent="-171330" algn="l" defTabSz="107207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1200" cap="none" spc="0" normalizeH="0" baseline="0" noProof="0" dirty="0">
                <a:ln>
                  <a:noFill/>
                </a:ln>
                <a:solidFill>
                  <a:prstClr val="black"/>
                </a:solidFill>
                <a:effectLst/>
                <a:uLnTx/>
                <a:uFillTx/>
                <a:latin typeface="Corbel" panose="020B0503020204020204"/>
                <a:ea typeface="+mn-ea"/>
                <a:cs typeface="+mn-cs"/>
              </a:rPr>
              <a:t>Недопущение образования муниципального долга.</a:t>
            </a:r>
          </a:p>
          <a:p>
            <a:pPr marL="0" marR="0" lvl="0" indent="0" algn="ctr" defTabSz="1072074"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orbel" panose="020B0503020204020204"/>
              <a:ea typeface="+mn-ea"/>
              <a:cs typeface="+mn-cs"/>
            </a:endParaRPr>
          </a:p>
        </p:txBody>
      </p:sp>
    </p:spTree>
    <p:extLst>
      <p:ext uri="{BB962C8B-B14F-4D97-AF65-F5344CB8AC3E}">
        <p14:creationId xmlns:p14="http://schemas.microsoft.com/office/powerpoint/2010/main" val="176571770"/>
      </p:ext>
    </p:extLst>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97637" y="304883"/>
            <a:ext cx="9649071" cy="792088"/>
          </a:xfrm>
        </p:spPr>
        <p:txBody>
          <a:bodyPr rtlCol="0">
            <a:noAutofit/>
          </a:bodyPr>
          <a:lstStyle/>
          <a:p>
            <a:pPr algn="ctr" defTabSz="1072074" fontAlgn="base">
              <a:lnSpc>
                <a:spcPct val="80000"/>
              </a:lnSpc>
              <a:spcBef>
                <a:spcPts val="0"/>
              </a:spcBef>
              <a:spcAft>
                <a:spcPct val="0"/>
              </a:spcAft>
              <a:defRPr/>
            </a:pPr>
            <a:r>
              <a:rPr lang="ru-RU" sz="2000" b="1" dirty="0">
                <a:ln w="900" cmpd="sng">
                  <a:solidFill>
                    <a:schemeClr val="accent1">
                      <a:satMod val="190000"/>
                      <a:alpha val="55000"/>
                    </a:schemeClr>
                  </a:solidFill>
                  <a:prstDash val="solid"/>
                </a:ln>
                <a:solidFill>
                  <a:schemeClr val="tx1"/>
                </a:solidFill>
                <a:latin typeface="Times New Roman"/>
                <a:ea typeface="+mn-ea"/>
                <a:cs typeface="+mn-cs"/>
              </a:rPr>
              <a:t>ОСНОВНЫЕ ХАРАКТЕРИСТИКИ БЮДЖЕТА </a:t>
            </a:r>
            <a:br>
              <a:rPr lang="ru-RU" sz="2000" b="1" dirty="0">
                <a:ln w="900" cmpd="sng">
                  <a:solidFill>
                    <a:schemeClr val="accent1">
                      <a:satMod val="190000"/>
                      <a:alpha val="55000"/>
                    </a:schemeClr>
                  </a:solidFill>
                  <a:prstDash val="solid"/>
                </a:ln>
                <a:solidFill>
                  <a:schemeClr val="tx1"/>
                </a:solidFill>
                <a:latin typeface="Times New Roman"/>
                <a:ea typeface="+mn-ea"/>
                <a:cs typeface="+mn-cs"/>
              </a:rPr>
            </a:br>
            <a:r>
              <a:rPr lang="ru-RU" sz="2000" b="1" dirty="0">
                <a:ln w="900" cmpd="sng">
                  <a:solidFill>
                    <a:schemeClr val="accent1">
                      <a:satMod val="190000"/>
                      <a:alpha val="55000"/>
                    </a:schemeClr>
                  </a:solidFill>
                  <a:prstDash val="solid"/>
                </a:ln>
                <a:solidFill>
                  <a:schemeClr val="tx1"/>
                </a:solidFill>
                <a:latin typeface="Times New Roman"/>
                <a:ea typeface="+mn-ea"/>
                <a:cs typeface="+mn-cs"/>
              </a:rPr>
              <a:t>ШПАКОВСКОГО МУНИЦИПАЛЬНОГО ОКРУГА </a:t>
            </a:r>
          </a:p>
        </p:txBody>
      </p:sp>
      <p:sp>
        <p:nvSpPr>
          <p:cNvPr id="8" name="Объект 2"/>
          <p:cNvSpPr>
            <a:spLocks noGrp="1"/>
          </p:cNvSpPr>
          <p:nvPr>
            <p:ph idx="1"/>
          </p:nvPr>
        </p:nvSpPr>
        <p:spPr>
          <a:xfrm>
            <a:off x="257283" y="5229200"/>
            <a:ext cx="9354244" cy="1296144"/>
          </a:xfrm>
        </p:spPr>
        <p:txBody>
          <a:bodyPr>
            <a:normAutofit/>
          </a:bodyPr>
          <a:lstStyle/>
          <a:p>
            <a:pPr marL="34290" indent="0" algn="just">
              <a:buNone/>
            </a:pPr>
            <a:r>
              <a:rPr lang="ru-RU" sz="1200" dirty="0" smtClean="0">
                <a:solidFill>
                  <a:schemeClr val="tx1"/>
                </a:solidFill>
                <a:latin typeface="Times New Roman" panose="02020603050405020304" pitchFamily="18" charset="0"/>
                <a:cs typeface="Times New Roman" panose="02020603050405020304" pitchFamily="18" charset="0"/>
              </a:rPr>
              <a:t>Основные характеристики бюджета Шпаковского муниципального округа Ставропольского края на 2026-2028 гг. определены исходя из: параметров прогноза социально-экономического развития Шпаковского муниципального округа Ставропольского края на 2026 год и на </a:t>
            </a:r>
            <a:r>
              <a:rPr lang="ru-RU" sz="1200" dirty="0">
                <a:solidFill>
                  <a:schemeClr val="tx1"/>
                </a:solidFill>
                <a:latin typeface="Times New Roman" pitchFamily="18" charset="0"/>
                <a:cs typeface="Times New Roman" pitchFamily="18" charset="0"/>
              </a:rPr>
              <a:t>плановый</a:t>
            </a:r>
            <a:r>
              <a:rPr lang="ru-RU" sz="1200" dirty="0">
                <a:latin typeface="Times New Roman" pitchFamily="18" charset="0"/>
                <a:cs typeface="Times New Roman" pitchFamily="18" charset="0"/>
              </a:rPr>
              <a:t> </a:t>
            </a:r>
            <a:r>
              <a:rPr lang="ru-RU" sz="1200" dirty="0" smtClean="0">
                <a:solidFill>
                  <a:schemeClr val="tx1"/>
                </a:solidFill>
                <a:latin typeface="Times New Roman" panose="02020603050405020304" pitchFamily="18" charset="0"/>
                <a:cs typeface="Times New Roman" panose="02020603050405020304" pitchFamily="18" charset="0"/>
              </a:rPr>
              <a:t>период до 2028 года, основных направлений бюджетной и налоговой политики </a:t>
            </a:r>
            <a:r>
              <a:rPr lang="ru-RU" sz="1200" dirty="0">
                <a:solidFill>
                  <a:schemeClr val="tx1"/>
                </a:solidFill>
                <a:latin typeface="Times New Roman" panose="02020603050405020304" pitchFamily="18" charset="0"/>
                <a:cs typeface="Times New Roman" panose="02020603050405020304" pitchFamily="18" charset="0"/>
              </a:rPr>
              <a:t>Шпаковского муниципального округа Ставропольского края на </a:t>
            </a:r>
            <a:r>
              <a:rPr lang="ru-RU" sz="1200" dirty="0" smtClean="0">
                <a:solidFill>
                  <a:schemeClr val="tx1"/>
                </a:solidFill>
                <a:latin typeface="Times New Roman" panose="02020603050405020304" pitchFamily="18" charset="0"/>
                <a:cs typeface="Times New Roman" panose="02020603050405020304" pitchFamily="18" charset="0"/>
              </a:rPr>
              <a:t>2026 </a:t>
            </a:r>
            <a:r>
              <a:rPr lang="ru-RU" sz="1200" dirty="0">
                <a:solidFill>
                  <a:schemeClr val="tx1"/>
                </a:solidFill>
                <a:latin typeface="Times New Roman" panose="02020603050405020304" pitchFamily="18" charset="0"/>
                <a:cs typeface="Times New Roman" panose="02020603050405020304" pitchFamily="18" charset="0"/>
              </a:rPr>
              <a:t>год и плановый период </a:t>
            </a:r>
            <a:r>
              <a:rPr lang="ru-RU" sz="1200" dirty="0" smtClean="0">
                <a:solidFill>
                  <a:schemeClr val="tx1"/>
                </a:solidFill>
                <a:latin typeface="Times New Roman" panose="02020603050405020304" pitchFamily="18" charset="0"/>
                <a:cs typeface="Times New Roman" panose="02020603050405020304" pitchFamily="18" charset="0"/>
              </a:rPr>
              <a:t>2027 и 2028 годов, оценки поступлений доходов бюджета </a:t>
            </a:r>
            <a:r>
              <a:rPr lang="ru-RU" sz="1200" dirty="0">
                <a:solidFill>
                  <a:schemeClr val="tx1"/>
                </a:solidFill>
                <a:latin typeface="Times New Roman" panose="02020603050405020304" pitchFamily="18" charset="0"/>
                <a:cs typeface="Times New Roman" panose="02020603050405020304" pitchFamily="18" charset="0"/>
              </a:rPr>
              <a:t>Шпаковского муниципального округа Ставропольского края </a:t>
            </a:r>
            <a:r>
              <a:rPr lang="ru-RU" sz="1200" dirty="0" smtClean="0">
                <a:solidFill>
                  <a:schemeClr val="tx1"/>
                </a:solidFill>
                <a:latin typeface="Times New Roman" panose="02020603050405020304" pitchFamily="18" charset="0"/>
                <a:cs typeface="Times New Roman" panose="02020603050405020304" pitchFamily="18" charset="0"/>
              </a:rPr>
              <a:t>в 2025 году, объема средств, выделяемых из бюджета Ставропольского края в виде межбюджетных трансфертов бюджету Шпаковского муниципального округа Ставропольского края на 2026-2028 гг.</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8532511" y="946136"/>
            <a:ext cx="1103130" cy="276938"/>
          </a:xfrm>
          <a:prstGeom prst="rect">
            <a:avLst/>
          </a:prstGeom>
          <a:effectLst/>
        </p:spPr>
        <p:txBody>
          <a:bodyPr wrap="none" lIns="91380" tIns="45690" rIns="91380" bIns="45690">
            <a:spAutoFit/>
          </a:bodyPr>
          <a:lstStyle/>
          <a:p>
            <a:pPr marL="0" marR="0" lvl="0" indent="0" algn="l" defTabSz="913725"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w="900" cmpd="sng">
                  <a:noFill/>
                  <a:prstDash val="solid"/>
                </a:ln>
                <a:solidFill>
                  <a:prstClr val="black"/>
                </a:solidFill>
                <a:effectLst>
                  <a:innerShdw blurRad="101600" dist="76200" dir="5400000">
                    <a:srgbClr val="4F81BD">
                      <a:satMod val="190000"/>
                      <a:tint val="100000"/>
                      <a:alpha val="74000"/>
                    </a:srgbClr>
                  </a:innerShdw>
                </a:effectLst>
                <a:uLnTx/>
                <a:uFillTx/>
                <a:latin typeface="Times New Roman" panose="02020603050405020304" pitchFamily="18" charset="0"/>
                <a:ea typeface="+mn-ea"/>
                <a:cs typeface="Times New Roman" panose="02020603050405020304" pitchFamily="18" charset="0"/>
              </a:rPr>
              <a:t>(тыс. рублей)</a:t>
            </a:r>
            <a:endParaRPr kumimoji="0" lang="ru-RU" sz="1200" b="0" i="0" u="none" strike="noStrike" kern="1200" cap="none" spc="0" normalizeH="0" baseline="0" noProof="0" dirty="0">
              <a:ln w="900" cmpd="sng">
                <a:noFill/>
                <a:prstDash val="solid"/>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631215643"/>
              </p:ext>
            </p:extLst>
          </p:nvPr>
        </p:nvGraphicFramePr>
        <p:xfrm>
          <a:off x="280621" y="1213214"/>
          <a:ext cx="9330906" cy="3783500"/>
        </p:xfrm>
        <a:graphic>
          <a:graphicData uri="http://schemas.openxmlformats.org/drawingml/2006/table">
            <a:tbl>
              <a:tblPr>
                <a:tableStyleId>{22838BEF-8BB2-4498-84A7-C5851F593DF1}</a:tableStyleId>
              </a:tblPr>
              <a:tblGrid>
                <a:gridCol w="1315638">
                  <a:extLst>
                    <a:ext uri="{9D8B030D-6E8A-4147-A177-3AD203B41FA5}">
                      <a16:colId xmlns:a16="http://schemas.microsoft.com/office/drawing/2014/main" val="20000"/>
                    </a:ext>
                  </a:extLst>
                </a:gridCol>
                <a:gridCol w="855385">
                  <a:extLst>
                    <a:ext uri="{9D8B030D-6E8A-4147-A177-3AD203B41FA5}">
                      <a16:colId xmlns:a16="http://schemas.microsoft.com/office/drawing/2014/main" val="20001"/>
                    </a:ext>
                  </a:extLst>
                </a:gridCol>
                <a:gridCol w="855385">
                  <a:extLst>
                    <a:ext uri="{9D8B030D-6E8A-4147-A177-3AD203B41FA5}">
                      <a16:colId xmlns:a16="http://schemas.microsoft.com/office/drawing/2014/main" val="20002"/>
                    </a:ext>
                  </a:extLst>
                </a:gridCol>
                <a:gridCol w="814599">
                  <a:extLst>
                    <a:ext uri="{9D8B030D-6E8A-4147-A177-3AD203B41FA5}">
                      <a16:colId xmlns:a16="http://schemas.microsoft.com/office/drawing/2014/main" val="20003"/>
                    </a:ext>
                  </a:extLst>
                </a:gridCol>
                <a:gridCol w="824890">
                  <a:extLst>
                    <a:ext uri="{9D8B030D-6E8A-4147-A177-3AD203B41FA5}">
                      <a16:colId xmlns:a16="http://schemas.microsoft.com/office/drawing/2014/main" val="20004"/>
                    </a:ext>
                  </a:extLst>
                </a:gridCol>
                <a:gridCol w="451054">
                  <a:extLst>
                    <a:ext uri="{9D8B030D-6E8A-4147-A177-3AD203B41FA5}">
                      <a16:colId xmlns:a16="http://schemas.microsoft.com/office/drawing/2014/main" val="20005"/>
                    </a:ext>
                  </a:extLst>
                </a:gridCol>
                <a:gridCol w="752492">
                  <a:extLst>
                    <a:ext uri="{9D8B030D-6E8A-4147-A177-3AD203B41FA5}">
                      <a16:colId xmlns:a16="http://schemas.microsoft.com/office/drawing/2014/main" val="20006"/>
                    </a:ext>
                  </a:extLst>
                </a:gridCol>
                <a:gridCol w="863635">
                  <a:extLst>
                    <a:ext uri="{9D8B030D-6E8A-4147-A177-3AD203B41FA5}">
                      <a16:colId xmlns:a16="http://schemas.microsoft.com/office/drawing/2014/main" val="20007"/>
                    </a:ext>
                  </a:extLst>
                </a:gridCol>
                <a:gridCol w="415602">
                  <a:extLst>
                    <a:ext uri="{9D8B030D-6E8A-4147-A177-3AD203B41FA5}">
                      <a16:colId xmlns:a16="http://schemas.microsoft.com/office/drawing/2014/main" val="20008"/>
                    </a:ext>
                  </a:extLst>
                </a:gridCol>
                <a:gridCol w="815633">
                  <a:extLst>
                    <a:ext uri="{9D8B030D-6E8A-4147-A177-3AD203B41FA5}">
                      <a16:colId xmlns:a16="http://schemas.microsoft.com/office/drawing/2014/main" val="20009"/>
                    </a:ext>
                  </a:extLst>
                </a:gridCol>
                <a:gridCol w="835946">
                  <a:extLst>
                    <a:ext uri="{9D8B030D-6E8A-4147-A177-3AD203B41FA5}">
                      <a16:colId xmlns:a16="http://schemas.microsoft.com/office/drawing/2014/main" val="20010"/>
                    </a:ext>
                  </a:extLst>
                </a:gridCol>
                <a:gridCol w="530647">
                  <a:extLst>
                    <a:ext uri="{9D8B030D-6E8A-4147-A177-3AD203B41FA5}">
                      <a16:colId xmlns:a16="http://schemas.microsoft.com/office/drawing/2014/main" val="20011"/>
                    </a:ext>
                  </a:extLst>
                </a:gridCol>
              </a:tblGrid>
              <a:tr h="432048">
                <a:tc rowSpan="3">
                  <a:txBody>
                    <a:bodyPr/>
                    <a:lstStyle/>
                    <a:p>
                      <a:pPr algn="ctr" rtl="0" fontAlgn="ctr"/>
                      <a:r>
                        <a:rPr lang="ru-RU" sz="1000" b="1" u="none" strike="noStrike" baseline="0" dirty="0">
                          <a:effectLst/>
                          <a:latin typeface="Times New Roman" panose="02020603050405020304" pitchFamily="18" charset="0"/>
                          <a:cs typeface="Times New Roman" panose="02020603050405020304" pitchFamily="18" charset="0"/>
                        </a:rPr>
                        <a:t>Наименование показателя</a:t>
                      </a:r>
                      <a:endParaRPr lang="ru-RU" sz="1000" b="1" i="0" u="none" strike="noStrike" baseline="0"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ctr"/>
                </a:tc>
                <a:tc rowSpan="3">
                  <a:txBody>
                    <a:bodyPr/>
                    <a:lstStyle/>
                    <a:p>
                      <a:pPr algn="ctr" rtl="0" fontAlgn="ctr"/>
                      <a:r>
                        <a:rPr lang="ru-RU" sz="1000" b="1" u="none" strike="noStrike" baseline="0" dirty="0">
                          <a:solidFill>
                            <a:schemeClr val="tx1"/>
                          </a:solidFill>
                          <a:effectLst/>
                          <a:latin typeface="Times New Roman" panose="02020603050405020304" pitchFamily="18" charset="0"/>
                          <a:cs typeface="Times New Roman" panose="02020603050405020304" pitchFamily="18" charset="0"/>
                        </a:rPr>
                        <a:t>Факт </a:t>
                      </a:r>
                      <a:endParaRPr lang="ru-RU" sz="1000" b="1" u="none" strike="noStrike" baseline="0" dirty="0" smtClean="0">
                        <a:solidFill>
                          <a:schemeClr val="tx1"/>
                        </a:solidFill>
                        <a:effectLst/>
                        <a:latin typeface="Times New Roman" panose="02020603050405020304" pitchFamily="18" charset="0"/>
                        <a:cs typeface="Times New Roman" panose="02020603050405020304" pitchFamily="18" charset="0"/>
                      </a:endParaRPr>
                    </a:p>
                    <a:p>
                      <a:pPr algn="ctr" rtl="0" fontAlgn="ctr"/>
                      <a:r>
                        <a:rPr lang="ru-RU" sz="1000" b="1" u="none" strike="noStrike" baseline="0" dirty="0" smtClean="0">
                          <a:solidFill>
                            <a:schemeClr val="tx1"/>
                          </a:solidFill>
                          <a:effectLst/>
                          <a:latin typeface="Times New Roman" panose="02020603050405020304" pitchFamily="18" charset="0"/>
                          <a:cs typeface="Times New Roman" panose="02020603050405020304" pitchFamily="18" charset="0"/>
                        </a:rPr>
                        <a:t>2024 год</a:t>
                      </a:r>
                      <a:endParaRPr lang="ru-RU" sz="1000" b="1" i="0" u="none" strike="noStrike" baseline="0" dirty="0">
                        <a:solidFill>
                          <a:schemeClr val="tx1"/>
                        </a:solidFill>
                        <a:effectLst/>
                        <a:latin typeface="Times New Roman" panose="02020603050405020304" pitchFamily="18" charset="0"/>
                        <a:cs typeface="Times New Roman" panose="02020603050405020304" pitchFamily="18" charset="0"/>
                      </a:endParaRPr>
                    </a:p>
                  </a:txBody>
                  <a:tcPr marL="5699" marR="5699" marT="5699" marB="0" anchor="ctr"/>
                </a:tc>
                <a:tc rowSpan="3">
                  <a:txBody>
                    <a:bodyPr/>
                    <a:lstStyle/>
                    <a:p>
                      <a:pPr algn="ctr" rtl="0" fontAlgn="ctr"/>
                      <a:r>
                        <a:rPr lang="ru-RU" sz="1000" b="1" u="none" strike="noStrike" baseline="0" dirty="0" smtClean="0">
                          <a:solidFill>
                            <a:schemeClr val="tx1"/>
                          </a:solidFill>
                          <a:effectLst/>
                          <a:latin typeface="Times New Roman" panose="02020603050405020304" pitchFamily="18" charset="0"/>
                          <a:cs typeface="Times New Roman" panose="02020603050405020304" pitchFamily="18" charset="0"/>
                        </a:rPr>
                        <a:t>2025 год  </a:t>
                      </a:r>
                    </a:p>
                    <a:p>
                      <a:pPr algn="ctr" rtl="0" fontAlgn="ctr"/>
                      <a:r>
                        <a:rPr lang="ru-RU" sz="1000" b="1" i="0" u="none" strike="noStrike" baseline="0" dirty="0" smtClean="0">
                          <a:solidFill>
                            <a:schemeClr val="tx1"/>
                          </a:solidFill>
                          <a:effectLst/>
                          <a:latin typeface="Times New Roman" panose="02020603050405020304" pitchFamily="18" charset="0"/>
                          <a:cs typeface="Times New Roman" panose="02020603050405020304" pitchFamily="18" charset="0"/>
                        </a:rPr>
                        <a:t>(план)</a:t>
                      </a:r>
                      <a:endParaRPr lang="ru-RU" sz="1000" b="1" i="0" u="none" strike="noStrike" baseline="0" dirty="0">
                        <a:solidFill>
                          <a:schemeClr val="tx1"/>
                        </a:solidFill>
                        <a:effectLst/>
                        <a:latin typeface="Times New Roman" panose="02020603050405020304" pitchFamily="18" charset="0"/>
                        <a:cs typeface="Times New Roman" panose="02020603050405020304" pitchFamily="18" charset="0"/>
                      </a:endParaRPr>
                    </a:p>
                  </a:txBody>
                  <a:tcPr marL="5699" marR="5699" marT="5699" marB="0" anchor="ctr"/>
                </a:tc>
                <a:tc rowSpan="3">
                  <a:txBody>
                    <a:bodyPr/>
                    <a:lstStyle/>
                    <a:p>
                      <a:pPr algn="ctr" rtl="0" fontAlgn="ctr"/>
                      <a:r>
                        <a:rPr lang="ru-RU" sz="1000" b="1" u="none" strike="noStrike" baseline="0" dirty="0" smtClean="0">
                          <a:effectLst/>
                          <a:latin typeface="Times New Roman" panose="02020603050405020304" pitchFamily="18" charset="0"/>
                          <a:cs typeface="Times New Roman" panose="02020603050405020304" pitchFamily="18" charset="0"/>
                        </a:rPr>
                        <a:t>2026 год</a:t>
                      </a:r>
                    </a:p>
                    <a:p>
                      <a:pPr algn="ctr" rtl="0" fontAlgn="ctr"/>
                      <a:r>
                        <a:rPr lang="ru-RU" sz="1000" b="1" i="0" u="none" strike="noStrike" baseline="0" dirty="0" smtClean="0">
                          <a:solidFill>
                            <a:schemeClr val="tx1"/>
                          </a:solidFill>
                          <a:effectLst/>
                          <a:latin typeface="Times New Roman" panose="02020603050405020304" pitchFamily="18" charset="0"/>
                          <a:cs typeface="Times New Roman" panose="02020603050405020304" pitchFamily="18" charset="0"/>
                        </a:rPr>
                        <a:t>(план)</a:t>
                      </a:r>
                      <a:endParaRPr lang="ru-RU" sz="1000" b="1" i="0" u="none" strike="noStrike" baseline="0" dirty="0">
                        <a:solidFill>
                          <a:schemeClr val="tx1"/>
                        </a:solidFill>
                        <a:effectLst/>
                        <a:latin typeface="Times New Roman" panose="02020603050405020304" pitchFamily="18" charset="0"/>
                        <a:cs typeface="Times New Roman" panose="02020603050405020304" pitchFamily="18" charset="0"/>
                      </a:endParaRPr>
                    </a:p>
                  </a:txBody>
                  <a:tcPr marL="5699" marR="5699" marT="5699" marB="0" anchor="ctr"/>
                </a:tc>
                <a:tc gridSpan="2">
                  <a:txBody>
                    <a:bodyPr/>
                    <a:lstStyle/>
                    <a:p>
                      <a:pPr algn="ctr" rtl="0" fontAlgn="ctr"/>
                      <a:r>
                        <a:rPr lang="ru-RU" sz="1000" b="1" u="none" strike="noStrike" baseline="0" dirty="0">
                          <a:effectLst/>
                          <a:latin typeface="Times New Roman" panose="02020603050405020304" pitchFamily="18" charset="0"/>
                          <a:cs typeface="Times New Roman" panose="02020603050405020304" pitchFamily="18" charset="0"/>
                        </a:rPr>
                        <a:t>Отклонение</a:t>
                      </a:r>
                      <a:endParaRPr lang="ru-RU" sz="1000" b="1" i="0" u="none" strike="noStrike" baseline="0" dirty="0">
                        <a:solidFill>
                          <a:schemeClr val="tx1"/>
                        </a:solidFill>
                        <a:effectLst/>
                        <a:latin typeface="Times New Roman" panose="02020603050405020304" pitchFamily="18" charset="0"/>
                        <a:cs typeface="Times New Roman" panose="02020603050405020304" pitchFamily="18" charset="0"/>
                      </a:endParaRPr>
                    </a:p>
                  </a:txBody>
                  <a:tcPr marL="5699" marR="5699" marT="5699" marB="0" anchor="ctr"/>
                </a:tc>
                <a:tc hMerge="1">
                  <a:txBody>
                    <a:bodyPr/>
                    <a:lstStyle/>
                    <a:p>
                      <a:endParaRPr lang="ru-RU"/>
                    </a:p>
                  </a:txBody>
                  <a:tcPr/>
                </a:tc>
                <a:tc rowSpan="3">
                  <a:txBody>
                    <a:bodyPr/>
                    <a:lstStyle/>
                    <a:p>
                      <a:pPr algn="ctr" rtl="0" fontAlgn="ctr"/>
                      <a:r>
                        <a:rPr lang="ru-RU" sz="1000" b="1" u="none" strike="noStrike" baseline="0" dirty="0" smtClean="0">
                          <a:effectLst/>
                          <a:latin typeface="Times New Roman" panose="02020603050405020304" pitchFamily="18" charset="0"/>
                          <a:cs typeface="Times New Roman" panose="02020603050405020304" pitchFamily="18" charset="0"/>
                        </a:rPr>
                        <a:t>2027 год</a:t>
                      </a:r>
                    </a:p>
                    <a:p>
                      <a:pPr algn="ctr" rtl="0" fontAlgn="ctr"/>
                      <a:r>
                        <a:rPr lang="ru-RU" sz="1000" b="1" i="0" u="none" strike="noStrike" baseline="0" dirty="0" smtClean="0">
                          <a:solidFill>
                            <a:schemeClr val="tx1"/>
                          </a:solidFill>
                          <a:effectLst/>
                          <a:latin typeface="Times New Roman" panose="02020603050405020304" pitchFamily="18" charset="0"/>
                          <a:cs typeface="Times New Roman" panose="02020603050405020304" pitchFamily="18" charset="0"/>
                        </a:rPr>
                        <a:t>(план)</a:t>
                      </a:r>
                    </a:p>
                    <a:p>
                      <a:pPr marL="228600" indent="-228600" algn="ctr" rtl="0" fontAlgn="ctr">
                        <a:buAutoNum type="arabicPlain" startAt="2027"/>
                      </a:pPr>
                      <a:endParaRPr lang="ru-RU" sz="1000" b="1" i="0" u="none" strike="noStrike" baseline="0" dirty="0">
                        <a:solidFill>
                          <a:schemeClr val="tx1"/>
                        </a:solidFill>
                        <a:effectLst/>
                        <a:latin typeface="Times New Roman" panose="02020603050405020304" pitchFamily="18" charset="0"/>
                        <a:cs typeface="Times New Roman" panose="02020603050405020304" pitchFamily="18" charset="0"/>
                      </a:endParaRPr>
                    </a:p>
                  </a:txBody>
                  <a:tcPr marL="5699" marR="5699" marT="5699" marB="0" anchor="ctr"/>
                </a:tc>
                <a:tc rowSpan="2" gridSpan="2">
                  <a:txBody>
                    <a:bodyPr/>
                    <a:lstStyle/>
                    <a:p>
                      <a:pPr algn="ctr" rtl="0" fontAlgn="ctr"/>
                      <a:r>
                        <a:rPr lang="ru-RU" sz="1000" b="1" u="none" strike="noStrike" baseline="0" dirty="0">
                          <a:effectLst/>
                          <a:latin typeface="Times New Roman" panose="02020603050405020304" pitchFamily="18" charset="0"/>
                          <a:cs typeface="Times New Roman" panose="02020603050405020304" pitchFamily="18" charset="0"/>
                        </a:rPr>
                        <a:t>Отклонение</a:t>
                      </a:r>
                      <a:endParaRPr lang="ru-RU" sz="1000" b="1" i="0" u="none" strike="noStrike" baseline="0" dirty="0">
                        <a:solidFill>
                          <a:schemeClr val="tx1"/>
                        </a:solidFill>
                        <a:effectLst/>
                        <a:latin typeface="Times New Roman" panose="02020603050405020304" pitchFamily="18" charset="0"/>
                        <a:cs typeface="Times New Roman" panose="02020603050405020304" pitchFamily="18" charset="0"/>
                      </a:endParaRPr>
                    </a:p>
                  </a:txBody>
                  <a:tcPr marL="5699" marR="5699" marT="5699" marB="0" anchor="ctr"/>
                </a:tc>
                <a:tc rowSpan="2" hMerge="1">
                  <a:txBody>
                    <a:bodyPr/>
                    <a:lstStyle/>
                    <a:p>
                      <a:endParaRPr lang="ru-RU"/>
                    </a:p>
                  </a:txBody>
                  <a:tcPr/>
                </a:tc>
                <a:tc rowSpan="3">
                  <a:txBody>
                    <a:bodyPr/>
                    <a:lstStyle/>
                    <a:p>
                      <a:pPr algn="ctr" rtl="0" fontAlgn="ctr"/>
                      <a:r>
                        <a:rPr lang="ru-RU" sz="1000" b="1" u="none" strike="noStrike" baseline="0" dirty="0" smtClean="0">
                          <a:effectLst/>
                          <a:latin typeface="Times New Roman" panose="02020603050405020304" pitchFamily="18" charset="0"/>
                          <a:cs typeface="Times New Roman" panose="02020603050405020304" pitchFamily="18" charset="0"/>
                        </a:rPr>
                        <a:t>2028 </a:t>
                      </a:r>
                      <a:r>
                        <a:rPr lang="ru-RU" sz="1000" b="1" u="none" strike="noStrike" baseline="0" dirty="0">
                          <a:effectLst/>
                          <a:latin typeface="Times New Roman" panose="02020603050405020304" pitchFamily="18" charset="0"/>
                          <a:cs typeface="Times New Roman" panose="02020603050405020304" pitchFamily="18" charset="0"/>
                        </a:rPr>
                        <a:t>год </a:t>
                      </a:r>
                      <a:endParaRPr lang="ru-RU" sz="1000" b="1" u="none" strike="noStrike" baseline="0" dirty="0" smtClean="0">
                        <a:effectLst/>
                        <a:latin typeface="Times New Roman" panose="02020603050405020304" pitchFamily="18" charset="0"/>
                        <a:cs typeface="Times New Roman" panose="02020603050405020304" pitchFamily="18" charset="0"/>
                      </a:endParaRPr>
                    </a:p>
                    <a:p>
                      <a:pPr algn="ctr" rtl="0" fontAlgn="ctr"/>
                      <a:r>
                        <a:rPr lang="ru-RU" sz="1000" b="1" i="0" u="none" strike="noStrike" baseline="0" dirty="0" smtClean="0">
                          <a:solidFill>
                            <a:schemeClr val="tx1"/>
                          </a:solidFill>
                          <a:effectLst/>
                          <a:latin typeface="Times New Roman" panose="02020603050405020304" pitchFamily="18" charset="0"/>
                          <a:cs typeface="Times New Roman" panose="02020603050405020304" pitchFamily="18" charset="0"/>
                        </a:rPr>
                        <a:t>(план)</a:t>
                      </a:r>
                    </a:p>
                    <a:p>
                      <a:pPr algn="ctr" rtl="0" fontAlgn="ctr"/>
                      <a:endParaRPr lang="ru-RU" sz="1000" b="1" i="0" u="none" strike="noStrike" baseline="0" dirty="0">
                        <a:solidFill>
                          <a:schemeClr val="tx1"/>
                        </a:solidFill>
                        <a:effectLst/>
                        <a:latin typeface="Times New Roman" panose="02020603050405020304" pitchFamily="18" charset="0"/>
                        <a:cs typeface="Times New Roman" panose="02020603050405020304" pitchFamily="18" charset="0"/>
                      </a:endParaRPr>
                    </a:p>
                  </a:txBody>
                  <a:tcPr marL="5699" marR="5699" marT="5699" marB="0" anchor="ctr"/>
                </a:tc>
                <a:tc rowSpan="2" gridSpan="2">
                  <a:txBody>
                    <a:bodyPr/>
                    <a:lstStyle/>
                    <a:p>
                      <a:pPr algn="ctr" rtl="0" fontAlgn="ctr"/>
                      <a:r>
                        <a:rPr lang="ru-RU" sz="1000" b="1" u="none" strike="noStrike" baseline="0" dirty="0">
                          <a:effectLst/>
                          <a:latin typeface="Times New Roman" panose="02020603050405020304" pitchFamily="18" charset="0"/>
                          <a:cs typeface="Times New Roman" panose="02020603050405020304" pitchFamily="18" charset="0"/>
                        </a:rPr>
                        <a:t>Отклонение</a:t>
                      </a:r>
                      <a:endParaRPr lang="ru-RU" sz="1000" b="1" i="0" u="none" strike="noStrike" baseline="0" dirty="0">
                        <a:solidFill>
                          <a:schemeClr val="tx1"/>
                        </a:solidFill>
                        <a:effectLst/>
                        <a:latin typeface="Times New Roman" panose="02020603050405020304" pitchFamily="18" charset="0"/>
                        <a:cs typeface="Times New Roman" panose="02020603050405020304" pitchFamily="18" charset="0"/>
                      </a:endParaRPr>
                    </a:p>
                  </a:txBody>
                  <a:tcPr marL="5699" marR="5699" marT="5699" marB="0" anchor="ctr"/>
                </a:tc>
                <a:tc rowSpan="2" hMerge="1">
                  <a:txBody>
                    <a:bodyPr/>
                    <a:lstStyle/>
                    <a:p>
                      <a:endParaRPr lang="ru-RU"/>
                    </a:p>
                  </a:txBody>
                  <a:tcPr/>
                </a:tc>
                <a:extLst>
                  <a:ext uri="{0D108BD9-81ED-4DB2-BD59-A6C34878D82A}">
                    <a16:rowId xmlns:a16="http://schemas.microsoft.com/office/drawing/2014/main" val="10000"/>
                  </a:ext>
                </a:extLst>
              </a:tr>
              <a:tr h="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rowSpan="2">
                  <a:txBody>
                    <a:bodyPr/>
                    <a:lstStyle/>
                    <a:p>
                      <a:pPr algn="ctr" rtl="0" fontAlgn="ctr"/>
                      <a:r>
                        <a:rPr lang="ru-RU" sz="1000" b="1" u="none" strike="noStrike" baseline="0" dirty="0">
                          <a:effectLst/>
                          <a:latin typeface="Times New Roman" panose="02020603050405020304" pitchFamily="18" charset="0"/>
                          <a:cs typeface="Times New Roman" panose="02020603050405020304" pitchFamily="18" charset="0"/>
                        </a:rPr>
                        <a:t>(+/-)</a:t>
                      </a:r>
                      <a:endParaRPr lang="ru-RU" sz="1000" b="1" i="0" u="none" strike="noStrike" baseline="0"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ctr"/>
                </a:tc>
                <a:tc rowSpan="2">
                  <a:txBody>
                    <a:bodyPr/>
                    <a:lstStyle/>
                    <a:p>
                      <a:pPr algn="ctr" rtl="0" fontAlgn="ctr"/>
                      <a:r>
                        <a:rPr lang="ru-RU" sz="1000" b="1" u="none" strike="noStrike" baseline="0" dirty="0">
                          <a:effectLst/>
                          <a:latin typeface="Times New Roman" panose="02020603050405020304" pitchFamily="18" charset="0"/>
                          <a:cs typeface="Times New Roman" panose="02020603050405020304" pitchFamily="18" charset="0"/>
                        </a:rPr>
                        <a:t>%</a:t>
                      </a:r>
                      <a:endParaRPr lang="ru-RU" sz="1000" b="1" i="0" u="none" strike="noStrike" baseline="0"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ctr"/>
                </a:tc>
                <a:tc vMerge="1">
                  <a:txBody>
                    <a:bodyPr/>
                    <a:lstStyle/>
                    <a:p>
                      <a:endParaRPr lang="ru-RU"/>
                    </a:p>
                  </a:txBody>
                  <a:tcPr/>
                </a:tc>
                <a:tc gridSpan="2" vMerge="1">
                  <a:txBody>
                    <a:bodyPr/>
                    <a:lstStyle/>
                    <a:p>
                      <a:endParaRPr lang="ru-RU"/>
                    </a:p>
                  </a:txBody>
                  <a:tcPr/>
                </a:tc>
                <a:tc hMerge="1" vMerge="1">
                  <a:txBody>
                    <a:bodyPr/>
                    <a:lstStyle/>
                    <a:p>
                      <a:endParaRPr lang="ru-RU"/>
                    </a:p>
                  </a:txBody>
                  <a:tcPr/>
                </a:tc>
                <a:tc vMerge="1">
                  <a:txBody>
                    <a:bodyPr/>
                    <a:lstStyle/>
                    <a:p>
                      <a:endParaRPr lang="ru-RU"/>
                    </a:p>
                  </a:txBody>
                  <a:tcPr/>
                </a:tc>
                <a:tc gridSpan="2" vMerge="1">
                  <a:txBody>
                    <a:bodyPr/>
                    <a:lstStyle/>
                    <a:p>
                      <a:endParaRPr lang="ru-RU"/>
                    </a:p>
                  </a:txBody>
                  <a:tcPr/>
                </a:tc>
                <a:tc hMerge="1" vMerge="1">
                  <a:txBody>
                    <a:bodyPr/>
                    <a:lstStyle/>
                    <a:p>
                      <a:endParaRPr lang="ru-RU"/>
                    </a:p>
                  </a:txBody>
                  <a:tcPr/>
                </a:tc>
                <a:extLst>
                  <a:ext uri="{0D108BD9-81ED-4DB2-BD59-A6C34878D82A}">
                    <a16:rowId xmlns:a16="http://schemas.microsoft.com/office/drawing/2014/main" val="1334823990"/>
                  </a:ext>
                </a:extLst>
              </a:tr>
              <a:tr h="18176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pPr algn="ctr" rtl="0" fontAlgn="ctr"/>
                      <a:endParaRPr lang="ru-RU" sz="1000" b="1" i="0" u="none" strike="noStrike" baseline="0" dirty="0">
                        <a:solidFill>
                          <a:srgbClr val="000000"/>
                        </a:solidFill>
                        <a:effectLst/>
                        <a:latin typeface="Times New Roman" panose="02020603050405020304" pitchFamily="18" charset="0"/>
                      </a:endParaRPr>
                    </a:p>
                  </a:txBody>
                  <a:tcPr marL="5699" marR="5699" marT="5699"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gradFill>
                      <a:gsLst>
                        <a:gs pos="0">
                          <a:srgbClr val="5E9EFF"/>
                        </a:gs>
                        <a:gs pos="28000">
                          <a:schemeClr val="bg1"/>
                        </a:gs>
                      </a:gsLst>
                      <a:lin ang="2700000" scaled="0"/>
                    </a:gradFill>
                  </a:tcPr>
                </a:tc>
                <a:tc vMerge="1">
                  <a:txBody>
                    <a:bodyPr/>
                    <a:lstStyle/>
                    <a:p>
                      <a:pPr algn="ctr" rtl="0" fontAlgn="ctr"/>
                      <a:endParaRPr lang="ru-RU" sz="1000" b="1" i="0" u="none" strike="noStrike" baseline="0" dirty="0">
                        <a:solidFill>
                          <a:srgbClr val="000000"/>
                        </a:solidFill>
                        <a:effectLst/>
                        <a:latin typeface="Times New Roman" panose="02020603050405020304" pitchFamily="18" charset="0"/>
                      </a:endParaRPr>
                    </a:p>
                  </a:txBody>
                  <a:tcPr marL="5699" marR="5699" marT="5699"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gradFill>
                      <a:gsLst>
                        <a:gs pos="0">
                          <a:srgbClr val="5E9EFF"/>
                        </a:gs>
                        <a:gs pos="28000">
                          <a:schemeClr val="bg1"/>
                        </a:gs>
                      </a:gsLst>
                      <a:lin ang="2700000" scaled="0"/>
                    </a:gradFill>
                  </a:tcPr>
                </a:tc>
                <a:tc vMerge="1">
                  <a:txBody>
                    <a:bodyPr/>
                    <a:lstStyle/>
                    <a:p>
                      <a:endParaRPr lang="ru-RU"/>
                    </a:p>
                  </a:txBody>
                  <a:tcPr/>
                </a:tc>
                <a:tc>
                  <a:txBody>
                    <a:bodyPr/>
                    <a:lstStyle/>
                    <a:p>
                      <a:pPr algn="ctr" rtl="0" fontAlgn="ctr"/>
                      <a:r>
                        <a:rPr lang="ru-RU" sz="1000" b="1" u="none" strike="noStrike" baseline="0" dirty="0">
                          <a:effectLst/>
                          <a:latin typeface="Times New Roman" panose="02020603050405020304" pitchFamily="18" charset="0"/>
                          <a:cs typeface="Times New Roman" panose="02020603050405020304" pitchFamily="18" charset="0"/>
                        </a:rPr>
                        <a:t>(+/-)</a:t>
                      </a:r>
                      <a:endParaRPr lang="ru-RU" sz="1000" b="1" i="0" u="none" strike="noStrike" baseline="0"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ctr"/>
                </a:tc>
                <a:tc>
                  <a:txBody>
                    <a:bodyPr/>
                    <a:lstStyle/>
                    <a:p>
                      <a:pPr algn="ctr" rtl="0" fontAlgn="ctr"/>
                      <a:r>
                        <a:rPr lang="ru-RU" sz="1000" b="1" u="none" strike="noStrike" baseline="0" dirty="0">
                          <a:effectLst/>
                          <a:latin typeface="Times New Roman" panose="02020603050405020304" pitchFamily="18" charset="0"/>
                          <a:cs typeface="Times New Roman" panose="02020603050405020304" pitchFamily="18" charset="0"/>
                        </a:rPr>
                        <a:t>%</a:t>
                      </a:r>
                      <a:endParaRPr lang="ru-RU" sz="1000" b="1" i="0" u="none" strike="noStrike" baseline="0"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ctr"/>
                </a:tc>
                <a:tc vMerge="1">
                  <a:txBody>
                    <a:bodyPr/>
                    <a:lstStyle/>
                    <a:p>
                      <a:endParaRPr lang="ru-RU"/>
                    </a:p>
                  </a:txBody>
                  <a:tcPr/>
                </a:tc>
                <a:tc>
                  <a:txBody>
                    <a:bodyPr/>
                    <a:lstStyle/>
                    <a:p>
                      <a:pPr algn="ctr" rtl="0" fontAlgn="ctr"/>
                      <a:r>
                        <a:rPr lang="ru-RU" sz="1000" b="1" u="none" strike="noStrike" baseline="0" dirty="0">
                          <a:effectLst/>
                          <a:latin typeface="Times New Roman" panose="02020603050405020304" pitchFamily="18" charset="0"/>
                          <a:cs typeface="Times New Roman" panose="02020603050405020304" pitchFamily="18" charset="0"/>
                        </a:rPr>
                        <a:t>(+/-)</a:t>
                      </a:r>
                      <a:endParaRPr lang="ru-RU" sz="1000" b="1" i="0" u="none" strike="noStrike" baseline="0"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ctr"/>
                </a:tc>
                <a:tc>
                  <a:txBody>
                    <a:bodyPr/>
                    <a:lstStyle/>
                    <a:p>
                      <a:pPr algn="ctr" rtl="0" fontAlgn="ctr"/>
                      <a:r>
                        <a:rPr lang="ru-RU" sz="1000" b="1" u="none" strike="noStrike" baseline="0" dirty="0">
                          <a:effectLst/>
                          <a:latin typeface="Times New Roman" panose="02020603050405020304" pitchFamily="18" charset="0"/>
                          <a:cs typeface="Times New Roman" panose="02020603050405020304" pitchFamily="18" charset="0"/>
                        </a:rPr>
                        <a:t>%</a:t>
                      </a:r>
                      <a:endParaRPr lang="ru-RU" sz="1000" b="1" i="0" u="none" strike="noStrike" baseline="0"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ctr"/>
                </a:tc>
                <a:extLst>
                  <a:ext uri="{0D108BD9-81ED-4DB2-BD59-A6C34878D82A}">
                    <a16:rowId xmlns:a16="http://schemas.microsoft.com/office/drawing/2014/main" val="10001"/>
                  </a:ext>
                </a:extLst>
              </a:tr>
              <a:tr h="507217">
                <a:tc>
                  <a:txBody>
                    <a:bodyPr/>
                    <a:lstStyle/>
                    <a:p>
                      <a:pPr marL="88900" indent="0" algn="l" rtl="0" fontAlgn="ctr"/>
                      <a:r>
                        <a:rPr lang="ru-RU" sz="1000" b="1" u="none" strike="noStrike" baseline="0" dirty="0">
                          <a:effectLst/>
                          <a:latin typeface="Times New Roman" panose="02020603050405020304" pitchFamily="18" charset="0"/>
                          <a:cs typeface="Times New Roman" panose="02020603050405020304" pitchFamily="18" charset="0"/>
                        </a:rPr>
                        <a:t>ДОХОДЫ , всего </a:t>
                      </a:r>
                      <a:endParaRPr lang="ru-RU" sz="1000" b="1" i="0" u="none" strike="noStrike" baseline="0"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ctr"/>
                </a:tc>
                <a:tc>
                  <a:txBody>
                    <a:bodyPr/>
                    <a:lstStyle/>
                    <a:p>
                      <a:pPr algn="ctr" rtl="0" fontAlgn="ctr"/>
                      <a:r>
                        <a:rPr lang="ru-RU" sz="1000" b="0" i="0" u="none" strike="noStrike">
                          <a:solidFill>
                            <a:srgbClr val="000000"/>
                          </a:solidFill>
                          <a:effectLst/>
                          <a:latin typeface="Times New Roman" panose="02020603050405020304" pitchFamily="18" charset="0"/>
                        </a:rPr>
                        <a:t>6 250 397,71</a:t>
                      </a:r>
                    </a:p>
                  </a:txBody>
                  <a:tcPr marL="9525" marR="9525" marT="9525" marB="0" anchor="ctr"/>
                </a:tc>
                <a:tc>
                  <a:txBody>
                    <a:bodyPr/>
                    <a:lstStyle/>
                    <a:p>
                      <a:pPr algn="l" rtl="0" fontAlgn="ctr"/>
                      <a:r>
                        <a:rPr lang="ru-RU" sz="1000" b="0" i="0" u="none" strike="noStrike">
                          <a:solidFill>
                            <a:srgbClr val="000000"/>
                          </a:solidFill>
                          <a:effectLst/>
                          <a:latin typeface="Times New Roman" panose="02020603050405020304" pitchFamily="18" charset="0"/>
                        </a:rPr>
                        <a:t>5 637 943,64</a:t>
                      </a:r>
                    </a:p>
                  </a:txBody>
                  <a:tcPr marL="9525" marR="9525" marT="9525" marB="0" anchor="ctr"/>
                </a:tc>
                <a:tc>
                  <a:txBody>
                    <a:bodyPr/>
                    <a:lstStyle/>
                    <a:p>
                      <a:pPr algn="ctr" rtl="0" fontAlgn="ctr"/>
                      <a:r>
                        <a:rPr lang="ru-RU" sz="1000" b="0" i="0" u="none" strike="noStrike" dirty="0">
                          <a:solidFill>
                            <a:srgbClr val="000000"/>
                          </a:solidFill>
                          <a:effectLst/>
                          <a:latin typeface="Times New Roman" panose="02020603050405020304" pitchFamily="18" charset="0"/>
                        </a:rPr>
                        <a:t>6 207 561,89</a:t>
                      </a:r>
                    </a:p>
                  </a:txBody>
                  <a:tcPr marL="9525" marR="9525" marT="9525" marB="0" anchor="ctr"/>
                </a:tc>
                <a:tc>
                  <a:txBody>
                    <a:bodyPr/>
                    <a:lstStyle/>
                    <a:p>
                      <a:pPr algn="ctr" rtl="0" fontAlgn="ctr"/>
                      <a:r>
                        <a:rPr lang="ru-RU" sz="1000" b="0" i="0" u="none" strike="noStrike">
                          <a:solidFill>
                            <a:srgbClr val="000000"/>
                          </a:solidFill>
                          <a:effectLst/>
                          <a:latin typeface="Times New Roman" panose="02020603050405020304" pitchFamily="18" charset="0"/>
                        </a:rPr>
                        <a:t>569 618,25</a:t>
                      </a:r>
                    </a:p>
                  </a:txBody>
                  <a:tcPr marL="9525" marR="9525" marT="9525" marB="0" anchor="ctr"/>
                </a:tc>
                <a:tc>
                  <a:txBody>
                    <a:bodyPr/>
                    <a:lstStyle/>
                    <a:p>
                      <a:pPr algn="ctr" rtl="0" fontAlgn="ctr"/>
                      <a:r>
                        <a:rPr lang="ru-RU" sz="1000" b="0" i="0" u="none" strike="noStrike">
                          <a:solidFill>
                            <a:srgbClr val="000000"/>
                          </a:solidFill>
                          <a:effectLst/>
                          <a:latin typeface="Times New Roman" panose="02020603050405020304" pitchFamily="18" charset="0"/>
                        </a:rPr>
                        <a:t>110,10</a:t>
                      </a:r>
                    </a:p>
                  </a:txBody>
                  <a:tcPr marL="9525" marR="9525" marT="9525" marB="0" anchor="ctr"/>
                </a:tc>
                <a:tc>
                  <a:txBody>
                    <a:bodyPr/>
                    <a:lstStyle/>
                    <a:p>
                      <a:pPr algn="ctr" rtl="0" fontAlgn="ctr"/>
                      <a:r>
                        <a:rPr lang="ru-RU" sz="1000" b="0" i="0" u="none" strike="noStrike" dirty="0">
                          <a:solidFill>
                            <a:srgbClr val="000000"/>
                          </a:solidFill>
                          <a:effectLst/>
                          <a:latin typeface="Times New Roman" panose="02020603050405020304" pitchFamily="18" charset="0"/>
                        </a:rPr>
                        <a:t>5 827 259,10</a:t>
                      </a:r>
                    </a:p>
                  </a:txBody>
                  <a:tcPr marL="9525" marR="9525" marT="9525" marB="0" anchor="ctr"/>
                </a:tc>
                <a:tc>
                  <a:txBody>
                    <a:bodyPr/>
                    <a:lstStyle/>
                    <a:p>
                      <a:pPr algn="ctr" rtl="0" fontAlgn="ctr"/>
                      <a:r>
                        <a:rPr lang="ru-RU" sz="1000" b="0" i="0" u="none" strike="noStrike">
                          <a:solidFill>
                            <a:srgbClr val="000000"/>
                          </a:solidFill>
                          <a:effectLst/>
                          <a:latin typeface="Times New Roman" panose="02020603050405020304" pitchFamily="18" charset="0"/>
                        </a:rPr>
                        <a:t>-380 302,79</a:t>
                      </a:r>
                    </a:p>
                  </a:txBody>
                  <a:tcPr marL="9525" marR="9525" marT="9525" marB="0" anchor="ctr"/>
                </a:tc>
                <a:tc>
                  <a:txBody>
                    <a:bodyPr/>
                    <a:lstStyle/>
                    <a:p>
                      <a:pPr algn="ctr" rtl="0" fontAlgn="ctr"/>
                      <a:r>
                        <a:rPr lang="ru-RU" sz="1000" b="0" i="0" u="none" strike="noStrike">
                          <a:solidFill>
                            <a:srgbClr val="000000"/>
                          </a:solidFill>
                          <a:effectLst/>
                          <a:latin typeface="Times New Roman" panose="02020603050405020304" pitchFamily="18" charset="0"/>
                        </a:rPr>
                        <a:t>93,87</a:t>
                      </a:r>
                    </a:p>
                  </a:txBody>
                  <a:tcPr marL="9525" marR="9525" marT="9525" marB="0" anchor="ctr"/>
                </a:tc>
                <a:tc>
                  <a:txBody>
                    <a:bodyPr/>
                    <a:lstStyle/>
                    <a:p>
                      <a:pPr algn="ctr" rtl="0" fontAlgn="ctr"/>
                      <a:r>
                        <a:rPr lang="ru-RU" sz="1000" b="0" i="0" u="none" strike="noStrike">
                          <a:solidFill>
                            <a:srgbClr val="000000"/>
                          </a:solidFill>
                          <a:effectLst/>
                          <a:latin typeface="Times New Roman" panose="02020603050405020304" pitchFamily="18" charset="0"/>
                        </a:rPr>
                        <a:t>5 664 572,26</a:t>
                      </a:r>
                    </a:p>
                  </a:txBody>
                  <a:tcPr marL="9525" marR="9525" marT="9525" marB="0" anchor="ctr"/>
                </a:tc>
                <a:tc>
                  <a:txBody>
                    <a:bodyPr/>
                    <a:lstStyle/>
                    <a:p>
                      <a:pPr algn="ctr" rtl="0" fontAlgn="ctr"/>
                      <a:r>
                        <a:rPr lang="ru-RU" sz="1000" b="0" i="0" u="none" strike="noStrike">
                          <a:solidFill>
                            <a:srgbClr val="000000"/>
                          </a:solidFill>
                          <a:effectLst/>
                          <a:latin typeface="Times New Roman" panose="02020603050405020304" pitchFamily="18" charset="0"/>
                        </a:rPr>
                        <a:t>-162 686,84</a:t>
                      </a:r>
                    </a:p>
                  </a:txBody>
                  <a:tcPr marL="9525" marR="9525" marT="9525" marB="0" anchor="ctr"/>
                </a:tc>
                <a:tc>
                  <a:txBody>
                    <a:bodyPr/>
                    <a:lstStyle/>
                    <a:p>
                      <a:pPr algn="ctr" rtl="0" fontAlgn="ctr"/>
                      <a:r>
                        <a:rPr lang="ru-RU" sz="1000" b="0" i="0" u="none" strike="noStrike" dirty="0">
                          <a:solidFill>
                            <a:srgbClr val="000000"/>
                          </a:solidFill>
                          <a:effectLst/>
                          <a:latin typeface="Times New Roman" panose="02020603050405020304" pitchFamily="18" charset="0"/>
                        </a:rPr>
                        <a:t>97,21</a:t>
                      </a:r>
                    </a:p>
                  </a:txBody>
                  <a:tcPr marL="9525" marR="9525" marT="9525" marB="0" anchor="ctr"/>
                </a:tc>
                <a:extLst>
                  <a:ext uri="{0D108BD9-81ED-4DB2-BD59-A6C34878D82A}">
                    <a16:rowId xmlns:a16="http://schemas.microsoft.com/office/drawing/2014/main" val="10002"/>
                  </a:ext>
                </a:extLst>
              </a:tr>
              <a:tr h="504056">
                <a:tc>
                  <a:txBody>
                    <a:bodyPr/>
                    <a:lstStyle/>
                    <a:p>
                      <a:pPr marL="88900" indent="0" algn="l" rtl="0" fontAlgn="ctr"/>
                      <a:r>
                        <a:rPr lang="ru-RU" sz="1000" u="none" strike="noStrike" baseline="0" dirty="0">
                          <a:effectLst/>
                          <a:latin typeface="Times New Roman" panose="02020603050405020304" pitchFamily="18" charset="0"/>
                          <a:cs typeface="Times New Roman" panose="02020603050405020304" pitchFamily="18" charset="0"/>
                        </a:rPr>
                        <a:t>Налоговые и неналоговые доходы</a:t>
                      </a:r>
                      <a:endParaRPr lang="ru-RU" sz="1000" b="0" i="0" u="none" strike="noStrike" baseline="0"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ctr"/>
                </a:tc>
                <a:tc>
                  <a:txBody>
                    <a:bodyPr/>
                    <a:lstStyle/>
                    <a:p>
                      <a:pPr algn="ctr" rtl="0" fontAlgn="ctr"/>
                      <a:r>
                        <a:rPr lang="ru-RU" sz="1000" b="0" i="0" u="none" strike="noStrike" dirty="0">
                          <a:solidFill>
                            <a:srgbClr val="000000"/>
                          </a:solidFill>
                          <a:effectLst/>
                          <a:latin typeface="Times New Roman" panose="02020603050405020304" pitchFamily="18" charset="0"/>
                        </a:rPr>
                        <a:t>2 612 608,06</a:t>
                      </a:r>
                    </a:p>
                  </a:txBody>
                  <a:tcPr marL="9525" marR="9525" marT="9525" marB="0" anchor="ctr"/>
                </a:tc>
                <a:tc>
                  <a:txBody>
                    <a:bodyPr/>
                    <a:lstStyle/>
                    <a:p>
                      <a:pPr algn="ctr" rtl="0" fontAlgn="ctr"/>
                      <a:r>
                        <a:rPr lang="ru-RU" sz="1000" b="0" i="0" u="none" strike="noStrike">
                          <a:solidFill>
                            <a:srgbClr val="000000"/>
                          </a:solidFill>
                          <a:effectLst/>
                          <a:latin typeface="Times New Roman" panose="02020603050405020304" pitchFamily="18" charset="0"/>
                        </a:rPr>
                        <a:t>2 603 102,65</a:t>
                      </a:r>
                    </a:p>
                  </a:txBody>
                  <a:tcPr marL="9525" marR="9525" marT="9525" marB="0" anchor="ctr"/>
                </a:tc>
                <a:tc>
                  <a:txBody>
                    <a:bodyPr/>
                    <a:lstStyle/>
                    <a:p>
                      <a:pPr algn="ctr" rtl="0" fontAlgn="ctr"/>
                      <a:r>
                        <a:rPr lang="ru-RU" sz="1000" b="0" i="0" u="none" strike="noStrike">
                          <a:solidFill>
                            <a:srgbClr val="000000"/>
                          </a:solidFill>
                          <a:effectLst/>
                          <a:latin typeface="Times New Roman" panose="02020603050405020304" pitchFamily="18" charset="0"/>
                        </a:rPr>
                        <a:t>2 790 000,00</a:t>
                      </a:r>
                    </a:p>
                  </a:txBody>
                  <a:tcPr marL="9525" marR="9525" marT="9525" marB="0" anchor="ctr"/>
                </a:tc>
                <a:tc>
                  <a:txBody>
                    <a:bodyPr/>
                    <a:lstStyle/>
                    <a:p>
                      <a:pPr algn="ctr" rtl="0" fontAlgn="ctr"/>
                      <a:r>
                        <a:rPr lang="ru-RU" sz="1000" b="0" i="0" u="none" strike="noStrike">
                          <a:solidFill>
                            <a:srgbClr val="000000"/>
                          </a:solidFill>
                          <a:effectLst/>
                          <a:latin typeface="Times New Roman" panose="02020603050405020304" pitchFamily="18" charset="0"/>
                        </a:rPr>
                        <a:t>186 897,35</a:t>
                      </a:r>
                    </a:p>
                  </a:txBody>
                  <a:tcPr marL="9525" marR="9525" marT="9525" marB="0" anchor="ctr"/>
                </a:tc>
                <a:tc>
                  <a:txBody>
                    <a:bodyPr/>
                    <a:lstStyle/>
                    <a:p>
                      <a:pPr algn="ctr" rtl="0" fontAlgn="ctr"/>
                      <a:r>
                        <a:rPr lang="ru-RU" sz="1000" b="0" i="0" u="none" strike="noStrike">
                          <a:solidFill>
                            <a:srgbClr val="000000"/>
                          </a:solidFill>
                          <a:effectLst/>
                          <a:latin typeface="Times New Roman" panose="02020603050405020304" pitchFamily="18" charset="0"/>
                        </a:rPr>
                        <a:t>107,18</a:t>
                      </a:r>
                    </a:p>
                  </a:txBody>
                  <a:tcPr marL="9525" marR="9525" marT="9525" marB="0" anchor="ctr"/>
                </a:tc>
                <a:tc>
                  <a:txBody>
                    <a:bodyPr/>
                    <a:lstStyle/>
                    <a:p>
                      <a:pPr algn="ctr" rtl="0" fontAlgn="ctr"/>
                      <a:r>
                        <a:rPr lang="ru-RU" sz="1000" b="0" i="0" u="none" strike="noStrike">
                          <a:solidFill>
                            <a:srgbClr val="000000"/>
                          </a:solidFill>
                          <a:effectLst/>
                          <a:latin typeface="Times New Roman" panose="02020603050405020304" pitchFamily="18" charset="0"/>
                        </a:rPr>
                        <a:t>2 585 000,00</a:t>
                      </a:r>
                    </a:p>
                  </a:txBody>
                  <a:tcPr marL="9525" marR="9525" marT="9525" marB="0" anchor="ctr"/>
                </a:tc>
                <a:tc>
                  <a:txBody>
                    <a:bodyPr/>
                    <a:lstStyle/>
                    <a:p>
                      <a:pPr algn="ctr" rtl="0" fontAlgn="ctr"/>
                      <a:r>
                        <a:rPr lang="ru-RU" sz="1000" b="0" i="0" u="none" strike="noStrike">
                          <a:solidFill>
                            <a:srgbClr val="000000"/>
                          </a:solidFill>
                          <a:effectLst/>
                          <a:latin typeface="Times New Roman" panose="02020603050405020304" pitchFamily="18" charset="0"/>
                        </a:rPr>
                        <a:t>-205 000,00</a:t>
                      </a:r>
                    </a:p>
                  </a:txBody>
                  <a:tcPr marL="9525" marR="9525" marT="9525" marB="0" anchor="ctr"/>
                </a:tc>
                <a:tc>
                  <a:txBody>
                    <a:bodyPr/>
                    <a:lstStyle/>
                    <a:p>
                      <a:pPr algn="ctr" rtl="0" fontAlgn="ctr"/>
                      <a:r>
                        <a:rPr lang="ru-RU" sz="1000" b="0" i="0" u="none" strike="noStrike">
                          <a:solidFill>
                            <a:srgbClr val="000000"/>
                          </a:solidFill>
                          <a:effectLst/>
                          <a:latin typeface="Times New Roman" panose="02020603050405020304" pitchFamily="18" charset="0"/>
                        </a:rPr>
                        <a:t>92,65</a:t>
                      </a:r>
                    </a:p>
                  </a:txBody>
                  <a:tcPr marL="9525" marR="9525" marT="9525" marB="0" anchor="ctr"/>
                </a:tc>
                <a:tc>
                  <a:txBody>
                    <a:bodyPr/>
                    <a:lstStyle/>
                    <a:p>
                      <a:pPr algn="ctr" rtl="0" fontAlgn="ctr"/>
                      <a:r>
                        <a:rPr lang="ru-RU" sz="1000" b="0" i="0" u="none" strike="noStrike">
                          <a:solidFill>
                            <a:srgbClr val="000000"/>
                          </a:solidFill>
                          <a:effectLst/>
                          <a:latin typeface="Times New Roman" panose="02020603050405020304" pitchFamily="18" charset="0"/>
                        </a:rPr>
                        <a:t>2 765 600,00</a:t>
                      </a:r>
                    </a:p>
                  </a:txBody>
                  <a:tcPr marL="9525" marR="9525" marT="9525" marB="0" anchor="ctr"/>
                </a:tc>
                <a:tc>
                  <a:txBody>
                    <a:bodyPr/>
                    <a:lstStyle/>
                    <a:p>
                      <a:pPr algn="ctr" rtl="0" fontAlgn="ctr"/>
                      <a:r>
                        <a:rPr lang="ru-RU" sz="1000" b="0" i="0" u="none" strike="noStrike">
                          <a:solidFill>
                            <a:srgbClr val="000000"/>
                          </a:solidFill>
                          <a:effectLst/>
                          <a:latin typeface="Times New Roman" panose="02020603050405020304" pitchFamily="18" charset="0"/>
                        </a:rPr>
                        <a:t>180 600,00</a:t>
                      </a:r>
                    </a:p>
                  </a:txBody>
                  <a:tcPr marL="9525" marR="9525" marT="9525" marB="0" anchor="ctr"/>
                </a:tc>
                <a:tc>
                  <a:txBody>
                    <a:bodyPr/>
                    <a:lstStyle/>
                    <a:p>
                      <a:pPr algn="ctr" rtl="0" fontAlgn="ctr"/>
                      <a:r>
                        <a:rPr lang="ru-RU" sz="1000" b="0" i="0" u="none" strike="noStrike">
                          <a:solidFill>
                            <a:srgbClr val="000000"/>
                          </a:solidFill>
                          <a:effectLst/>
                          <a:latin typeface="Times New Roman" panose="02020603050405020304" pitchFamily="18" charset="0"/>
                        </a:rPr>
                        <a:t>106,99</a:t>
                      </a:r>
                    </a:p>
                  </a:txBody>
                  <a:tcPr marL="9525" marR="9525" marT="9525" marB="0" anchor="ctr"/>
                </a:tc>
                <a:extLst>
                  <a:ext uri="{0D108BD9-81ED-4DB2-BD59-A6C34878D82A}">
                    <a16:rowId xmlns:a16="http://schemas.microsoft.com/office/drawing/2014/main" val="10003"/>
                  </a:ext>
                </a:extLst>
              </a:tr>
              <a:tr h="504056">
                <a:tc>
                  <a:txBody>
                    <a:bodyPr/>
                    <a:lstStyle/>
                    <a:p>
                      <a:pPr marL="88900" indent="0" algn="l" rtl="0" fontAlgn="ctr"/>
                      <a:r>
                        <a:rPr lang="ru-RU" sz="1000" u="none" strike="noStrike" baseline="0" dirty="0">
                          <a:effectLst/>
                          <a:latin typeface="Times New Roman" panose="02020603050405020304" pitchFamily="18" charset="0"/>
                          <a:cs typeface="Times New Roman" panose="02020603050405020304" pitchFamily="18" charset="0"/>
                        </a:rPr>
                        <a:t>Безвозмездные поступления</a:t>
                      </a:r>
                      <a:endParaRPr lang="ru-RU" sz="1000" b="0" i="0" u="none" strike="noStrike" baseline="0"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ctr"/>
                </a:tc>
                <a:tc>
                  <a:txBody>
                    <a:bodyPr/>
                    <a:lstStyle/>
                    <a:p>
                      <a:pPr algn="ctr" rtl="0" fontAlgn="ctr"/>
                      <a:r>
                        <a:rPr lang="ru-RU" sz="1000" b="0" i="0" u="none" strike="noStrike">
                          <a:solidFill>
                            <a:srgbClr val="000000"/>
                          </a:solidFill>
                          <a:effectLst/>
                          <a:latin typeface="Times New Roman" panose="02020603050405020304" pitchFamily="18" charset="0"/>
                        </a:rPr>
                        <a:t>3 637 789,65</a:t>
                      </a:r>
                    </a:p>
                  </a:txBody>
                  <a:tcPr marL="9525" marR="9525" marT="9525" marB="0" anchor="ctr"/>
                </a:tc>
                <a:tc>
                  <a:txBody>
                    <a:bodyPr/>
                    <a:lstStyle/>
                    <a:p>
                      <a:pPr algn="l" rtl="0" fontAlgn="ctr"/>
                      <a:r>
                        <a:rPr lang="ru-RU" sz="1000" b="0" i="0" u="none" strike="noStrike">
                          <a:solidFill>
                            <a:srgbClr val="000000"/>
                          </a:solidFill>
                          <a:effectLst/>
                          <a:latin typeface="Times New Roman" panose="02020603050405020304" pitchFamily="18" charset="0"/>
                        </a:rPr>
                        <a:t>3 034 840,99</a:t>
                      </a:r>
                    </a:p>
                  </a:txBody>
                  <a:tcPr marL="9525" marR="9525" marT="9525" marB="0" anchor="ctr"/>
                </a:tc>
                <a:tc>
                  <a:txBody>
                    <a:bodyPr/>
                    <a:lstStyle/>
                    <a:p>
                      <a:pPr algn="ctr" rtl="0" fontAlgn="ctr"/>
                      <a:r>
                        <a:rPr lang="ru-RU" sz="1000" b="0" i="0" u="none" strike="noStrike">
                          <a:solidFill>
                            <a:srgbClr val="000000"/>
                          </a:solidFill>
                          <a:effectLst/>
                          <a:latin typeface="Times New Roman" panose="02020603050405020304" pitchFamily="18" charset="0"/>
                        </a:rPr>
                        <a:t>3 417 561,89</a:t>
                      </a:r>
                    </a:p>
                  </a:txBody>
                  <a:tcPr marL="9525" marR="9525" marT="9525" marB="0" anchor="ctr"/>
                </a:tc>
                <a:tc>
                  <a:txBody>
                    <a:bodyPr/>
                    <a:lstStyle/>
                    <a:p>
                      <a:pPr algn="ctr" rtl="0" fontAlgn="ctr"/>
                      <a:r>
                        <a:rPr lang="ru-RU" sz="1000" b="0" i="0" u="none" strike="noStrike">
                          <a:solidFill>
                            <a:srgbClr val="000000"/>
                          </a:solidFill>
                          <a:effectLst/>
                          <a:latin typeface="Times New Roman" panose="02020603050405020304" pitchFamily="18" charset="0"/>
                        </a:rPr>
                        <a:t>382 720,90</a:t>
                      </a:r>
                    </a:p>
                  </a:txBody>
                  <a:tcPr marL="9525" marR="9525" marT="9525" marB="0" anchor="ctr"/>
                </a:tc>
                <a:tc>
                  <a:txBody>
                    <a:bodyPr/>
                    <a:lstStyle/>
                    <a:p>
                      <a:pPr algn="ctr" rtl="0" fontAlgn="ctr"/>
                      <a:r>
                        <a:rPr lang="ru-RU" sz="1000" b="0" i="0" u="none" strike="noStrike">
                          <a:solidFill>
                            <a:srgbClr val="000000"/>
                          </a:solidFill>
                          <a:effectLst/>
                          <a:latin typeface="Times New Roman" panose="02020603050405020304" pitchFamily="18" charset="0"/>
                        </a:rPr>
                        <a:t>112,61</a:t>
                      </a:r>
                    </a:p>
                  </a:txBody>
                  <a:tcPr marL="9525" marR="9525" marT="9525" marB="0" anchor="ctr"/>
                </a:tc>
                <a:tc>
                  <a:txBody>
                    <a:bodyPr/>
                    <a:lstStyle/>
                    <a:p>
                      <a:pPr algn="ctr" rtl="0" fontAlgn="ctr"/>
                      <a:r>
                        <a:rPr lang="ru-RU" sz="1000" b="0" i="0" u="none" strike="noStrike">
                          <a:solidFill>
                            <a:srgbClr val="000000"/>
                          </a:solidFill>
                          <a:effectLst/>
                          <a:latin typeface="Times New Roman" panose="02020603050405020304" pitchFamily="18" charset="0"/>
                        </a:rPr>
                        <a:t>3 242 259,10</a:t>
                      </a:r>
                    </a:p>
                  </a:txBody>
                  <a:tcPr marL="9525" marR="9525" marT="9525" marB="0" anchor="ctr"/>
                </a:tc>
                <a:tc>
                  <a:txBody>
                    <a:bodyPr/>
                    <a:lstStyle/>
                    <a:p>
                      <a:pPr algn="ctr" rtl="0" fontAlgn="ctr"/>
                      <a:r>
                        <a:rPr lang="ru-RU" sz="1000" b="0" i="0" u="none" strike="noStrike">
                          <a:solidFill>
                            <a:srgbClr val="000000"/>
                          </a:solidFill>
                          <a:effectLst/>
                          <a:latin typeface="Times New Roman" panose="02020603050405020304" pitchFamily="18" charset="0"/>
                        </a:rPr>
                        <a:t>-175 302,79</a:t>
                      </a:r>
                    </a:p>
                  </a:txBody>
                  <a:tcPr marL="9525" marR="9525" marT="9525" marB="0" anchor="ctr"/>
                </a:tc>
                <a:tc>
                  <a:txBody>
                    <a:bodyPr/>
                    <a:lstStyle/>
                    <a:p>
                      <a:pPr algn="ctr" rtl="0" fontAlgn="ctr"/>
                      <a:r>
                        <a:rPr lang="ru-RU" sz="1000" b="0" i="0" u="none" strike="noStrike">
                          <a:solidFill>
                            <a:srgbClr val="000000"/>
                          </a:solidFill>
                          <a:effectLst/>
                          <a:latin typeface="Times New Roman" panose="02020603050405020304" pitchFamily="18" charset="0"/>
                        </a:rPr>
                        <a:t>94,87</a:t>
                      </a:r>
                    </a:p>
                  </a:txBody>
                  <a:tcPr marL="9525" marR="9525" marT="9525" marB="0" anchor="ctr"/>
                </a:tc>
                <a:tc>
                  <a:txBody>
                    <a:bodyPr/>
                    <a:lstStyle/>
                    <a:p>
                      <a:pPr algn="ctr" rtl="0" fontAlgn="ctr"/>
                      <a:r>
                        <a:rPr lang="ru-RU" sz="1000" b="0" i="0" u="none" strike="noStrike">
                          <a:solidFill>
                            <a:srgbClr val="000000"/>
                          </a:solidFill>
                          <a:effectLst/>
                          <a:latin typeface="Times New Roman" panose="02020603050405020304" pitchFamily="18" charset="0"/>
                        </a:rPr>
                        <a:t>2 898 972,26</a:t>
                      </a:r>
                    </a:p>
                  </a:txBody>
                  <a:tcPr marL="9525" marR="9525" marT="9525" marB="0" anchor="ctr"/>
                </a:tc>
                <a:tc>
                  <a:txBody>
                    <a:bodyPr/>
                    <a:lstStyle/>
                    <a:p>
                      <a:pPr algn="ctr" rtl="0" fontAlgn="ctr"/>
                      <a:r>
                        <a:rPr lang="ru-RU" sz="1000" b="0" i="0" u="none" strike="noStrike">
                          <a:solidFill>
                            <a:srgbClr val="000000"/>
                          </a:solidFill>
                          <a:effectLst/>
                          <a:latin typeface="Times New Roman" panose="02020603050405020304" pitchFamily="18" charset="0"/>
                        </a:rPr>
                        <a:t>-343 286,84</a:t>
                      </a:r>
                    </a:p>
                  </a:txBody>
                  <a:tcPr marL="9525" marR="9525" marT="9525" marB="0" anchor="ctr"/>
                </a:tc>
                <a:tc>
                  <a:txBody>
                    <a:bodyPr/>
                    <a:lstStyle/>
                    <a:p>
                      <a:pPr algn="ctr" rtl="0" fontAlgn="ctr"/>
                      <a:r>
                        <a:rPr lang="ru-RU" sz="1000" b="0" i="0" u="none" strike="noStrike" dirty="0">
                          <a:solidFill>
                            <a:srgbClr val="000000"/>
                          </a:solidFill>
                          <a:effectLst/>
                          <a:latin typeface="Times New Roman" panose="02020603050405020304" pitchFamily="18" charset="0"/>
                        </a:rPr>
                        <a:t>89,41</a:t>
                      </a:r>
                    </a:p>
                  </a:txBody>
                  <a:tcPr marL="9525" marR="9525" marT="9525" marB="0" anchor="ctr"/>
                </a:tc>
                <a:extLst>
                  <a:ext uri="{0D108BD9-81ED-4DB2-BD59-A6C34878D82A}">
                    <a16:rowId xmlns:a16="http://schemas.microsoft.com/office/drawing/2014/main" val="10004"/>
                  </a:ext>
                </a:extLst>
              </a:tr>
              <a:tr h="504056">
                <a:tc>
                  <a:txBody>
                    <a:bodyPr/>
                    <a:lstStyle/>
                    <a:p>
                      <a:pPr marL="88900" indent="0" algn="l" rtl="0" fontAlgn="ctr"/>
                      <a:r>
                        <a:rPr lang="ru-RU" sz="1000" b="1" u="none" strike="noStrike" baseline="0" dirty="0">
                          <a:effectLst/>
                          <a:latin typeface="Times New Roman" panose="02020603050405020304" pitchFamily="18" charset="0"/>
                          <a:cs typeface="Times New Roman" panose="02020603050405020304" pitchFamily="18" charset="0"/>
                        </a:rPr>
                        <a:t>РАСХОДЫ всего, в том числе: </a:t>
                      </a:r>
                      <a:endParaRPr lang="ru-RU" sz="1000" b="1" i="0" u="none" strike="noStrike" baseline="0"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ctr"/>
                </a:tc>
                <a:tc>
                  <a:txBody>
                    <a:bodyPr/>
                    <a:lstStyle/>
                    <a:p>
                      <a:pPr marL="0" algn="ctr" defTabSz="685800" rtl="0" eaLnBrk="1" fontAlgn="ctr" latinLnBrk="0" hangingPunct="1"/>
                      <a:r>
                        <a:rPr lang="ru-RU" sz="1000" b="1" i="0" u="none" strike="noStrike" kern="1200" dirty="0">
                          <a:solidFill>
                            <a:srgbClr val="000000"/>
                          </a:solidFill>
                          <a:effectLst/>
                          <a:latin typeface="Times New Roman" panose="02020603050405020304" pitchFamily="18" charset="0"/>
                          <a:ea typeface="+mn-ea"/>
                          <a:cs typeface="+mn-cs"/>
                        </a:rPr>
                        <a:t>5 928 493,00</a:t>
                      </a:r>
                    </a:p>
                  </a:txBody>
                  <a:tcPr marL="9525" marR="9525" marT="9525" marB="0" anchor="ctr"/>
                </a:tc>
                <a:tc>
                  <a:txBody>
                    <a:bodyPr/>
                    <a:lstStyle/>
                    <a:p>
                      <a:pPr marL="0" algn="ctr" defTabSz="685800" rtl="0" eaLnBrk="1" fontAlgn="ctr" latinLnBrk="0" hangingPunct="1"/>
                      <a:r>
                        <a:rPr lang="ru-RU" sz="1000" b="1" i="0" u="none" strike="noStrike" kern="1200" dirty="0">
                          <a:solidFill>
                            <a:srgbClr val="000000"/>
                          </a:solidFill>
                          <a:effectLst/>
                          <a:latin typeface="Times New Roman" panose="02020603050405020304" pitchFamily="18" charset="0"/>
                          <a:ea typeface="+mn-ea"/>
                          <a:cs typeface="+mn-cs"/>
                        </a:rPr>
                        <a:t>6 193 362,43</a:t>
                      </a:r>
                    </a:p>
                  </a:txBody>
                  <a:tcPr marL="9525" marR="9525" marT="9525" marB="0" anchor="ctr"/>
                </a:tc>
                <a:tc>
                  <a:txBody>
                    <a:bodyPr/>
                    <a:lstStyle/>
                    <a:p>
                      <a:pPr marL="0" algn="ctr" defTabSz="685800" rtl="0" eaLnBrk="1" fontAlgn="ctr" latinLnBrk="0" hangingPunct="1"/>
                      <a:r>
                        <a:rPr lang="ru-RU" sz="1000" b="1" i="0" u="none" strike="noStrike" kern="1200" dirty="0">
                          <a:solidFill>
                            <a:schemeClr val="tx1"/>
                          </a:solidFill>
                          <a:effectLst/>
                          <a:latin typeface="Times New Roman" panose="02020603050405020304" pitchFamily="18" charset="0"/>
                          <a:ea typeface="+mn-ea"/>
                          <a:cs typeface="+mn-cs"/>
                        </a:rPr>
                        <a:t>6 </a:t>
                      </a:r>
                      <a:r>
                        <a:rPr lang="ru-RU" sz="1000" b="1" i="0" u="none" strike="noStrike" kern="1200" dirty="0" smtClean="0">
                          <a:solidFill>
                            <a:schemeClr val="tx1"/>
                          </a:solidFill>
                          <a:effectLst/>
                          <a:latin typeface="Times New Roman" panose="02020603050405020304" pitchFamily="18" charset="0"/>
                          <a:ea typeface="+mn-ea"/>
                          <a:cs typeface="+mn-cs"/>
                        </a:rPr>
                        <a:t>207 561,89</a:t>
                      </a:r>
                      <a:endParaRPr lang="ru-RU" sz="1000" b="1" i="0" u="none" strike="noStrike" kern="1200" dirty="0">
                        <a:solidFill>
                          <a:schemeClr val="tx1"/>
                        </a:solidFill>
                        <a:effectLst/>
                        <a:latin typeface="Times New Roman" panose="02020603050405020304" pitchFamily="18" charset="0"/>
                        <a:ea typeface="+mn-ea"/>
                        <a:cs typeface="+mn-cs"/>
                      </a:endParaRPr>
                    </a:p>
                  </a:txBody>
                  <a:tcPr marL="9525" marR="9525" marT="9525" marB="0" anchor="ctr"/>
                </a:tc>
                <a:tc>
                  <a:txBody>
                    <a:bodyPr/>
                    <a:lstStyle/>
                    <a:p>
                      <a:pPr marL="0" algn="ctr" defTabSz="685800" rtl="0" eaLnBrk="1" fontAlgn="ctr" latinLnBrk="0" hangingPunct="1"/>
                      <a:r>
                        <a:rPr lang="ru-RU" sz="1000" b="1" i="0" u="none" strike="noStrike" kern="1200" dirty="0" smtClean="0">
                          <a:solidFill>
                            <a:schemeClr val="tx1"/>
                          </a:solidFill>
                          <a:effectLst/>
                          <a:latin typeface="Times New Roman" panose="02020603050405020304" pitchFamily="18" charset="0"/>
                          <a:ea typeface="+mn-ea"/>
                          <a:cs typeface="+mn-cs"/>
                        </a:rPr>
                        <a:t>14 199,46</a:t>
                      </a:r>
                      <a:endParaRPr lang="ru-RU" sz="1000" b="1" i="0" u="none" strike="noStrike" kern="1200" dirty="0">
                        <a:solidFill>
                          <a:schemeClr val="tx1"/>
                        </a:solidFill>
                        <a:effectLst/>
                        <a:latin typeface="Times New Roman" panose="02020603050405020304" pitchFamily="18" charset="0"/>
                        <a:ea typeface="+mn-ea"/>
                        <a:cs typeface="+mn-cs"/>
                      </a:endParaRPr>
                    </a:p>
                  </a:txBody>
                  <a:tcPr marL="9525" marR="9525" marT="9525" marB="0" anchor="ctr"/>
                </a:tc>
                <a:tc>
                  <a:txBody>
                    <a:bodyPr/>
                    <a:lstStyle/>
                    <a:p>
                      <a:pPr marL="0" algn="ctr" defTabSz="685800" rtl="0" eaLnBrk="1" fontAlgn="ctr" latinLnBrk="0" hangingPunct="1"/>
                      <a:r>
                        <a:rPr lang="ru-RU" sz="1000" b="1" i="0" u="none" strike="noStrike" kern="1200" dirty="0" smtClean="0">
                          <a:solidFill>
                            <a:schemeClr val="tx1"/>
                          </a:solidFill>
                          <a:effectLst/>
                          <a:latin typeface="Times New Roman" panose="02020603050405020304" pitchFamily="18" charset="0"/>
                          <a:ea typeface="+mn-ea"/>
                          <a:cs typeface="+mn-cs"/>
                        </a:rPr>
                        <a:t>100,23</a:t>
                      </a:r>
                      <a:endParaRPr lang="ru-RU" sz="1000" b="1" i="0" u="none" strike="noStrike" kern="1200" dirty="0">
                        <a:solidFill>
                          <a:schemeClr val="tx1"/>
                        </a:solidFill>
                        <a:effectLst/>
                        <a:latin typeface="Times New Roman" panose="02020603050405020304" pitchFamily="18" charset="0"/>
                        <a:ea typeface="+mn-ea"/>
                        <a:cs typeface="+mn-cs"/>
                      </a:endParaRPr>
                    </a:p>
                  </a:txBody>
                  <a:tcPr marL="9525" marR="9525" marT="9525" marB="0" anchor="ctr"/>
                </a:tc>
                <a:tc>
                  <a:txBody>
                    <a:bodyPr/>
                    <a:lstStyle/>
                    <a:p>
                      <a:pPr marL="0" algn="ctr" defTabSz="685800" rtl="0" eaLnBrk="1" fontAlgn="ctr" latinLnBrk="0" hangingPunct="1"/>
                      <a:r>
                        <a:rPr lang="ru-RU" sz="1000" b="1" i="0" u="none" strike="noStrike" kern="1200" dirty="0">
                          <a:solidFill>
                            <a:schemeClr val="tx1"/>
                          </a:solidFill>
                          <a:effectLst/>
                          <a:latin typeface="Times New Roman" panose="02020603050405020304" pitchFamily="18" charset="0"/>
                          <a:ea typeface="+mn-ea"/>
                          <a:cs typeface="+mn-cs"/>
                        </a:rPr>
                        <a:t>5 </a:t>
                      </a:r>
                      <a:r>
                        <a:rPr lang="ru-RU" sz="1000" b="1" i="0" u="none" strike="noStrike" kern="1200" dirty="0" smtClean="0">
                          <a:solidFill>
                            <a:schemeClr val="tx1"/>
                          </a:solidFill>
                          <a:effectLst/>
                          <a:latin typeface="Times New Roman" panose="02020603050405020304" pitchFamily="18" charset="0"/>
                          <a:ea typeface="+mn-ea"/>
                          <a:cs typeface="+mn-cs"/>
                        </a:rPr>
                        <a:t>827 259,10</a:t>
                      </a:r>
                      <a:endParaRPr lang="ru-RU" sz="1000" b="1" i="0" u="none" strike="noStrike" kern="1200" dirty="0">
                        <a:solidFill>
                          <a:schemeClr val="tx1"/>
                        </a:solidFill>
                        <a:effectLst/>
                        <a:latin typeface="Times New Roman" panose="02020603050405020304" pitchFamily="18" charset="0"/>
                        <a:ea typeface="+mn-ea"/>
                        <a:cs typeface="+mn-cs"/>
                      </a:endParaRPr>
                    </a:p>
                  </a:txBody>
                  <a:tcPr marL="9525" marR="9525" marT="9525" marB="0" anchor="ctr"/>
                </a:tc>
                <a:tc>
                  <a:txBody>
                    <a:bodyPr/>
                    <a:lstStyle/>
                    <a:p>
                      <a:pPr marL="0" algn="ctr" defTabSz="685800" rtl="0" eaLnBrk="1" fontAlgn="ctr" latinLnBrk="0" hangingPunct="1"/>
                      <a:r>
                        <a:rPr lang="ru-RU" sz="1000" b="1" i="0" u="none" strike="noStrike" kern="1200" dirty="0" smtClean="0">
                          <a:solidFill>
                            <a:schemeClr val="tx1"/>
                          </a:solidFill>
                          <a:effectLst/>
                          <a:latin typeface="Times New Roman" panose="02020603050405020304" pitchFamily="18" charset="0"/>
                          <a:ea typeface="+mn-ea"/>
                          <a:cs typeface="+mn-cs"/>
                        </a:rPr>
                        <a:t>-380 302,79</a:t>
                      </a:r>
                      <a:endParaRPr lang="ru-RU" sz="1000" b="1" i="0" u="none" strike="noStrike" kern="1200" dirty="0">
                        <a:solidFill>
                          <a:schemeClr val="tx1"/>
                        </a:solidFill>
                        <a:effectLst/>
                        <a:latin typeface="Times New Roman" panose="02020603050405020304" pitchFamily="18" charset="0"/>
                        <a:ea typeface="+mn-ea"/>
                        <a:cs typeface="+mn-cs"/>
                      </a:endParaRPr>
                    </a:p>
                  </a:txBody>
                  <a:tcPr marL="9525" marR="9525" marT="9525" marB="0" anchor="ctr"/>
                </a:tc>
                <a:tc>
                  <a:txBody>
                    <a:bodyPr/>
                    <a:lstStyle/>
                    <a:p>
                      <a:pPr marL="0" algn="ctr" defTabSz="685800" rtl="0" eaLnBrk="1" fontAlgn="ctr" latinLnBrk="0" hangingPunct="1"/>
                      <a:r>
                        <a:rPr lang="ru-RU" sz="1000" b="1" i="0" u="none" strike="noStrike" kern="1200" dirty="0" smtClean="0">
                          <a:solidFill>
                            <a:schemeClr val="tx1"/>
                          </a:solidFill>
                          <a:effectLst/>
                          <a:latin typeface="Times New Roman" panose="02020603050405020304" pitchFamily="18" charset="0"/>
                          <a:ea typeface="+mn-ea"/>
                          <a:cs typeface="+mn-cs"/>
                        </a:rPr>
                        <a:t>93,87</a:t>
                      </a:r>
                      <a:endParaRPr lang="ru-RU" sz="1000" b="1" i="0" u="none" strike="noStrike" kern="1200" dirty="0">
                        <a:solidFill>
                          <a:schemeClr val="tx1"/>
                        </a:solidFill>
                        <a:effectLst/>
                        <a:latin typeface="Times New Roman" panose="02020603050405020304" pitchFamily="18" charset="0"/>
                        <a:ea typeface="+mn-ea"/>
                        <a:cs typeface="+mn-cs"/>
                      </a:endParaRPr>
                    </a:p>
                  </a:txBody>
                  <a:tcPr marL="9525" marR="9525" marT="9525" marB="0" anchor="ctr"/>
                </a:tc>
                <a:tc>
                  <a:txBody>
                    <a:bodyPr/>
                    <a:lstStyle/>
                    <a:p>
                      <a:pPr marL="0" algn="ctr" defTabSz="685800" rtl="0" eaLnBrk="1" fontAlgn="ctr" latinLnBrk="0" hangingPunct="1"/>
                      <a:r>
                        <a:rPr lang="ru-RU" sz="1000" b="1" i="0" u="none" strike="noStrike" kern="1200" dirty="0">
                          <a:solidFill>
                            <a:schemeClr val="tx1"/>
                          </a:solidFill>
                          <a:effectLst/>
                          <a:latin typeface="Times New Roman" panose="02020603050405020304" pitchFamily="18" charset="0"/>
                          <a:ea typeface="+mn-ea"/>
                          <a:cs typeface="+mn-cs"/>
                        </a:rPr>
                        <a:t>5 </a:t>
                      </a:r>
                      <a:r>
                        <a:rPr lang="ru-RU" sz="1000" b="1" i="0" u="none" strike="noStrike" kern="1200" dirty="0" smtClean="0">
                          <a:solidFill>
                            <a:schemeClr val="tx1"/>
                          </a:solidFill>
                          <a:effectLst/>
                          <a:latin typeface="Times New Roman" panose="02020603050405020304" pitchFamily="18" charset="0"/>
                          <a:ea typeface="+mn-ea"/>
                          <a:cs typeface="+mn-cs"/>
                        </a:rPr>
                        <a:t>664 572,26</a:t>
                      </a:r>
                      <a:endParaRPr lang="ru-RU" sz="1000" b="1" i="0" u="none" strike="noStrike" kern="1200" dirty="0">
                        <a:solidFill>
                          <a:schemeClr val="tx1"/>
                        </a:solidFill>
                        <a:effectLst/>
                        <a:latin typeface="Times New Roman" panose="02020603050405020304" pitchFamily="18" charset="0"/>
                        <a:ea typeface="+mn-ea"/>
                        <a:cs typeface="+mn-cs"/>
                      </a:endParaRPr>
                    </a:p>
                  </a:txBody>
                  <a:tcPr marL="9525" marR="9525" marT="9525" marB="0" anchor="ctr"/>
                </a:tc>
                <a:tc>
                  <a:txBody>
                    <a:bodyPr/>
                    <a:lstStyle/>
                    <a:p>
                      <a:pPr marL="0" algn="ctr" defTabSz="685800" rtl="0" eaLnBrk="1" fontAlgn="ctr" latinLnBrk="0" hangingPunct="1"/>
                      <a:r>
                        <a:rPr lang="ru-RU" sz="1000" b="1" i="0" u="none" strike="noStrike" kern="1200" dirty="0" smtClean="0">
                          <a:solidFill>
                            <a:schemeClr val="tx1"/>
                          </a:solidFill>
                          <a:effectLst/>
                          <a:latin typeface="Times New Roman" panose="02020603050405020304" pitchFamily="18" charset="0"/>
                          <a:ea typeface="+mn-ea"/>
                          <a:cs typeface="+mn-cs"/>
                        </a:rPr>
                        <a:t>-162 686,84</a:t>
                      </a:r>
                      <a:endParaRPr lang="ru-RU" sz="1000" b="1" i="0" u="none" strike="noStrike" kern="1200" dirty="0">
                        <a:solidFill>
                          <a:schemeClr val="tx1"/>
                        </a:solidFill>
                        <a:effectLst/>
                        <a:latin typeface="Times New Roman" panose="02020603050405020304" pitchFamily="18" charset="0"/>
                        <a:ea typeface="+mn-ea"/>
                        <a:cs typeface="+mn-cs"/>
                      </a:endParaRPr>
                    </a:p>
                  </a:txBody>
                  <a:tcPr marL="9525" marR="9525" marT="9525" marB="0" anchor="ctr"/>
                </a:tc>
                <a:tc>
                  <a:txBody>
                    <a:bodyPr/>
                    <a:lstStyle/>
                    <a:p>
                      <a:pPr marL="0" algn="ctr" defTabSz="685800" rtl="0" eaLnBrk="1" fontAlgn="ctr" latinLnBrk="0" hangingPunct="1"/>
                      <a:r>
                        <a:rPr lang="ru-RU" sz="1000" b="1" i="0" u="none" strike="noStrike" kern="1200" dirty="0" smtClean="0">
                          <a:solidFill>
                            <a:schemeClr val="tx1"/>
                          </a:solidFill>
                          <a:effectLst/>
                          <a:latin typeface="Times New Roman" panose="02020603050405020304" pitchFamily="18" charset="0"/>
                          <a:ea typeface="+mn-ea"/>
                          <a:cs typeface="+mn-cs"/>
                        </a:rPr>
                        <a:t>97,21</a:t>
                      </a:r>
                      <a:endParaRPr lang="ru-RU" sz="1000" b="1" i="0" u="none" strike="noStrike" kern="1200" dirty="0">
                        <a:solidFill>
                          <a:schemeClr val="tx1"/>
                        </a:solidFill>
                        <a:effectLst/>
                        <a:latin typeface="Times New Roman" panose="02020603050405020304" pitchFamily="18" charset="0"/>
                        <a:ea typeface="+mn-ea"/>
                        <a:cs typeface="+mn-cs"/>
                      </a:endParaRPr>
                    </a:p>
                  </a:txBody>
                  <a:tcPr marL="9525" marR="9525" marT="9525" marB="0" anchor="ctr"/>
                </a:tc>
                <a:extLst>
                  <a:ext uri="{0D108BD9-81ED-4DB2-BD59-A6C34878D82A}">
                    <a16:rowId xmlns:a16="http://schemas.microsoft.com/office/drawing/2014/main" val="10005"/>
                  </a:ext>
                </a:extLst>
              </a:tr>
              <a:tr h="576064">
                <a:tc>
                  <a:txBody>
                    <a:bodyPr/>
                    <a:lstStyle/>
                    <a:p>
                      <a:pPr marL="88900" indent="0" algn="l" rtl="0" fontAlgn="ctr"/>
                      <a:r>
                        <a:rPr lang="ru-RU" sz="1000" u="none" strike="noStrike" baseline="0" dirty="0" smtClean="0">
                          <a:effectLst/>
                          <a:latin typeface="Times New Roman" panose="02020603050405020304" pitchFamily="18" charset="0"/>
                          <a:cs typeface="Times New Roman" panose="02020603050405020304" pitchFamily="18" charset="0"/>
                        </a:rPr>
                        <a:t>Условно </a:t>
                      </a:r>
                      <a:r>
                        <a:rPr lang="ru-RU" sz="1000" u="none" strike="noStrike" baseline="0" dirty="0">
                          <a:effectLst/>
                          <a:latin typeface="Times New Roman" panose="02020603050405020304" pitchFamily="18" charset="0"/>
                          <a:cs typeface="Times New Roman" panose="02020603050405020304" pitchFamily="18" charset="0"/>
                        </a:rPr>
                        <a:t>утвержденные расходы </a:t>
                      </a:r>
                      <a:endParaRPr lang="ru-RU" sz="1000" b="0" i="0" u="none" strike="noStrike" baseline="0"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ctr"/>
                </a:tc>
                <a:tc>
                  <a:txBody>
                    <a:bodyPr/>
                    <a:lstStyle/>
                    <a:p>
                      <a:pPr marL="0" algn="ctr" defTabSz="685800" rtl="0" eaLnBrk="1" fontAlgn="ctr" latinLnBrk="0" hangingPunct="1"/>
                      <a:r>
                        <a:rPr lang="ru-RU" sz="1000" b="0" i="0" u="none" strike="noStrike" kern="1200" dirty="0">
                          <a:solidFill>
                            <a:srgbClr val="000000"/>
                          </a:solidFill>
                          <a:effectLst/>
                          <a:latin typeface="Times New Roman" panose="02020603050405020304" pitchFamily="18" charset="0"/>
                          <a:ea typeface="+mn-ea"/>
                          <a:cs typeface="+mn-cs"/>
                        </a:rPr>
                        <a:t>-</a:t>
                      </a:r>
                    </a:p>
                  </a:txBody>
                  <a:tcPr marL="9525" marR="9525" marT="9525" marB="0" anchor="ctr"/>
                </a:tc>
                <a:tc>
                  <a:txBody>
                    <a:bodyPr/>
                    <a:lstStyle/>
                    <a:p>
                      <a:pPr marL="0" algn="ctr" defTabSz="685800" rtl="0" eaLnBrk="1" fontAlgn="ctr" latinLnBrk="0" hangingPunct="1"/>
                      <a:r>
                        <a:rPr lang="ru-RU" sz="1000" b="0" i="0" u="none" strike="noStrike" kern="1200">
                          <a:solidFill>
                            <a:srgbClr val="000000"/>
                          </a:solidFill>
                          <a:effectLst/>
                          <a:latin typeface="Times New Roman" panose="02020603050405020304" pitchFamily="18" charset="0"/>
                          <a:ea typeface="+mn-ea"/>
                          <a:cs typeface="+mn-cs"/>
                        </a:rPr>
                        <a:t>-</a:t>
                      </a:r>
                    </a:p>
                  </a:txBody>
                  <a:tcPr marL="9525" marR="9525" marT="9525" marB="0" anchor="ctr"/>
                </a:tc>
                <a:tc>
                  <a:txBody>
                    <a:bodyPr/>
                    <a:lstStyle/>
                    <a:p>
                      <a:pPr marL="0" algn="ctr" defTabSz="685800" rtl="0" eaLnBrk="1" fontAlgn="ctr" latinLnBrk="0" hangingPunct="1"/>
                      <a:r>
                        <a:rPr lang="ru-RU" sz="1000" b="0" i="0" u="none" strike="noStrike" kern="1200">
                          <a:solidFill>
                            <a:srgbClr val="000000"/>
                          </a:solidFill>
                          <a:effectLst/>
                          <a:latin typeface="Times New Roman" panose="02020603050405020304" pitchFamily="18" charset="0"/>
                          <a:ea typeface="+mn-ea"/>
                          <a:cs typeface="+mn-cs"/>
                        </a:rPr>
                        <a:t>-</a:t>
                      </a:r>
                    </a:p>
                  </a:txBody>
                  <a:tcPr marL="9525" marR="9525" marT="9525" marB="0" anchor="ctr"/>
                </a:tc>
                <a:tc>
                  <a:txBody>
                    <a:bodyPr/>
                    <a:lstStyle/>
                    <a:p>
                      <a:pPr marL="0" algn="ctr" defTabSz="685800" rtl="0" eaLnBrk="1" fontAlgn="ctr" latinLnBrk="0" hangingPunct="1"/>
                      <a:r>
                        <a:rPr lang="ru-RU" sz="1000" b="0" i="0" u="none" strike="noStrike" kern="1200" dirty="0">
                          <a:solidFill>
                            <a:srgbClr val="000000"/>
                          </a:solidFill>
                          <a:effectLst/>
                          <a:latin typeface="Times New Roman" panose="02020603050405020304" pitchFamily="18" charset="0"/>
                          <a:ea typeface="+mn-ea"/>
                          <a:cs typeface="+mn-cs"/>
                        </a:rPr>
                        <a:t>-</a:t>
                      </a:r>
                    </a:p>
                  </a:txBody>
                  <a:tcPr marL="9525" marR="9525" marT="9525" marB="0" anchor="ctr"/>
                </a:tc>
                <a:tc>
                  <a:txBody>
                    <a:bodyPr/>
                    <a:lstStyle/>
                    <a:p>
                      <a:pPr marL="0" algn="ctr" defTabSz="685800" rtl="0" eaLnBrk="1" fontAlgn="ctr" latinLnBrk="0" hangingPunct="1"/>
                      <a:r>
                        <a:rPr lang="ru-RU" sz="1000" b="0" i="0" u="none" strike="noStrike" kern="1200">
                          <a:solidFill>
                            <a:srgbClr val="000000"/>
                          </a:solidFill>
                          <a:effectLst/>
                          <a:latin typeface="Times New Roman" panose="02020603050405020304" pitchFamily="18" charset="0"/>
                          <a:ea typeface="+mn-ea"/>
                          <a:cs typeface="+mn-cs"/>
                        </a:rPr>
                        <a:t>-</a:t>
                      </a:r>
                    </a:p>
                  </a:txBody>
                  <a:tcPr marL="9525" marR="9525" marT="9525" marB="0" anchor="ctr"/>
                </a:tc>
                <a:tc>
                  <a:txBody>
                    <a:bodyPr/>
                    <a:lstStyle/>
                    <a:p>
                      <a:pPr marL="0" algn="ctr" defTabSz="685800" rtl="0" eaLnBrk="1" fontAlgn="ctr" latinLnBrk="0" hangingPunct="1"/>
                      <a:r>
                        <a:rPr lang="ru-RU" sz="1000" b="0" i="0" u="none" strike="noStrike" kern="1200" dirty="0">
                          <a:solidFill>
                            <a:srgbClr val="000000"/>
                          </a:solidFill>
                          <a:effectLst/>
                          <a:latin typeface="Times New Roman" panose="02020603050405020304" pitchFamily="18" charset="0"/>
                          <a:ea typeface="+mn-ea"/>
                          <a:cs typeface="+mn-cs"/>
                        </a:rPr>
                        <a:t>66 252,93</a:t>
                      </a:r>
                    </a:p>
                  </a:txBody>
                  <a:tcPr marL="9525" marR="9525" marT="9525" marB="0" anchor="ctr"/>
                </a:tc>
                <a:tc>
                  <a:txBody>
                    <a:bodyPr/>
                    <a:lstStyle/>
                    <a:p>
                      <a:pPr marL="0" algn="ctr" defTabSz="685800" rtl="0" eaLnBrk="1" fontAlgn="ctr" latinLnBrk="0" hangingPunct="1"/>
                      <a:r>
                        <a:rPr lang="ru-RU" sz="1000" b="0" i="0" u="none" strike="noStrike" kern="1200" dirty="0">
                          <a:solidFill>
                            <a:srgbClr val="000000"/>
                          </a:solidFill>
                          <a:effectLst/>
                          <a:latin typeface="Times New Roman" panose="02020603050405020304" pitchFamily="18" charset="0"/>
                          <a:ea typeface="+mn-ea"/>
                          <a:cs typeface="+mn-cs"/>
                        </a:rPr>
                        <a:t>-</a:t>
                      </a:r>
                    </a:p>
                  </a:txBody>
                  <a:tcPr marL="9525" marR="9525" marT="9525" marB="0" anchor="ctr"/>
                </a:tc>
                <a:tc>
                  <a:txBody>
                    <a:bodyPr/>
                    <a:lstStyle/>
                    <a:p>
                      <a:pPr marL="0" algn="ctr" defTabSz="685800" rtl="0" eaLnBrk="1" fontAlgn="ctr" latinLnBrk="0" hangingPunct="1"/>
                      <a:r>
                        <a:rPr lang="ru-RU" sz="1000" b="0" i="0" u="none" strike="noStrike" kern="1200">
                          <a:solidFill>
                            <a:srgbClr val="000000"/>
                          </a:solidFill>
                          <a:effectLst/>
                          <a:latin typeface="Times New Roman" panose="02020603050405020304" pitchFamily="18" charset="0"/>
                          <a:ea typeface="+mn-ea"/>
                          <a:cs typeface="+mn-cs"/>
                        </a:rPr>
                        <a:t>-</a:t>
                      </a:r>
                    </a:p>
                  </a:txBody>
                  <a:tcPr marL="9525" marR="9525" marT="9525" marB="0" anchor="ctr"/>
                </a:tc>
                <a:tc>
                  <a:txBody>
                    <a:bodyPr/>
                    <a:lstStyle/>
                    <a:p>
                      <a:pPr marL="0" algn="ctr" defTabSz="685800" rtl="0" eaLnBrk="1" fontAlgn="ctr" latinLnBrk="0" hangingPunct="1"/>
                      <a:r>
                        <a:rPr lang="ru-RU" sz="1000" b="0" i="0" u="none" strike="noStrike" kern="1200" dirty="0">
                          <a:solidFill>
                            <a:srgbClr val="000000"/>
                          </a:solidFill>
                          <a:effectLst/>
                          <a:latin typeface="Times New Roman" panose="02020603050405020304" pitchFamily="18" charset="0"/>
                          <a:ea typeface="+mn-ea"/>
                          <a:cs typeface="+mn-cs"/>
                        </a:rPr>
                        <a:t>138 280,00</a:t>
                      </a:r>
                    </a:p>
                  </a:txBody>
                  <a:tcPr marL="9525" marR="9525" marT="9525" marB="0" anchor="ctr"/>
                </a:tc>
                <a:tc>
                  <a:txBody>
                    <a:bodyPr/>
                    <a:lstStyle/>
                    <a:p>
                      <a:pPr marL="0" algn="ctr" defTabSz="685800" rtl="0" eaLnBrk="1" fontAlgn="ctr" latinLnBrk="0" hangingPunct="1"/>
                      <a:r>
                        <a:rPr lang="ru-RU" sz="1000" b="0" i="0" u="none" strike="noStrike" kern="1200" dirty="0">
                          <a:solidFill>
                            <a:srgbClr val="000000"/>
                          </a:solidFill>
                          <a:effectLst/>
                          <a:latin typeface="Times New Roman" panose="02020603050405020304" pitchFamily="18" charset="0"/>
                          <a:ea typeface="+mn-ea"/>
                          <a:cs typeface="+mn-cs"/>
                        </a:rPr>
                        <a:t>-</a:t>
                      </a:r>
                    </a:p>
                  </a:txBody>
                  <a:tcPr marL="9525" marR="9525" marT="9525" marB="0" anchor="ctr"/>
                </a:tc>
                <a:tc>
                  <a:txBody>
                    <a:bodyPr/>
                    <a:lstStyle/>
                    <a:p>
                      <a:pPr marL="0" algn="ctr" defTabSz="685800" rtl="0" eaLnBrk="1" fontAlgn="ctr" latinLnBrk="0" hangingPunct="1"/>
                      <a:r>
                        <a:rPr lang="ru-RU" sz="1000" b="0" i="0" u="none" strike="noStrike" kern="1200" dirty="0">
                          <a:solidFill>
                            <a:srgbClr val="000000"/>
                          </a:solidFill>
                          <a:effectLst/>
                          <a:latin typeface="Times New Roman" panose="02020603050405020304" pitchFamily="18" charset="0"/>
                          <a:ea typeface="+mn-ea"/>
                          <a:cs typeface="+mn-cs"/>
                        </a:rPr>
                        <a:t>-</a:t>
                      </a:r>
                    </a:p>
                  </a:txBody>
                  <a:tcPr marL="9525" marR="9525" marT="9525" marB="0" anchor="ctr"/>
                </a:tc>
                <a:extLst>
                  <a:ext uri="{0D108BD9-81ED-4DB2-BD59-A6C34878D82A}">
                    <a16:rowId xmlns:a16="http://schemas.microsoft.com/office/drawing/2014/main" val="10006"/>
                  </a:ext>
                </a:extLst>
              </a:tr>
              <a:tr h="543140">
                <a:tc>
                  <a:txBody>
                    <a:bodyPr/>
                    <a:lstStyle/>
                    <a:p>
                      <a:pPr marL="88900" indent="0" algn="l" rtl="0" fontAlgn="ctr"/>
                      <a:r>
                        <a:rPr lang="ru-RU" sz="1000" b="1" u="none" strike="noStrike" baseline="0" dirty="0">
                          <a:effectLst/>
                          <a:latin typeface="Times New Roman" panose="02020603050405020304" pitchFamily="18" charset="0"/>
                          <a:cs typeface="Times New Roman" panose="02020603050405020304" pitchFamily="18" charset="0"/>
                        </a:rPr>
                        <a:t>ПРОФИЦИТ (+), ДЕФИЦИТ (-)</a:t>
                      </a:r>
                      <a:endParaRPr lang="ru-RU" sz="1000" b="1" i="0" u="none" strike="noStrike" baseline="0" dirty="0">
                        <a:solidFill>
                          <a:srgbClr val="000000"/>
                        </a:solidFill>
                        <a:effectLst/>
                        <a:latin typeface="Times New Roman" panose="02020603050405020304" pitchFamily="18" charset="0"/>
                        <a:cs typeface="Times New Roman" panose="02020603050405020304" pitchFamily="18" charset="0"/>
                      </a:endParaRPr>
                    </a:p>
                  </a:txBody>
                  <a:tcPr marL="5699" marR="5699" marT="5699" marB="0" anchor="ctr"/>
                </a:tc>
                <a:tc>
                  <a:txBody>
                    <a:bodyPr/>
                    <a:lstStyle/>
                    <a:p>
                      <a:pPr algn="ctr" rtl="0" fontAlgn="ctr"/>
                      <a:r>
                        <a:rPr lang="ru-RU" sz="1000" b="0" i="0" u="none" strike="noStrike" dirty="0" smtClean="0">
                          <a:solidFill>
                            <a:schemeClr val="tx1"/>
                          </a:solidFill>
                          <a:effectLst/>
                          <a:latin typeface="Times New Roman" panose="02020603050405020304" pitchFamily="18" charset="0"/>
                        </a:rPr>
                        <a:t>321 904,70</a:t>
                      </a:r>
                      <a:endParaRPr lang="ru-RU" sz="1000" b="0" i="0" u="none" strike="noStrike" dirty="0">
                        <a:solidFill>
                          <a:schemeClr val="tx1"/>
                        </a:solidFill>
                        <a:effectLst/>
                        <a:latin typeface="Times New Roman" panose="02020603050405020304" pitchFamily="18" charset="0"/>
                      </a:endParaRPr>
                    </a:p>
                  </a:txBody>
                  <a:tcPr marL="9525" marR="9525" marT="9525" marB="0" anchor="ctr"/>
                </a:tc>
                <a:tc>
                  <a:txBody>
                    <a:bodyPr/>
                    <a:lstStyle/>
                    <a:p>
                      <a:pPr marL="0" algn="ctr" defTabSz="685800" rtl="0" eaLnBrk="1" fontAlgn="ctr" latinLnBrk="0" hangingPunct="1"/>
                      <a:r>
                        <a:rPr lang="ru-RU" sz="1000" b="0" i="0" u="none" strike="noStrike" kern="1200" dirty="0">
                          <a:solidFill>
                            <a:srgbClr val="000000"/>
                          </a:solidFill>
                          <a:effectLst/>
                          <a:latin typeface="Times New Roman" panose="02020603050405020304" pitchFamily="18" charset="0"/>
                          <a:ea typeface="+mn-ea"/>
                          <a:cs typeface="+mn-cs"/>
                        </a:rPr>
                        <a:t>-555 418,79</a:t>
                      </a:r>
                    </a:p>
                  </a:txBody>
                  <a:tcPr marL="9525" marR="9525" marT="9525" marB="0" anchor="ctr"/>
                </a:tc>
                <a:tc>
                  <a:txBody>
                    <a:bodyPr/>
                    <a:lstStyle/>
                    <a:p>
                      <a:pPr algn="ctr" rtl="0" fontAlgn="ctr"/>
                      <a:r>
                        <a:rPr lang="ru-RU" sz="1400" b="0" i="0" u="none" strike="noStrike">
                          <a:solidFill>
                            <a:srgbClr val="000000"/>
                          </a:solidFill>
                          <a:effectLst/>
                          <a:latin typeface="Times New Roman" panose="02020603050405020304" pitchFamily="18" charset="0"/>
                        </a:rPr>
                        <a:t>-</a:t>
                      </a:r>
                    </a:p>
                  </a:txBody>
                  <a:tcPr marL="9525" marR="9525" marT="9525" marB="0" anchor="ctr"/>
                </a:tc>
                <a:tc>
                  <a:txBody>
                    <a:bodyPr/>
                    <a:lstStyle/>
                    <a:p>
                      <a:pPr algn="ctr" rtl="0" fontAlgn="ctr"/>
                      <a:r>
                        <a:rPr lang="ru-RU" sz="1400" b="0" i="0" u="none" strike="noStrike">
                          <a:solidFill>
                            <a:srgbClr val="000000"/>
                          </a:solidFill>
                          <a:effectLst/>
                          <a:latin typeface="Times New Roman" panose="02020603050405020304" pitchFamily="18" charset="0"/>
                        </a:rPr>
                        <a:t>-</a:t>
                      </a:r>
                    </a:p>
                  </a:txBody>
                  <a:tcPr marL="9525" marR="9525" marT="9525" marB="0" anchor="ctr"/>
                </a:tc>
                <a:tc>
                  <a:txBody>
                    <a:bodyPr/>
                    <a:lstStyle/>
                    <a:p>
                      <a:pPr algn="ctr" rtl="0" fontAlgn="ctr"/>
                      <a:r>
                        <a:rPr lang="ru-RU" sz="1400" b="0" i="0" u="none" strike="noStrike" dirty="0">
                          <a:solidFill>
                            <a:srgbClr val="000000"/>
                          </a:solidFill>
                          <a:effectLst/>
                          <a:latin typeface="Times New Roman" panose="02020603050405020304" pitchFamily="18" charset="0"/>
                        </a:rPr>
                        <a:t>-</a:t>
                      </a:r>
                    </a:p>
                  </a:txBody>
                  <a:tcPr marL="9525" marR="9525" marT="9525" marB="0" anchor="ctr"/>
                </a:tc>
                <a:tc>
                  <a:txBody>
                    <a:bodyPr/>
                    <a:lstStyle/>
                    <a:p>
                      <a:pPr algn="ctr" rtl="0" fontAlgn="ctr"/>
                      <a:r>
                        <a:rPr lang="ru-RU" sz="1400" b="0" i="0" u="none" strike="noStrike" dirty="0">
                          <a:solidFill>
                            <a:srgbClr val="000000"/>
                          </a:solidFill>
                          <a:effectLst/>
                          <a:latin typeface="Times New Roman" panose="02020603050405020304" pitchFamily="18" charset="0"/>
                        </a:rPr>
                        <a:t>-</a:t>
                      </a:r>
                    </a:p>
                  </a:txBody>
                  <a:tcPr marL="9525" marR="9525" marT="9525" marB="0" anchor="ctr"/>
                </a:tc>
                <a:tc>
                  <a:txBody>
                    <a:bodyPr/>
                    <a:lstStyle/>
                    <a:p>
                      <a:pPr algn="ctr" rtl="0" fontAlgn="ctr"/>
                      <a:r>
                        <a:rPr lang="ru-RU" sz="1400" b="0" i="0" u="none" strike="noStrike">
                          <a:solidFill>
                            <a:srgbClr val="000000"/>
                          </a:solidFill>
                          <a:effectLst/>
                          <a:latin typeface="Times New Roman" panose="02020603050405020304" pitchFamily="18" charset="0"/>
                        </a:rPr>
                        <a:t>-</a:t>
                      </a:r>
                    </a:p>
                  </a:txBody>
                  <a:tcPr marL="9525" marR="9525" marT="9525" marB="0" anchor="ctr"/>
                </a:tc>
                <a:tc>
                  <a:txBody>
                    <a:bodyPr/>
                    <a:lstStyle/>
                    <a:p>
                      <a:pPr algn="ctr" rtl="0" fontAlgn="ctr"/>
                      <a:r>
                        <a:rPr lang="ru-RU" sz="1400" b="0" i="0" u="none" strike="noStrike" dirty="0">
                          <a:solidFill>
                            <a:srgbClr val="000000"/>
                          </a:solidFill>
                          <a:effectLst/>
                          <a:latin typeface="Times New Roman" panose="02020603050405020304" pitchFamily="18" charset="0"/>
                        </a:rPr>
                        <a:t>-</a:t>
                      </a:r>
                    </a:p>
                  </a:txBody>
                  <a:tcPr marL="9525" marR="9525" marT="9525" marB="0" anchor="ctr"/>
                </a:tc>
                <a:tc>
                  <a:txBody>
                    <a:bodyPr/>
                    <a:lstStyle/>
                    <a:p>
                      <a:pPr algn="ctr" rtl="0" fontAlgn="ctr"/>
                      <a:r>
                        <a:rPr lang="ru-RU" sz="1400" b="0" i="0" u="none" strike="noStrike" dirty="0">
                          <a:solidFill>
                            <a:srgbClr val="000000"/>
                          </a:solidFill>
                          <a:effectLst/>
                          <a:latin typeface="Times New Roman" panose="02020603050405020304" pitchFamily="18" charset="0"/>
                        </a:rPr>
                        <a:t>-</a:t>
                      </a:r>
                    </a:p>
                  </a:txBody>
                  <a:tcPr marL="9525" marR="9525" marT="9525" marB="0" anchor="ctr"/>
                </a:tc>
                <a:tc>
                  <a:txBody>
                    <a:bodyPr/>
                    <a:lstStyle/>
                    <a:p>
                      <a:pPr algn="ctr" rtl="0" fontAlgn="ctr"/>
                      <a:r>
                        <a:rPr lang="ru-RU" sz="1400" b="0" i="0" u="none" strike="noStrike">
                          <a:solidFill>
                            <a:srgbClr val="000000"/>
                          </a:solidFill>
                          <a:effectLst/>
                          <a:latin typeface="Times New Roman" panose="02020603050405020304" pitchFamily="18" charset="0"/>
                        </a:rPr>
                        <a:t>-</a:t>
                      </a:r>
                    </a:p>
                  </a:txBody>
                  <a:tcPr marL="9525" marR="9525" marT="9525" marB="0" anchor="ctr"/>
                </a:tc>
                <a:tc>
                  <a:txBody>
                    <a:bodyPr/>
                    <a:lstStyle/>
                    <a:p>
                      <a:pPr algn="ctr" rtl="0" fontAlgn="ctr"/>
                      <a:r>
                        <a:rPr lang="ru-RU" sz="1400" b="0" i="0" u="none" strike="noStrike" dirty="0">
                          <a:solidFill>
                            <a:srgbClr val="000000"/>
                          </a:solidFill>
                          <a:effectLst/>
                          <a:latin typeface="Times New Roman" panose="02020603050405020304" pitchFamily="18" charset="0"/>
                        </a:rPr>
                        <a:t>-</a:t>
                      </a:r>
                    </a:p>
                  </a:txBody>
                  <a:tcPr marL="9525" marR="9525" marT="9525"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152784"/>
      </p:ext>
    </p:extLst>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230" y="420941"/>
            <a:ext cx="9993560" cy="894587"/>
          </a:xfrm>
        </p:spPr>
        <p:txBody>
          <a:bodyPr>
            <a:noAutofit/>
          </a:bodyPr>
          <a:lstStyle/>
          <a:p>
            <a:pPr algn="ctr" defTabSz="1072074" fontAlgn="base">
              <a:lnSpc>
                <a:spcPct val="80000"/>
              </a:lnSpc>
              <a:spcBef>
                <a:spcPts val="0"/>
              </a:spcBef>
              <a:spcAft>
                <a:spcPct val="0"/>
              </a:spcAft>
              <a:defRPr/>
            </a:pPr>
            <a:r>
              <a:rPr lang="ru-RU" sz="2000" b="1" dirty="0">
                <a:ln w="900" cmpd="sng">
                  <a:solidFill>
                    <a:schemeClr val="accent1">
                      <a:satMod val="190000"/>
                      <a:alpha val="55000"/>
                    </a:schemeClr>
                  </a:solidFill>
                  <a:prstDash val="solid"/>
                </a:ln>
                <a:solidFill>
                  <a:schemeClr val="tx1"/>
                </a:solidFill>
                <a:latin typeface="Times New Roman"/>
                <a:ea typeface="+mn-ea"/>
                <a:cs typeface="+mn-cs"/>
              </a:rPr>
              <a:t>КОРРЕКТИРОВКА ПОКАЗАТЕЛЕЙ ПРОЕКТА БЮДЖЕТА </a:t>
            </a:r>
            <a:br>
              <a:rPr lang="ru-RU" sz="2000" b="1" dirty="0">
                <a:ln w="900" cmpd="sng">
                  <a:solidFill>
                    <a:schemeClr val="accent1">
                      <a:satMod val="190000"/>
                      <a:alpha val="55000"/>
                    </a:schemeClr>
                  </a:solidFill>
                  <a:prstDash val="solid"/>
                </a:ln>
                <a:solidFill>
                  <a:schemeClr val="tx1"/>
                </a:solidFill>
                <a:latin typeface="Times New Roman"/>
                <a:ea typeface="+mn-ea"/>
                <a:cs typeface="+mn-cs"/>
              </a:rPr>
            </a:br>
            <a:r>
              <a:rPr lang="ru-RU" sz="2000" b="1" dirty="0">
                <a:ln w="900" cmpd="sng">
                  <a:solidFill>
                    <a:schemeClr val="accent1">
                      <a:satMod val="190000"/>
                      <a:alpha val="55000"/>
                    </a:schemeClr>
                  </a:solidFill>
                  <a:prstDash val="solid"/>
                </a:ln>
                <a:solidFill>
                  <a:schemeClr val="tx1"/>
                </a:solidFill>
                <a:latin typeface="Times New Roman"/>
                <a:ea typeface="+mn-ea"/>
                <a:cs typeface="+mn-cs"/>
              </a:rPr>
              <a:t>ШПАКОВСКОГО МУНИЦИПАЛЬНОГО ОКРУГА </a:t>
            </a:r>
            <a:br>
              <a:rPr lang="ru-RU" sz="2000" b="1" dirty="0">
                <a:ln w="900" cmpd="sng">
                  <a:solidFill>
                    <a:schemeClr val="accent1">
                      <a:satMod val="190000"/>
                      <a:alpha val="55000"/>
                    </a:schemeClr>
                  </a:solidFill>
                  <a:prstDash val="solid"/>
                </a:ln>
                <a:solidFill>
                  <a:schemeClr val="tx1"/>
                </a:solidFill>
                <a:latin typeface="Times New Roman"/>
                <a:ea typeface="+mn-ea"/>
                <a:cs typeface="+mn-cs"/>
              </a:rPr>
            </a:br>
            <a:r>
              <a:rPr lang="ru-RU" sz="2000" b="1" dirty="0">
                <a:ln w="900" cmpd="sng">
                  <a:solidFill>
                    <a:schemeClr val="accent1">
                      <a:satMod val="190000"/>
                      <a:alpha val="55000"/>
                    </a:schemeClr>
                  </a:solidFill>
                  <a:prstDash val="solid"/>
                </a:ln>
                <a:solidFill>
                  <a:schemeClr val="tx1"/>
                </a:solidFill>
                <a:latin typeface="Times New Roman"/>
                <a:ea typeface="+mn-ea"/>
                <a:cs typeface="+mn-cs"/>
              </a:rPr>
              <a:t>СТАВРОПОЛЬСКОГО КРАЯ НА </a:t>
            </a:r>
            <a:r>
              <a:rPr lang="ru-RU" sz="2000" b="1" dirty="0" smtClean="0">
                <a:ln w="900" cmpd="sng">
                  <a:solidFill>
                    <a:schemeClr val="accent1">
                      <a:satMod val="190000"/>
                      <a:alpha val="55000"/>
                    </a:schemeClr>
                  </a:solidFill>
                  <a:prstDash val="solid"/>
                </a:ln>
                <a:solidFill>
                  <a:schemeClr val="tx1"/>
                </a:solidFill>
                <a:latin typeface="Times New Roman"/>
                <a:ea typeface="+mn-ea"/>
                <a:cs typeface="+mn-cs"/>
              </a:rPr>
              <a:t>2026 </a:t>
            </a:r>
            <a:r>
              <a:rPr lang="ru-RU" sz="2000" b="1" dirty="0">
                <a:ln w="900" cmpd="sng">
                  <a:solidFill>
                    <a:schemeClr val="accent1">
                      <a:satMod val="190000"/>
                      <a:alpha val="55000"/>
                    </a:schemeClr>
                  </a:solidFill>
                  <a:prstDash val="solid"/>
                </a:ln>
                <a:solidFill>
                  <a:schemeClr val="tx1"/>
                </a:solidFill>
                <a:latin typeface="Times New Roman"/>
                <a:ea typeface="+mn-ea"/>
                <a:cs typeface="+mn-cs"/>
              </a:rPr>
              <a:t>– </a:t>
            </a:r>
            <a:r>
              <a:rPr lang="ru-RU" sz="2000" b="1" dirty="0" smtClean="0">
                <a:ln w="900" cmpd="sng">
                  <a:solidFill>
                    <a:schemeClr val="accent1">
                      <a:satMod val="190000"/>
                      <a:alpha val="55000"/>
                    </a:schemeClr>
                  </a:solidFill>
                  <a:prstDash val="solid"/>
                </a:ln>
                <a:solidFill>
                  <a:schemeClr val="tx1"/>
                </a:solidFill>
                <a:latin typeface="Times New Roman"/>
                <a:ea typeface="+mn-ea"/>
                <a:cs typeface="+mn-cs"/>
              </a:rPr>
              <a:t>2028 </a:t>
            </a:r>
            <a:r>
              <a:rPr lang="ru-RU" sz="2000" b="1" dirty="0">
                <a:ln w="900" cmpd="sng">
                  <a:solidFill>
                    <a:schemeClr val="accent1">
                      <a:satMod val="190000"/>
                      <a:alpha val="55000"/>
                    </a:schemeClr>
                  </a:solidFill>
                  <a:prstDash val="solid"/>
                </a:ln>
                <a:solidFill>
                  <a:schemeClr val="tx1"/>
                </a:solidFill>
                <a:latin typeface="Times New Roman"/>
                <a:ea typeface="+mn-ea"/>
                <a:cs typeface="+mn-cs"/>
              </a:rPr>
              <a:t>ГОДЫ</a:t>
            </a:r>
          </a:p>
        </p:txBody>
      </p:sp>
      <p:sp>
        <p:nvSpPr>
          <p:cNvPr id="5" name="TextBox 4"/>
          <p:cNvSpPr txBox="1"/>
          <p:nvPr/>
        </p:nvSpPr>
        <p:spPr>
          <a:xfrm>
            <a:off x="8432285" y="1169929"/>
            <a:ext cx="1255857" cy="307777"/>
          </a:xfrm>
          <a:prstGeom prst="rect">
            <a:avLst/>
          </a:prstGeom>
          <a:noFill/>
        </p:spPr>
        <p:txBody>
          <a:bodyPr wrap="none" rtlCol="0">
            <a:spAutoFit/>
          </a:bodyPr>
          <a:lstStyle/>
          <a:p>
            <a:r>
              <a:rPr lang="ru-RU" sz="1400" b="1" dirty="0">
                <a:latin typeface="Times New Roman" panose="02020603050405020304" pitchFamily="18" charset="0"/>
                <a:cs typeface="Times New Roman" panose="02020603050405020304" pitchFamily="18" charset="0"/>
              </a:rPr>
              <a:t>(тыс. рублей)</a:t>
            </a:r>
          </a:p>
        </p:txBody>
      </p:sp>
      <p:sp>
        <p:nvSpPr>
          <p:cNvPr id="14" name="Скругленный прямоугольник 13"/>
          <p:cNvSpPr/>
          <p:nvPr/>
        </p:nvSpPr>
        <p:spPr>
          <a:xfrm>
            <a:off x="2120798" y="1473806"/>
            <a:ext cx="2160171" cy="3744000"/>
          </a:xfrm>
          <a:prstGeom prst="roundRect">
            <a:avLst/>
          </a:prstGeom>
          <a:noFill/>
          <a:ln>
            <a:solidFill>
              <a:srgbClr val="913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p:cNvSpPr txBox="1"/>
          <p:nvPr/>
        </p:nvSpPr>
        <p:spPr>
          <a:xfrm>
            <a:off x="2278797" y="1658686"/>
            <a:ext cx="1944216" cy="492443"/>
          </a:xfrm>
          <a:prstGeom prst="rect">
            <a:avLst/>
          </a:prstGeom>
          <a:noFill/>
        </p:spPr>
        <p:txBody>
          <a:bodyPr wrap="square" rtlCol="0">
            <a:spAutoFit/>
          </a:bodyPr>
          <a:lstStyle/>
          <a:p>
            <a:pPr algn="ctr"/>
            <a:r>
              <a:rPr lang="ru-RU" sz="2600" b="1" dirty="0" smtClean="0">
                <a:latin typeface="Times New Roman" panose="02020603050405020304" pitchFamily="18" charset="0"/>
                <a:cs typeface="Times New Roman" panose="02020603050405020304" pitchFamily="18" charset="0"/>
              </a:rPr>
              <a:t>Доходы</a:t>
            </a:r>
            <a:endParaRPr lang="ru-RU" sz="2600" b="1"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217449" y="2330195"/>
            <a:ext cx="1983679" cy="584775"/>
          </a:xfrm>
          <a:prstGeom prst="rect">
            <a:avLst/>
          </a:prstGeom>
          <a:noFill/>
        </p:spPr>
        <p:txBody>
          <a:bodyPr wrap="square" rtlCol="0">
            <a:spAutoFit/>
          </a:bodyPr>
          <a:lstStyle/>
          <a:p>
            <a:pPr algn="ctr"/>
            <a:r>
              <a:rPr lang="ru-RU" sz="1600" b="1" dirty="0" smtClean="0">
                <a:latin typeface="Times New Roman" panose="02020603050405020304" pitchFamily="18" charset="0"/>
                <a:cs typeface="Times New Roman" panose="02020603050405020304" pitchFamily="18" charset="0"/>
              </a:rPr>
              <a:t>Проект бюджета </a:t>
            </a:r>
          </a:p>
          <a:p>
            <a:pPr algn="ctr"/>
            <a:r>
              <a:rPr lang="ru-RU" sz="1600" b="1" dirty="0" smtClean="0">
                <a:latin typeface="Times New Roman" panose="02020603050405020304" pitchFamily="18" charset="0"/>
                <a:cs typeface="Times New Roman" panose="02020603050405020304" pitchFamily="18" charset="0"/>
              </a:rPr>
              <a:t>на 2026 год</a:t>
            </a:r>
            <a:endParaRPr lang="en-US" sz="1600" b="1" dirty="0" smtClean="0">
              <a:latin typeface="Times New Roman" panose="02020603050405020304" pitchFamily="18" charset="0"/>
              <a:cs typeface="Times New Roman" panose="02020603050405020304" pitchFamily="18" charset="0"/>
            </a:endParaRPr>
          </a:p>
        </p:txBody>
      </p:sp>
      <p:sp>
        <p:nvSpPr>
          <p:cNvPr id="28" name="TextBox 27"/>
          <p:cNvSpPr txBox="1"/>
          <p:nvPr/>
        </p:nvSpPr>
        <p:spPr>
          <a:xfrm>
            <a:off x="578345" y="3351236"/>
            <a:ext cx="1401096" cy="369332"/>
          </a:xfrm>
          <a:prstGeom prst="rect">
            <a:avLst/>
          </a:prstGeom>
          <a:noFill/>
        </p:spPr>
        <p:txBody>
          <a:bodyPr wrap="square" rtlCol="0">
            <a:spAutoFit/>
          </a:bodyPr>
          <a:lstStyle/>
          <a:p>
            <a:r>
              <a:rPr lang="ru-RU" sz="1800" b="1" dirty="0" smtClean="0">
                <a:solidFill>
                  <a:schemeClr val="accent2">
                    <a:lumMod val="75000"/>
                  </a:schemeClr>
                </a:solidFill>
                <a:latin typeface="Times New Roman" panose="02020603050405020304" pitchFamily="18" charset="0"/>
                <a:cs typeface="Times New Roman" panose="02020603050405020304" pitchFamily="18" charset="0"/>
              </a:rPr>
              <a:t>Изменения</a:t>
            </a:r>
            <a:endParaRPr lang="ru-RU" sz="18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0" name="Прямоугольник 29"/>
          <p:cNvSpPr/>
          <p:nvPr/>
        </p:nvSpPr>
        <p:spPr>
          <a:xfrm>
            <a:off x="2530825" y="2330195"/>
            <a:ext cx="1440160" cy="539606"/>
          </a:xfrm>
          <a:prstGeom prst="rect">
            <a:avLst/>
          </a:prstGeom>
          <a:noFill/>
          <a:ln>
            <a:solidFill>
              <a:srgbClr val="913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30"/>
          <p:cNvSpPr/>
          <p:nvPr/>
        </p:nvSpPr>
        <p:spPr>
          <a:xfrm>
            <a:off x="2537192" y="3260062"/>
            <a:ext cx="1440160" cy="539606"/>
          </a:xfrm>
          <a:prstGeom prst="rect">
            <a:avLst/>
          </a:prstGeom>
          <a:noFill/>
          <a:ln>
            <a:solidFill>
              <a:srgbClr val="913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p:cNvSpPr/>
          <p:nvPr/>
        </p:nvSpPr>
        <p:spPr>
          <a:xfrm>
            <a:off x="2537192" y="4243618"/>
            <a:ext cx="1440160" cy="53960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TextBox 39"/>
          <p:cNvSpPr txBox="1"/>
          <p:nvPr/>
        </p:nvSpPr>
        <p:spPr>
          <a:xfrm>
            <a:off x="2594513" y="2433217"/>
            <a:ext cx="1396536" cy="369332"/>
          </a:xfrm>
          <a:prstGeom prst="rect">
            <a:avLst/>
          </a:prstGeom>
          <a:noFill/>
        </p:spPr>
        <p:txBody>
          <a:bodyPr wrap="none" rtlCol="0">
            <a:spAutoFit/>
          </a:bodyPr>
          <a:lstStyle/>
          <a:p>
            <a:r>
              <a:rPr lang="ru-RU" sz="1800" b="1" dirty="0" smtClean="0">
                <a:latin typeface="Times New Roman" panose="02020603050405020304" pitchFamily="18" charset="0"/>
                <a:cs typeface="Times New Roman" panose="02020603050405020304" pitchFamily="18" charset="0"/>
              </a:rPr>
              <a:t>6 167 651,40</a:t>
            </a:r>
            <a:endParaRPr lang="ru-RU" sz="1800" b="1"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2594513" y="4336289"/>
            <a:ext cx="1396536" cy="369332"/>
          </a:xfrm>
          <a:prstGeom prst="rect">
            <a:avLst/>
          </a:prstGeom>
          <a:noFill/>
        </p:spPr>
        <p:txBody>
          <a:bodyPr wrap="none" rtlCol="0">
            <a:spAutoFit/>
          </a:bodyPr>
          <a:lstStyle/>
          <a:p>
            <a:r>
              <a:rPr lang="ru-RU" sz="1800" b="1" dirty="0" smtClean="0">
                <a:latin typeface="Times New Roman" panose="02020603050405020304" pitchFamily="18" charset="0"/>
                <a:cs typeface="Times New Roman" panose="02020603050405020304" pitchFamily="18" charset="0"/>
              </a:rPr>
              <a:t>6 207 561,89</a:t>
            </a:r>
            <a:endParaRPr lang="ru-RU" sz="1800" b="1" dirty="0">
              <a:latin typeface="Times New Roman" panose="02020603050405020304" pitchFamily="18" charset="0"/>
              <a:cs typeface="Times New Roman" panose="02020603050405020304" pitchFamily="18" charset="0"/>
            </a:endParaRPr>
          </a:p>
        </p:txBody>
      </p:sp>
      <p:sp>
        <p:nvSpPr>
          <p:cNvPr id="43" name="TextBox 42"/>
          <p:cNvSpPr txBox="1"/>
          <p:nvPr/>
        </p:nvSpPr>
        <p:spPr>
          <a:xfrm>
            <a:off x="7903066" y="3365785"/>
            <a:ext cx="588623" cy="369332"/>
          </a:xfrm>
          <a:prstGeom prst="rect">
            <a:avLst/>
          </a:prstGeom>
          <a:noFill/>
        </p:spPr>
        <p:txBody>
          <a:bodyPr wrap="none" rtlCol="0">
            <a:spAutoFit/>
          </a:bodyPr>
          <a:lstStyle/>
          <a:p>
            <a:pPr algn="ctr"/>
            <a:r>
              <a:rPr lang="ru-RU" sz="1800" b="1" dirty="0" smtClean="0">
                <a:latin typeface="Times New Roman" panose="02020603050405020304" pitchFamily="18" charset="0"/>
                <a:cs typeface="Times New Roman" panose="02020603050405020304" pitchFamily="18" charset="0"/>
              </a:rPr>
              <a:t>0,00</a:t>
            </a:r>
            <a:endParaRPr lang="ru-RU" sz="1800" b="1"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7934890" y="4374998"/>
            <a:ext cx="588623" cy="369332"/>
          </a:xfrm>
          <a:prstGeom prst="rect">
            <a:avLst/>
          </a:prstGeom>
          <a:noFill/>
        </p:spPr>
        <p:txBody>
          <a:bodyPr wrap="none" rtlCol="0">
            <a:spAutoFit/>
          </a:bodyPr>
          <a:lstStyle/>
          <a:p>
            <a:pPr algn="ctr"/>
            <a:r>
              <a:rPr lang="ru-RU" sz="1800" b="1" dirty="0" smtClean="0">
                <a:latin typeface="Times New Roman" panose="02020603050405020304" pitchFamily="18" charset="0"/>
                <a:cs typeface="Times New Roman" panose="02020603050405020304" pitchFamily="18" charset="0"/>
              </a:rPr>
              <a:t>0,00</a:t>
            </a:r>
            <a:endParaRPr lang="ru-RU" sz="1800" b="1"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7903066" y="2463092"/>
            <a:ext cx="588623" cy="369332"/>
          </a:xfrm>
          <a:prstGeom prst="rect">
            <a:avLst/>
          </a:prstGeom>
          <a:noFill/>
        </p:spPr>
        <p:txBody>
          <a:bodyPr wrap="none" rtlCol="0">
            <a:spAutoFit/>
          </a:bodyPr>
          <a:lstStyle/>
          <a:p>
            <a:pPr algn="ctr"/>
            <a:r>
              <a:rPr lang="ru-RU" sz="1800" b="1" dirty="0" smtClean="0">
                <a:latin typeface="Times New Roman" panose="02020603050405020304" pitchFamily="18" charset="0"/>
                <a:cs typeface="Times New Roman" panose="02020603050405020304" pitchFamily="18" charset="0"/>
              </a:rPr>
              <a:t>0,00</a:t>
            </a:r>
            <a:endParaRPr lang="ru-RU" sz="1800" b="1"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2558419" y="3351843"/>
            <a:ext cx="1297150" cy="646331"/>
          </a:xfrm>
          <a:prstGeom prst="rect">
            <a:avLst/>
          </a:prstGeom>
          <a:noFill/>
        </p:spPr>
        <p:txBody>
          <a:bodyPr wrap="none" rtlCol="0">
            <a:spAutoFit/>
          </a:bodyPr>
          <a:lstStyle/>
          <a:p>
            <a:r>
              <a:rPr lang="ru-RU" sz="1800" b="1" dirty="0" smtClean="0">
                <a:solidFill>
                  <a:schemeClr val="accent2">
                    <a:lumMod val="75000"/>
                  </a:schemeClr>
                </a:solidFill>
                <a:latin typeface="Times New Roman" panose="02020603050405020304" pitchFamily="18" charset="0"/>
                <a:cs typeface="Times New Roman" panose="02020603050405020304" pitchFamily="18" charset="0"/>
              </a:rPr>
              <a:t>+ 39 910,49</a:t>
            </a:r>
            <a:endParaRPr lang="ru-RU" sz="1800" b="1" dirty="0">
              <a:solidFill>
                <a:schemeClr val="accent2">
                  <a:lumMod val="75000"/>
                </a:schemeClr>
              </a:solidFill>
              <a:latin typeface="Times New Roman" panose="02020603050405020304" pitchFamily="18" charset="0"/>
              <a:cs typeface="Times New Roman" panose="02020603050405020304" pitchFamily="18" charset="0"/>
            </a:endParaRPr>
          </a:p>
          <a:p>
            <a:endParaRPr lang="ru-RU" sz="18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50" name="Блок-схема: альтернативный процесс 49"/>
          <p:cNvSpPr/>
          <p:nvPr/>
        </p:nvSpPr>
        <p:spPr>
          <a:xfrm>
            <a:off x="284645" y="5437644"/>
            <a:ext cx="9403497" cy="1132126"/>
          </a:xfrm>
          <a:prstGeom prst="flowChartAlternateProcess">
            <a:avLst/>
          </a:prstGeom>
          <a:noFill/>
          <a:ln>
            <a:solidFill>
              <a:srgbClr val="913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TextBox 50"/>
          <p:cNvSpPr txBox="1"/>
          <p:nvPr/>
        </p:nvSpPr>
        <p:spPr>
          <a:xfrm>
            <a:off x="1766566" y="5446323"/>
            <a:ext cx="2086891" cy="415498"/>
          </a:xfrm>
          <a:prstGeom prst="rect">
            <a:avLst/>
          </a:prstGeom>
          <a:noFill/>
        </p:spPr>
        <p:txBody>
          <a:bodyPr wrap="square" rtlCol="0">
            <a:spAutoFit/>
          </a:bodyPr>
          <a:lstStyle/>
          <a:p>
            <a:pPr algn="ctr"/>
            <a:r>
              <a:rPr lang="ru-RU" b="1" dirty="0" smtClean="0">
                <a:solidFill>
                  <a:schemeClr val="accent1">
                    <a:lumMod val="50000"/>
                  </a:schemeClr>
                </a:solidFill>
                <a:latin typeface="Times New Roman" panose="02020603050405020304" pitchFamily="18" charset="0"/>
                <a:cs typeface="Times New Roman" panose="02020603050405020304" pitchFamily="18" charset="0"/>
              </a:rPr>
              <a:t>2027 год </a:t>
            </a:r>
          </a:p>
        </p:txBody>
      </p:sp>
      <p:sp>
        <p:nvSpPr>
          <p:cNvPr id="52" name="TextBox 51"/>
          <p:cNvSpPr txBox="1"/>
          <p:nvPr/>
        </p:nvSpPr>
        <p:spPr>
          <a:xfrm>
            <a:off x="6436405" y="5446323"/>
            <a:ext cx="2164220" cy="415498"/>
          </a:xfrm>
          <a:prstGeom prst="rect">
            <a:avLst/>
          </a:prstGeom>
          <a:noFill/>
        </p:spPr>
        <p:txBody>
          <a:bodyPr wrap="square" rtlCol="0">
            <a:spAutoFit/>
          </a:bodyPr>
          <a:lstStyle/>
          <a:p>
            <a:pPr algn="ctr"/>
            <a:r>
              <a:rPr lang="ru-RU" b="1" dirty="0" smtClean="0">
                <a:solidFill>
                  <a:schemeClr val="accent1">
                    <a:lumMod val="50000"/>
                  </a:schemeClr>
                </a:solidFill>
                <a:latin typeface="Times New Roman" panose="02020603050405020304" pitchFamily="18" charset="0"/>
                <a:cs typeface="Times New Roman" panose="02020603050405020304" pitchFamily="18" charset="0"/>
              </a:rPr>
              <a:t>2028 год </a:t>
            </a:r>
          </a:p>
        </p:txBody>
      </p:sp>
      <p:sp>
        <p:nvSpPr>
          <p:cNvPr id="82" name="Прямоугольник 81"/>
          <p:cNvSpPr/>
          <p:nvPr/>
        </p:nvSpPr>
        <p:spPr>
          <a:xfrm>
            <a:off x="5277769" y="5879721"/>
            <a:ext cx="1552784" cy="561286"/>
          </a:xfrm>
          <a:prstGeom prst="rect">
            <a:avLst/>
          </a:prstGeom>
          <a:noFill/>
          <a:ln>
            <a:solidFill>
              <a:srgbClr val="913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TextBox 82"/>
          <p:cNvSpPr txBox="1"/>
          <p:nvPr/>
        </p:nvSpPr>
        <p:spPr>
          <a:xfrm>
            <a:off x="5411191" y="5964880"/>
            <a:ext cx="1396536" cy="369332"/>
          </a:xfrm>
          <a:prstGeom prst="rect">
            <a:avLst/>
          </a:prstGeom>
          <a:noFill/>
        </p:spPr>
        <p:txBody>
          <a:bodyPr wrap="none" rtlCol="0">
            <a:spAutoFit/>
          </a:bodyPr>
          <a:lstStyle/>
          <a:p>
            <a:r>
              <a:rPr lang="ru-RU" sz="1800" b="1" dirty="0" smtClean="0">
                <a:latin typeface="Times New Roman" panose="02020603050405020304" pitchFamily="18" charset="0"/>
                <a:cs typeface="Times New Roman" panose="02020603050405020304" pitchFamily="18" charset="0"/>
              </a:rPr>
              <a:t>5 302 163,81</a:t>
            </a:r>
            <a:endParaRPr lang="ru-RU" sz="1800" b="1" dirty="0">
              <a:latin typeface="Times New Roman" panose="02020603050405020304" pitchFamily="18" charset="0"/>
              <a:cs typeface="Times New Roman" panose="02020603050405020304" pitchFamily="18" charset="0"/>
            </a:endParaRPr>
          </a:p>
        </p:txBody>
      </p:sp>
      <p:sp>
        <p:nvSpPr>
          <p:cNvPr id="84" name="Прямоугольник 83"/>
          <p:cNvSpPr/>
          <p:nvPr/>
        </p:nvSpPr>
        <p:spPr>
          <a:xfrm>
            <a:off x="596365" y="5879721"/>
            <a:ext cx="1565834" cy="564347"/>
          </a:xfrm>
          <a:prstGeom prst="rect">
            <a:avLst/>
          </a:prstGeom>
          <a:noFill/>
          <a:ln>
            <a:solidFill>
              <a:srgbClr val="913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TextBox 84"/>
          <p:cNvSpPr txBox="1"/>
          <p:nvPr/>
        </p:nvSpPr>
        <p:spPr>
          <a:xfrm>
            <a:off x="684941" y="5978860"/>
            <a:ext cx="1396536" cy="369332"/>
          </a:xfrm>
          <a:prstGeom prst="rect">
            <a:avLst/>
          </a:prstGeom>
          <a:noFill/>
        </p:spPr>
        <p:txBody>
          <a:bodyPr wrap="none" rtlCol="0">
            <a:spAutoFit/>
          </a:bodyPr>
          <a:lstStyle/>
          <a:p>
            <a:r>
              <a:rPr lang="ru-RU" sz="1800" b="1" dirty="0">
                <a:latin typeface="Times New Roman" panose="02020603050405020304" pitchFamily="18" charset="0"/>
                <a:cs typeface="Times New Roman" panose="02020603050405020304" pitchFamily="18" charset="0"/>
              </a:rPr>
              <a:t>5 </a:t>
            </a:r>
            <a:r>
              <a:rPr lang="ru-RU" sz="1800" b="1" dirty="0" smtClean="0">
                <a:latin typeface="Times New Roman" panose="02020603050405020304" pitchFamily="18" charset="0"/>
                <a:cs typeface="Times New Roman" panose="02020603050405020304" pitchFamily="18" charset="0"/>
              </a:rPr>
              <a:t>587 007,45</a:t>
            </a:r>
            <a:endParaRPr lang="ru-RU" sz="1800" b="1" dirty="0">
              <a:latin typeface="Times New Roman" panose="02020603050405020304" pitchFamily="18" charset="0"/>
              <a:cs typeface="Times New Roman" panose="02020603050405020304" pitchFamily="18" charset="0"/>
            </a:endParaRPr>
          </a:p>
        </p:txBody>
      </p:sp>
      <p:sp>
        <p:nvSpPr>
          <p:cNvPr id="86" name="TextBox 85"/>
          <p:cNvSpPr txBox="1"/>
          <p:nvPr/>
        </p:nvSpPr>
        <p:spPr>
          <a:xfrm>
            <a:off x="2093393" y="5997147"/>
            <a:ext cx="1276311" cy="338554"/>
          </a:xfrm>
          <a:prstGeom prst="rect">
            <a:avLst/>
          </a:prstGeom>
          <a:noFill/>
        </p:spPr>
        <p:txBody>
          <a:bodyPr wrap="none" rtlCol="0">
            <a:spAutoFit/>
          </a:bodyPr>
          <a:lstStyle/>
          <a:p>
            <a:r>
              <a:rPr lang="ru-RU" sz="1600" b="1" dirty="0" smtClean="0">
                <a:solidFill>
                  <a:schemeClr val="accent2">
                    <a:lumMod val="75000"/>
                  </a:schemeClr>
                </a:solidFill>
                <a:latin typeface="Times New Roman" panose="02020603050405020304" pitchFamily="18" charset="0"/>
                <a:cs typeface="Times New Roman" panose="02020603050405020304" pitchFamily="18" charset="0"/>
              </a:rPr>
              <a:t>+ 240 251,65</a:t>
            </a:r>
            <a:endParaRPr lang="ru-RU" sz="16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87" name="TextBox 86"/>
          <p:cNvSpPr txBox="1"/>
          <p:nvPr/>
        </p:nvSpPr>
        <p:spPr>
          <a:xfrm>
            <a:off x="6784811" y="5964880"/>
            <a:ext cx="1276311" cy="338554"/>
          </a:xfrm>
          <a:prstGeom prst="rect">
            <a:avLst/>
          </a:prstGeom>
          <a:noFill/>
        </p:spPr>
        <p:txBody>
          <a:bodyPr wrap="none" rtlCol="0">
            <a:spAutoFit/>
          </a:bodyPr>
          <a:lstStyle/>
          <a:p>
            <a:r>
              <a:rPr lang="ru-RU" sz="1600" b="1" dirty="0" smtClean="0">
                <a:solidFill>
                  <a:schemeClr val="accent2">
                    <a:lumMod val="75000"/>
                  </a:schemeClr>
                </a:solidFill>
                <a:latin typeface="Times New Roman" panose="02020603050405020304" pitchFamily="18" charset="0"/>
                <a:cs typeface="Times New Roman" panose="02020603050405020304" pitchFamily="18" charset="0"/>
              </a:rPr>
              <a:t>+ 362 408,45</a:t>
            </a:r>
            <a:endParaRPr lang="ru-RU" sz="16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2" name="TextBox 41"/>
          <p:cNvSpPr txBox="1"/>
          <p:nvPr/>
        </p:nvSpPr>
        <p:spPr>
          <a:xfrm>
            <a:off x="217448" y="4220227"/>
            <a:ext cx="1983679" cy="584775"/>
          </a:xfrm>
          <a:prstGeom prst="rect">
            <a:avLst/>
          </a:prstGeom>
          <a:noFill/>
        </p:spPr>
        <p:txBody>
          <a:bodyPr wrap="square" rtlCol="0">
            <a:spAutoFit/>
          </a:bodyPr>
          <a:lstStyle/>
          <a:p>
            <a:pPr algn="ct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Решение от </a:t>
            </a:r>
            <a:r>
              <a:rPr lang="ru-RU" sz="1600" b="1" dirty="0" smtClean="0">
                <a:solidFill>
                  <a:srgbClr val="FF0000"/>
                </a:solidFill>
                <a:latin typeface="Times New Roman" panose="02020603050405020304" pitchFamily="18" charset="0"/>
                <a:cs typeface="Times New Roman" panose="02020603050405020304" pitchFamily="18" charset="0"/>
              </a:rPr>
              <a:t>10.12.2025 г. №41 </a:t>
            </a:r>
            <a:endParaRPr lang="ru-RU" sz="1600" b="1" dirty="0">
              <a:solidFill>
                <a:srgbClr val="FF0000"/>
              </a:solidFill>
              <a:latin typeface="Times New Roman" panose="02020603050405020304" pitchFamily="18" charset="0"/>
              <a:cs typeface="Times New Roman" panose="02020603050405020304" pitchFamily="18" charset="0"/>
            </a:endParaRPr>
          </a:p>
        </p:txBody>
      </p:sp>
      <p:sp>
        <p:nvSpPr>
          <p:cNvPr id="44" name="Скругленный прямоугольник 43"/>
          <p:cNvSpPr/>
          <p:nvPr/>
        </p:nvSpPr>
        <p:spPr>
          <a:xfrm>
            <a:off x="4559078" y="1479843"/>
            <a:ext cx="2160171" cy="3744000"/>
          </a:xfrm>
          <a:prstGeom prst="roundRect">
            <a:avLst/>
          </a:prstGeom>
          <a:noFill/>
          <a:ln>
            <a:solidFill>
              <a:srgbClr val="913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TextBox 47"/>
          <p:cNvSpPr txBox="1"/>
          <p:nvPr/>
        </p:nvSpPr>
        <p:spPr>
          <a:xfrm>
            <a:off x="4717077" y="1664723"/>
            <a:ext cx="1944216" cy="492443"/>
          </a:xfrm>
          <a:prstGeom prst="rect">
            <a:avLst/>
          </a:prstGeom>
          <a:noFill/>
        </p:spPr>
        <p:txBody>
          <a:bodyPr wrap="square" rtlCol="0">
            <a:spAutoFit/>
          </a:bodyPr>
          <a:lstStyle/>
          <a:p>
            <a:pPr algn="ctr"/>
            <a:r>
              <a:rPr lang="ru-RU" sz="2600" b="1" dirty="0" smtClean="0">
                <a:latin typeface="Times New Roman" panose="02020603050405020304" pitchFamily="18" charset="0"/>
                <a:cs typeface="Times New Roman" panose="02020603050405020304" pitchFamily="18" charset="0"/>
              </a:rPr>
              <a:t>Расходы</a:t>
            </a:r>
            <a:endParaRPr lang="ru-RU" sz="2600" b="1" dirty="0">
              <a:latin typeface="Times New Roman" panose="02020603050405020304" pitchFamily="18" charset="0"/>
              <a:cs typeface="Times New Roman" panose="02020603050405020304" pitchFamily="18" charset="0"/>
            </a:endParaRPr>
          </a:p>
        </p:txBody>
      </p:sp>
      <p:sp>
        <p:nvSpPr>
          <p:cNvPr id="49" name="Прямоугольник 48"/>
          <p:cNvSpPr/>
          <p:nvPr/>
        </p:nvSpPr>
        <p:spPr>
          <a:xfrm>
            <a:off x="4969105" y="2336232"/>
            <a:ext cx="1440160" cy="539606"/>
          </a:xfrm>
          <a:prstGeom prst="rect">
            <a:avLst/>
          </a:prstGeom>
          <a:noFill/>
          <a:ln>
            <a:solidFill>
              <a:srgbClr val="913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Прямоугольник 52"/>
          <p:cNvSpPr/>
          <p:nvPr/>
        </p:nvSpPr>
        <p:spPr>
          <a:xfrm>
            <a:off x="4975472" y="3266099"/>
            <a:ext cx="1440160" cy="539606"/>
          </a:xfrm>
          <a:prstGeom prst="rect">
            <a:avLst/>
          </a:prstGeom>
          <a:noFill/>
          <a:ln>
            <a:solidFill>
              <a:srgbClr val="913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Прямоугольник 53"/>
          <p:cNvSpPr/>
          <p:nvPr/>
        </p:nvSpPr>
        <p:spPr>
          <a:xfrm>
            <a:off x="4975472" y="4249655"/>
            <a:ext cx="1440160" cy="53960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TextBox 54"/>
          <p:cNvSpPr txBox="1"/>
          <p:nvPr/>
        </p:nvSpPr>
        <p:spPr>
          <a:xfrm>
            <a:off x="5032793" y="2439254"/>
            <a:ext cx="1396536" cy="369332"/>
          </a:xfrm>
          <a:prstGeom prst="rect">
            <a:avLst/>
          </a:prstGeom>
          <a:noFill/>
        </p:spPr>
        <p:txBody>
          <a:bodyPr wrap="none" rtlCol="0">
            <a:spAutoFit/>
          </a:bodyPr>
          <a:lstStyle/>
          <a:p>
            <a:r>
              <a:rPr lang="ru-RU" sz="1800" b="1" dirty="0" smtClean="0">
                <a:latin typeface="Times New Roman" panose="02020603050405020304" pitchFamily="18" charset="0"/>
                <a:cs typeface="Times New Roman" panose="02020603050405020304" pitchFamily="18" charset="0"/>
              </a:rPr>
              <a:t>6 167 651,40</a:t>
            </a:r>
            <a:endParaRPr lang="ru-RU" sz="1800" b="1" dirty="0">
              <a:latin typeface="Times New Roman" panose="02020603050405020304" pitchFamily="18" charset="0"/>
              <a:cs typeface="Times New Roman" panose="02020603050405020304" pitchFamily="18" charset="0"/>
            </a:endParaRPr>
          </a:p>
        </p:txBody>
      </p:sp>
      <p:sp>
        <p:nvSpPr>
          <p:cNvPr id="56" name="TextBox 55"/>
          <p:cNvSpPr txBox="1"/>
          <p:nvPr/>
        </p:nvSpPr>
        <p:spPr>
          <a:xfrm>
            <a:off x="5032793" y="4342326"/>
            <a:ext cx="1396536" cy="369332"/>
          </a:xfrm>
          <a:prstGeom prst="rect">
            <a:avLst/>
          </a:prstGeom>
          <a:noFill/>
        </p:spPr>
        <p:txBody>
          <a:bodyPr wrap="none" rtlCol="0">
            <a:spAutoFit/>
          </a:bodyPr>
          <a:lstStyle/>
          <a:p>
            <a:r>
              <a:rPr lang="ru-RU" sz="1800" b="1" dirty="0" smtClean="0">
                <a:latin typeface="Times New Roman" panose="02020603050405020304" pitchFamily="18" charset="0"/>
                <a:cs typeface="Times New Roman" panose="02020603050405020304" pitchFamily="18" charset="0"/>
              </a:rPr>
              <a:t>6 207 561,89</a:t>
            </a:r>
            <a:endParaRPr lang="ru-RU" sz="1800" b="1" dirty="0">
              <a:latin typeface="Times New Roman" panose="02020603050405020304" pitchFamily="18" charset="0"/>
              <a:cs typeface="Times New Roman" panose="02020603050405020304" pitchFamily="18" charset="0"/>
            </a:endParaRPr>
          </a:p>
        </p:txBody>
      </p:sp>
      <p:sp>
        <p:nvSpPr>
          <p:cNvPr id="57" name="TextBox 56"/>
          <p:cNvSpPr txBox="1"/>
          <p:nvPr/>
        </p:nvSpPr>
        <p:spPr>
          <a:xfrm>
            <a:off x="4996699" y="3357880"/>
            <a:ext cx="1297150" cy="646331"/>
          </a:xfrm>
          <a:prstGeom prst="rect">
            <a:avLst/>
          </a:prstGeom>
          <a:noFill/>
        </p:spPr>
        <p:txBody>
          <a:bodyPr wrap="none" rtlCol="0">
            <a:spAutoFit/>
          </a:bodyPr>
          <a:lstStyle/>
          <a:p>
            <a:r>
              <a:rPr lang="ru-RU" sz="1800" b="1" dirty="0">
                <a:solidFill>
                  <a:schemeClr val="accent2">
                    <a:lumMod val="75000"/>
                  </a:schemeClr>
                </a:solidFill>
                <a:latin typeface="Times New Roman" panose="02020603050405020304" pitchFamily="18" charset="0"/>
                <a:cs typeface="Times New Roman" panose="02020603050405020304" pitchFamily="18" charset="0"/>
              </a:rPr>
              <a:t>+ </a:t>
            </a:r>
            <a:r>
              <a:rPr lang="ru-RU" sz="1800" b="1" dirty="0" smtClean="0">
                <a:solidFill>
                  <a:schemeClr val="accent2">
                    <a:lumMod val="75000"/>
                  </a:schemeClr>
                </a:solidFill>
                <a:latin typeface="Times New Roman" panose="02020603050405020304" pitchFamily="18" charset="0"/>
                <a:cs typeface="Times New Roman" panose="02020603050405020304" pitchFamily="18" charset="0"/>
              </a:rPr>
              <a:t>39 910,49</a:t>
            </a:r>
            <a:endParaRPr lang="ru-RU" sz="1800" b="1" dirty="0">
              <a:solidFill>
                <a:schemeClr val="accent2">
                  <a:lumMod val="75000"/>
                </a:schemeClr>
              </a:solidFill>
              <a:latin typeface="Times New Roman" panose="02020603050405020304" pitchFamily="18" charset="0"/>
              <a:cs typeface="Times New Roman" panose="02020603050405020304" pitchFamily="18" charset="0"/>
            </a:endParaRPr>
          </a:p>
          <a:p>
            <a:endParaRPr lang="ru-RU" sz="18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58" name="Скругленный прямоугольник 57"/>
          <p:cNvSpPr/>
          <p:nvPr/>
        </p:nvSpPr>
        <p:spPr>
          <a:xfrm>
            <a:off x="6997358" y="1479843"/>
            <a:ext cx="2160171" cy="3744000"/>
          </a:xfrm>
          <a:prstGeom prst="roundRect">
            <a:avLst/>
          </a:prstGeom>
          <a:noFill/>
          <a:ln>
            <a:solidFill>
              <a:srgbClr val="913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TextBox 59"/>
          <p:cNvSpPr txBox="1"/>
          <p:nvPr/>
        </p:nvSpPr>
        <p:spPr>
          <a:xfrm>
            <a:off x="7157684" y="1699681"/>
            <a:ext cx="1944216" cy="492443"/>
          </a:xfrm>
          <a:prstGeom prst="rect">
            <a:avLst/>
          </a:prstGeom>
          <a:noFill/>
        </p:spPr>
        <p:txBody>
          <a:bodyPr wrap="square" rtlCol="0">
            <a:spAutoFit/>
          </a:bodyPr>
          <a:lstStyle/>
          <a:p>
            <a:pPr algn="ctr"/>
            <a:r>
              <a:rPr lang="ru-RU" sz="2600" b="1" dirty="0" smtClean="0">
                <a:latin typeface="Times New Roman" panose="02020603050405020304" pitchFamily="18" charset="0"/>
                <a:cs typeface="Times New Roman" panose="02020603050405020304" pitchFamily="18" charset="0"/>
              </a:rPr>
              <a:t>Дефицит</a:t>
            </a:r>
            <a:endParaRPr lang="ru-RU" sz="2600" b="1" dirty="0">
              <a:latin typeface="Times New Roman" panose="02020603050405020304" pitchFamily="18" charset="0"/>
              <a:cs typeface="Times New Roman" panose="02020603050405020304" pitchFamily="18" charset="0"/>
            </a:endParaRPr>
          </a:p>
        </p:txBody>
      </p:sp>
      <p:sp>
        <p:nvSpPr>
          <p:cNvPr id="67" name="Прямоугольник 66"/>
          <p:cNvSpPr/>
          <p:nvPr/>
        </p:nvSpPr>
        <p:spPr>
          <a:xfrm>
            <a:off x="7409712" y="2371190"/>
            <a:ext cx="1440160" cy="539606"/>
          </a:xfrm>
          <a:prstGeom prst="rect">
            <a:avLst/>
          </a:prstGeom>
          <a:noFill/>
          <a:ln>
            <a:solidFill>
              <a:srgbClr val="913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Прямоугольник 67"/>
          <p:cNvSpPr/>
          <p:nvPr/>
        </p:nvSpPr>
        <p:spPr>
          <a:xfrm>
            <a:off x="7416079" y="3301057"/>
            <a:ext cx="1440160" cy="539606"/>
          </a:xfrm>
          <a:prstGeom prst="rect">
            <a:avLst/>
          </a:prstGeom>
          <a:noFill/>
          <a:ln>
            <a:solidFill>
              <a:srgbClr val="913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Прямоугольник 68"/>
          <p:cNvSpPr/>
          <p:nvPr/>
        </p:nvSpPr>
        <p:spPr>
          <a:xfrm>
            <a:off x="7416079" y="4284613"/>
            <a:ext cx="1440160" cy="53960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Прямоугольник 58"/>
          <p:cNvSpPr/>
          <p:nvPr/>
        </p:nvSpPr>
        <p:spPr>
          <a:xfrm>
            <a:off x="8054350" y="5888780"/>
            <a:ext cx="1552784" cy="56128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TextBox 60"/>
          <p:cNvSpPr txBox="1"/>
          <p:nvPr/>
        </p:nvSpPr>
        <p:spPr>
          <a:xfrm>
            <a:off x="8157971" y="5999673"/>
            <a:ext cx="1396536" cy="369332"/>
          </a:xfrm>
          <a:prstGeom prst="rect">
            <a:avLst/>
          </a:prstGeom>
          <a:noFill/>
        </p:spPr>
        <p:txBody>
          <a:bodyPr wrap="none" rtlCol="0">
            <a:spAutoFit/>
          </a:bodyPr>
          <a:lstStyle/>
          <a:p>
            <a:r>
              <a:rPr lang="ru-RU" sz="1800" b="1" dirty="0" smtClean="0">
                <a:latin typeface="Times New Roman" panose="02020603050405020304" pitchFamily="18" charset="0"/>
                <a:cs typeface="Times New Roman" panose="02020603050405020304" pitchFamily="18" charset="0"/>
              </a:rPr>
              <a:t>5 664 572,26</a:t>
            </a:r>
            <a:endParaRPr lang="ru-RU" sz="1800" b="1" dirty="0">
              <a:latin typeface="Times New Roman" panose="02020603050405020304" pitchFamily="18" charset="0"/>
              <a:cs typeface="Times New Roman" panose="02020603050405020304" pitchFamily="18" charset="0"/>
            </a:endParaRPr>
          </a:p>
        </p:txBody>
      </p:sp>
      <p:sp>
        <p:nvSpPr>
          <p:cNvPr id="62" name="Прямоугольник 61"/>
          <p:cNvSpPr/>
          <p:nvPr/>
        </p:nvSpPr>
        <p:spPr>
          <a:xfrm>
            <a:off x="3317190" y="5888780"/>
            <a:ext cx="1552784" cy="56128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p:cNvSpPr txBox="1"/>
          <p:nvPr/>
        </p:nvSpPr>
        <p:spPr>
          <a:xfrm>
            <a:off x="3420811" y="5999673"/>
            <a:ext cx="1396536" cy="369332"/>
          </a:xfrm>
          <a:prstGeom prst="rect">
            <a:avLst/>
          </a:prstGeom>
          <a:noFill/>
        </p:spPr>
        <p:txBody>
          <a:bodyPr wrap="none" rtlCol="0">
            <a:spAutoFit/>
          </a:bodyPr>
          <a:lstStyle/>
          <a:p>
            <a:r>
              <a:rPr lang="ru-RU" sz="1800" b="1" dirty="0" smtClean="0">
                <a:latin typeface="Times New Roman" panose="02020603050405020304" pitchFamily="18" charset="0"/>
                <a:cs typeface="Times New Roman" panose="02020603050405020304" pitchFamily="18" charset="0"/>
              </a:rPr>
              <a:t>5 827 259,10</a:t>
            </a:r>
            <a:endParaRPr lang="ru-RU"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3019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6496" y="274638"/>
            <a:ext cx="9145016" cy="710398"/>
          </a:xfrm>
          <a:ln>
            <a:solidFill>
              <a:schemeClr val="bg1"/>
            </a:solidFill>
          </a:ln>
        </p:spPr>
        <p:txBody>
          <a:bodyPr>
            <a:noAutofit/>
          </a:bodyPr>
          <a:lstStyle/>
          <a:p>
            <a:pPr algn="ctr"/>
            <a:r>
              <a:rPr lang="ru-RU" sz="2000" b="1" cap="all" dirty="0" smtClean="0">
                <a:solidFill>
                  <a:schemeClr val="accent1">
                    <a:lumMod val="50000"/>
                  </a:schemeClr>
                </a:solidFill>
                <a:latin typeface="Times New Roman" panose="02020603050405020304" pitchFamily="18" charset="0"/>
                <a:cs typeface="Times New Roman" panose="02020603050405020304" pitchFamily="18" charset="0"/>
              </a:rPr>
              <a:t>ПЛАНИРУЕМЫЕ Изменения </a:t>
            </a:r>
            <a:r>
              <a:rPr lang="ru-RU" sz="2000" b="1" cap="all" dirty="0">
                <a:solidFill>
                  <a:schemeClr val="accent1">
                    <a:lumMod val="50000"/>
                  </a:schemeClr>
                </a:solidFill>
                <a:latin typeface="Times New Roman" panose="02020603050405020304" pitchFamily="18" charset="0"/>
                <a:cs typeface="Times New Roman" panose="02020603050405020304" pitchFamily="18" charset="0"/>
              </a:rPr>
              <a:t>в налоговом </a:t>
            </a:r>
            <a:r>
              <a:rPr lang="ru-RU" sz="2000" b="1" cap="all" dirty="0" smtClean="0">
                <a:solidFill>
                  <a:schemeClr val="accent1">
                    <a:lumMod val="50000"/>
                  </a:schemeClr>
                </a:solidFill>
                <a:latin typeface="Times New Roman" panose="02020603050405020304" pitchFamily="18" charset="0"/>
                <a:cs typeface="Times New Roman" panose="02020603050405020304" pitchFamily="18" charset="0"/>
              </a:rPr>
              <a:t>законодательстве</a:t>
            </a:r>
            <a:br>
              <a:rPr lang="ru-RU" sz="2000" b="1" cap="all" dirty="0" smtClean="0">
                <a:solidFill>
                  <a:schemeClr val="accent1">
                    <a:lumMod val="50000"/>
                  </a:schemeClr>
                </a:solidFill>
                <a:latin typeface="Times New Roman" panose="02020603050405020304" pitchFamily="18" charset="0"/>
                <a:cs typeface="Times New Roman" panose="02020603050405020304" pitchFamily="18" charset="0"/>
              </a:rPr>
            </a:br>
            <a:endParaRPr lang="ru-RU" sz="20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pPr marL="0" marR="0" lvl="0" indent="0" algn="r" defTabSz="1071563" rtl="0" eaLnBrk="1" fontAlgn="base" latinLnBrk="0" hangingPunct="1">
              <a:lnSpc>
                <a:spcPct val="100000"/>
              </a:lnSpc>
              <a:spcBef>
                <a:spcPct val="0"/>
              </a:spcBef>
              <a:spcAft>
                <a:spcPct val="0"/>
              </a:spcAft>
              <a:buClrTx/>
              <a:buSzTx/>
              <a:buFontTx/>
              <a:buNone/>
              <a:tabLst/>
              <a:defRPr/>
            </a:pPr>
            <a:endParaRPr kumimoji="0" lang="ru-RU" sz="1000" b="0" i="0" u="none" strike="noStrike" kern="1200" cap="none" spc="0" normalizeH="0" baseline="0" noProof="0" dirty="0" smtClean="0">
              <a:ln>
                <a:noFill/>
              </a:ln>
              <a:solidFill>
                <a:srgbClr val="94B6D2"/>
              </a:solidFill>
              <a:effectLst/>
              <a:uLnTx/>
              <a:uFillTx/>
              <a:latin typeface="Arial" charset="0"/>
              <a:ea typeface="+mn-ea"/>
              <a:cs typeface="Arial" charset="0"/>
            </a:endParaRPr>
          </a:p>
          <a:p>
            <a:pPr marL="0" marR="0" lvl="0" indent="0" algn="r" defTabSz="1071563" rtl="0" eaLnBrk="1" fontAlgn="base" latinLnBrk="0" hangingPunct="1">
              <a:lnSpc>
                <a:spcPct val="100000"/>
              </a:lnSpc>
              <a:spcBef>
                <a:spcPct val="0"/>
              </a:spcBef>
              <a:spcAft>
                <a:spcPct val="0"/>
              </a:spcAft>
              <a:buClrTx/>
              <a:buSzTx/>
              <a:buFontTx/>
              <a:buNone/>
              <a:tabLst/>
              <a:defRPr/>
            </a:pPr>
            <a:endParaRPr kumimoji="0" lang="ru-RU" sz="1000" b="0" i="0" u="none" strike="noStrike" kern="1200" cap="none" spc="0" normalizeH="0" baseline="0" noProof="0" dirty="0">
              <a:ln>
                <a:noFill/>
              </a:ln>
              <a:solidFill>
                <a:srgbClr val="94B6D2"/>
              </a:solidFill>
              <a:effectLst/>
              <a:uLnTx/>
              <a:uFillTx/>
              <a:latin typeface="Arial" charset="0"/>
              <a:ea typeface="+mn-ea"/>
              <a:cs typeface="Arial" charset="0"/>
            </a:endParaRPr>
          </a:p>
        </p:txBody>
      </p:sp>
      <p:sp>
        <p:nvSpPr>
          <p:cNvPr id="4" name="Прямоугольник 3"/>
          <p:cNvSpPr/>
          <p:nvPr/>
        </p:nvSpPr>
        <p:spPr>
          <a:xfrm>
            <a:off x="56456" y="828782"/>
            <a:ext cx="9649072" cy="5724644"/>
          </a:xfrm>
          <a:prstGeom prst="rect">
            <a:avLst/>
          </a:prstGeom>
        </p:spPr>
        <p:txBody>
          <a:bodyPr wrap="square" anchor="ctr">
            <a:spAutoFit/>
          </a:bodyPr>
          <a:lstStyle/>
          <a:p>
            <a:pPr marL="0" marR="0" lvl="0" indent="0" algn="l" defTabSz="1071563" rtl="0" eaLnBrk="1" fontAlgn="base" latinLnBrk="0" hangingPunct="1">
              <a:lnSpc>
                <a:spcPct val="100000"/>
              </a:lnSpc>
              <a:spcBef>
                <a:spcPct val="0"/>
              </a:spcBef>
              <a:spcAft>
                <a:spcPct val="0"/>
              </a:spcAft>
              <a:buClrTx/>
              <a:buSzTx/>
              <a:buFontTx/>
              <a:buNone/>
              <a:tabLst/>
              <a:defRPr/>
            </a:pPr>
            <a:r>
              <a:rPr kumimoji="0" lang="ru-RU"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НДФЛ</a:t>
            </a:r>
          </a:p>
          <a:p>
            <a:pPr marL="0" marR="0" lvl="0" indent="0" algn="l" defTabSz="1071563" rtl="0" eaLnBrk="1" fontAlgn="base" latinLnBrk="0" hangingPunct="1">
              <a:lnSpc>
                <a:spcPct val="100000"/>
              </a:lnSpc>
              <a:spcBef>
                <a:spcPct val="0"/>
              </a:spcBef>
              <a:spcAft>
                <a:spcPct val="0"/>
              </a:spcAft>
              <a:buClrTx/>
              <a:buSzTx/>
              <a:buFontTx/>
              <a:buNone/>
              <a:tabLst/>
              <a:defRPr/>
            </a:pP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1071563" rtl="0" eaLnBrk="1" fontAlgn="base" latinLnBrk="0" hangingPunct="1">
              <a:lnSpc>
                <a:spcPts val="2160"/>
              </a:lnSpc>
              <a:spcBef>
                <a:spcPct val="0"/>
              </a:spcBef>
              <a:spcAft>
                <a:spcPct val="0"/>
              </a:spcAft>
              <a:buClrTx/>
              <a:buSzTx/>
              <a:buFontTx/>
              <a:buNone/>
              <a:tabLst/>
              <a:defRPr/>
            </a:pP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для стандартного вычета на детей учитываются только доходы основной базы </a:t>
            </a:r>
            <a:endPar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1071563" rtl="0" eaLnBrk="1" fontAlgn="base" latinLnBrk="0" hangingPunct="1">
              <a:lnSpc>
                <a:spcPts val="2160"/>
              </a:lnSpc>
              <a:spcBef>
                <a:spcPct val="0"/>
              </a:spcBef>
              <a:spcAft>
                <a:spcPct val="0"/>
              </a:spcAft>
              <a:buClrTx/>
              <a:buSzTx/>
              <a:buFontTx/>
              <a:buNone/>
              <a:tabLst/>
              <a:defRPr/>
            </a:pP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1071563" rtl="0" eaLnBrk="1" fontAlgn="base" latinLnBrk="0" hangingPunct="1">
              <a:lnSpc>
                <a:spcPts val="2160"/>
              </a:lnSpc>
              <a:spcBef>
                <a:spcPct val="0"/>
              </a:spcBef>
              <a:spcAft>
                <a:spcPct val="0"/>
              </a:spcAft>
              <a:buClrTx/>
              <a:buSzTx/>
              <a:buFontTx/>
              <a:buNone/>
              <a:tabLst/>
              <a:defRPr/>
            </a:pP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установление налоговой льготы по доходам от продажи жилого помещения </a:t>
            </a: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при     улучшении </a:t>
            </a:r>
          </a:p>
          <a:p>
            <a:pPr marL="0" marR="0" lvl="0" indent="0" algn="l" defTabSz="1071563" rtl="0" eaLnBrk="1" fontAlgn="base" latinLnBrk="0" hangingPunct="1">
              <a:lnSpc>
                <a:spcPts val="2160"/>
              </a:lnSpc>
              <a:spcBef>
                <a:spcPct val="0"/>
              </a:spcBef>
              <a:spcAft>
                <a:spcPct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жилищных      условий </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для семей с детьми, признанными судом не дееспособными, в независимости </a:t>
            </a: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от</a:t>
            </a:r>
          </a:p>
          <a:p>
            <a:pPr marL="0" marR="0" lvl="0" indent="0" algn="l" defTabSz="1071563" rtl="0" eaLnBrk="1" fontAlgn="base" latinLnBrk="0" hangingPunct="1">
              <a:lnSpc>
                <a:spcPts val="2160"/>
              </a:lnSpc>
              <a:spcBef>
                <a:spcPct val="0"/>
              </a:spcBef>
              <a:spcAft>
                <a:spcPct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их </a:t>
            </a: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возраста</a:t>
            </a:r>
          </a:p>
          <a:p>
            <a:pPr marL="0" marR="0" lvl="0" indent="0" algn="l" defTabSz="1071563" rtl="0" eaLnBrk="1" fontAlgn="base" latinLnBrk="0" hangingPunct="1">
              <a:lnSpc>
                <a:spcPts val="2160"/>
              </a:lnSpc>
              <a:spcBef>
                <a:spcPct val="0"/>
              </a:spcBef>
              <a:spcAft>
                <a:spcPct val="0"/>
              </a:spcAft>
              <a:buClrTx/>
              <a:buSzTx/>
              <a:buFontTx/>
              <a:buNone/>
              <a:tabLst/>
              <a:defRPr/>
            </a:pP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1071563" rtl="0" eaLnBrk="1" fontAlgn="base" latinLnBrk="0" hangingPunct="1">
              <a:lnSpc>
                <a:spcPts val="2160"/>
              </a:lnSpc>
              <a:spcBef>
                <a:spcPct val="0"/>
              </a:spcBef>
              <a:spcAft>
                <a:spcPct val="0"/>
              </a:spcAft>
              <a:buClrTx/>
              <a:buSzTx/>
              <a:buFontTx/>
              <a:buNone/>
              <a:tabLst/>
              <a:defRPr/>
            </a:pP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введение обязанности налогоплательщиков самостоятельно декларировать и уплачивать налог </a:t>
            </a:r>
            <a:endPar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1071563" rtl="0" eaLnBrk="1" fontAlgn="base" latinLnBrk="0" hangingPunct="1">
              <a:lnSpc>
                <a:spcPts val="2160"/>
              </a:lnSpc>
              <a:spcBef>
                <a:spcPct val="0"/>
              </a:spcBef>
              <a:spcAft>
                <a:spcPct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при частичном </a:t>
            </a:r>
            <a:r>
              <a:rPr kumimoji="0" lang="ru-RU" sz="1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неудержании</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налога налоговым </a:t>
            </a: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агентом</a:t>
            </a:r>
          </a:p>
          <a:p>
            <a:pPr marL="0" marR="0" lvl="0" indent="0" algn="l" defTabSz="1071563" rtl="0" eaLnBrk="1" fontAlgn="base" latinLnBrk="0" hangingPunct="1">
              <a:lnSpc>
                <a:spcPts val="2160"/>
              </a:lnSpc>
              <a:spcBef>
                <a:spcPct val="0"/>
              </a:spcBef>
              <a:spcAft>
                <a:spcPct val="0"/>
              </a:spcAft>
              <a:buClrTx/>
              <a:buSzTx/>
              <a:buFontTx/>
              <a:buNone/>
              <a:tabLst/>
              <a:defRPr/>
            </a:pP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1071563" rtl="0" eaLnBrk="1" fontAlgn="base" latinLnBrk="0" hangingPunct="1">
              <a:lnSpc>
                <a:spcPts val="2160"/>
              </a:lnSpc>
              <a:spcBef>
                <a:spcPct val="0"/>
              </a:spcBef>
              <a:spcAft>
                <a:spcPct val="0"/>
              </a:spcAft>
              <a:buClrTx/>
              <a:buSzTx/>
              <a:buFontTx/>
              <a:buNone/>
              <a:tabLst/>
              <a:defRPr/>
            </a:pP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налоговых агентов обяжут исчислять налог по каждой сумме вне зависимости от размера выигрыша</a:t>
            </a: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1071563" rtl="0" eaLnBrk="1" fontAlgn="base" latinLnBrk="0" hangingPunct="1">
              <a:lnSpc>
                <a:spcPts val="2160"/>
              </a:lnSpc>
              <a:spcBef>
                <a:spcPct val="0"/>
              </a:spcBef>
              <a:spcAft>
                <a:spcPct val="0"/>
              </a:spcAft>
              <a:buClrTx/>
              <a:buSzTx/>
              <a:buFontTx/>
              <a:buNone/>
              <a:tabLst/>
              <a:defRPr/>
            </a:pP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полученного </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участниками азартных игр, проводимых в букмекерской конторе и тотализаторе (ранее </a:t>
            </a:r>
            <a:endPar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1071563" rtl="0" eaLnBrk="1" fontAlgn="base" latinLnBrk="0" hangingPunct="1">
              <a:lnSpc>
                <a:spcPts val="2160"/>
              </a:lnSpc>
              <a:spcBef>
                <a:spcPct val="0"/>
              </a:spcBef>
              <a:spcAft>
                <a:spcPct val="0"/>
              </a:spcAft>
              <a:buClrTx/>
              <a:buSzTx/>
              <a:buFontTx/>
              <a:buNone/>
              <a:tabLst/>
              <a:defRPr/>
            </a:pP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исчислялся </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налог по выигрышам </a:t>
            </a: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свыше</a:t>
            </a: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15 тыс. руб.)</a:t>
            </a:r>
          </a:p>
          <a:p>
            <a:pPr marL="0" marR="0" lvl="0" indent="0" algn="l" defTabSz="1071563" rtl="0" eaLnBrk="1" fontAlgn="base" latinLnBrk="0" hangingPunct="1">
              <a:lnSpc>
                <a:spcPts val="2160"/>
              </a:lnSpc>
              <a:spcBef>
                <a:spcPct val="0"/>
              </a:spcBef>
              <a:spcAft>
                <a:spcPct val="0"/>
              </a:spcAft>
              <a:buClrTx/>
              <a:buSzTx/>
              <a:buFontTx/>
              <a:buNone/>
              <a:tabLst/>
              <a:defRPr/>
            </a:pP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1071563" rtl="0" eaLnBrk="1" fontAlgn="base" latinLnBrk="0" hangingPunct="1">
              <a:lnSpc>
                <a:spcPts val="2160"/>
              </a:lnSpc>
              <a:spcBef>
                <a:spcPct val="0"/>
              </a:spcBef>
              <a:spcAft>
                <a:spcPct val="0"/>
              </a:spcAft>
              <a:buClrTx/>
              <a:buSzTx/>
              <a:buFontTx/>
              <a:buNone/>
              <a:tabLst/>
              <a:defRPr/>
            </a:pP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по физическим лицам, признаваемым иностранными агентами:</a:t>
            </a:r>
          </a:p>
          <a:p>
            <a:pPr marL="0" marR="0" lvl="0" indent="0" algn="l" defTabSz="1071563" rtl="0" eaLnBrk="1" fontAlgn="base" latinLnBrk="0" hangingPunct="1">
              <a:lnSpc>
                <a:spcPts val="2160"/>
              </a:lnSpc>
              <a:spcBef>
                <a:spcPct val="0"/>
              </a:spcBef>
              <a:spcAft>
                <a:spcPct val="0"/>
              </a:spcAft>
              <a:buClrTx/>
              <a:buSzTx/>
              <a:buFontTx/>
              <a:buNone/>
              <a:tabLst/>
              <a:defRPr/>
            </a:pP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-доходы </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облагаются </a:t>
            </a: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по ставке </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30 процентов</a:t>
            </a:r>
          </a:p>
          <a:p>
            <a:pPr marL="0" marR="0" lvl="0" indent="0" algn="l" defTabSz="1071563" rtl="0" eaLnBrk="1" fontAlgn="base" latinLnBrk="0" hangingPunct="1">
              <a:lnSpc>
                <a:spcPts val="2160"/>
              </a:lnSpc>
              <a:spcBef>
                <a:spcPct val="0"/>
              </a:spcBef>
              <a:spcAft>
                <a:spcPct val="0"/>
              </a:spcAft>
              <a:buClrTx/>
              <a:buSzTx/>
              <a:buFontTx/>
              <a:buNone/>
              <a:tabLst/>
              <a:defRPr/>
            </a:pP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доходы от продажи имущества (в том числе полученного в порядке наследования и дарения), </a:t>
            </a: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долей</a:t>
            </a:r>
          </a:p>
          <a:p>
            <a:pPr marL="0" marR="0" lvl="0" indent="0" algn="l" defTabSz="1071563" rtl="0" eaLnBrk="1" fontAlgn="base" latinLnBrk="0" hangingPunct="1">
              <a:lnSpc>
                <a:spcPts val="2160"/>
              </a:lnSpc>
              <a:spcBef>
                <a:spcPct val="0"/>
              </a:spcBef>
              <a:spcAft>
                <a:spcPct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в   уставном </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капитале, акций, паёв, облигаций облагаются вне зависимости от срока владения</a:t>
            </a:r>
          </a:p>
          <a:p>
            <a:pPr marL="0" marR="0" lvl="0" indent="0" algn="l" defTabSz="1071563" rtl="0" eaLnBrk="1" fontAlgn="base" latinLnBrk="0" hangingPunct="1">
              <a:lnSpc>
                <a:spcPts val="2160"/>
              </a:lnSpc>
              <a:spcBef>
                <a:spcPct val="0"/>
              </a:spcBef>
              <a:spcAft>
                <a:spcPct val="0"/>
              </a:spcAft>
              <a:buClrTx/>
              <a:buSzTx/>
              <a:buFontTx/>
              <a:buNone/>
              <a:tabLst/>
              <a:defRPr/>
            </a:pP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-не </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применяются инвестиционный налоговый вычет и налоговый вычет на долгосрочные сбережения</a:t>
            </a:r>
          </a:p>
        </p:txBody>
      </p:sp>
    </p:spTree>
    <p:extLst>
      <p:ext uri="{BB962C8B-B14F-4D97-AF65-F5344CB8AC3E}">
        <p14:creationId xmlns:p14="http://schemas.microsoft.com/office/powerpoint/2010/main" val="41342943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MC3IB9SfES.j14PMlvtxw"/>
</p:tagLst>
</file>

<file path=ppt/theme/theme1.xml><?xml version="1.0" encoding="utf-8"?>
<a:theme xmlns:a="http://schemas.openxmlformats.org/drawingml/2006/main" name="Базис">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Базис">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24429</TotalTime>
  <Words>9064</Words>
  <Application>Microsoft Office PowerPoint</Application>
  <PresentationFormat>Лист A4 (210x297 мм)</PresentationFormat>
  <Paragraphs>2053</Paragraphs>
  <Slides>57</Slides>
  <Notes>36</Notes>
  <HiddenSlides>0</HiddenSlides>
  <MMClips>0</MMClips>
  <ScaleCrop>false</ScaleCrop>
  <HeadingPairs>
    <vt:vector size="8" baseType="variant">
      <vt:variant>
        <vt:lpstr>Использованные шрифты</vt:lpstr>
      </vt:variant>
      <vt:variant>
        <vt:i4>10</vt:i4>
      </vt:variant>
      <vt:variant>
        <vt:lpstr>Тема</vt:lpstr>
      </vt:variant>
      <vt:variant>
        <vt:i4>1</vt:i4>
      </vt:variant>
      <vt:variant>
        <vt:lpstr>Внедренные серверы OLE</vt:lpstr>
      </vt:variant>
      <vt:variant>
        <vt:i4>1</vt:i4>
      </vt:variant>
      <vt:variant>
        <vt:lpstr>Заголовки слайдов</vt:lpstr>
      </vt:variant>
      <vt:variant>
        <vt:i4>57</vt:i4>
      </vt:variant>
    </vt:vector>
  </HeadingPairs>
  <TitlesOfParts>
    <vt:vector size="69" baseType="lpstr">
      <vt:lpstr>Arial</vt:lpstr>
      <vt:lpstr>Arial Narrow</vt:lpstr>
      <vt:lpstr>Bahnschrift SemiCondensed</vt:lpstr>
      <vt:lpstr>Calibri</vt:lpstr>
      <vt:lpstr>Corbel</vt:lpstr>
      <vt:lpstr>Georgia</vt:lpstr>
      <vt:lpstr>Impact</vt:lpstr>
      <vt:lpstr>Tahoma</vt:lpstr>
      <vt:lpstr>Times New Roman</vt:lpstr>
      <vt:lpstr>Wingdings</vt:lpstr>
      <vt:lpstr>Базис</vt:lpstr>
      <vt:lpstr>Диаграмма</vt:lpstr>
      <vt:lpstr>Презентация PowerPoint</vt:lpstr>
      <vt:lpstr>СОДЕРЖАНИЕ</vt:lpstr>
      <vt:lpstr>Презентация PowerPoint</vt:lpstr>
      <vt:lpstr> ШПАКОВСКИЙ МУНИЦИПАЛЬНЫЙ ОКРУГ СТАВРОПОЛЬСКОГО КРАЯ Административно-территориальное деление и общая информация</vt:lpstr>
      <vt:lpstr>Презентация PowerPoint</vt:lpstr>
      <vt:lpstr>Презентация PowerPoint</vt:lpstr>
      <vt:lpstr>ОСНОВНЫЕ ХАРАКТЕРИСТИКИ БЮДЖЕТА  ШПАКОВСКОГО МУНИЦИПАЛЬНОГО ОКРУГА </vt:lpstr>
      <vt:lpstr>КОРРЕКТИРОВКА ПОКАЗАТЕЛЕЙ ПРОЕКТА БЮДЖЕТА  ШПАКОВСКОГО МУНИЦИПАЛЬНОГО ОКРУГА  СТАВРОПОЛЬСКОГО КРАЯ НА 2026 – 2028 ГОДЫ</vt:lpstr>
      <vt:lpstr>ПЛАНИРУЕМЫЕ Изменения в налоговом законодательстве </vt:lpstr>
      <vt:lpstr> ПЛАНИРУЕМЫЕ Изменения в налоговом законодательстве </vt:lpstr>
      <vt:lpstr>  ПЛАНИРУЕМЫЕ Изменения в налоговом законодательстве </vt:lpstr>
      <vt:lpstr> ПЛАНИРУЕМЫЕ Изменения в налоговом законодательстве </vt:lpstr>
      <vt:lpstr>ДИНАМИКА РОСТА ДОХОДОВ БЮДЖЕТА ШПАКОВСКОГО МУНИЦИПАЛЬНОГО ОКРУГА СТАВРОПОЛЬСКОГО КРАЯ  ЗА 2023-2028 ГОДЫ</vt:lpstr>
      <vt:lpstr>ДИНАМИКА РОСТА ДОХОДОВ БЮДЖЕТА ШПАКОВСКОГО МУНИЦИПАЛЬНОГО ОКРУГА СТАВРОПОЛЬСКОГО КРАЯ  ЗА 2022 - 2028 ГОДЫ</vt:lpstr>
      <vt:lpstr>ДЕЯТЕЛЬНОСТЬ ОРГАНОВ МЕСТНОГО САМОУПРАВЛЕНИЯ, ВЛИЯЮЩАЯ НА ИЗМЕНЕНИЕ ДОХОДОВ БЮДЖЕТА </vt:lpstr>
      <vt:lpstr> ОБЪЁМ И СТРУКТУРА ДОХОДОВ В ДИНАМИКЕ  </vt:lpstr>
      <vt:lpstr>СТРУКТУРА ДОХОДОВ БЮДЖЕТА В 2024-2028 ГОДАХ</vt:lpstr>
      <vt:lpstr>СТРУКТУРА ДОХОДОВ БЮДЖЕТА В 2024-2028 ГОДАХ</vt:lpstr>
      <vt:lpstr>ДИНАМИКА СОБСТВЕННЫХ ДОХОДОВ </vt:lpstr>
      <vt:lpstr>СТРУКТУРА  СОБСТВЕННЫХ ДОХОДОВ БЮДЖЕТА НА 2026 ГОД</vt:lpstr>
      <vt:lpstr>Презентация PowerPoint</vt:lpstr>
      <vt:lpstr>ДОЛЯ СУБСИДИЙ, СУБВЕНЦИЙ И ИНЫХ МЕЖБЮДЖЕТНЫХ ТРАНСФЕРТОВ В ОБЩЕМ ОБЪЕМЕ БЕЗВОЗМЕЗДНЫХ ПОСТУПЛЕНИЙ</vt:lpstr>
      <vt:lpstr>СВЕДЕНИЯ О НАЛОГОВЫХ РАСХОДАХ (НАЛОГОВЫХ ЛЬГОТАХ) В ШПАКОВСКОМ МУНИЦИПАЛЬНОМ ОКРУГЕ СТАВРОПОЛЬСКОГО КРАЯ</vt:lpstr>
      <vt:lpstr>ДИНАМИКА РАСХОДОВ БЮДЖЕТА ШПАКОВСКОГО МУНИЦИПАЛЬНОГО ОКРУГА СТАВРОПОЛЬСКОГО КРАЯ  ЗА 2023-2028 ГОДЫ</vt:lpstr>
      <vt:lpstr>Презентация PowerPoint</vt:lpstr>
      <vt:lpstr>Презентация PowerPoint</vt:lpstr>
      <vt:lpstr>Презентация PowerPoint</vt:lpstr>
      <vt:lpstr> РАСХОДЫ БЮДЖЕТА ШПАКОВСКОГО МУНИЦИПАЛЬНОГО ОКРУГА  С УЧЕТОМ ИНТЕРЕСОВ ЦЕЛЕВЫХ ГРУПП ПОЛЬЗОВАТЕЛЕЙ</vt:lpstr>
      <vt:lpstr>РАСХОДЫ ОТРАСЛЕЙ СОЦИАЛЬНО-КУЛЬТУРНОЙ СФЕРЫ В 2025-2028 ГГ И ДОЛЯ В ОБЩЕЙ СТРУКТУРЕ БЮДЖЕТА </vt:lpstr>
      <vt:lpstr>Презентация PowerPoint</vt:lpstr>
      <vt:lpstr>РАСХОДЫ НА СОЦИАЛЬНУЮ ПОДДЕРЖКУ ОТДЕЛЬНЫХ КАТЕГОРИЙ ГРАЖДАН В 2026-2028 ГОДАХ</vt:lpstr>
      <vt:lpstr>РАСХОДЫ НА СОЦИАЛЬНУЮ ПОДДЕРЖКУ ОТДЕЛЬНЫХ КАТЕГОРИЙ ГРАЖДАН В 2026-2028 ГОДАХ</vt:lpstr>
      <vt:lpstr>РАСХОДЫ НА СОЦИАЛЬНУЮ ПОДДЕРЖКУ ОТДЕЛЬНЫХ КАТЕГОРИЙ ГРАЖДАН В 2026-2028 ГОДАХ</vt:lpstr>
      <vt:lpstr>РАСХОДЫ НА СОЦИАЛЬНУЮ ПОДДЕРЖКУ ОТДЕЛЬНЫХ КАТЕГОРИЙ ГРАЖДАН В 2026 ГОДУ</vt:lpstr>
      <vt:lpstr>Презентация PowerPoint</vt:lpstr>
      <vt:lpstr>Презентация PowerPoint</vt:lpstr>
      <vt:lpstr>Презентация PowerPoint</vt:lpstr>
      <vt:lpstr>Презентация PowerPoint</vt:lpstr>
      <vt:lpstr>ОБЕСПЕЧЕНИЕ ЖИЛЬЕМ МОЛОДЫХ СЕМЕЙ  НА ТЕРРИТОРИИ ШПАКОВСКОГО МУНИЦИПАЛЬНОГО ОКРУГА</vt:lpstr>
      <vt:lpstr>Презентация PowerPoint</vt:lpstr>
      <vt:lpstr>Презентация PowerPoint</vt:lpstr>
      <vt:lpstr>Презентация PowerPoint</vt:lpstr>
      <vt:lpstr>Презентация PowerPoint</vt:lpstr>
      <vt:lpstr>Презентация PowerPoint</vt:lpstr>
      <vt:lpstr>РАЗВИТИЕ ТРАНСПОРТНОЙ ИНФРАСТРУКТУРЫ  (МУНИЦИПАЛЬНЫЙ ДОРОЖНЫЙ ФОНД)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УРОВЕНЬ ДОЛГОВОЙ НАГРУЗКИ НА БЮДЖЕТ ШПАКОВСКОГО МУНИЦИПАЛЬНОГО ОКРУГА СТАВРОПОЛЬСКОГО КРАЯ  НА 2026-2028 ГОДЫ </vt:lpstr>
      <vt:lpstr>ПЛАНИРУЕМЫЙ (ПРЕДЕЛЬНЫЙ) ОБЪЕМ МУНИЦИПАЛЬНОГО ДОЛГА НА 2026 ГОД И ПЛАНОВЫЙ ПЕРИОД 2027 И 2028 ГОДОВ В СРАВНЕНИИ С ОЖИДАЕМЫМ ИСПОЛНЕНИЕМ ЗА 2025 ГОД (ОЦЕНКА ТЕКУЩЕГО ФИНАНСОВОГО ГОДА) И ОТЧЕТОМ ЗА 2024 ГОД (ОТЧЕТНЫЙ ФИНАНСОВЫЙ ГОД)</vt:lpstr>
      <vt:lpstr>ИФОРМАЦИЯ О ПОЗИЦИИ  ШПАКОВСКОГО МУНИЦИПАЛЬНОГО ОКРУГА  В РЕЙТИНГАХ СТАВРОПОЛЬСКОГО КРАЯ  </vt:lpstr>
      <vt:lpstr>ИНФОРМИРОВАНИЕ ГРАЖДАН и их участие в обсуждении вопросов местного значения</vt:lpstr>
      <vt:lpstr>ИНФОРМИРОВАНИЕ ГРАЖДАН и их участие в обсуждении вопросов местного значения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LiSO</dc:creator>
  <cp:lastModifiedBy>GaNV</cp:lastModifiedBy>
  <cp:revision>1430</cp:revision>
  <cp:lastPrinted>2024-12-18T14:41:50Z</cp:lastPrinted>
  <dcterms:created xsi:type="dcterms:W3CDTF">2020-11-06T12:35:26Z</dcterms:created>
  <dcterms:modified xsi:type="dcterms:W3CDTF">2025-12-23T08:13:17Z</dcterms:modified>
</cp:coreProperties>
</file>