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95" r:id="rId7"/>
    <p:sldId id="296" r:id="rId8"/>
    <p:sldId id="291" r:id="rId9"/>
    <p:sldId id="272" r:id="rId10"/>
    <p:sldId id="298" r:id="rId11"/>
    <p:sldId id="297" r:id="rId12"/>
    <p:sldId id="274" r:id="rId13"/>
    <p:sldId id="275" r:id="rId14"/>
    <p:sldId id="278" r:id="rId15"/>
    <p:sldId id="305" r:id="rId16"/>
    <p:sldId id="306" r:id="rId17"/>
    <p:sldId id="307" r:id="rId18"/>
    <p:sldId id="308" r:id="rId19"/>
    <p:sldId id="299" r:id="rId20"/>
    <p:sldId id="300" r:id="rId21"/>
    <p:sldId id="288" r:id="rId22"/>
    <p:sldId id="302" r:id="rId23"/>
    <p:sldId id="303" r:id="rId24"/>
    <p:sldId id="30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18" autoAdjust="0"/>
  </p:normalViewPr>
  <p:slideViewPr>
    <p:cSldViewPr snapToGrid="0">
      <p:cViewPr varScale="1">
        <p:scale>
          <a:sx n="108" d="100"/>
          <a:sy n="108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тепловой сети в двухтрубном исполнении, км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Лист1!$A$2:$A$24</c:f>
              <c:strCache>
                <c:ptCount val="23"/>
                <c:pt idx="0">
                  <c:v>№38-01</c:v>
                </c:pt>
                <c:pt idx="1">
                  <c:v>№38-02</c:v>
                </c:pt>
                <c:pt idx="2">
                  <c:v>№38-03</c:v>
                </c:pt>
                <c:pt idx="3">
                  <c:v>№38-04</c:v>
                </c:pt>
                <c:pt idx="4">
                  <c:v>№38-05</c:v>
                </c:pt>
                <c:pt idx="5">
                  <c:v>№38-07</c:v>
                </c:pt>
                <c:pt idx="6">
                  <c:v>№38-08</c:v>
                </c:pt>
                <c:pt idx="7">
                  <c:v>№38-09</c:v>
                </c:pt>
                <c:pt idx="8">
                  <c:v>№38-10</c:v>
                </c:pt>
                <c:pt idx="9">
                  <c:v>№38-11</c:v>
                </c:pt>
                <c:pt idx="10">
                  <c:v>№38-12</c:v>
                </c:pt>
                <c:pt idx="11">
                  <c:v>№38-13</c:v>
                </c:pt>
                <c:pt idx="12">
                  <c:v>№38-14</c:v>
                </c:pt>
                <c:pt idx="13">
                  <c:v>№38-15</c:v>
                </c:pt>
                <c:pt idx="14">
                  <c:v>№38-16А</c:v>
                </c:pt>
                <c:pt idx="15">
                  <c:v>№38-17</c:v>
                </c:pt>
                <c:pt idx="16">
                  <c:v>№38-18</c:v>
                </c:pt>
                <c:pt idx="17">
                  <c:v>№38-19</c:v>
                </c:pt>
                <c:pt idx="18">
                  <c:v>№38-20</c:v>
                </c:pt>
                <c:pt idx="19">
                  <c:v>№38-21</c:v>
                </c:pt>
                <c:pt idx="20">
                  <c:v>№38-22</c:v>
                </c:pt>
                <c:pt idx="21">
                  <c:v>№38-23</c:v>
                </c:pt>
                <c:pt idx="22">
                  <c:v>Пригородная 197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4.8780000000000001</c:v>
                </c:pt>
                <c:pt idx="1">
                  <c:v>0.22700000000000001</c:v>
                </c:pt>
                <c:pt idx="2">
                  <c:v>0.99399999999999999</c:v>
                </c:pt>
                <c:pt idx="3">
                  <c:v>0.39700000000000002</c:v>
                </c:pt>
                <c:pt idx="4">
                  <c:v>0.152</c:v>
                </c:pt>
                <c:pt idx="5">
                  <c:v>2.8319999999999999</c:v>
                </c:pt>
                <c:pt idx="6">
                  <c:v>0.16600000000000001</c:v>
                </c:pt>
                <c:pt idx="7">
                  <c:v>1.724</c:v>
                </c:pt>
                <c:pt idx="8">
                  <c:v>0.56299999999999994</c:v>
                </c:pt>
                <c:pt idx="9">
                  <c:v>0.88800000000000001</c:v>
                </c:pt>
                <c:pt idx="10">
                  <c:v>0.26400000000000001</c:v>
                </c:pt>
                <c:pt idx="11">
                  <c:v>0.29299999999999998</c:v>
                </c:pt>
                <c:pt idx="12">
                  <c:v>0.55000000000000004</c:v>
                </c:pt>
                <c:pt idx="13">
                  <c:v>0.441</c:v>
                </c:pt>
                <c:pt idx="14">
                  <c:v>0.64800000000000002</c:v>
                </c:pt>
                <c:pt idx="15">
                  <c:v>0.159</c:v>
                </c:pt>
                <c:pt idx="16">
                  <c:v>0.108</c:v>
                </c:pt>
                <c:pt idx="17">
                  <c:v>0.86299999999999999</c:v>
                </c:pt>
                <c:pt idx="18">
                  <c:v>6.0490000000000004</c:v>
                </c:pt>
                <c:pt idx="19">
                  <c:v>0.377</c:v>
                </c:pt>
                <c:pt idx="20">
                  <c:v>1.9059999999999999</c:v>
                </c:pt>
                <c:pt idx="21">
                  <c:v>0.30099999999999999</c:v>
                </c:pt>
                <c:pt idx="22">
                  <c:v>1.448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6-4C6F-82B2-5306489D8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954112"/>
        <c:axId val="277956072"/>
      </c:barChart>
      <c:catAx>
        <c:axId val="2779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7956072"/>
        <c:crosses val="autoZero"/>
        <c:auto val="1"/>
        <c:lblAlgn val="ctr"/>
        <c:lblOffset val="100"/>
        <c:noMultiLvlLbl val="0"/>
      </c:catAx>
      <c:valAx>
        <c:axId val="27795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795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Лист1!$A$2:$A$24</c:f>
              <c:strCache>
                <c:ptCount val="23"/>
                <c:pt idx="0">
                  <c:v>№38-01</c:v>
                </c:pt>
                <c:pt idx="1">
                  <c:v>№38-02</c:v>
                </c:pt>
                <c:pt idx="2">
                  <c:v>№38-03</c:v>
                </c:pt>
                <c:pt idx="3">
                  <c:v>№38-04</c:v>
                </c:pt>
                <c:pt idx="4">
                  <c:v>№38-05</c:v>
                </c:pt>
                <c:pt idx="5">
                  <c:v>№38-07</c:v>
                </c:pt>
                <c:pt idx="6">
                  <c:v>№38-08</c:v>
                </c:pt>
                <c:pt idx="7">
                  <c:v>№38-09</c:v>
                </c:pt>
                <c:pt idx="8">
                  <c:v>№38-10</c:v>
                </c:pt>
                <c:pt idx="9">
                  <c:v>№38-11</c:v>
                </c:pt>
                <c:pt idx="10">
                  <c:v>№38-12</c:v>
                </c:pt>
                <c:pt idx="11">
                  <c:v>№38-13</c:v>
                </c:pt>
                <c:pt idx="12">
                  <c:v>№38-14</c:v>
                </c:pt>
                <c:pt idx="13">
                  <c:v>№38-15</c:v>
                </c:pt>
                <c:pt idx="14">
                  <c:v>№38-16А</c:v>
                </c:pt>
                <c:pt idx="15">
                  <c:v>№38-17</c:v>
                </c:pt>
                <c:pt idx="16">
                  <c:v>№38-18</c:v>
                </c:pt>
                <c:pt idx="17">
                  <c:v>№38-19</c:v>
                </c:pt>
                <c:pt idx="18">
                  <c:v>№38-20</c:v>
                </c:pt>
                <c:pt idx="19">
                  <c:v>№38-21</c:v>
                </c:pt>
                <c:pt idx="20">
                  <c:v>№38-22</c:v>
                </c:pt>
                <c:pt idx="21">
                  <c:v>№38-23</c:v>
                </c:pt>
                <c:pt idx="22">
                  <c:v>Пригородная 197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54-4C0B-8BF1-649A42E0F772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Объем трубопроводов, куб.м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Лист1!$A$2:$A$24</c:f>
              <c:strCache>
                <c:ptCount val="23"/>
                <c:pt idx="0">
                  <c:v>№38-01</c:v>
                </c:pt>
                <c:pt idx="1">
                  <c:v>№38-02</c:v>
                </c:pt>
                <c:pt idx="2">
                  <c:v>№38-03</c:v>
                </c:pt>
                <c:pt idx="3">
                  <c:v>№38-04</c:v>
                </c:pt>
                <c:pt idx="4">
                  <c:v>№38-05</c:v>
                </c:pt>
                <c:pt idx="5">
                  <c:v>№38-07</c:v>
                </c:pt>
                <c:pt idx="6">
                  <c:v>№38-08</c:v>
                </c:pt>
                <c:pt idx="7">
                  <c:v>№38-09</c:v>
                </c:pt>
                <c:pt idx="8">
                  <c:v>№38-10</c:v>
                </c:pt>
                <c:pt idx="9">
                  <c:v>№38-11</c:v>
                </c:pt>
                <c:pt idx="10">
                  <c:v>№38-12</c:v>
                </c:pt>
                <c:pt idx="11">
                  <c:v>№38-13</c:v>
                </c:pt>
                <c:pt idx="12">
                  <c:v>№38-14</c:v>
                </c:pt>
                <c:pt idx="13">
                  <c:v>№38-15</c:v>
                </c:pt>
                <c:pt idx="14">
                  <c:v>№38-16А</c:v>
                </c:pt>
                <c:pt idx="15">
                  <c:v>№38-17</c:v>
                </c:pt>
                <c:pt idx="16">
                  <c:v>№38-18</c:v>
                </c:pt>
                <c:pt idx="17">
                  <c:v>№38-19</c:v>
                </c:pt>
                <c:pt idx="18">
                  <c:v>№38-20</c:v>
                </c:pt>
                <c:pt idx="19">
                  <c:v>№38-21</c:v>
                </c:pt>
                <c:pt idx="20">
                  <c:v>№38-22</c:v>
                </c:pt>
                <c:pt idx="21">
                  <c:v>№38-23</c:v>
                </c:pt>
                <c:pt idx="22">
                  <c:v>Пригородная 197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266.66199999999998</c:v>
                </c:pt>
                <c:pt idx="1">
                  <c:v>2.5880000000000001</c:v>
                </c:pt>
                <c:pt idx="2">
                  <c:v>23.178999999999998</c:v>
                </c:pt>
                <c:pt idx="3">
                  <c:v>4.4690000000000003</c:v>
                </c:pt>
                <c:pt idx="4">
                  <c:v>1.611</c:v>
                </c:pt>
                <c:pt idx="5">
                  <c:v>100.854</c:v>
                </c:pt>
                <c:pt idx="6">
                  <c:v>2.1379999999999999</c:v>
                </c:pt>
                <c:pt idx="7">
                  <c:v>41.72</c:v>
                </c:pt>
                <c:pt idx="8">
                  <c:v>10.311</c:v>
                </c:pt>
                <c:pt idx="9">
                  <c:v>28.44</c:v>
                </c:pt>
                <c:pt idx="10">
                  <c:v>1.544</c:v>
                </c:pt>
                <c:pt idx="11">
                  <c:v>3.2530000000000001</c:v>
                </c:pt>
                <c:pt idx="12">
                  <c:v>5.5469999999999997</c:v>
                </c:pt>
                <c:pt idx="13">
                  <c:v>8.8149999999999995</c:v>
                </c:pt>
                <c:pt idx="14">
                  <c:v>7.8230000000000004</c:v>
                </c:pt>
                <c:pt idx="15">
                  <c:v>3.7170000000000001</c:v>
                </c:pt>
                <c:pt idx="16">
                  <c:v>3.8879999999999999</c:v>
                </c:pt>
                <c:pt idx="17">
                  <c:v>22.404</c:v>
                </c:pt>
                <c:pt idx="18">
                  <c:v>213.49</c:v>
                </c:pt>
                <c:pt idx="19">
                  <c:v>7.274</c:v>
                </c:pt>
                <c:pt idx="20">
                  <c:v>34.569000000000003</c:v>
                </c:pt>
                <c:pt idx="21">
                  <c:v>3.2080000000000002</c:v>
                </c:pt>
                <c:pt idx="22">
                  <c:v>78.177999999999997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54-4C0B-8BF1-649A42E0F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951368"/>
        <c:axId val="277957248"/>
      </c:barChart>
      <c:catAx>
        <c:axId val="27795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7957248"/>
        <c:crosses val="autoZero"/>
        <c:auto val="1"/>
        <c:lblAlgn val="ctr"/>
        <c:lblOffset val="100"/>
        <c:noMultiLvlLbl val="0"/>
      </c:catAx>
      <c:valAx>
        <c:axId val="27795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795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Материальная характеристика, кв. 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Лист1!$A$2:$A$24</c:f>
              <c:strCache>
                <c:ptCount val="23"/>
                <c:pt idx="0">
                  <c:v>№38-01</c:v>
                </c:pt>
                <c:pt idx="1">
                  <c:v>№38-02</c:v>
                </c:pt>
                <c:pt idx="2">
                  <c:v>№38-03</c:v>
                </c:pt>
                <c:pt idx="3">
                  <c:v>№38-04</c:v>
                </c:pt>
                <c:pt idx="4">
                  <c:v>№38-05</c:v>
                </c:pt>
                <c:pt idx="5">
                  <c:v>№38-07</c:v>
                </c:pt>
                <c:pt idx="6">
                  <c:v>№38-08</c:v>
                </c:pt>
                <c:pt idx="7">
                  <c:v>№38-09</c:v>
                </c:pt>
                <c:pt idx="8">
                  <c:v>№38-10</c:v>
                </c:pt>
                <c:pt idx="9">
                  <c:v>№38-11</c:v>
                </c:pt>
                <c:pt idx="10">
                  <c:v>№38-12</c:v>
                </c:pt>
                <c:pt idx="11">
                  <c:v>№38-13</c:v>
                </c:pt>
                <c:pt idx="12">
                  <c:v>№38-14</c:v>
                </c:pt>
                <c:pt idx="13">
                  <c:v>№38-15</c:v>
                </c:pt>
                <c:pt idx="14">
                  <c:v>№38-16А</c:v>
                </c:pt>
                <c:pt idx="15">
                  <c:v>№38-17</c:v>
                </c:pt>
                <c:pt idx="16">
                  <c:v>№38-18</c:v>
                </c:pt>
                <c:pt idx="17">
                  <c:v>№38-19</c:v>
                </c:pt>
                <c:pt idx="18">
                  <c:v>№38-20</c:v>
                </c:pt>
                <c:pt idx="19">
                  <c:v>№38-21</c:v>
                </c:pt>
                <c:pt idx="20">
                  <c:v>№38-22</c:v>
                </c:pt>
                <c:pt idx="21">
                  <c:v>№38-23</c:v>
                </c:pt>
                <c:pt idx="22">
                  <c:v>Пригородная 197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1747.8219999999999</c:v>
                </c:pt>
                <c:pt idx="1">
                  <c:v>40.921999999999997</c:v>
                </c:pt>
                <c:pt idx="2">
                  <c:v>244.38</c:v>
                </c:pt>
                <c:pt idx="3">
                  <c:v>70.278999999999996</c:v>
                </c:pt>
                <c:pt idx="4">
                  <c:v>27.056000000000001</c:v>
                </c:pt>
                <c:pt idx="5">
                  <c:v>809.25599999999997</c:v>
                </c:pt>
                <c:pt idx="6">
                  <c:v>32.207999999999998</c:v>
                </c:pt>
                <c:pt idx="7">
                  <c:v>409.55</c:v>
                </c:pt>
                <c:pt idx="8">
                  <c:v>120.858</c:v>
                </c:pt>
                <c:pt idx="9">
                  <c:v>239.714</c:v>
                </c:pt>
                <c:pt idx="10">
                  <c:v>35.411000000000001</c:v>
                </c:pt>
                <c:pt idx="11">
                  <c:v>52.822000000000003</c:v>
                </c:pt>
                <c:pt idx="12">
                  <c:v>92.033000000000001</c:v>
                </c:pt>
                <c:pt idx="13">
                  <c:v>96.903999999999996</c:v>
                </c:pt>
                <c:pt idx="14">
                  <c:v>118.78400000000001</c:v>
                </c:pt>
                <c:pt idx="15">
                  <c:v>39.502000000000002</c:v>
                </c:pt>
                <c:pt idx="16">
                  <c:v>34.344000000000001</c:v>
                </c:pt>
                <c:pt idx="17">
                  <c:v>228.68700000000001</c:v>
                </c:pt>
                <c:pt idx="18">
                  <c:v>1735.9269999999999</c:v>
                </c:pt>
                <c:pt idx="19">
                  <c:v>84.728999999999999</c:v>
                </c:pt>
                <c:pt idx="20">
                  <c:v>407.76</c:v>
                </c:pt>
                <c:pt idx="21">
                  <c:v>52.587000000000003</c:v>
                </c:pt>
                <c:pt idx="22">
                  <c:v>522.23099999999999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9-40BB-8E6E-8D30F3B61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424608"/>
        <c:axId val="356423824"/>
      </c:barChart>
      <c:catAx>
        <c:axId val="35642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423824"/>
        <c:crosses val="autoZero"/>
        <c:auto val="1"/>
        <c:lblAlgn val="ctr"/>
        <c:lblOffset val="100"/>
        <c:noMultiLvlLbl val="0"/>
      </c:catAx>
      <c:valAx>
        <c:axId val="35642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42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Присоединенная договорная тепловая нагрузка по территориальным отделам муниицпального округа,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х. Демино</c:v>
                </c:pt>
                <c:pt idx="1">
                  <c:v>с. Дубовка</c:v>
                </c:pt>
                <c:pt idx="2">
                  <c:v>с. Казинка</c:v>
                </c:pt>
                <c:pt idx="3">
                  <c:v>г. Михайловск</c:v>
                </c:pt>
                <c:pt idx="4">
                  <c:v>с. Надежда</c:v>
                </c:pt>
                <c:pt idx="5">
                  <c:v>ст. Новомарьинская</c:v>
                </c:pt>
                <c:pt idx="6">
                  <c:v>с. Пелагиада</c:v>
                </c:pt>
                <c:pt idx="7">
                  <c:v>с. Сенгилеевское</c:v>
                </c:pt>
                <c:pt idx="8">
                  <c:v>с. Татарка</c:v>
                </c:pt>
                <c:pt idx="9">
                  <c:v>ст. Темнолесская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2.8827739863067103</c:v>
                </c:pt>
                <c:pt idx="1">
                  <c:v>0.44389517050819288</c:v>
                </c:pt>
                <c:pt idx="2">
                  <c:v>1.1541274433213016</c:v>
                </c:pt>
                <c:pt idx="3">
                  <c:v>89.122589172107524</c:v>
                </c:pt>
                <c:pt idx="4">
                  <c:v>0.95960522847439933</c:v>
                </c:pt>
                <c:pt idx="5">
                  <c:v>0.86008223483179802</c:v>
                </c:pt>
                <c:pt idx="6">
                  <c:v>0.57904287210240701</c:v>
                </c:pt>
                <c:pt idx="7">
                  <c:v>1.7815181333580403</c:v>
                </c:pt>
                <c:pt idx="8">
                  <c:v>0.97402475312148051</c:v>
                </c:pt>
                <c:pt idx="9">
                  <c:v>1.2423410058681525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1E-4AA4-ABF1-349615622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420296"/>
        <c:axId val="356425000"/>
      </c:barChart>
      <c:catAx>
        <c:axId val="356420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425000"/>
        <c:crosses val="autoZero"/>
        <c:auto val="1"/>
        <c:lblAlgn val="ctr"/>
        <c:lblOffset val="100"/>
        <c:noMultiLvlLbl val="0"/>
      </c:catAx>
      <c:valAx>
        <c:axId val="356425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42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 с дефлятором МЭР</c:v>
                </c:pt>
              </c:strCache>
            </c:strRef>
          </c:tx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</c:numCache>
            </c:numRef>
          </c:cat>
          <c:val>
            <c:numRef>
              <c:f>Лист1!$B$2:$B$18</c:f>
              <c:numCache>
                <c:formatCode>0.00</c:formatCode>
                <c:ptCount val="17"/>
                <c:pt idx="0" formatCode="General">
                  <c:v>3153.125</c:v>
                </c:pt>
                <c:pt idx="1">
                  <c:v>3268.7750000000001</c:v>
                </c:pt>
                <c:pt idx="2">
                  <c:v>3439.0650000000001</c:v>
                </c:pt>
                <c:pt idx="3">
                  <c:v>3623.3850000000002</c:v>
                </c:pt>
                <c:pt idx="4">
                  <c:v>3827.3599999999997</c:v>
                </c:pt>
                <c:pt idx="5">
                  <c:v>3980.4543999999996</c:v>
                </c:pt>
                <c:pt idx="6">
                  <c:v>4139.6725759999999</c:v>
                </c:pt>
                <c:pt idx="7">
                  <c:v>4305.2594790399999</c:v>
                </c:pt>
                <c:pt idx="8">
                  <c:v>4477.4698582015999</c:v>
                </c:pt>
                <c:pt idx="9">
                  <c:v>4656.5686525296642</c:v>
                </c:pt>
                <c:pt idx="10">
                  <c:v>4842.8313986308513</c:v>
                </c:pt>
                <c:pt idx="11">
                  <c:v>5036.5446545760851</c:v>
                </c:pt>
                <c:pt idx="12">
                  <c:v>5238.006440759129</c:v>
                </c:pt>
                <c:pt idx="13">
                  <c:v>5447.5266983894944</c:v>
                </c:pt>
                <c:pt idx="14">
                  <c:v>5665.4277663250741</c:v>
                </c:pt>
                <c:pt idx="15">
                  <c:v>5892.0448769780769</c:v>
                </c:pt>
                <c:pt idx="16">
                  <c:v>6127.7266720572006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85-4722-92E3-D4F0CE8F28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 на тепловую энергию с проектами (с инвестиционной составляющей)</c:v>
                </c:pt>
              </c:strCache>
            </c:strRef>
          </c:tx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</c:numCache>
            </c:numRef>
          </c:cat>
          <c:val>
            <c:numRef>
              <c:f>Лист1!$C$2:$C$18</c:f>
              <c:numCache>
                <c:formatCode>0.00</c:formatCode>
                <c:ptCount val="17"/>
                <c:pt idx="0" formatCode="General">
                  <c:v>3153.125</c:v>
                </c:pt>
                <c:pt idx="1">
                  <c:v>3268.7750000000001</c:v>
                </c:pt>
                <c:pt idx="2">
                  <c:v>3439.0650000000001</c:v>
                </c:pt>
                <c:pt idx="3">
                  <c:v>3623.3850000000002</c:v>
                </c:pt>
                <c:pt idx="4">
                  <c:v>3827.3599999999997</c:v>
                </c:pt>
                <c:pt idx="5">
                  <c:v>4001.8433155380544</c:v>
                </c:pt>
                <c:pt idx="6">
                  <c:v>4176.3266310761092</c:v>
                </c:pt>
                <c:pt idx="7">
                  <c:v>4360.5809031328681</c:v>
                </c:pt>
                <c:pt idx="8">
                  <c:v>4554.6007375971139</c:v>
                </c:pt>
                <c:pt idx="9">
                  <c:v>4758.9034931946944</c:v>
                </c:pt>
                <c:pt idx="10">
                  <c:v>4974.0344511095218</c:v>
                </c:pt>
                <c:pt idx="11">
                  <c:v>5200.7824207819249</c:v>
                </c:pt>
                <c:pt idx="12">
                  <c:v>5439.7747056163807</c:v>
                </c:pt>
                <c:pt idx="13">
                  <c:v>5691.6725601879698</c:v>
                </c:pt>
                <c:pt idx="14">
                  <c:v>5957.172935396</c:v>
                </c:pt>
                <c:pt idx="15">
                  <c:v>6237.0103822679703</c:v>
                </c:pt>
                <c:pt idx="16">
                  <c:v>6531.9591144138585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85-4722-92E3-D4F0CE8F2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356427744"/>
        <c:axId val="356427352"/>
      </c:lineChart>
      <c:catAx>
        <c:axId val="3564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427352"/>
        <c:crosses val="autoZero"/>
        <c:auto val="1"/>
        <c:lblAlgn val="ctr"/>
        <c:lblOffset val="100"/>
        <c:noMultiLvlLbl val="0"/>
      </c:catAx>
      <c:valAx>
        <c:axId val="356427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Тарифные последствия, руб/Гкал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427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" lastClr="FFFFF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5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2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9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8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6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9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2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6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26ED-6CB2-4386-BB9C-9F0A6DA341C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B573-93A3-4DD1-AE09-3F7DBED7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9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4439"/>
            <a:ext cx="9164167" cy="24635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муниципального округа Ставропольского края на период с 2021 года до 2036 года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005638" y="50455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</p:spTree>
    <p:extLst>
      <p:ext uri="{BB962C8B-B14F-4D97-AF65-F5344CB8AC3E}">
        <p14:creationId xmlns:p14="http://schemas.microsoft.com/office/powerpoint/2010/main" val="240818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62138" y="337661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Тепловые сети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07165" y="1076325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4131" y="1408925"/>
            <a:ext cx="322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86" y="1755445"/>
            <a:ext cx="411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материальной характеристики тепловой сети от каждого источника тепловой энергии на территории Шпаковского МО СК, кв. 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7816" y="1775545"/>
            <a:ext cx="4264351" cy="39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присоединенной договорной тепловой нагрузки по территориальным отделам Шпаковского МО СК (без учета потерь), %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66383527"/>
              </p:ext>
            </p:extLst>
          </p:nvPr>
        </p:nvGraphicFramePr>
        <p:xfrm>
          <a:off x="361087" y="2329544"/>
          <a:ext cx="3963085" cy="262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0243924"/>
              </p:ext>
            </p:extLst>
          </p:nvPr>
        </p:nvGraphicFramePr>
        <p:xfrm>
          <a:off x="4537816" y="2329544"/>
          <a:ext cx="4264351" cy="262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62138" y="337661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Тепловые сети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09725" y="1076325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4131" y="1408925"/>
            <a:ext cx="322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84" y="1289768"/>
            <a:ext cx="7984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теплоснабжения по элементам территориального деления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11348"/>
              </p:ext>
            </p:extLst>
          </p:nvPr>
        </p:nvGraphicFramePr>
        <p:xfrm>
          <a:off x="612684" y="1649196"/>
          <a:ext cx="7787830" cy="414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9457">
                  <a:extLst>
                    <a:ext uri="{9D8B030D-6E8A-4147-A177-3AD203B41FA5}">
                      <a16:colId xmlns="" xmlns:a16="http://schemas.microsoft.com/office/drawing/2014/main" val="3262201084"/>
                    </a:ext>
                  </a:extLst>
                </a:gridCol>
                <a:gridCol w="1609458">
                  <a:extLst>
                    <a:ext uri="{9D8B030D-6E8A-4147-A177-3AD203B41FA5}">
                      <a16:colId xmlns="" xmlns:a16="http://schemas.microsoft.com/office/drawing/2014/main" val="3013335831"/>
                    </a:ext>
                  </a:extLst>
                </a:gridCol>
                <a:gridCol w="895946">
                  <a:extLst>
                    <a:ext uri="{9D8B030D-6E8A-4147-A177-3AD203B41FA5}">
                      <a16:colId xmlns="" xmlns:a16="http://schemas.microsoft.com/office/drawing/2014/main" val="4019218870"/>
                    </a:ext>
                  </a:extLst>
                </a:gridCol>
                <a:gridCol w="804323">
                  <a:extLst>
                    <a:ext uri="{9D8B030D-6E8A-4147-A177-3AD203B41FA5}">
                      <a16:colId xmlns="" xmlns:a16="http://schemas.microsoft.com/office/drawing/2014/main" val="1946378172"/>
                    </a:ext>
                  </a:extLst>
                </a:gridCol>
                <a:gridCol w="804323">
                  <a:extLst>
                    <a:ext uri="{9D8B030D-6E8A-4147-A177-3AD203B41FA5}">
                      <a16:colId xmlns="" xmlns:a16="http://schemas.microsoft.com/office/drawing/2014/main" val="1890785726"/>
                    </a:ext>
                  </a:extLst>
                </a:gridCol>
                <a:gridCol w="804323">
                  <a:extLst>
                    <a:ext uri="{9D8B030D-6E8A-4147-A177-3AD203B41FA5}">
                      <a16:colId xmlns="" xmlns:a16="http://schemas.microsoft.com/office/drawing/2014/main" val="530294807"/>
                    </a:ext>
                  </a:extLst>
                </a:gridCol>
              </a:tblGrid>
              <a:tr h="3070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элементов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 округа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протяженность тепловых сетей в двухтрубном исчислении, км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Присоединенная договорная тепловая нагрузка, Гкал/ч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2765117"/>
                  </a:ext>
                </a:extLst>
              </a:tr>
              <a:tr h="460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и В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ГВС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34376013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(п.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Демино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1,7241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28186878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(с. Дубовка)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36306536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(с. Казинка)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1477766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Михайловский территориальный отдел (г. Михайловск)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20,1377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93148657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(с. Надежда)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15858687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Новомарьинский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(ст.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Новомарьинская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9364225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Пелагиадский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(с.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Пелагиада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5628148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Сенгилеевский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(с.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Сенгилеевское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48385089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Татарский территориальный отдел (с. Татарка)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76220827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Темнолесский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территориальный отдел (ст.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Темнолесская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80248900"/>
                  </a:ext>
                </a:extLst>
              </a:tr>
              <a:tr h="307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Шпаковский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 Ставропольского края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26,2285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44,874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6858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0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333499" y="245351"/>
            <a:ext cx="57102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Балансы установленной, располагаемой, тепловой мощности «нетто» и подключенной нагрузки. Топливные балансы источников тепловой энергии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09725" y="1414902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788" y="1431192"/>
            <a:ext cx="888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радиусы зон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тепловой энергии в границах г. Михайловска Шпаковского МО СК</a:t>
            </a:r>
          </a:p>
        </p:txBody>
      </p:sp>
      <p:pic>
        <p:nvPicPr>
          <p:cNvPr id="10" name="Рисунок 9" descr="C:\Users\User\AppData\Local\Temp\Rar$DRa10028.6449\Радиус большой Шпаковк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4" y="2097942"/>
            <a:ext cx="8759039" cy="4174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333499" y="245351"/>
            <a:ext cx="571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Ключевые проблемы организации качественного, надежного и экономичного теплоснабжения потребителей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09725" y="116865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252" y="1285858"/>
            <a:ext cx="801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качественного, надежного и экономичного теплоснабжения: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2" y="1901390"/>
            <a:ext cx="80105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1.Высокий износ основного оборудования тепловых сетей и источника теплоснабжения, при повышении требовании установленных законодательными актами и нормативными документами, к оснащенности этих объектов средствами автоматизации и противоаварийными защитами.</a:t>
            </a:r>
          </a:p>
          <a:p>
            <a:pPr indent="18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2.Износ материала изоляции тепловых сетей. Тепловая изоляция, в основном, выполнена из минеральной ваты, которая имеет низкие технические характеристики.</a:t>
            </a:r>
          </a:p>
          <a:p>
            <a:pPr indent="18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3.Наличие значительного резерва мощности на котельных.</a:t>
            </a:r>
          </a:p>
          <a:p>
            <a:pPr indent="18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4.Отсутствие автоматизированного оперативно-диспетчерского управления системой теплоснабжения городского поселения.</a:t>
            </a:r>
          </a:p>
          <a:p>
            <a:pPr indent="18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5.Малые объемы реконструкций и капитальных ремонтов источника теплоснабжения и тепловых сетей.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0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строительству и реконструкции, техническому перевооружению источников тепловой энергии и тепловых сетей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08" y="927191"/>
            <a:ext cx="8274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Схемой теплоснабжения включено мероприятие из Инвестиционной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АО «Теплосеть», утвержденной Приказом комитета Ставропольского края по жилищному коммунальному хозяйству от 31.01.2011 г. №17-о/д (с изм. от 16.11.2020 г. №347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42666"/>
              </p:ext>
            </p:extLst>
          </p:nvPr>
        </p:nvGraphicFramePr>
        <p:xfrm>
          <a:off x="493008" y="1622697"/>
          <a:ext cx="8274977" cy="5150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792">
                  <a:extLst>
                    <a:ext uri="{9D8B030D-6E8A-4147-A177-3AD203B41FA5}">
                      <a16:colId xmlns="" xmlns:a16="http://schemas.microsoft.com/office/drawing/2014/main" val="1787775898"/>
                    </a:ext>
                  </a:extLst>
                </a:gridCol>
                <a:gridCol w="1991170">
                  <a:extLst>
                    <a:ext uri="{9D8B030D-6E8A-4147-A177-3AD203B41FA5}">
                      <a16:colId xmlns="" xmlns:a16="http://schemas.microsoft.com/office/drawing/2014/main" val="1785319710"/>
                    </a:ext>
                  </a:extLst>
                </a:gridCol>
                <a:gridCol w="888763">
                  <a:extLst>
                    <a:ext uri="{9D8B030D-6E8A-4147-A177-3AD203B41FA5}">
                      <a16:colId xmlns="" xmlns:a16="http://schemas.microsoft.com/office/drawing/2014/main" val="2913620660"/>
                    </a:ext>
                  </a:extLst>
                </a:gridCol>
                <a:gridCol w="1264777">
                  <a:extLst>
                    <a:ext uri="{9D8B030D-6E8A-4147-A177-3AD203B41FA5}">
                      <a16:colId xmlns="" xmlns:a16="http://schemas.microsoft.com/office/drawing/2014/main" val="3767342852"/>
                    </a:ext>
                  </a:extLst>
                </a:gridCol>
                <a:gridCol w="1500616">
                  <a:extLst>
                    <a:ext uri="{9D8B030D-6E8A-4147-A177-3AD203B41FA5}">
                      <a16:colId xmlns="" xmlns:a16="http://schemas.microsoft.com/office/drawing/2014/main" val="1231637112"/>
                    </a:ext>
                  </a:extLst>
                </a:gridCol>
                <a:gridCol w="1293859">
                  <a:extLst>
                    <a:ext uri="{9D8B030D-6E8A-4147-A177-3AD203B41FA5}">
                      <a16:colId xmlns="" xmlns:a16="http://schemas.microsoft.com/office/drawing/2014/main" val="4090037381"/>
                    </a:ext>
                  </a:extLst>
                </a:gridCol>
              </a:tblGrid>
              <a:tr h="853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 составе мероприятий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планируемых инвестиций на реализацию проекта в целом и по каждому году его реализации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инвестиций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0621618"/>
                  </a:ext>
                </a:extLst>
              </a:tr>
              <a:tr h="24382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1-3.1.1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перевооружение котельной по ул. Пригородная, 197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4 587,000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 Телоснабжающей организации, включенные в тариф на отпускаемую тепловую энергию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800106079"/>
                  </a:ext>
                </a:extLst>
              </a:tr>
              <a:tr h="26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котла КВГ-2,5-95 на современный аналог;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надежности и эффективности работы системы теплоснабжения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629393"/>
                  </a:ext>
                </a:extLst>
              </a:tr>
              <a:tr h="1097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сетевой насосной установки на современный аналог (с учетом установки системы частотного регулирования насосов), монтаж освещения и пожарной сигнализации, ХВО.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481219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4 587,000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82107458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56851529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3039089257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342842004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3918995088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1149095722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1871066951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113437805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4273295039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1247615257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121442912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3273316167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424071821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388679939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6387958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254823418"/>
                  </a:ext>
                </a:extLst>
              </a:tr>
              <a:tr h="1219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2" marR="56702" marT="0" marB="0" anchor="ctr"/>
                </a:tc>
                <a:extLst>
                  <a:ext uri="{0D108BD9-81ED-4DB2-BD59-A6C34878D82A}">
                    <a16:rowId xmlns="" xmlns:a16="http://schemas.microsoft.com/office/drawing/2014/main" val="200496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строительству и реконструкции, техническому перевооружению источников тепловой энергии и тепловых сетей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08" y="927191"/>
            <a:ext cx="827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ГУП СК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Крайтеплоэнерго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представило предложения по строительству, реконструкции и техническому перевооружению (модернизации) источников тепловой энергии, эксплуатируемых в границах Шпаковского МО СК. Источником финансирования предполагаются собственные средства теплоснабжающей организации.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12337"/>
              </p:ext>
            </p:extLst>
          </p:nvPr>
        </p:nvGraphicFramePr>
        <p:xfrm>
          <a:off x="493007" y="1872786"/>
          <a:ext cx="8274977" cy="473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88"/>
                <a:gridCol w="1546825"/>
                <a:gridCol w="823513"/>
                <a:gridCol w="967666"/>
                <a:gridCol w="1100831"/>
                <a:gridCol w="3015254"/>
              </a:tblGrid>
              <a:tr h="1112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котельной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износа котельной, % (котельная /оборудование)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котельной, Гкал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171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внедрения мероприятия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внедрения мероприятия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26,488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26,488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дооснащение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2,150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1,400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перевооружение, автоматизация котельной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перевооружение, автоматизация котельной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111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7,740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перевооружение котельной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0,688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1,174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блочной котельной на жилые дома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(увеличение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111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5,390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5,390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  <a:tr h="222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1,610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(уменьшение мощности) котельной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3385" marR="433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строительству и реконструкции, техническому перевооружению источников тепловой энергии и тепловых сетей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68969"/>
              </p:ext>
            </p:extLst>
          </p:nvPr>
        </p:nvGraphicFramePr>
        <p:xfrm>
          <a:off x="390620" y="1157310"/>
          <a:ext cx="8451537" cy="542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679"/>
                <a:gridCol w="828142"/>
                <a:gridCol w="795455"/>
                <a:gridCol w="795455"/>
                <a:gridCol w="795455"/>
                <a:gridCol w="836752"/>
                <a:gridCol w="836752"/>
                <a:gridCol w="836752"/>
                <a:gridCol w="525142"/>
                <a:gridCol w="532651"/>
                <a:gridCol w="390601"/>
                <a:gridCol w="674701"/>
              </a:tblGrid>
              <a:tr h="2380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котлов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горелок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оборудования насосной группы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системы ХВО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дооснащение, автоматизация котельной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13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Частотный преобразователь CUE 3х380-500VIP55 200 KW147 А, шт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1623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-2шт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К45/55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IPL 32/160-1,1/2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162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К45/55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IPL 32/160-1,1/2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13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BL32/150-3/2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1623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КСВ-1,86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 (квант)-1,25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-2шт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К45/30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BL40/160-5,5/2 в количестве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17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ТВГ-1,5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 (квант)-1,25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К45/30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13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BL32/150-3/2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133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К90/35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BL40/160-5,5/2 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котельной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13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 К160-30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BL40/160-5,5/2  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 ВК-1-16а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ADB 35 20/03/04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К20/30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 32/160-3,0/2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котельной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08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К20/30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 32/160-3,0/2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К160/30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 WILLO BL 80/160-18,5/2  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Na-ктионитная установка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95-24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 м</a:t>
                      </a:r>
                      <a:r>
                        <a:rPr lang="ru-RU" sz="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/ч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640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Д-320/50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 NB 125-200/205 EUP A-F2-A-E-BAQE с частотным преобразователем 75 KW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5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строительству и реконструкции, техническому перевооружению источников тепловой энергии и тепловых сетей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04147"/>
              </p:ext>
            </p:extLst>
          </p:nvPr>
        </p:nvGraphicFramePr>
        <p:xfrm>
          <a:off x="443884" y="1226708"/>
          <a:ext cx="8202967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059"/>
                <a:gridCol w="617650"/>
                <a:gridCol w="772059"/>
                <a:gridCol w="772059"/>
                <a:gridCol w="772059"/>
                <a:gridCol w="812142"/>
                <a:gridCol w="812142"/>
                <a:gridCol w="812142"/>
                <a:gridCol w="509697"/>
                <a:gridCol w="516986"/>
                <a:gridCol w="516986"/>
                <a:gridCol w="516986"/>
              </a:tblGrid>
              <a:tr h="20259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котлов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горелок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оборудования насосной группы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системы ХВО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дооснащение, автоматизация котельной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55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 - 0,75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-2шт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К45/30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BL32/150-3/2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К45/30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BL32/150-3/2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11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КСВ-2,9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Na-ктионитная установка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95-09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67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КСВ-2,9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792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КВа-0,63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котельной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1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КВа-0,63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11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48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КСВ-1,86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11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48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79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1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BL32/150-3/2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котельной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11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8/18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IPL 32/130-1,1/2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котельной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48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КСВ-1,86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45/30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BL40/160-5,5/2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КСВ-1,86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BL32/150-3/2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 КМ80-65-160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IPL 40/130 -2,2/2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К 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ADK-20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строительству и реконструкции, техническому перевооружению источников тепловой энергии и тепловых сетей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99841"/>
              </p:ext>
            </p:extLst>
          </p:nvPr>
        </p:nvGraphicFramePr>
        <p:xfrm>
          <a:off x="753214" y="1099477"/>
          <a:ext cx="8000169" cy="5141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248"/>
                <a:gridCol w="585000"/>
                <a:gridCol w="731248"/>
                <a:gridCol w="731248"/>
                <a:gridCol w="731248"/>
                <a:gridCol w="769211"/>
                <a:gridCol w="769211"/>
                <a:gridCol w="769211"/>
                <a:gridCol w="482753"/>
                <a:gridCol w="489657"/>
                <a:gridCol w="489657"/>
                <a:gridCol w="720477"/>
              </a:tblGrid>
              <a:tr h="2501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котельной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котлов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горелок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оборудования насосной группы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системы ХВО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дооснащение, автоматизация котельной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50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Предполагаемое к установке оборудование: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в эксплуатацию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1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Ква-0,4 - 2шт на д/сад №3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К 20/30 - 2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MHI-204 DM -2шт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3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К 45/30 - 2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IPL 40/130 -2,2/2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447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Блочная котельная 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Блочная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кВт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b"/>
                </a:tc>
              </a:tr>
              <a:tr h="3751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Ква-2 на летний режим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НФ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 50/150-7,5/2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Na-катионитная установка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95-24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 м</a:t>
                      </a:r>
                      <a:r>
                        <a:rPr lang="ru-RU" sz="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/ч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50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НФ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 50/150-7,5/2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2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ТВГ-2,5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Ква-2,5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45/30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BL40/170-7,5/2 - 1шт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3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КСВ-1,86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Ква-2,5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65/50-160С,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45/30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IPL 32/160-1,1/2 – 2 шт.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33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КСВ-1,5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К 20/30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ADB 35 20/03/04 – 2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5002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ТВГ-2,5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REX-160 – 3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3 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К 90/85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 65/220-30/2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250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ТВГ-2,5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К 90/85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 BL 65/220-30/2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  <a:tr h="50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ТВГ-0,75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Ква-0,25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Горелка газовая UNIGAS – 2 шт.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65-50-160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Wilo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NL 40/160-7,5-2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91-08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котельной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строительству и реконструкции, техническому перевооружению источников тепловой энергии и тепловых сетей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406328"/>
            <a:ext cx="788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уровня надежности теплоснабжения, сокращения тепловых потерь в сетях предлагается в период с 2024 по 2035 года во время проведения ремонтных компаний производить замену изношенных участков тепловых сетей, исчерпавших свой эксплуатационный ресурс.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75312"/>
              </p:ext>
            </p:extLst>
          </p:nvPr>
        </p:nvGraphicFramePr>
        <p:xfrm>
          <a:off x="418746" y="2331405"/>
          <a:ext cx="8323598" cy="2761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634">
                  <a:extLst>
                    <a:ext uri="{9D8B030D-6E8A-4147-A177-3AD203B41FA5}">
                      <a16:colId xmlns="" xmlns:a16="http://schemas.microsoft.com/office/drawing/2014/main" val="1657327619"/>
                    </a:ext>
                  </a:extLst>
                </a:gridCol>
                <a:gridCol w="691744">
                  <a:extLst>
                    <a:ext uri="{9D8B030D-6E8A-4147-A177-3AD203B41FA5}">
                      <a16:colId xmlns="" xmlns:a16="http://schemas.microsoft.com/office/drawing/2014/main" val="3646973929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490860921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4074043292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1441256773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3414554235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2336123039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3217205288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760911304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821444254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3174404013"/>
                    </a:ext>
                  </a:extLst>
                </a:gridCol>
                <a:gridCol w="544322">
                  <a:extLst>
                    <a:ext uri="{9D8B030D-6E8A-4147-A177-3AD203B41FA5}">
                      <a16:colId xmlns="" xmlns:a16="http://schemas.microsoft.com/office/drawing/2014/main" val="2565890788"/>
                    </a:ext>
                  </a:extLst>
                </a:gridCol>
              </a:tblGrid>
              <a:tr h="182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по котельной 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2790116"/>
                  </a:ext>
                </a:extLst>
              </a:tr>
              <a:tr h="18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4164304290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протяженность по котельной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1425491391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ТС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265994416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эксплуатации тепловых сетей, лет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1501098810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износа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2252294006"/>
                  </a:ext>
                </a:extLst>
              </a:tr>
              <a:tr h="182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по котельной №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2768359"/>
                  </a:ext>
                </a:extLst>
              </a:tr>
              <a:tr h="18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38-16А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2926952937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протяженность по котельной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188635401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 ТС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2941426990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эксплуатации тепловых сетей, лет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1157759056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износа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 anchor="ctr"/>
                </a:tc>
                <a:extLst>
                  <a:ext uri="{0D108BD9-81ED-4DB2-BD59-A6C34878D82A}">
                    <a16:rowId xmlns="" xmlns:a16="http://schemas.microsoft.com/office/drawing/2014/main" val="118091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8343" y="336353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для разработки Схемы теплоснабжения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МО СК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81539" y="928391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0050" y="1590674"/>
            <a:ext cx="848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теплоснабжения – основной документ, регулирующий деятельность в сфере теплоснабжения в границах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МО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на период до 2036 года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" y="2468401"/>
            <a:ext cx="87868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нормативно-правовые акты и нормативно-техническая документация:</a:t>
            </a:r>
          </a:p>
          <a:p>
            <a:endParaRPr lang="ru-RU" sz="14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27.07.2010 №190-ФЗ «О теплоснабжении»;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22.02.2012 года №154 «О требованиях к схемам теплоснабжения, порядку их разработки и утверждения»;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Совмещенный Приказ от 29.12.2012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№565/667 Минэнерго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Минрегион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«Об утверждении методических рекомендаций по разработке схем теплоснабжения»;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23.11.2009 №261-ФЗ «Об энергосбережении и о повышении энергетической эффективности и о внесении в отдельные законодательные акты Российской Федерации»;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Минрегионразвития России от 28.05.2010 №262 «О требования энергетической эффективности зданий, строений и сооружений»;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124.13330.2012 – актуализированная версия СНиП 1-02-2003 «Тепловые сети»: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41-101-95 «Проектирование тепловых пунктов»;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СНиП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-35-76 «Котельные установки»;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СНиП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-58-75 «Электростанции тепловые»;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131.13330.2012 – актуализированная версия СНиП 23-01-99 «Строительная климатология».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46917" y="348200"/>
            <a:ext cx="571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нвестиции в строительство, реконструкцию и техническое перевооружение и (или) модернизацию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5875" y="985448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34841"/>
              </p:ext>
            </p:extLst>
          </p:nvPr>
        </p:nvGraphicFramePr>
        <p:xfrm>
          <a:off x="583619" y="1868790"/>
          <a:ext cx="8000651" cy="353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428">
                  <a:extLst>
                    <a:ext uri="{9D8B030D-6E8A-4147-A177-3AD203B41FA5}">
                      <a16:colId xmlns="" xmlns:a16="http://schemas.microsoft.com/office/drawing/2014/main" val="939944258"/>
                    </a:ext>
                  </a:extLst>
                </a:gridCol>
                <a:gridCol w="689471">
                  <a:extLst>
                    <a:ext uri="{9D8B030D-6E8A-4147-A177-3AD203B41FA5}">
                      <a16:colId xmlns="" xmlns:a16="http://schemas.microsoft.com/office/drawing/2014/main" val="4158332234"/>
                    </a:ext>
                  </a:extLst>
                </a:gridCol>
                <a:gridCol w="632686">
                  <a:extLst>
                    <a:ext uri="{9D8B030D-6E8A-4147-A177-3AD203B41FA5}">
                      <a16:colId xmlns="" xmlns:a16="http://schemas.microsoft.com/office/drawing/2014/main" val="871954147"/>
                    </a:ext>
                  </a:extLst>
                </a:gridCol>
                <a:gridCol w="633786">
                  <a:extLst>
                    <a:ext uri="{9D8B030D-6E8A-4147-A177-3AD203B41FA5}">
                      <a16:colId xmlns="" xmlns:a16="http://schemas.microsoft.com/office/drawing/2014/main" val="1082954542"/>
                    </a:ext>
                  </a:extLst>
                </a:gridCol>
                <a:gridCol w="633236">
                  <a:extLst>
                    <a:ext uri="{9D8B030D-6E8A-4147-A177-3AD203B41FA5}">
                      <a16:colId xmlns="" xmlns:a16="http://schemas.microsoft.com/office/drawing/2014/main" val="3297816656"/>
                    </a:ext>
                  </a:extLst>
                </a:gridCol>
                <a:gridCol w="633786">
                  <a:extLst>
                    <a:ext uri="{9D8B030D-6E8A-4147-A177-3AD203B41FA5}">
                      <a16:colId xmlns="" xmlns:a16="http://schemas.microsoft.com/office/drawing/2014/main" val="1422516328"/>
                    </a:ext>
                  </a:extLst>
                </a:gridCol>
                <a:gridCol w="633236">
                  <a:extLst>
                    <a:ext uri="{9D8B030D-6E8A-4147-A177-3AD203B41FA5}">
                      <a16:colId xmlns="" xmlns:a16="http://schemas.microsoft.com/office/drawing/2014/main" val="1882259169"/>
                    </a:ext>
                  </a:extLst>
                </a:gridCol>
                <a:gridCol w="633236">
                  <a:extLst>
                    <a:ext uri="{9D8B030D-6E8A-4147-A177-3AD203B41FA5}">
                      <a16:colId xmlns="" xmlns:a16="http://schemas.microsoft.com/office/drawing/2014/main" val="3622682992"/>
                    </a:ext>
                  </a:extLst>
                </a:gridCol>
                <a:gridCol w="633786">
                  <a:extLst>
                    <a:ext uri="{9D8B030D-6E8A-4147-A177-3AD203B41FA5}">
                      <a16:colId xmlns="" xmlns:a16="http://schemas.microsoft.com/office/drawing/2014/main" val="3376418777"/>
                    </a:ext>
                  </a:extLst>
                </a:gridCol>
              </a:tblGrid>
              <a:tr h="164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 проектов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1695344"/>
                  </a:ext>
                </a:extLst>
              </a:tr>
              <a:tr h="16474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«Источники теплоснабжения»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234087"/>
                  </a:ext>
                </a:extLst>
              </a:tr>
              <a:tr h="164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163668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 накопленным итогом,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6737469"/>
                  </a:ext>
                </a:extLst>
              </a:tr>
              <a:tr h="16474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«Источники теплоснабжения»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7729048"/>
                  </a:ext>
                </a:extLst>
              </a:tr>
              <a:tr h="164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 проектов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2031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 г.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 г.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94788267"/>
                  </a:ext>
                </a:extLst>
              </a:tr>
              <a:tr h="164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02916869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 накопленным итогом,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1465074"/>
                  </a:ext>
                </a:extLst>
              </a:tr>
              <a:tr h="16474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«Тепловые сети»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6915760"/>
                  </a:ext>
                </a:extLst>
              </a:tr>
              <a:tr h="164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 проектов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0949178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10997,98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11613,86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12229,4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12877,55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13560,07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61616576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 накопленным итогом,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10997,98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22611,84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34841,23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47718,79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61278,85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39476007"/>
                  </a:ext>
                </a:extLst>
              </a:tr>
              <a:tr h="16474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«Тепловые сети»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1946247"/>
                  </a:ext>
                </a:extLst>
              </a:tr>
              <a:tr h="164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 проектов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2031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 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16001243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14292,31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15064,09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15877,55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16734,94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17638,63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18591,12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19595,04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179072,5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02177703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 накопленным итогом, тыс.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75571,16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90635,26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106512,8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123247,8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140886,4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159477,5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179072,5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9410165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6242" y="1000773"/>
            <a:ext cx="803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необходимых инвестиций на строительство, реконструкцию, техническое перевооружение (модернизацию) источников тепловой энергии, тепловых сетей, в том числе подлежащих замене в связи с исчерпанием эксплуатационного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Шпаковского МО СК на каждом этапе</a:t>
            </a:r>
          </a:p>
        </p:txBody>
      </p:sp>
    </p:spTree>
    <p:extLst>
      <p:ext uri="{BB962C8B-B14F-4D97-AF65-F5344CB8AC3E}">
        <p14:creationId xmlns:p14="http://schemas.microsoft.com/office/powerpoint/2010/main" val="40144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55463" y="162997"/>
            <a:ext cx="571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Ценовые тарифные последствия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3231" y="595016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18338" y="5266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0" y="1880354"/>
            <a:ext cx="10820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09648" y="3487796"/>
            <a:ext cx="8602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261" y="674757"/>
            <a:ext cx="7500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цен на тепловую энергию ГУП СК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Крайтеплоэнерго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части потребителей Шпаковского МО СК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50159225"/>
              </p:ext>
            </p:extLst>
          </p:nvPr>
        </p:nvGraphicFramePr>
        <p:xfrm>
          <a:off x="572881" y="1168622"/>
          <a:ext cx="7477258" cy="271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82425"/>
              </p:ext>
            </p:extLst>
          </p:nvPr>
        </p:nvGraphicFramePr>
        <p:xfrm>
          <a:off x="549642" y="4592500"/>
          <a:ext cx="7500499" cy="1688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971">
                  <a:extLst>
                    <a:ext uri="{9D8B030D-6E8A-4147-A177-3AD203B41FA5}">
                      <a16:colId xmlns="" xmlns:a16="http://schemas.microsoft.com/office/drawing/2014/main" val="3496458351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344861290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790215447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3918438409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1991633933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2348215450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112444218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2395306971"/>
                    </a:ext>
                  </a:extLst>
                </a:gridCol>
                <a:gridCol w="573941">
                  <a:extLst>
                    <a:ext uri="{9D8B030D-6E8A-4147-A177-3AD203B41FA5}">
                      <a16:colId xmlns="" xmlns:a16="http://schemas.microsoft.com/office/drawing/2014/main" val="2698153455"/>
                    </a:ext>
                  </a:extLst>
                </a:gridCol>
              </a:tblGrid>
              <a:tr h="342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прогнозных тарифов на соответствующий календарный год, руб./Гкал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682557"/>
                  </a:ext>
                </a:extLst>
              </a:tr>
              <a:tr h="165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год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extLst>
                  <a:ext uri="{0D108BD9-81ED-4DB2-BD59-A6C34878D82A}">
                    <a16:rowId xmlns="" xmlns:a16="http://schemas.microsoft.com/office/drawing/2014/main" val="881862023"/>
                  </a:ext>
                </a:extLst>
              </a:tr>
              <a:tr h="165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инвестиционной составляющей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3268,78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3439,07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3623,39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3827,36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3980,45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4139,67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4477,47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extLst>
                  <a:ext uri="{0D108BD9-81ED-4DB2-BD59-A6C34878D82A}">
                    <a16:rowId xmlns="" xmlns:a16="http://schemas.microsoft.com/office/drawing/2014/main" val="3158337977"/>
                  </a:ext>
                </a:extLst>
              </a:tr>
              <a:tr h="342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проектов с учетом инвестиционной составляющей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3268,78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3439,07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3623,39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3827,36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4001,84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4176,33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4360,58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4554,60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extLst>
                  <a:ext uri="{0D108BD9-81ED-4DB2-BD59-A6C34878D82A}">
                    <a16:rowId xmlns="" xmlns:a16="http://schemas.microsoft.com/office/drawing/2014/main" val="2405925623"/>
                  </a:ext>
                </a:extLst>
              </a:tr>
              <a:tr h="165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год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ctr"/>
                </a:tc>
                <a:extLst>
                  <a:ext uri="{0D108BD9-81ED-4DB2-BD59-A6C34878D82A}">
                    <a16:rowId xmlns="" xmlns:a16="http://schemas.microsoft.com/office/drawing/2014/main" val="1875455425"/>
                  </a:ext>
                </a:extLst>
              </a:tr>
              <a:tr h="165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инвестиционной составляющей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4656,57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4842,83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5036,54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5238,01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5447,53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5665,43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5892,04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6127,73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extLst>
                  <a:ext uri="{0D108BD9-81ED-4DB2-BD59-A6C34878D82A}">
                    <a16:rowId xmlns="" xmlns:a16="http://schemas.microsoft.com/office/drawing/2014/main" val="2808767502"/>
                  </a:ext>
                </a:extLst>
              </a:tr>
              <a:tr h="342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проектов с учетом инвестиционной составляющей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4758,90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4974,03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5439,77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5691,67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5957,17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6237,01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6531,96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8" marR="57358" marT="0" marB="0" anchor="b"/>
                </a:tc>
                <a:extLst>
                  <a:ext uri="{0D108BD9-81ED-4DB2-BD59-A6C34878D82A}">
                    <a16:rowId xmlns="" xmlns:a16="http://schemas.microsoft.com/office/drawing/2014/main" val="22359207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642" y="3989539"/>
            <a:ext cx="750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ценовых последствий реализации предлагаемых проектов схемы теплоснабжения Шпаковского МО СК для потребителей </a:t>
            </a:r>
          </a:p>
        </p:txBody>
      </p:sp>
    </p:spTree>
    <p:extLst>
      <p:ext uri="{BB962C8B-B14F-4D97-AF65-F5344CB8AC3E}">
        <p14:creationId xmlns:p14="http://schemas.microsoft.com/office/powerpoint/2010/main" val="4497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9648" y="158275"/>
            <a:ext cx="571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ЕТО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3231" y="595016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18338" y="5266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0" y="1880354"/>
            <a:ext cx="10820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09648" y="3487796"/>
            <a:ext cx="8602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55241"/>
              </p:ext>
            </p:extLst>
          </p:nvPr>
        </p:nvGraphicFramePr>
        <p:xfrm>
          <a:off x="276069" y="719410"/>
          <a:ext cx="8645739" cy="584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87">
                  <a:extLst>
                    <a:ext uri="{9D8B030D-6E8A-4147-A177-3AD203B41FA5}">
                      <a16:colId xmlns="" xmlns:a16="http://schemas.microsoft.com/office/drawing/2014/main" val="4080579357"/>
                    </a:ext>
                  </a:extLst>
                </a:gridCol>
                <a:gridCol w="1164458">
                  <a:extLst>
                    <a:ext uri="{9D8B030D-6E8A-4147-A177-3AD203B41FA5}">
                      <a16:colId xmlns="" xmlns:a16="http://schemas.microsoft.com/office/drawing/2014/main" val="4184379842"/>
                    </a:ext>
                  </a:extLst>
                </a:gridCol>
                <a:gridCol w="1164458">
                  <a:extLst>
                    <a:ext uri="{9D8B030D-6E8A-4147-A177-3AD203B41FA5}">
                      <a16:colId xmlns="" xmlns:a16="http://schemas.microsoft.com/office/drawing/2014/main" val="3282181475"/>
                    </a:ext>
                  </a:extLst>
                </a:gridCol>
                <a:gridCol w="914553">
                  <a:extLst>
                    <a:ext uri="{9D8B030D-6E8A-4147-A177-3AD203B41FA5}">
                      <a16:colId xmlns="" xmlns:a16="http://schemas.microsoft.com/office/drawing/2014/main" val="1179148969"/>
                    </a:ext>
                  </a:extLst>
                </a:gridCol>
                <a:gridCol w="333206">
                  <a:extLst>
                    <a:ext uri="{9D8B030D-6E8A-4147-A177-3AD203B41FA5}">
                      <a16:colId xmlns="" xmlns:a16="http://schemas.microsoft.com/office/drawing/2014/main" val="3529183372"/>
                    </a:ext>
                  </a:extLst>
                </a:gridCol>
                <a:gridCol w="1163872">
                  <a:extLst>
                    <a:ext uri="{9D8B030D-6E8A-4147-A177-3AD203B41FA5}">
                      <a16:colId xmlns="" xmlns:a16="http://schemas.microsoft.com/office/drawing/2014/main" val="3334814088"/>
                    </a:ext>
                  </a:extLst>
                </a:gridCol>
                <a:gridCol w="3575505">
                  <a:extLst>
                    <a:ext uri="{9D8B030D-6E8A-4147-A177-3AD203B41FA5}">
                      <a16:colId xmlns="" xmlns:a16="http://schemas.microsoft.com/office/drawing/2014/main" val="2056362884"/>
                    </a:ext>
                  </a:extLst>
                </a:gridCol>
              </a:tblGrid>
              <a:tr h="134024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системы теплоснабжения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 тепловой энергии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Теплоснабжающие (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теплосетевые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организации в границах системы теплоснабжения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системы теплоснабжения в обслуживании теплоснабжающей (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теплосетевой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организации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зоны деятельности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Утвержденная ЕТО - Схема теплоснабжения Шпаковского муниципального округа Ставропольского края на период с 2021 до 2036 года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для присвоения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195436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Крайтеплоэнерго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extLst>
                  <a:ext uri="{0D108BD9-81ED-4DB2-BD59-A6C34878D82A}">
                    <a16:rowId xmlns="" xmlns:a16="http://schemas.microsoft.com/office/drawing/2014/main" val="1511470980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№38-02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extLst>
                  <a:ext uri="{0D108BD9-81ED-4DB2-BD59-A6C34878D82A}">
                    <a16:rowId xmlns="" xmlns:a16="http://schemas.microsoft.com/office/drawing/2014/main" val="782276256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№38-03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extLst>
                  <a:ext uri="{0D108BD9-81ED-4DB2-BD59-A6C34878D82A}">
                    <a16:rowId xmlns="" xmlns:a16="http://schemas.microsoft.com/office/drawing/2014/main" val="292587169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№38-04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extLst>
                  <a:ext uri="{0D108BD9-81ED-4DB2-BD59-A6C34878D82A}">
                    <a16:rowId xmlns="" xmlns:a16="http://schemas.microsoft.com/office/drawing/2014/main" val="3239057103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№38-07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extLst>
                  <a:ext uri="{0D108BD9-81ED-4DB2-BD59-A6C34878D82A}">
                    <a16:rowId xmlns="" xmlns:a16="http://schemas.microsoft.com/office/drawing/2014/main" val="1346430289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№38-09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extLst>
                  <a:ext uri="{0D108BD9-81ED-4DB2-BD59-A6C34878D82A}">
                    <a16:rowId xmlns="" xmlns:a16="http://schemas.microsoft.com/office/drawing/2014/main" val="2215298284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269274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9648" y="158275"/>
            <a:ext cx="571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ЕТО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3231" y="595016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18338" y="5266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0" y="1880354"/>
            <a:ext cx="10820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09648" y="3487796"/>
            <a:ext cx="8602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8944"/>
              </p:ext>
            </p:extLst>
          </p:nvPr>
        </p:nvGraphicFramePr>
        <p:xfrm>
          <a:off x="341833" y="848375"/>
          <a:ext cx="8092867" cy="563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604">
                  <a:extLst>
                    <a:ext uri="{9D8B030D-6E8A-4147-A177-3AD203B41FA5}">
                      <a16:colId xmlns="" xmlns:a16="http://schemas.microsoft.com/office/drawing/2014/main" val="3866188732"/>
                    </a:ext>
                  </a:extLst>
                </a:gridCol>
                <a:gridCol w="1089994">
                  <a:extLst>
                    <a:ext uri="{9D8B030D-6E8A-4147-A177-3AD203B41FA5}">
                      <a16:colId xmlns="" xmlns:a16="http://schemas.microsoft.com/office/drawing/2014/main" val="1485775436"/>
                    </a:ext>
                  </a:extLst>
                </a:gridCol>
                <a:gridCol w="1089994">
                  <a:extLst>
                    <a:ext uri="{9D8B030D-6E8A-4147-A177-3AD203B41FA5}">
                      <a16:colId xmlns="" xmlns:a16="http://schemas.microsoft.com/office/drawing/2014/main" val="2190759081"/>
                    </a:ext>
                  </a:extLst>
                </a:gridCol>
                <a:gridCol w="856071">
                  <a:extLst>
                    <a:ext uri="{9D8B030D-6E8A-4147-A177-3AD203B41FA5}">
                      <a16:colId xmlns="" xmlns:a16="http://schemas.microsoft.com/office/drawing/2014/main" val="216776636"/>
                    </a:ext>
                  </a:extLst>
                </a:gridCol>
                <a:gridCol w="311899">
                  <a:extLst>
                    <a:ext uri="{9D8B030D-6E8A-4147-A177-3AD203B41FA5}">
                      <a16:colId xmlns="" xmlns:a16="http://schemas.microsoft.com/office/drawing/2014/main" val="3616189775"/>
                    </a:ext>
                  </a:extLst>
                </a:gridCol>
                <a:gridCol w="1089445">
                  <a:extLst>
                    <a:ext uri="{9D8B030D-6E8A-4147-A177-3AD203B41FA5}">
                      <a16:colId xmlns="" xmlns:a16="http://schemas.microsoft.com/office/drawing/2014/main" val="3305639871"/>
                    </a:ext>
                  </a:extLst>
                </a:gridCol>
                <a:gridCol w="3346860">
                  <a:extLst>
                    <a:ext uri="{9D8B030D-6E8A-4147-A177-3AD203B41FA5}">
                      <a16:colId xmlns="" xmlns:a16="http://schemas.microsoft.com/office/drawing/2014/main" val="800253059"/>
                    </a:ext>
                  </a:extLst>
                </a:gridCol>
              </a:tblGrid>
              <a:tr h="17239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системы теплоснабжения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 тепловой энергии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Теплоснабжающие (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теплосетевые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организации в границах системы теплоснабжения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системы теплоснабжения в обслуживании теплоснабжающей (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теплосетевой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организации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зоны деятельности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Утвержденная ЕТО - Схема теплоснабжения Шпаковского муниципального округа Ставропольского края на период с 2021 до 2036 года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для присвоения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3308351"/>
                  </a:ext>
                </a:extLst>
              </a:tr>
              <a:tr h="20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Крайтеплоэнерго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Крайтеплоэнерго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3752996155"/>
                  </a:ext>
                </a:extLst>
              </a:tr>
              <a:tr h="20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3747479145"/>
                  </a:ext>
                </a:extLst>
              </a:tr>
              <a:tr h="20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396698570"/>
                  </a:ext>
                </a:extLst>
              </a:tr>
              <a:tr h="20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651780661"/>
                  </a:ext>
                </a:extLst>
              </a:tr>
              <a:tr h="20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3147011787"/>
                  </a:ext>
                </a:extLst>
              </a:tr>
              <a:tr h="20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13342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1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9648" y="158275"/>
            <a:ext cx="571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ЕТО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83231" y="595016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18338" y="5266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0" y="1880354"/>
            <a:ext cx="10820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09648" y="3487796"/>
            <a:ext cx="8602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171"/>
              </p:ext>
            </p:extLst>
          </p:nvPr>
        </p:nvGraphicFramePr>
        <p:xfrm>
          <a:off x="406965" y="1097193"/>
          <a:ext cx="8070462" cy="423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749">
                  <a:extLst>
                    <a:ext uri="{9D8B030D-6E8A-4147-A177-3AD203B41FA5}">
                      <a16:colId xmlns="" xmlns:a16="http://schemas.microsoft.com/office/drawing/2014/main" val="3570894936"/>
                    </a:ext>
                  </a:extLst>
                </a:gridCol>
                <a:gridCol w="1086976">
                  <a:extLst>
                    <a:ext uri="{9D8B030D-6E8A-4147-A177-3AD203B41FA5}">
                      <a16:colId xmlns="" xmlns:a16="http://schemas.microsoft.com/office/drawing/2014/main" val="3485363000"/>
                    </a:ext>
                  </a:extLst>
                </a:gridCol>
                <a:gridCol w="1086976">
                  <a:extLst>
                    <a:ext uri="{9D8B030D-6E8A-4147-A177-3AD203B41FA5}">
                      <a16:colId xmlns="" xmlns:a16="http://schemas.microsoft.com/office/drawing/2014/main" val="5999238"/>
                    </a:ext>
                  </a:extLst>
                </a:gridCol>
                <a:gridCol w="853701">
                  <a:extLst>
                    <a:ext uri="{9D8B030D-6E8A-4147-A177-3AD203B41FA5}">
                      <a16:colId xmlns="" xmlns:a16="http://schemas.microsoft.com/office/drawing/2014/main" val="460372752"/>
                    </a:ext>
                  </a:extLst>
                </a:gridCol>
                <a:gridCol w="311036">
                  <a:extLst>
                    <a:ext uri="{9D8B030D-6E8A-4147-A177-3AD203B41FA5}">
                      <a16:colId xmlns="" xmlns:a16="http://schemas.microsoft.com/office/drawing/2014/main" val="1443195299"/>
                    </a:ext>
                  </a:extLst>
                </a:gridCol>
                <a:gridCol w="1086429">
                  <a:extLst>
                    <a:ext uri="{9D8B030D-6E8A-4147-A177-3AD203B41FA5}">
                      <a16:colId xmlns="" xmlns:a16="http://schemas.microsoft.com/office/drawing/2014/main" val="4106223636"/>
                    </a:ext>
                  </a:extLst>
                </a:gridCol>
                <a:gridCol w="3337595">
                  <a:extLst>
                    <a:ext uri="{9D8B030D-6E8A-4147-A177-3AD203B41FA5}">
                      <a16:colId xmlns="" xmlns:a16="http://schemas.microsoft.com/office/drawing/2014/main" val="330970676"/>
                    </a:ext>
                  </a:extLst>
                </a:gridCol>
              </a:tblGrid>
              <a:tr h="162729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системы теплоснабжения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 тепловой энергии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Теплоснабжающие (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теплосетевые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организации в границах системы теплоснабжения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системы теплоснабжения в обслуживании теплоснабжающей (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теплосетевой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организации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зоны деятельности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Утвержденная ЕТО - Схема теплоснабжения Шпаковского муниципального округа Ставропольского края на период с 2021 до 2036 года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для присвоения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273676"/>
                  </a:ext>
                </a:extLst>
              </a:tr>
              <a:tr h="619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2053064691"/>
                  </a:ext>
                </a:extLst>
              </a:tr>
              <a:tr h="619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№38-22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2826349691"/>
                  </a:ext>
                </a:extLst>
              </a:tr>
              <a:tr h="619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№38-23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«Крайтеплоэнерго»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357826921"/>
                  </a:ext>
                </a:extLst>
              </a:tr>
              <a:tr h="619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«Пригородная 197»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«Теплосеть»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 сети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«Теплосеть»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тепловой емкостью в соответствующей зоне деятельности (п. 11 постановления Правительства РФ от 8 августа 2012 г. N 808)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9" marR="27989" marT="0" marB="0"/>
                </a:tc>
                <a:extLst>
                  <a:ext uri="{0D108BD9-81ED-4DB2-BD59-A6C34878D82A}">
                    <a16:rowId xmlns="" xmlns:a16="http://schemas.microsoft.com/office/drawing/2014/main" val="126405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1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1375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248" y="1593250"/>
            <a:ext cx="6029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831" y="2548235"/>
            <a:ext cx="8371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2138" y="33766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Схемы теплоснабжения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МО СК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30263" y="860881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1514476"/>
            <a:ext cx="828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теплоснабжения – это стратегический документ, долгосрочная программа развития системы теплоснабжения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82659"/>
            <a:ext cx="8119533" cy="27546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теплоснабжения определяет: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 теплоснабжения (включая модернизацию);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зон теплоснабжения между источниками;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перекладку тепловых сетей для обеспечения тепловой энергии новых потребителей, оптимизация работы системы теплоснабжения (либо улучшения) ее надежности при эксплуатации;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мероприятия, рекомендуемые к включению в инвестиционные программы (ИП разрабатываются на базе Схемы теплоснабжения);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Тарифные последствия для потребителей.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2138" y="33766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проекта Схемы теплоснабжения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05077" y="860881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95678" y="1226363"/>
            <a:ext cx="31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Обосновывающие 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82079" y="2002864"/>
            <a:ext cx="7618205" cy="4102156"/>
            <a:chOff x="584629" y="1960812"/>
            <a:chExt cx="8531866" cy="4028356"/>
          </a:xfrm>
        </p:grpSpPr>
        <p:sp>
          <p:nvSpPr>
            <p:cNvPr id="15" name="Полилиния 14"/>
            <p:cNvSpPr/>
            <p:nvPr/>
          </p:nvSpPr>
          <p:spPr>
            <a:xfrm>
              <a:off x="950497" y="1960812"/>
              <a:ext cx="1441479" cy="617982"/>
            </a:xfrm>
            <a:custGeom>
              <a:avLst/>
              <a:gdLst>
                <a:gd name="connsiteX0" fmla="*/ 0 w 1154136"/>
                <a:gd name="connsiteY0" fmla="*/ 0 h 725375"/>
                <a:gd name="connsiteX1" fmla="*/ 1154136 w 1154136"/>
                <a:gd name="connsiteY1" fmla="*/ 0 h 725375"/>
                <a:gd name="connsiteX2" fmla="*/ 1154136 w 1154136"/>
                <a:gd name="connsiteY2" fmla="*/ 725375 h 725375"/>
                <a:gd name="connsiteX3" fmla="*/ 0 w 1154136"/>
                <a:gd name="connsiteY3" fmla="*/ 725375 h 725375"/>
                <a:gd name="connsiteX4" fmla="*/ 0 w 1154136"/>
                <a:gd name="connsiteY4" fmla="*/ 0 h 72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136" h="725375">
                  <a:moveTo>
                    <a:pt x="0" y="0"/>
                  </a:moveTo>
                  <a:lnTo>
                    <a:pt x="1154136" y="0"/>
                  </a:lnTo>
                  <a:lnTo>
                    <a:pt x="1154136" y="725375"/>
                  </a:lnTo>
                  <a:lnTo>
                    <a:pt x="0" y="72537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 Существующее положение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920092" y="1962774"/>
              <a:ext cx="1738248" cy="607539"/>
            </a:xfrm>
            <a:custGeom>
              <a:avLst/>
              <a:gdLst>
                <a:gd name="connsiteX0" fmla="*/ 0 w 1025848"/>
                <a:gd name="connsiteY0" fmla="*/ 0 h 703937"/>
                <a:gd name="connsiteX1" fmla="*/ 1025848 w 1025848"/>
                <a:gd name="connsiteY1" fmla="*/ 0 h 703937"/>
                <a:gd name="connsiteX2" fmla="*/ 1025848 w 1025848"/>
                <a:gd name="connsiteY2" fmla="*/ 703937 h 703937"/>
                <a:gd name="connsiteX3" fmla="*/ 0 w 1025848"/>
                <a:gd name="connsiteY3" fmla="*/ 703937 h 703937"/>
                <a:gd name="connsiteX4" fmla="*/ 0 w 1025848"/>
                <a:gd name="connsiteY4" fmla="*/ 0 h 70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848" h="703937">
                  <a:moveTo>
                    <a:pt x="0" y="0"/>
                  </a:moveTo>
                  <a:lnTo>
                    <a:pt x="1025848" y="0"/>
                  </a:lnTo>
                  <a:lnTo>
                    <a:pt x="1025848" y="703937"/>
                  </a:lnTo>
                  <a:lnTo>
                    <a:pt x="0" y="70393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5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Мастер-план развития систем теплоснабжения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54585" y="3002394"/>
              <a:ext cx="1166825" cy="740558"/>
            </a:xfrm>
            <a:custGeom>
              <a:avLst/>
              <a:gdLst>
                <a:gd name="connsiteX0" fmla="*/ 0 w 805705"/>
                <a:gd name="connsiteY0" fmla="*/ 0 h 514392"/>
                <a:gd name="connsiteX1" fmla="*/ 805705 w 805705"/>
                <a:gd name="connsiteY1" fmla="*/ 0 h 514392"/>
                <a:gd name="connsiteX2" fmla="*/ 805705 w 805705"/>
                <a:gd name="connsiteY2" fmla="*/ 514392 h 514392"/>
                <a:gd name="connsiteX3" fmla="*/ 0 w 805705"/>
                <a:gd name="connsiteY3" fmla="*/ 514392 h 514392"/>
                <a:gd name="connsiteX4" fmla="*/ 0 w 805705"/>
                <a:gd name="connsiteY4" fmla="*/ 0 h 51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705" h="514392">
                  <a:moveTo>
                    <a:pt x="0" y="0"/>
                  </a:moveTo>
                  <a:lnTo>
                    <a:pt x="805705" y="0"/>
                  </a:lnTo>
                  <a:lnTo>
                    <a:pt x="805705" y="514392"/>
                  </a:lnTo>
                  <a:lnTo>
                    <a:pt x="0" y="51439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3 Электронная модель системы теплоснабжения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036185" y="3003044"/>
              <a:ext cx="1426959" cy="734433"/>
            </a:xfrm>
            <a:custGeom>
              <a:avLst/>
              <a:gdLst>
                <a:gd name="connsiteX0" fmla="*/ 0 w 1305625"/>
                <a:gd name="connsiteY0" fmla="*/ 0 h 577504"/>
                <a:gd name="connsiteX1" fmla="*/ 1305625 w 1305625"/>
                <a:gd name="connsiteY1" fmla="*/ 0 h 577504"/>
                <a:gd name="connsiteX2" fmla="*/ 1305625 w 1305625"/>
                <a:gd name="connsiteY2" fmla="*/ 577504 h 577504"/>
                <a:gd name="connsiteX3" fmla="*/ 0 w 1305625"/>
                <a:gd name="connsiteY3" fmla="*/ 577504 h 577504"/>
                <a:gd name="connsiteX4" fmla="*/ 0 w 1305625"/>
                <a:gd name="connsiteY4" fmla="*/ 0 h 57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625" h="577504">
                  <a:moveTo>
                    <a:pt x="0" y="0"/>
                  </a:moveTo>
                  <a:lnTo>
                    <a:pt x="1305625" y="0"/>
                  </a:lnTo>
                  <a:lnTo>
                    <a:pt x="1305625" y="577504"/>
                  </a:lnTo>
                  <a:lnTo>
                    <a:pt x="0" y="57750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2 Существующее и перспективное потребление на цели теплоснабжения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891166" y="3002395"/>
              <a:ext cx="1517140" cy="765732"/>
            </a:xfrm>
            <a:custGeom>
              <a:avLst/>
              <a:gdLst>
                <a:gd name="connsiteX0" fmla="*/ 0 w 842988"/>
                <a:gd name="connsiteY0" fmla="*/ 0 h 500531"/>
                <a:gd name="connsiteX1" fmla="*/ 842988 w 842988"/>
                <a:gd name="connsiteY1" fmla="*/ 0 h 500531"/>
                <a:gd name="connsiteX2" fmla="*/ 842988 w 842988"/>
                <a:gd name="connsiteY2" fmla="*/ 500531 h 500531"/>
                <a:gd name="connsiteX3" fmla="*/ 0 w 842988"/>
                <a:gd name="connsiteY3" fmla="*/ 500531 h 500531"/>
                <a:gd name="connsiteX4" fmla="*/ 0 w 842988"/>
                <a:gd name="connsiteY4" fmla="*/ 0 h 5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88" h="500531">
                  <a:moveTo>
                    <a:pt x="0" y="0"/>
                  </a:moveTo>
                  <a:lnTo>
                    <a:pt x="842988" y="0"/>
                  </a:lnTo>
                  <a:lnTo>
                    <a:pt x="842988" y="500531"/>
                  </a:lnTo>
                  <a:lnTo>
                    <a:pt x="0" y="5005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6 Существующие и перспективные балансы производительности ВПУ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644426" y="2988917"/>
              <a:ext cx="2127750" cy="779210"/>
            </a:xfrm>
            <a:custGeom>
              <a:avLst/>
              <a:gdLst>
                <a:gd name="connsiteX0" fmla="*/ 0 w 1164910"/>
                <a:gd name="connsiteY0" fmla="*/ 0 h 762989"/>
                <a:gd name="connsiteX1" fmla="*/ 1164910 w 1164910"/>
                <a:gd name="connsiteY1" fmla="*/ 0 h 762989"/>
                <a:gd name="connsiteX2" fmla="*/ 1164910 w 1164910"/>
                <a:gd name="connsiteY2" fmla="*/ 762989 h 762989"/>
                <a:gd name="connsiteX3" fmla="*/ 0 w 1164910"/>
                <a:gd name="connsiteY3" fmla="*/ 762989 h 762989"/>
                <a:gd name="connsiteX4" fmla="*/ 0 w 1164910"/>
                <a:gd name="connsiteY4" fmla="*/ 0 h 76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910" h="762989">
                  <a:moveTo>
                    <a:pt x="0" y="0"/>
                  </a:moveTo>
                  <a:lnTo>
                    <a:pt x="1164910" y="0"/>
                  </a:lnTo>
                  <a:lnTo>
                    <a:pt x="1164910" y="762989"/>
                  </a:lnTo>
                  <a:lnTo>
                    <a:pt x="0" y="76298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4 Существующие и перспективные балансы тепловой мощности источников тепловой энергии и тепловой нагрузки потребителей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592156" y="3010333"/>
              <a:ext cx="1264933" cy="771971"/>
            </a:xfrm>
            <a:custGeom>
              <a:avLst/>
              <a:gdLst>
                <a:gd name="connsiteX0" fmla="*/ 0 w 801997"/>
                <a:gd name="connsiteY0" fmla="*/ 0 h 542655"/>
                <a:gd name="connsiteX1" fmla="*/ 801997 w 801997"/>
                <a:gd name="connsiteY1" fmla="*/ 0 h 542655"/>
                <a:gd name="connsiteX2" fmla="*/ 801997 w 801997"/>
                <a:gd name="connsiteY2" fmla="*/ 542655 h 542655"/>
                <a:gd name="connsiteX3" fmla="*/ 0 w 801997"/>
                <a:gd name="connsiteY3" fmla="*/ 542655 h 542655"/>
                <a:gd name="connsiteX4" fmla="*/ 0 w 801997"/>
                <a:gd name="connsiteY4" fmla="*/ 0 h 54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997" h="542655">
                  <a:moveTo>
                    <a:pt x="0" y="0"/>
                  </a:moveTo>
                  <a:lnTo>
                    <a:pt x="801997" y="0"/>
                  </a:lnTo>
                  <a:lnTo>
                    <a:pt x="801997" y="542655"/>
                  </a:lnTo>
                  <a:lnTo>
                    <a:pt x="0" y="54265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10 Перспективные топливные балансы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425398" y="4192230"/>
              <a:ext cx="2123982" cy="680796"/>
            </a:xfrm>
            <a:custGeom>
              <a:avLst/>
              <a:gdLst>
                <a:gd name="connsiteX0" fmla="*/ 0 w 842988"/>
                <a:gd name="connsiteY0" fmla="*/ 0 h 500531"/>
                <a:gd name="connsiteX1" fmla="*/ 842988 w 842988"/>
                <a:gd name="connsiteY1" fmla="*/ 0 h 500531"/>
                <a:gd name="connsiteX2" fmla="*/ 842988 w 842988"/>
                <a:gd name="connsiteY2" fmla="*/ 500531 h 500531"/>
                <a:gd name="connsiteX3" fmla="*/ 0 w 842988"/>
                <a:gd name="connsiteY3" fmla="*/ 500531 h 500531"/>
                <a:gd name="connsiteX4" fmla="*/ 0 w 842988"/>
                <a:gd name="connsiteY4" fmla="*/ 0 h 5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88" h="500531">
                  <a:moveTo>
                    <a:pt x="0" y="0"/>
                  </a:moveTo>
                  <a:lnTo>
                    <a:pt x="842988" y="0"/>
                  </a:lnTo>
                  <a:lnTo>
                    <a:pt x="842988" y="500531"/>
                  </a:lnTo>
                  <a:lnTo>
                    <a:pt x="0" y="5005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7 Предложения по строительству, реконструкции, техническому перевооружению (модернизации) источников тепловой энергии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793455" y="4193459"/>
              <a:ext cx="2097712" cy="679566"/>
            </a:xfrm>
            <a:custGeom>
              <a:avLst/>
              <a:gdLst>
                <a:gd name="connsiteX0" fmla="*/ 0 w 842988"/>
                <a:gd name="connsiteY0" fmla="*/ 0 h 500531"/>
                <a:gd name="connsiteX1" fmla="*/ 842988 w 842988"/>
                <a:gd name="connsiteY1" fmla="*/ 0 h 500531"/>
                <a:gd name="connsiteX2" fmla="*/ 842988 w 842988"/>
                <a:gd name="connsiteY2" fmla="*/ 500531 h 500531"/>
                <a:gd name="connsiteX3" fmla="*/ 0 w 842988"/>
                <a:gd name="connsiteY3" fmla="*/ 500531 h 500531"/>
                <a:gd name="connsiteX4" fmla="*/ 0 w 842988"/>
                <a:gd name="connsiteY4" fmla="*/ 0 h 5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88" h="500531">
                  <a:moveTo>
                    <a:pt x="0" y="0"/>
                  </a:moveTo>
                  <a:lnTo>
                    <a:pt x="842988" y="0"/>
                  </a:lnTo>
                  <a:lnTo>
                    <a:pt x="842988" y="500531"/>
                  </a:lnTo>
                  <a:lnTo>
                    <a:pt x="0" y="5005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8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Предложения по строительству, реконструкции, техническому перевооружению (модернизации) 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тепловых сетей</a:t>
              </a: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364752" y="4187458"/>
              <a:ext cx="1713502" cy="654305"/>
            </a:xfrm>
            <a:custGeom>
              <a:avLst/>
              <a:gdLst>
                <a:gd name="connsiteX0" fmla="*/ 0 w 974333"/>
                <a:gd name="connsiteY0" fmla="*/ 0 h 542986"/>
                <a:gd name="connsiteX1" fmla="*/ 974333 w 974333"/>
                <a:gd name="connsiteY1" fmla="*/ 0 h 542986"/>
                <a:gd name="connsiteX2" fmla="*/ 974333 w 974333"/>
                <a:gd name="connsiteY2" fmla="*/ 542986 h 542986"/>
                <a:gd name="connsiteX3" fmla="*/ 0 w 974333"/>
                <a:gd name="connsiteY3" fmla="*/ 542986 h 542986"/>
                <a:gd name="connsiteX4" fmla="*/ 0 w 974333"/>
                <a:gd name="connsiteY4" fmla="*/ 0 h 5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333" h="542986">
                  <a:moveTo>
                    <a:pt x="0" y="0"/>
                  </a:moveTo>
                  <a:lnTo>
                    <a:pt x="974333" y="0"/>
                  </a:lnTo>
                  <a:lnTo>
                    <a:pt x="974333" y="542986"/>
                  </a:lnTo>
                  <a:lnTo>
                    <a:pt x="0" y="54298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9 Предложения по переводу открытых систем ГВС в закрытые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108652" y="5261123"/>
              <a:ext cx="1342701" cy="713170"/>
            </a:xfrm>
            <a:custGeom>
              <a:avLst/>
              <a:gdLst>
                <a:gd name="connsiteX0" fmla="*/ 0 w 801997"/>
                <a:gd name="connsiteY0" fmla="*/ 0 h 542655"/>
                <a:gd name="connsiteX1" fmla="*/ 801997 w 801997"/>
                <a:gd name="connsiteY1" fmla="*/ 0 h 542655"/>
                <a:gd name="connsiteX2" fmla="*/ 801997 w 801997"/>
                <a:gd name="connsiteY2" fmla="*/ 542655 h 542655"/>
                <a:gd name="connsiteX3" fmla="*/ 0 w 801997"/>
                <a:gd name="connsiteY3" fmla="*/ 542655 h 542655"/>
                <a:gd name="connsiteX4" fmla="*/ 0 w 801997"/>
                <a:gd name="connsiteY4" fmla="*/ 0 h 54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997" h="542655">
                  <a:moveTo>
                    <a:pt x="0" y="0"/>
                  </a:moveTo>
                  <a:lnTo>
                    <a:pt x="801997" y="0"/>
                  </a:lnTo>
                  <a:lnTo>
                    <a:pt x="801997" y="542655"/>
                  </a:lnTo>
                  <a:lnTo>
                    <a:pt x="0" y="54265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11 </a:t>
              </a:r>
              <a:endPara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надежности теплоснабжения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84629" y="5283957"/>
              <a:ext cx="1374970" cy="705211"/>
            </a:xfrm>
            <a:custGeom>
              <a:avLst/>
              <a:gdLst>
                <a:gd name="connsiteX0" fmla="*/ 0 w 974333"/>
                <a:gd name="connsiteY0" fmla="*/ 0 h 542986"/>
                <a:gd name="connsiteX1" fmla="*/ 974333 w 974333"/>
                <a:gd name="connsiteY1" fmla="*/ 0 h 542986"/>
                <a:gd name="connsiteX2" fmla="*/ 974333 w 974333"/>
                <a:gd name="connsiteY2" fmla="*/ 542986 h 542986"/>
                <a:gd name="connsiteX3" fmla="*/ 0 w 974333"/>
                <a:gd name="connsiteY3" fmla="*/ 542986 h 542986"/>
                <a:gd name="connsiteX4" fmla="*/ 0 w 974333"/>
                <a:gd name="connsiteY4" fmla="*/ 0 h 5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333" h="542986">
                  <a:moveTo>
                    <a:pt x="0" y="0"/>
                  </a:moveTo>
                  <a:lnTo>
                    <a:pt x="974333" y="0"/>
                  </a:lnTo>
                  <a:lnTo>
                    <a:pt x="974333" y="542986"/>
                  </a:lnTo>
                  <a:lnTo>
                    <a:pt x="0" y="54298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12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Обоснование инвестиций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593140" y="5262230"/>
              <a:ext cx="1134951" cy="704105"/>
            </a:xfrm>
            <a:custGeom>
              <a:avLst/>
              <a:gdLst>
                <a:gd name="connsiteX0" fmla="*/ 0 w 842988"/>
                <a:gd name="connsiteY0" fmla="*/ 0 h 500531"/>
                <a:gd name="connsiteX1" fmla="*/ 842988 w 842988"/>
                <a:gd name="connsiteY1" fmla="*/ 0 h 500531"/>
                <a:gd name="connsiteX2" fmla="*/ 842988 w 842988"/>
                <a:gd name="connsiteY2" fmla="*/ 500531 h 500531"/>
                <a:gd name="connsiteX3" fmla="*/ 0 w 842988"/>
                <a:gd name="connsiteY3" fmla="*/ 500531 h 500531"/>
                <a:gd name="connsiteX4" fmla="*/ 0 w 842988"/>
                <a:gd name="connsiteY4" fmla="*/ 0 h 5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88" h="500531">
                  <a:moveTo>
                    <a:pt x="0" y="0"/>
                  </a:moveTo>
                  <a:lnTo>
                    <a:pt x="842988" y="0"/>
                  </a:lnTo>
                  <a:lnTo>
                    <a:pt x="842988" y="500531"/>
                  </a:lnTo>
                  <a:lnTo>
                    <a:pt x="0" y="5005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13 Индикаторы развития систем теплоснабжения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884719" y="5261123"/>
              <a:ext cx="1257795" cy="713170"/>
            </a:xfrm>
            <a:custGeom>
              <a:avLst/>
              <a:gdLst>
                <a:gd name="connsiteX0" fmla="*/ 0 w 801997"/>
                <a:gd name="connsiteY0" fmla="*/ 0 h 542655"/>
                <a:gd name="connsiteX1" fmla="*/ 801997 w 801997"/>
                <a:gd name="connsiteY1" fmla="*/ 0 h 542655"/>
                <a:gd name="connsiteX2" fmla="*/ 801997 w 801997"/>
                <a:gd name="connsiteY2" fmla="*/ 542655 h 542655"/>
                <a:gd name="connsiteX3" fmla="*/ 0 w 801997"/>
                <a:gd name="connsiteY3" fmla="*/ 542655 h 542655"/>
                <a:gd name="connsiteX4" fmla="*/ 0 w 801997"/>
                <a:gd name="connsiteY4" fmla="*/ 0 h 54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997" h="542655">
                  <a:moveTo>
                    <a:pt x="0" y="0"/>
                  </a:moveTo>
                  <a:lnTo>
                    <a:pt x="801997" y="0"/>
                  </a:lnTo>
                  <a:lnTo>
                    <a:pt x="801997" y="542655"/>
                  </a:lnTo>
                  <a:lnTo>
                    <a:pt x="0" y="54265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14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Ценовые последствия (тарифные)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290989" y="5245412"/>
              <a:ext cx="1238523" cy="743756"/>
            </a:xfrm>
            <a:custGeom>
              <a:avLst/>
              <a:gdLst>
                <a:gd name="connsiteX0" fmla="*/ 0 w 842988"/>
                <a:gd name="connsiteY0" fmla="*/ 0 h 500531"/>
                <a:gd name="connsiteX1" fmla="*/ 842988 w 842988"/>
                <a:gd name="connsiteY1" fmla="*/ 0 h 500531"/>
                <a:gd name="connsiteX2" fmla="*/ 842988 w 842988"/>
                <a:gd name="connsiteY2" fmla="*/ 500531 h 500531"/>
                <a:gd name="connsiteX3" fmla="*/ 0 w 842988"/>
                <a:gd name="connsiteY3" fmla="*/ 500531 h 500531"/>
                <a:gd name="connsiteX4" fmla="*/ 0 w 842988"/>
                <a:gd name="connsiteY4" fmla="*/ 0 h 5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88" h="500531">
                  <a:moveTo>
                    <a:pt x="0" y="0"/>
                  </a:moveTo>
                  <a:lnTo>
                    <a:pt x="842988" y="0"/>
                  </a:lnTo>
                  <a:lnTo>
                    <a:pt x="842988" y="500531"/>
                  </a:lnTo>
                  <a:lnTo>
                    <a:pt x="0" y="5005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15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</a:t>
              </a: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ЕТО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677987" y="5237821"/>
              <a:ext cx="1438508" cy="728045"/>
            </a:xfrm>
            <a:custGeom>
              <a:avLst/>
              <a:gdLst>
                <a:gd name="connsiteX0" fmla="*/ 0 w 842988"/>
                <a:gd name="connsiteY0" fmla="*/ 0 h 500531"/>
                <a:gd name="connsiteX1" fmla="*/ 842988 w 842988"/>
                <a:gd name="connsiteY1" fmla="*/ 0 h 500531"/>
                <a:gd name="connsiteX2" fmla="*/ 842988 w 842988"/>
                <a:gd name="connsiteY2" fmla="*/ 500531 h 500531"/>
                <a:gd name="connsiteX3" fmla="*/ 0 w 842988"/>
                <a:gd name="connsiteY3" fmla="*/ 500531 h 500531"/>
                <a:gd name="connsiteX4" fmla="*/ 0 w 842988"/>
                <a:gd name="connsiteY4" fmla="*/ 0 h 5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88" h="500531">
                  <a:moveTo>
                    <a:pt x="0" y="0"/>
                  </a:moveTo>
                  <a:lnTo>
                    <a:pt x="842988" y="0"/>
                  </a:lnTo>
                  <a:lnTo>
                    <a:pt x="842988" y="500531"/>
                  </a:lnTo>
                  <a:lnTo>
                    <a:pt x="0" y="5005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16 </a:t>
              </a:r>
            </a:p>
            <a:p>
              <a:pPr lvl="0" algn="ctr" defTabSz="311150">
                <a:spcBef>
                  <a:spcPct val="0"/>
                </a:spcBef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мероприятий схемы теплоснабжения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 flipV="1">
            <a:off x="2914284" y="2160839"/>
            <a:ext cx="4024806" cy="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943100" y="4009925"/>
            <a:ext cx="5953125" cy="1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886700" y="2499678"/>
            <a:ext cx="0" cy="570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355118" y="2160839"/>
            <a:ext cx="0" cy="90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933841" y="2160839"/>
            <a:ext cx="0" cy="90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345559" y="2160839"/>
            <a:ext cx="0" cy="90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943100" y="2499678"/>
            <a:ext cx="0" cy="56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943100" y="2912045"/>
            <a:ext cx="5953125" cy="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943100" y="3766515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345559" y="3789674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933841" y="377604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355118" y="377604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896225" y="377604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2457450" y="4012718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4933841" y="4020897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124590" y="4012718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032812" y="5103230"/>
            <a:ext cx="6177738" cy="2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457450" y="485982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933841" y="485982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124590" y="4866552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355084" y="511096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4601473" y="512696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839940" y="512696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6939090" y="5103230"/>
            <a:ext cx="0" cy="23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210550" y="5110960"/>
            <a:ext cx="280642" cy="17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1143000" y="1533524"/>
            <a:ext cx="7834726" cy="4714879"/>
          </a:xfrm>
          <a:prstGeom prst="rect">
            <a:avLst/>
          </a:prstGeom>
          <a:noFill/>
          <a:ln w="28575">
            <a:solidFill>
              <a:schemeClr val="accent1">
                <a:shade val="50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rot="16200000">
            <a:off x="-2101322" y="3690932"/>
            <a:ext cx="4714878" cy="400065"/>
          </a:xfrm>
          <a:custGeom>
            <a:avLst/>
            <a:gdLst>
              <a:gd name="connsiteX0" fmla="*/ 0 w 1154136"/>
              <a:gd name="connsiteY0" fmla="*/ 0 h 725375"/>
              <a:gd name="connsiteX1" fmla="*/ 1154136 w 1154136"/>
              <a:gd name="connsiteY1" fmla="*/ 0 h 725375"/>
              <a:gd name="connsiteX2" fmla="*/ 1154136 w 1154136"/>
              <a:gd name="connsiteY2" fmla="*/ 725375 h 725375"/>
              <a:gd name="connsiteX3" fmla="*/ 0 w 1154136"/>
              <a:gd name="connsiteY3" fmla="*/ 725375 h 725375"/>
              <a:gd name="connsiteX4" fmla="*/ 0 w 1154136"/>
              <a:gd name="connsiteY4" fmla="*/ 0 h 72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36" h="725375">
                <a:moveTo>
                  <a:pt x="0" y="0"/>
                </a:moveTo>
                <a:lnTo>
                  <a:pt x="1154136" y="0"/>
                </a:lnTo>
                <a:lnTo>
                  <a:pt x="1154136" y="725375"/>
                </a:lnTo>
                <a:lnTo>
                  <a:pt x="0" y="7253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(утверждаемая часть)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flipH="1">
            <a:off x="1862139" y="5124461"/>
            <a:ext cx="170673" cy="22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 flipV="1">
            <a:off x="474859" y="2918415"/>
            <a:ext cx="64094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 flipV="1">
            <a:off x="447664" y="3993668"/>
            <a:ext cx="64094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 flipV="1">
            <a:off x="456150" y="5096498"/>
            <a:ext cx="64094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316190" y="1848977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62138" y="198417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Источники тепловой энергии. Зоны действия систем теплоснабжения.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609725" y="1152525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29092" y="1239715"/>
            <a:ext cx="7094512" cy="62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централизованного теплоснабжения Шпаковского МО СК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– 23 объекта (котельные), в том числе 22 на территории округа и 1 за пределами округа на территории города Ставрополя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Шпаковк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91" y="1951899"/>
            <a:ext cx="7094513" cy="4698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0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62138" y="198418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Источники тепловой энергии. Зоны действия систем теплоснабжения.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609725" y="1152525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6751" y="1239716"/>
            <a:ext cx="8092868" cy="5007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действия источников централизованного теплоснабжения Шпаковского МО СК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зонам действия не промышленного теплоснабжения относятся все источники тепловой энергии, эксплуатируемые ГУП СК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Крайтеплоэнерго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АО «Теплосеть» в границах муниципального округа, обслуживающие потребителей жилого, административного, общественного, лечебно-профилактического и культурно-бытового назначения.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 на базе Котельной №38-01 находится в пределах улиц Ленина, Почтовая, Шпака, Демидова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№2 на базе Котельной №38-02 находится в пределах улиц Гагарина, Майская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№3 на базе Котельной №38-03 находится в пределах улиц Фрунзе, К. Маркса,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Кузьминовская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Ленина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№4 на базе Котельной №38-04 находится в пределах улиц Рабочая, Новая, Гоголя, Некрасова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№38-05 отапливает МКОУ СОШ №6 по улице Партизанская, 17 с.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Пелагиада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№5 на базе Котельной №38-07 находится в пределах улицы Пушкина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№38-08 отапливает корпуса МБОУ «Лицей №2» по улице Гагарина, 79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деятельности №6 на базе Котельной №38-09 находится в пределах улиц Ленина, Советская, Гагарина, Пушкина, переулков Школьный, Студенческий х.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Демино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№7 на базе Котельной №38-10 находится в пределах улиц Казачья, Ленина с. Татарка.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 8 на базе Котельной №38-11 находится в пределах улиц Центральная,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Кочубеевская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Подгорная ст.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Темнолесская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№9 на базе Котельной №38-12 находится в пределах улицы Ленина с. Казинка.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№10 на базе Котельной №38-13 находится в пределах улиц Ленина, Комсомольская с.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Сенгилеевское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№11 на базе Котельной №38-14 находится в пределах улицы Пирогова с.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Сенгилеевское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№12 на базе Котельной №38-15 находится в пределах улиц Свердлова, Почтовая ст. Новомарьевская.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№38-16А отапливает здание МБОУ №16 по улице Кирова, 1 с. Дубовка.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№38-17 отапливает корпуса МБОУ СОШ №13 по улице Рабочая, 3а с. Надежда.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№38-18 отапливает здание МКОУ СОШ №14 по улице Раздольная, 1 с. Надежда.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№13 на базе Котельной №38-19 находится в пределах улицы Маяковского и переулка Кавказский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№14 на базе Котельной №38-20 находится в пределах улиц Никонова, Комсомольская, Войкова, СНИИСХ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№38-21 отапливает корпуса ГБУЗ СК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Шпаковская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больница» по улице Ленина, 1 г. Михайловска.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№15 на базе Котельной №38-22 находится в пределах улиц Ленина, Гагарина, Кирова, Октябрьская, з-д Южный, переулка Ульяновский г. Михайловск.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действия №16 на базе Котельной №38-23 находится в пределах улицы Ленина с. Казинка.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деятельности №17 на базе Котельной «Пригородная 197», расположенной за пределами границ муниципального округа в г. Ставрополе) находится в пределах улица Полеводческая (жилого микрорайона «Радуга») г. Михайловска.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62138" y="198418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Источники тепловой энергии. Зоны действия систем теплоснабжения.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609725" y="1152525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C:\Users\User\Desktop\СХЕМЫ ЧР ВС и ВО\СНИМОК\!!!!!Круги Шпаковка.PNGШпаковска ЗОНЫ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1" y="1299747"/>
            <a:ext cx="8109959" cy="5477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7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62138" y="75307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Источники тепловой энергии. Зоны действия систем теплоснабжения.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447355" y="1019711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456" y="1152525"/>
            <a:ext cx="826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перспективные балансы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мощности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нагрузки источников тепловой энергии Шпаковского МО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Гкал/ч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8027" y="15439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57975"/>
              </p:ext>
            </p:extLst>
          </p:nvPr>
        </p:nvGraphicFramePr>
        <p:xfrm>
          <a:off x="451212" y="1614194"/>
          <a:ext cx="8134207" cy="4654921"/>
        </p:xfrm>
        <a:graphic>
          <a:graphicData uri="http://schemas.openxmlformats.org/drawingml/2006/table">
            <a:tbl>
              <a:tblPr firstRow="1" firstCol="1" bandRow="1"/>
              <a:tblGrid>
                <a:gridCol w="1640138"/>
                <a:gridCol w="479834"/>
                <a:gridCol w="526445"/>
                <a:gridCol w="613282"/>
                <a:gridCol w="611053"/>
                <a:gridCol w="611611"/>
                <a:gridCol w="607713"/>
                <a:gridCol w="607713"/>
                <a:gridCol w="607713"/>
                <a:gridCol w="607713"/>
                <a:gridCol w="611053"/>
                <a:gridCol w="609939"/>
              </a:tblGrid>
              <a:tr h="1758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источника тепловой энергии-Котельная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Установленная мощность, Гкал/ч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Располагаемая тепловая мощность, Гкал/ч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Располагаемая тепловая мощность нетто, Гкал/ч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Потребление тепловой энергии на собственные нужды, Гкал/ч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Потери тепловой энергии в тепловых сетях, Гкал/ч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Присоединенная тепловая нагрузка, Гкал/ч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 (+)/дефицит (-) тепловой мощности Гкал/ч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 (+)/дефицит (-) тепловой мощности 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нагрузка на отопление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Нагрузка на горячее водоснабжение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нагрузка на вентиляцию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26,488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11,47758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7,705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-0,451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7,705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5,1272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7,7005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№38-09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4,991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№38-16А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0,4967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16,972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3,6468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2,6899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0,0272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2,075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№38-23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0,1454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Котельная «Пригородная 197»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9,752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3,777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1682" y="1313883"/>
            <a:ext cx="172979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51212" y="6253538"/>
            <a:ext cx="17297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ru-RU" alt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показатели установлены на перспективный период с 2021 года по 2024 год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Данные показатели установлены на перспективный период с 2025 года по 2035 год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62138" y="337661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положение в сфере производства, передачи и потребления тепловой энергии для целей теплоснабжения. Тепловые сети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09725" y="1065663"/>
            <a:ext cx="54340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7043738" y="261641"/>
            <a:ext cx="1971675" cy="6667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4131" y="1408925"/>
            <a:ext cx="322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85" y="1117763"/>
            <a:ext cx="768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тепловых сетей на территории Шпаковского МО СК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47841"/>
              </p:ext>
            </p:extLst>
          </p:nvPr>
        </p:nvGraphicFramePr>
        <p:xfrm>
          <a:off x="626006" y="1504869"/>
          <a:ext cx="7680506" cy="185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102">
                  <a:extLst>
                    <a:ext uri="{9D8B030D-6E8A-4147-A177-3AD203B41FA5}">
                      <a16:colId xmlns="" xmlns:a16="http://schemas.microsoft.com/office/drawing/2014/main" val="3983547677"/>
                    </a:ext>
                  </a:extLst>
                </a:gridCol>
                <a:gridCol w="1394885">
                  <a:extLst>
                    <a:ext uri="{9D8B030D-6E8A-4147-A177-3AD203B41FA5}">
                      <a16:colId xmlns="" xmlns:a16="http://schemas.microsoft.com/office/drawing/2014/main" val="202591307"/>
                    </a:ext>
                  </a:extLst>
                </a:gridCol>
                <a:gridCol w="1394885">
                  <a:extLst>
                    <a:ext uri="{9D8B030D-6E8A-4147-A177-3AD203B41FA5}">
                      <a16:colId xmlns="" xmlns:a16="http://schemas.microsoft.com/office/drawing/2014/main" val="2869895746"/>
                    </a:ext>
                  </a:extLst>
                </a:gridCol>
                <a:gridCol w="1744634">
                  <a:extLst>
                    <a:ext uri="{9D8B030D-6E8A-4147-A177-3AD203B41FA5}">
                      <a16:colId xmlns="" xmlns:a16="http://schemas.microsoft.com/office/drawing/2014/main" val="3370670820"/>
                    </a:ext>
                  </a:extLst>
                </a:gridCol>
              </a:tblGrid>
              <a:tr h="310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Крайтеплоэнерго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«Теплосеть»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теплоснабжающие организации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473414"/>
                  </a:ext>
                </a:extLst>
              </a:tr>
              <a:tr h="310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тепловых сетей в двухтрубном надземном исполнении,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пог.м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4481,2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8001422"/>
                  </a:ext>
                </a:extLst>
              </a:tr>
              <a:tr h="310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тепловых сетей в двух-трубном подземном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бесканальном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исполнении,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92581695"/>
                  </a:ext>
                </a:extLst>
              </a:tr>
              <a:tr h="310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тепловых сетей в двух-трубном подземном исполнении в каналах,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19390,4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19390,4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18044296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протяженность тепловых сетей в двухтрубном исполнении,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24780,3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26228,5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5690651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протяженности тепловых сетей в двухтрубном исполнении, 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0837301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9792945"/>
              </p:ext>
            </p:extLst>
          </p:nvPr>
        </p:nvGraphicFramePr>
        <p:xfrm>
          <a:off x="626006" y="3967646"/>
          <a:ext cx="3416155" cy="202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006" y="3413648"/>
            <a:ext cx="3416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протяженности тепловой сети в двухтрубном исполнении от каждого источника тепловой энергии на территории Шпаковского МО СК, км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98768673"/>
              </p:ext>
            </p:extLst>
          </p:nvPr>
        </p:nvGraphicFramePr>
        <p:xfrm>
          <a:off x="4452938" y="3967646"/>
          <a:ext cx="3913395" cy="202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92538" y="3413648"/>
            <a:ext cx="3973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объемов трубопроводов тепловой сети от каждого источника тепловой энергии на территории Шпаковского МО СК, куб. м</a:t>
            </a:r>
          </a:p>
        </p:txBody>
      </p:sp>
    </p:spTree>
    <p:extLst>
      <p:ext uri="{BB962C8B-B14F-4D97-AF65-F5344CB8AC3E}">
        <p14:creationId xmlns:p14="http://schemas.microsoft.com/office/powerpoint/2010/main" val="14031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5283</Words>
  <Application>Microsoft Office PowerPoint</Application>
  <PresentationFormat>Экран (4:3)</PresentationFormat>
  <Paragraphs>1794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Тема Office</vt:lpstr>
      <vt:lpstr>  Схема теплоснабжения  Шпаковского муниципального округа Ставропольского края на период с 2021 года до 2036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теплоснабжения Приволжского городского поселения Ивановской области (актуализация на 2020 год)</dc:title>
  <dc:creator>User</dc:creator>
  <cp:lastModifiedBy>User</cp:lastModifiedBy>
  <cp:revision>89</cp:revision>
  <dcterms:created xsi:type="dcterms:W3CDTF">2019-10-22T11:34:34Z</dcterms:created>
  <dcterms:modified xsi:type="dcterms:W3CDTF">2021-09-27T12:46:09Z</dcterms:modified>
</cp:coreProperties>
</file>