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7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94" r:id="rId1"/>
  </p:sldMasterIdLst>
  <p:notesMasterIdLst>
    <p:notesMasterId r:id="rId53"/>
  </p:notesMasterIdLst>
  <p:handoutMasterIdLst>
    <p:handoutMasterId r:id="rId54"/>
  </p:handoutMasterIdLst>
  <p:sldIdLst>
    <p:sldId id="395" r:id="rId2"/>
    <p:sldId id="638" r:id="rId3"/>
    <p:sldId id="551" r:id="rId4"/>
    <p:sldId id="552" r:id="rId5"/>
    <p:sldId id="662" r:id="rId6"/>
    <p:sldId id="634" r:id="rId7"/>
    <p:sldId id="640" r:id="rId8"/>
    <p:sldId id="661" r:id="rId9"/>
    <p:sldId id="631" r:id="rId10"/>
    <p:sldId id="596" r:id="rId11"/>
    <p:sldId id="663" r:id="rId12"/>
    <p:sldId id="597" r:id="rId13"/>
    <p:sldId id="598" r:id="rId14"/>
    <p:sldId id="599" r:id="rId15"/>
    <p:sldId id="600" r:id="rId16"/>
    <p:sldId id="601" r:id="rId17"/>
    <p:sldId id="602" r:id="rId18"/>
    <p:sldId id="603" r:id="rId19"/>
    <p:sldId id="604" r:id="rId20"/>
    <p:sldId id="564" r:id="rId21"/>
    <p:sldId id="567" r:id="rId22"/>
    <p:sldId id="593" r:id="rId23"/>
    <p:sldId id="577" r:id="rId24"/>
    <p:sldId id="578" r:id="rId25"/>
    <p:sldId id="657" r:id="rId26"/>
    <p:sldId id="571" r:id="rId27"/>
    <p:sldId id="609" r:id="rId28"/>
    <p:sldId id="610" r:id="rId29"/>
    <p:sldId id="644" r:id="rId30"/>
    <p:sldId id="645" r:id="rId31"/>
    <p:sldId id="646" r:id="rId32"/>
    <p:sldId id="637" r:id="rId33"/>
    <p:sldId id="635" r:id="rId34"/>
    <p:sldId id="647" r:id="rId35"/>
    <p:sldId id="648" r:id="rId36"/>
    <p:sldId id="649" r:id="rId37"/>
    <p:sldId id="658" r:id="rId38"/>
    <p:sldId id="651" r:id="rId39"/>
    <p:sldId id="652" r:id="rId40"/>
    <p:sldId id="653" r:id="rId41"/>
    <p:sldId id="660" r:id="rId42"/>
    <p:sldId id="654" r:id="rId43"/>
    <p:sldId id="655" r:id="rId44"/>
    <p:sldId id="641" r:id="rId45"/>
    <p:sldId id="626" r:id="rId46"/>
    <p:sldId id="627" r:id="rId47"/>
    <p:sldId id="642" r:id="rId48"/>
    <p:sldId id="643" r:id="rId49"/>
    <p:sldId id="656" r:id="rId50"/>
    <p:sldId id="549" r:id="rId51"/>
    <p:sldId id="554" r:id="rId52"/>
  </p:sldIdLst>
  <p:sldSz cx="9144000" cy="6858000" type="screen4x3"/>
  <p:notesSz cx="6808788" cy="9940925"/>
  <p:defaultTextStyle>
    <a:defPPr>
      <a:defRPr lang="ru-RU"/>
    </a:defPPr>
    <a:lvl1pPr marL="0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1947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4472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56709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08944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61470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13415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65384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17748" algn="l" defTabSz="9044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604"/>
    <a:srgbClr val="A40000"/>
    <a:srgbClr val="4D81BF"/>
    <a:srgbClr val="9CBC58"/>
    <a:srgbClr val="4AADC7"/>
    <a:srgbClr val="9751CB"/>
    <a:srgbClr val="86C1D4"/>
    <a:srgbClr val="FFFF99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3" autoAdjust="0"/>
    <p:restoredTop sz="96106" autoAdjust="0"/>
  </p:normalViewPr>
  <p:slideViewPr>
    <p:cSldViewPr snapToGrid="0">
      <p:cViewPr varScale="1">
        <p:scale>
          <a:sx n="115" d="100"/>
          <a:sy n="115" d="100"/>
        </p:scale>
        <p:origin x="186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11283511454053"/>
          <c:y val="0.15510679621605503"/>
          <c:w val="0.78365642035130223"/>
          <c:h val="0.780568104430182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1 жителя (рублей)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90000">
                  <a:schemeClr val="accent6">
                    <a:shade val="100000"/>
                    <a:satMod val="105000"/>
                  </a:schemeClr>
                </a:gs>
                <a:gs pos="100000">
                  <a:schemeClr val="accent6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dLbl>
              <c:idx val="0"/>
              <c:layout>
                <c:manualLayout>
                  <c:x val="1.6981670019457927E-3"/>
                  <c:y val="-1.719382274167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13-45EC-9D4B-DAED090DE033}"/>
                </c:ext>
              </c:extLst>
            </c:dLbl>
            <c:dLbl>
              <c:idx val="1"/>
              <c:layout>
                <c:manualLayout>
                  <c:x val="-1.078680872310993E-2"/>
                  <c:y val="-5.8150073593921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13-45EC-9D4B-DAED090DE033}"/>
                </c:ext>
              </c:extLst>
            </c:dLbl>
            <c:dLbl>
              <c:idx val="2"/>
              <c:layout>
                <c:manualLayout>
                  <c:x val="-1.1757189867078879E-2"/>
                  <c:y val="-1.1378581490912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13-45EC-9D4B-DAED090DE0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Шпаковский МО</c:v>
                </c:pt>
                <c:pt idx="1">
                  <c:v>Георгиевский МО</c:v>
                </c:pt>
                <c:pt idx="2">
                  <c:v>Минераловодский МО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34316.018354696993</c:v>
                </c:pt>
                <c:pt idx="1">
                  <c:v>32135.201089579154</c:v>
                </c:pt>
                <c:pt idx="2">
                  <c:v>37905.110991916015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3-45EC-9D4B-DAED090DE0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1 жителя (рублей)</c:v>
                </c:pt>
              </c:strCache>
            </c:strRef>
          </c:tx>
          <c:spPr>
            <a:gradFill rotWithShape="1">
              <a:gsLst>
                <a:gs pos="0">
                  <a:schemeClr val="accent5"/>
                </a:gs>
                <a:gs pos="90000">
                  <a:schemeClr val="accent5">
                    <a:shade val="100000"/>
                    <a:satMod val="105000"/>
                  </a:schemeClr>
                </a:gs>
                <a:gs pos="100000">
                  <a:schemeClr val="accent5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dLbl>
              <c:idx val="0"/>
              <c:layout>
                <c:manualLayout>
                  <c:x val="2.5455361775381199E-2"/>
                  <c:y val="-1.422333002426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13-45EC-9D4B-DAED090DE033}"/>
                </c:ext>
              </c:extLst>
            </c:dLbl>
            <c:dLbl>
              <c:idx val="1"/>
              <c:layout>
                <c:manualLayout>
                  <c:x val="7.2729605072517052E-3"/>
                  <c:y val="-8.53399801455752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13-45EC-9D4B-DAED090DE033}"/>
                </c:ext>
              </c:extLst>
            </c:dLbl>
            <c:dLbl>
              <c:idx val="2"/>
              <c:layout>
                <c:manualLayout>
                  <c:x val="2.9190601586327605E-2"/>
                  <c:y val="-1.164218461215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13-45EC-9D4B-DAED090DE0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Шпаковский МО</c:v>
                </c:pt>
                <c:pt idx="1">
                  <c:v>Георгиевский МО</c:v>
                </c:pt>
                <c:pt idx="2">
                  <c:v>Минераловодский МО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35653.1946199675</c:v>
                </c:pt>
                <c:pt idx="1">
                  <c:v>35226.715134737009</c:v>
                </c:pt>
                <c:pt idx="2">
                  <c:v>39092.46189801157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13-45EC-9D4B-DAED090DE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46626160"/>
        <c:axId val="846632816"/>
      </c:barChart>
      <c:catAx>
        <c:axId val="84662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46632816"/>
        <c:crosses val="autoZero"/>
        <c:auto val="1"/>
        <c:lblAlgn val="ctr"/>
        <c:lblOffset val="100"/>
        <c:noMultiLvlLbl val="0"/>
      </c:catAx>
      <c:valAx>
        <c:axId val="846632816"/>
        <c:scaling>
          <c:orientation val="minMax"/>
          <c:max val="42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84662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49642963024746"/>
          <c:y val="2.4324001301371596E-2"/>
          <c:w val="0.82699203038818114"/>
          <c:h val="5.8770247306691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4732412936646E-2"/>
          <c:y val="4.124583076100477E-2"/>
          <c:w val="0.81556278025375906"/>
          <c:h val="0.917508338477990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ФОТ</c:v>
                </c:pt>
              </c:strCache>
            </c:strRef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30FB-4E8F-9537-C6F9C428525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rgbClr val="87C4D5"/>
                  </a:gs>
                  <a:gs pos="0">
                    <a:srgbClr val="67ADC0"/>
                  </a:gs>
                </a:gsLst>
                <a:lin ang="0" scaled="1"/>
              </a:gra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30FB-4E8F-9537-C6F9C428525E}"/>
              </c:ext>
            </c:extLst>
          </c:dPt>
          <c:dPt>
            <c:idx val="2"/>
            <c:bubble3D val="0"/>
            <c:spPr>
              <a:solidFill>
                <a:srgbClr val="BADCE4"/>
              </a:soli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30FB-4E8F-9537-C6F9C428525E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30FB-4E8F-9537-C6F9C428525E}"/>
              </c:ext>
            </c:extLst>
          </c:dPt>
          <c:dPt>
            <c:idx val="6"/>
            <c:bubble3D val="0"/>
            <c:spPr>
              <a:solidFill>
                <a:srgbClr val="BBCE95"/>
              </a:solidFill>
              <a:ln w="19009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30FB-4E8F-9537-C6F9C428525E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30FB-4E8F-9537-C6F9C428525E}"/>
              </c:ext>
            </c:extLst>
          </c:dPt>
          <c:dPt>
            <c:idx val="8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30FB-4E8F-9537-C6F9C428525E}"/>
              </c:ext>
            </c:extLst>
          </c:dPt>
          <c:dPt>
            <c:idx val="9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30FB-4E8F-9537-C6F9C428525E}"/>
              </c:ext>
            </c:extLst>
          </c:dPt>
          <c:dPt>
            <c:idx val="10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5-30FB-4E8F-9537-C6F9C428525E}"/>
              </c:ext>
            </c:extLst>
          </c:dPt>
          <c:dPt>
            <c:idx val="11"/>
            <c:bubble3D val="0"/>
            <c:spPr>
              <a:solidFill>
                <a:srgbClr val="DBE6C4"/>
              </a:solidFill>
              <a:ln w="15841">
                <a:solidFill>
                  <a:srgbClr val="9BBB59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7-30FB-4E8F-9537-C6F9C428525E}"/>
              </c:ext>
            </c:extLst>
          </c:dPt>
          <c:cat>
            <c:strRef>
              <c:f>Лист1!$A$2:$A$4</c:f>
              <c:strCache>
                <c:ptCount val="3"/>
                <c:pt idx="0">
                  <c:v>ОБРАЗОВАНИЕ</c:v>
                </c:pt>
                <c:pt idx="1">
                  <c:v>КУЛЬТУРА и спорт</c:v>
                </c:pt>
                <c:pt idx="2">
                  <c:v>СОЦИАЛЬНАЯ ПОЛИТИКА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3277303.22</c:v>
                </c:pt>
                <c:pt idx="1">
                  <c:v>163470.41</c:v>
                </c:pt>
                <c:pt idx="2">
                  <c:v>1051112.55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0FB-4E8F-9537-C6F9C4285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6"/>
        <c:holeSize val="72"/>
      </c:doughnutChart>
      <c:spPr>
        <a:noFill/>
        <a:ln w="2534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4732412936646E-2"/>
          <c:y val="4.124583076100477E-2"/>
          <c:w val="0.81556278025375906"/>
          <c:h val="0.917508338477990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ФОТ</c:v>
                </c:pt>
              </c:strCache>
            </c:strRef>
          </c:tx>
          <c:spPr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A96F-4663-88FB-3D64D06B851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rgbClr val="87C4D5"/>
                  </a:gs>
                  <a:gs pos="0">
                    <a:srgbClr val="67ADC0"/>
                  </a:gs>
                </a:gsLst>
                <a:lin ang="0" scaled="1"/>
              </a:gra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96F-4663-88FB-3D64D06B8514}"/>
              </c:ext>
            </c:extLst>
          </c:dPt>
          <c:dPt>
            <c:idx val="2"/>
            <c:bubble3D val="0"/>
            <c:spPr>
              <a:solidFill>
                <a:srgbClr val="BADCE4"/>
              </a:solidFill>
              <a:ln w="12700">
                <a:solidFill>
                  <a:srgbClr val="608AB0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F158-4C9B-8CF8-10F39EB8291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A96F-4663-88FB-3D64D06B8514}"/>
              </c:ext>
            </c:extLst>
          </c:dPt>
          <c:dPt>
            <c:idx val="6"/>
            <c:bubble3D val="0"/>
            <c:spPr>
              <a:solidFill>
                <a:srgbClr val="BBCE95"/>
              </a:solidFill>
              <a:ln w="19009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A96F-4663-88FB-3D64D06B8514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rgbClr val="BCD8B7"/>
                  </a:gs>
                  <a:gs pos="0">
                    <a:srgbClr val="52A885"/>
                  </a:gs>
                </a:gsLst>
                <a:lin ang="10800000" scaled="1"/>
              </a:gradFill>
              <a:ln w="12700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A96F-4663-88FB-3D64D06B8514}"/>
              </c:ext>
            </c:extLst>
          </c:dPt>
          <c:dPt>
            <c:idx val="8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A96F-4663-88FB-3D64D06B8514}"/>
              </c:ext>
            </c:extLst>
          </c:dPt>
          <c:dPt>
            <c:idx val="9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A96F-4663-88FB-3D64D06B8514}"/>
              </c:ext>
            </c:extLst>
          </c:dPt>
          <c:dPt>
            <c:idx val="10"/>
            <c:bubble3D val="0"/>
            <c:spPr>
              <a:solidFill>
                <a:srgbClr val="DAAA55"/>
              </a:solidFill>
              <a:ln w="12700">
                <a:solidFill>
                  <a:srgbClr val="C57747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A96F-4663-88FB-3D64D06B8514}"/>
              </c:ext>
            </c:extLst>
          </c:dPt>
          <c:dPt>
            <c:idx val="11"/>
            <c:bubble3D val="0"/>
            <c:spPr>
              <a:solidFill>
                <a:srgbClr val="DBE6C4"/>
              </a:solidFill>
              <a:ln w="15841">
                <a:solidFill>
                  <a:srgbClr val="9BBB59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A96F-4663-88FB-3D64D06B8514}"/>
              </c:ext>
            </c:extLst>
          </c:dPt>
          <c:cat>
            <c:strRef>
              <c:f>Лист1!$A$2:$A$4</c:f>
              <c:strCache>
                <c:ptCount val="3"/>
                <c:pt idx="0">
                  <c:v>ОБРАЗОВАНИЕ</c:v>
                </c:pt>
                <c:pt idx="1">
                  <c:v>КУЛЬТУРА и спорт</c:v>
                </c:pt>
                <c:pt idx="2">
                  <c:v>СОЦИАЛЬНАЯ ПОЛИТИКА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3617448.18</c:v>
                </c:pt>
                <c:pt idx="1">
                  <c:v>203069.29</c:v>
                </c:pt>
                <c:pt idx="2">
                  <c:v>798283.23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96F-4663-88FB-3D64D06B8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6"/>
        <c:holeSize val="72"/>
      </c:doughnutChart>
      <c:spPr>
        <a:noFill/>
        <a:ln w="2534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79991546316433E-2"/>
          <c:y val="6.1990640611368823E-2"/>
          <c:w val="0.8664050232476298"/>
          <c:h val="0.7344408816959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90000">
                  <a:schemeClr val="accent6">
                    <a:shade val="100000"/>
                    <a:satMod val="105000"/>
                  </a:schemeClr>
                </a:gs>
                <a:gs pos="100000">
                  <a:schemeClr val="accent6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6927583298428424E-3"/>
                  <c:y val="5.63551278285171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BECD825-2B25-48C0-8305-C8529BFE61B8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434792836937619"/>
                      <c:h val="0.317251413981219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49-4688-99DD-CC12357C749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4804.0200000000004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9-4688-99DD-CC12357C74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/>
                </a:gs>
                <a:gs pos="90000">
                  <a:schemeClr val="accent5">
                    <a:shade val="100000"/>
                    <a:satMod val="105000"/>
                  </a:schemeClr>
                </a:gs>
                <a:gs pos="100000">
                  <a:schemeClr val="accent5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18124735822394E-2"/>
                  <c:y val="2.25420511314068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AEFDC15-FC31-421E-AF21-72DF03144880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147794104990161"/>
                      <c:h val="0.17636359440992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149-4688-99DD-CC12357C749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9-4688-99DD-CC12357C7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61978847"/>
        <c:axId val="1861975519"/>
      </c:barChart>
      <c:catAx>
        <c:axId val="18619788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61975519"/>
        <c:crosses val="autoZero"/>
        <c:auto val="1"/>
        <c:lblAlgn val="ctr"/>
        <c:lblOffset val="100"/>
        <c:noMultiLvlLbl val="0"/>
      </c:catAx>
      <c:valAx>
        <c:axId val="1861975519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61978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31266962354332"/>
          <c:y val="0.82460908622157048"/>
          <c:w val="0.69279466920659682"/>
          <c:h val="0.10776476038420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79991546316433E-2"/>
          <c:y val="6.1990640611368823E-2"/>
          <c:w val="0.8664050232476298"/>
          <c:h val="0.7344408816959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90000">
                  <a:schemeClr val="accent6">
                    <a:shade val="100000"/>
                    <a:satMod val="105000"/>
                  </a:schemeClr>
                </a:gs>
                <a:gs pos="100000">
                  <a:schemeClr val="accent6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24229247682896E-2"/>
                  <c:y val="-5.00925755002700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BECD825-2B25-48C0-8305-C8529BFE61B8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2211656217311131"/>
                      <c:h val="0.205795237414975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49-4688-99DD-CC12357C749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21769.56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9-4688-99DD-CC12357C74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/>
                </a:gs>
                <a:gs pos="90000">
                  <a:schemeClr val="accent5">
                    <a:shade val="100000"/>
                    <a:satMod val="105000"/>
                  </a:schemeClr>
                </a:gs>
                <a:gs pos="100000">
                  <a:schemeClr val="accent5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0495631032448259E-3"/>
                  <c:y val="6.192257642383408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D71090C-B594-4691-B3E8-5C8F0B4DB18A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971966781215294"/>
                      <c:h val="0.18904218321632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149-4688-99DD-CC12357C74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18927.5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9-4688-99DD-CC12357C7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61978847"/>
        <c:axId val="1861975519"/>
      </c:barChart>
      <c:catAx>
        <c:axId val="18619788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61975519"/>
        <c:crosses val="autoZero"/>
        <c:auto val="1"/>
        <c:lblAlgn val="ctr"/>
        <c:lblOffset val="100"/>
        <c:noMultiLvlLbl val="0"/>
      </c:catAx>
      <c:valAx>
        <c:axId val="1861975519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61978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31266962354332"/>
          <c:y val="0.82460908622157048"/>
          <c:w val="0.69279466920659682"/>
          <c:h val="0.10776476038420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07851760010848"/>
          <c:y val="0.13758383851932196"/>
          <c:w val="0.63979638287731022"/>
          <c:h val="0.799697029435872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Освоение дорожного фонда в 2024 году</c:v>
                </c:pt>
              </c:strCache>
            </c:strRef>
          </c:tx>
          <c:dPt>
            <c:idx val="0"/>
            <c:bubble3D val="0"/>
            <c:spPr>
              <a:solidFill>
                <a:srgbClr val="86C1D4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D7-417B-BB7E-8641ADB17FE9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D7-417B-BB7E-8641ADB17FE9}"/>
              </c:ext>
            </c:extLst>
          </c:dPt>
          <c:dLbls>
            <c:dLbl>
              <c:idx val="0"/>
              <c:layout>
                <c:manualLayout>
                  <c:x val="-0.3688624325873085"/>
                  <c:y val="0.4556862038946377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390</a:t>
                    </a:r>
                    <a:r>
                      <a:rPr lang="en-US" baseline="0" dirty="0"/>
                      <a:t> 362,78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36547184867422"/>
                      <c:h val="0.129773618868251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CD7-417B-BB7E-8641ADB17FE9}"/>
                </c:ext>
              </c:extLst>
            </c:dLbl>
            <c:dLbl>
              <c:idx val="1"/>
              <c:layout>
                <c:manualLayout>
                  <c:x val="0.52866259947349281"/>
                  <c:y val="-0.391762142035880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223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963,98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81147475136967"/>
                      <c:h val="0.129773618868251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CD7-417B-BB7E-8641ADB17FE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Капитальный ремонт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223002.51</c:v>
                </c:pt>
                <c:pt idx="1">
                  <c:v>545819.74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D7-417B-BB7E-8641ADB17FE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  <a:prstDash val="dash"/>
        </a:ln>
        <a:effectLst/>
      </c:spPr>
    </c:plotArea>
    <c:legend>
      <c:legendPos val="b"/>
      <c:layout>
        <c:manualLayout>
          <c:xMode val="edge"/>
          <c:yMode val="edge"/>
          <c:x val="0.05"/>
          <c:y val="0.93478377222877462"/>
          <c:w val="0.89999999999999991"/>
          <c:h val="6.5216227771225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227225064575871E-2"/>
          <c:y val="0.10759003533558319"/>
          <c:w val="0.74074762102458369"/>
          <c:h val="0.82979044286130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01.01.2024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9126199377855897E-17"/>
                  <c:y val="9.0768774155058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FD-4B2E-9B6A-63889503AB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4484.8599999999997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FD-4B2E-9B6A-63889503AB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01.01.2025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CFD-4B2E-9B6A-63889503AB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7330.34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FD-4B2E-9B6A-63889503ABF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01.01.2026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1650479751142359E-16"/>
                  <c:y val="7.98982622802010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73-4935-9447-0F42D21C07E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2390.9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73-4935-9447-0F42D21C07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145088"/>
        <c:axId val="148524416"/>
      </c:barChart>
      <c:catAx>
        <c:axId val="14914508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48524416"/>
        <c:crosses val="autoZero"/>
        <c:auto val="1"/>
        <c:lblAlgn val="ctr"/>
        <c:lblOffset val="100"/>
        <c:noMultiLvlLbl val="0"/>
      </c:catAx>
      <c:valAx>
        <c:axId val="1485244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4914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87331648471615"/>
          <c:y val="0.9463270616043461"/>
          <c:w val="0.66998353464750549"/>
          <c:h val="5.19676803418989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Pt>
            <c:idx val="0"/>
            <c:bubble3D val="0"/>
            <c:explosion val="26"/>
            <c:spPr>
              <a:gradFill rotWithShape="1">
                <a:gsLst>
                  <a:gs pos="0">
                    <a:schemeClr val="accent1"/>
                  </a:gs>
                  <a:gs pos="90000">
                    <a:schemeClr val="accent1">
                      <a:shade val="100000"/>
                      <a:satMod val="105000"/>
                    </a:schemeClr>
                  </a:gs>
                  <a:gs pos="100000">
                    <a:schemeClr val="accent1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99-4C7E-B541-87ED0EDD9BEE}"/>
              </c:ext>
            </c:extLst>
          </c:dPt>
          <c:dPt>
            <c:idx val="1"/>
            <c:bubble3D val="0"/>
            <c:explosion val="15"/>
            <c:spPr>
              <a:gradFill rotWithShape="1">
                <a:gsLst>
                  <a:gs pos="0">
                    <a:schemeClr val="accent3"/>
                  </a:gs>
                  <a:gs pos="90000">
                    <a:schemeClr val="accent3">
                      <a:shade val="100000"/>
                      <a:satMod val="105000"/>
                    </a:schemeClr>
                  </a:gs>
                  <a:gs pos="100000">
                    <a:schemeClr val="accent3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99-4C7E-B541-87ED0EDD9BEE}"/>
              </c:ext>
            </c:extLst>
          </c:dPt>
          <c:dPt>
            <c:idx val="2"/>
            <c:bubble3D val="0"/>
            <c:explosion val="26"/>
            <c:spPr>
              <a:gradFill rotWithShape="1">
                <a:gsLst>
                  <a:gs pos="0">
                    <a:schemeClr val="accent5"/>
                  </a:gs>
                  <a:gs pos="90000">
                    <a:schemeClr val="accent5">
                      <a:shade val="100000"/>
                      <a:satMod val="105000"/>
                    </a:schemeClr>
                  </a:gs>
                  <a:gs pos="100000">
                    <a:schemeClr val="accent5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799-4C7E-B541-87ED0EDD9BEE}"/>
              </c:ext>
            </c:extLst>
          </c:dPt>
          <c:dLbls>
            <c:dLbl>
              <c:idx val="0"/>
              <c:layout>
                <c:manualLayout>
                  <c:x val="-0.13626985451624296"/>
                  <c:y val="4.62018286440247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9-4C7E-B541-87ED0EDD9BEE}"/>
                </c:ext>
              </c:extLst>
            </c:dLbl>
            <c:dLbl>
              <c:idx val="1"/>
              <c:layout>
                <c:manualLayout>
                  <c:x val="2.0132764267919954E-2"/>
                  <c:y val="0.134221735064861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81783548499051"/>
                      <c:h val="8.48977176549494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99-4C7E-B541-87ED0EDD9BEE}"/>
                </c:ext>
              </c:extLst>
            </c:dLbl>
            <c:dLbl>
              <c:idx val="2"/>
              <c:layout>
                <c:manualLayout>
                  <c:x val="0.15830776682344963"/>
                  <c:y val="-0.164375242864012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99-4C7E-B541-87ED0EDD9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неправомерное расходование бюджетных средств </c:v>
                </c:pt>
                <c:pt idx="1">
                  <c:v>нарушение порядка ведения бюджетного (бухгалтерского) учета и предоставления бюджетной (бухгалтерской) отчетности</c:v>
                </c:pt>
                <c:pt idx="2">
                  <c:v>нарушения в сфере закупок товаров, работ (услуг)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4.4999999999999998E-2</c:v>
                </c:pt>
                <c:pt idx="1">
                  <c:v>2.5000000000000001E-2</c:v>
                </c:pt>
                <c:pt idx="2" formatCode="0%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3-4AE1-B026-748F088CA2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8552655214162E-2"/>
          <c:y val="0.12702417928982138"/>
          <c:w val="0.91598364627498485"/>
          <c:h val="0.713829821787566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flat" cmpd="sng" algn="ctr">
              <a:solidFill>
                <a:schemeClr val="accent3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/>
                  </a:gs>
                  <a:gs pos="90000">
                    <a:schemeClr val="accent3">
                      <a:shade val="100000"/>
                      <a:satMod val="105000"/>
                    </a:schemeClr>
                  </a:gs>
                  <a:gs pos="100000">
                    <a:schemeClr val="accent3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 w="28575" cap="flat" cmpd="sng" algn="ctr">
                <a:solidFill>
                  <a:schemeClr val="accent3"/>
                </a:solidFill>
                <a:prstDash val="solid"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3.496977347344548E-2"/>
                  <c:y val="7.1580851840318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0D-4055-AB56-81996C902740}"/>
                </c:ext>
              </c:extLst>
            </c:dLbl>
            <c:dLbl>
              <c:idx val="1"/>
              <c:layout>
                <c:manualLayout>
                  <c:x val="-3.0408498672561343E-2"/>
                  <c:y val="8.5002261560378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0D-4055-AB56-81996C902740}"/>
                </c:ext>
              </c:extLst>
            </c:dLbl>
            <c:dLbl>
              <c:idx val="2"/>
              <c:layout>
                <c:manualLayout>
                  <c:x val="-1.1149654044850841E-16"/>
                  <c:y val="5.8159442120258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0D-4055-AB56-81996C902740}"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Шпаковский МО</c:v>
                </c:pt>
                <c:pt idx="1">
                  <c:v>Георгиевский МО</c:v>
                </c:pt>
                <c:pt idx="2">
                  <c:v>Минераловодский МО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166170</c:v>
                </c:pt>
                <c:pt idx="1">
                  <c:v>157492</c:v>
                </c:pt>
                <c:pt idx="2">
                  <c:v>130505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0D-4055-AB56-81996C902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685504"/>
        <c:axId val="953695072"/>
      </c:lineChart>
      <c:catAx>
        <c:axId val="953685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53695072"/>
        <c:crosses val="autoZero"/>
        <c:auto val="1"/>
        <c:lblAlgn val="ctr"/>
        <c:lblOffset val="100"/>
        <c:noMultiLvlLbl val="0"/>
      </c:catAx>
      <c:valAx>
        <c:axId val="9536950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5368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732655670616027E-2"/>
          <c:y val="2.2643280258910757E-3"/>
          <c:w val="0.62099204263649721"/>
          <c:h val="0.916219863042030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89A-4F7C-ADCD-B4DD716D4CAF}"/>
              </c:ext>
            </c:extLst>
          </c:dPt>
          <c:dPt>
            <c:idx val="1"/>
            <c:bubble3D val="0"/>
            <c:explosion val="21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89A-4F7C-ADCD-B4DD716D4CA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489A-4F7C-ADCD-B4DD716D4CA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489A-4F7C-ADCD-B4DD716D4CA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489A-4F7C-ADCD-B4DD716D4CA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489A-4F7C-ADCD-B4DD716D4CA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489A-4F7C-ADCD-B4DD716D4CA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489A-4F7C-ADCD-B4DD716D4CA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489A-4F7C-ADCD-B4DD716D4CAF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489A-4F7C-ADCD-B4DD716D4CAF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A-489A-4F7C-ADCD-B4DD716D4CAF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B-489A-4F7C-ADCD-B4DD716D4CAF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C-489A-4F7C-ADCD-B4DD716D4CAF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D-489A-4F7C-ADCD-B4DD716D4CA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9A-4F7C-ADCD-B4DD716D4CAF}"/>
                </c:ext>
              </c:extLst>
            </c:dLbl>
            <c:dLbl>
              <c:idx val="1"/>
              <c:layout>
                <c:manualLayout>
                  <c:x val="0.1764717088328864"/>
                  <c:y val="-0.5457030542397491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3,1%</a:t>
                    </a:r>
                  </a:p>
                </c:rich>
              </c:tx>
              <c:spPr>
                <a:noFill/>
                <a:ln w="2540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9A-4F7C-ADCD-B4DD716D4CA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9A-4F7C-ADCD-B4DD716D4CAF}"/>
                </c:ext>
              </c:extLst>
            </c:dLbl>
            <c:dLbl>
              <c:idx val="3"/>
              <c:layout>
                <c:manualLayout>
                  <c:x val="5.602987961420066E-8"/>
                  <c:y val="-4.63853836377874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003151120429494E-2"/>
                      <c:h val="0.141871561608978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89A-4F7C-ADCD-B4DD716D4CAF}"/>
                </c:ext>
              </c:extLst>
            </c:dLbl>
            <c:dLbl>
              <c:idx val="4"/>
              <c:layout>
                <c:manualLayout>
                  <c:x val="0.11425540212084299"/>
                  <c:y val="0.1966677649549058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2,0%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54325314111559E-2"/>
                      <c:h val="7.27457314780492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89A-4F7C-ADCD-B4DD716D4C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9A-4F7C-ADCD-B4DD716D4CAF}"/>
                </c:ext>
              </c:extLst>
            </c:dLbl>
            <c:dLbl>
              <c:idx val="6"/>
              <c:layout>
                <c:manualLayout>
                  <c:x val="-3.1052143816999094E-2"/>
                  <c:y val="6.032108675759559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5,6%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789999916956618E-2"/>
                      <c:h val="9.1728381037412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89A-4F7C-ADCD-B4DD716D4CA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9A-4F7C-ADCD-B4DD716D4CA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9A-4F7C-ADCD-B4DD716D4CAF}"/>
                </c:ext>
              </c:extLst>
            </c:dLbl>
            <c:dLbl>
              <c:idx val="9"/>
              <c:layout>
                <c:manualLayout>
                  <c:x val="-2.1799993500533965E-2"/>
                  <c:y val="8.1337515386732966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4,50%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9A-4F7C-ADCD-B4DD716D4CA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9A-4F7C-ADCD-B4DD716D4CAF}"/>
                </c:ext>
              </c:extLst>
            </c:dLbl>
            <c:dLbl>
              <c:idx val="11"/>
              <c:layout>
                <c:manualLayout>
                  <c:x val="-0.18899012865580958"/>
                  <c:y val="8.848592764705294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7,0%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17556199603051E-2"/>
                      <c:h val="5.3763081918685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489A-4F7C-ADCD-B4DD716D4CAF}"/>
                </c:ext>
              </c:extLst>
            </c:dLbl>
            <c:dLbl>
              <c:idx val="12"/>
              <c:layout>
                <c:manualLayout>
                  <c:x val="-0.26238109058798875"/>
                  <c:y val="0.470838664310339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721970772573595E-2"/>
                      <c:h val="4.54814353628844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489A-4F7C-ADCD-B4DD716D4CA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9A-4F7C-ADCD-B4DD716D4CA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9A-4F7C-ADCD-B4DD716D4CA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9A-4F7C-ADCD-B4DD716D4CAF}"/>
                </c:ext>
              </c:extLst>
            </c:dLbl>
            <c:dLbl>
              <c:idx val="16"/>
              <c:layout>
                <c:manualLayout>
                  <c:x val="3.9848685972233316E-2"/>
                  <c:y val="1.310130351353140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9A-4F7C-ADCD-B4DD716D4CAF}"/>
                </c:ext>
              </c:extLst>
            </c:dLbl>
            <c:spPr>
              <a:noFill/>
              <a:ln w="25408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НДФЛ</c:v>
                </c:pt>
                <c:pt idx="1">
                  <c:v>Акцизы</c:v>
                </c:pt>
                <c:pt idx="2">
                  <c:v>Налог, взимаемый в связи с применением упрощенной системы налогообложения</c:v>
                </c:pt>
                <c:pt idx="3">
                  <c:v>ЕСХН</c:v>
                </c:pt>
                <c:pt idx="4">
                  <c:v>Патентная система налогообложения</c:v>
                </c:pt>
                <c:pt idx="5">
                  <c:v>Налог на имущество физических лиц</c:v>
                </c:pt>
                <c:pt idx="6">
                  <c:v>Земельный налог</c:v>
                </c:pt>
                <c:pt idx="7">
                  <c:v>Госпошлина</c:v>
                </c:pt>
                <c:pt idx="8">
                  <c:v>Доходы от использования имущества, находящегося в государственной и муниципальной  собственности</c:v>
                </c:pt>
                <c:pt idx="9">
                  <c:v>Плата за негативное воздействие на окружающую среду</c:v>
                </c:pt>
                <c:pt idx="10">
                  <c:v>Доходы от оказания платных услуг</c:v>
                </c:pt>
                <c:pt idx="11">
                  <c:v>Доходы от продажи земельных  участков</c:v>
                </c:pt>
                <c:pt idx="12">
                  <c:v>Штрафы, санкции, возмещение ущерба</c:v>
                </c:pt>
                <c:pt idx="13">
                  <c:v>Прочие неналоговые доходы бюджетов муниципальных округов
</c:v>
                </c:pt>
              </c:strCache>
            </c:strRef>
          </c:cat>
          <c:val>
            <c:numRef>
              <c:f>Лист1!$B$2:$B$15</c:f>
              <c:numCache>
                <c:formatCode>0.00</c:formatCode>
                <c:ptCount val="14"/>
                <c:pt idx="0">
                  <c:v>60.614539709105053</c:v>
                </c:pt>
                <c:pt idx="1">
                  <c:v>1.921582761993339</c:v>
                </c:pt>
                <c:pt idx="2">
                  <c:v>10.179451574901339</c:v>
                </c:pt>
                <c:pt idx="3">
                  <c:v>1.3395568399640607</c:v>
                </c:pt>
                <c:pt idx="4">
                  <c:v>1.8073139296735665</c:v>
                </c:pt>
                <c:pt idx="5">
                  <c:v>5.6137023210975334</c:v>
                </c:pt>
                <c:pt idx="6">
                  <c:v>7.0290152176294018</c:v>
                </c:pt>
                <c:pt idx="7">
                  <c:v>2.7329836295091687</c:v>
                </c:pt>
                <c:pt idx="8">
                  <c:v>4.5129744847163273</c:v>
                </c:pt>
                <c:pt idx="9">
                  <c:v>7.745776559303949E-2</c:v>
                </c:pt>
                <c:pt idx="10">
                  <c:v>0.23090269727095808</c:v>
                </c:pt>
                <c:pt idx="11">
                  <c:v>3.1440092266063249</c:v>
                </c:pt>
                <c:pt idx="12">
                  <c:v>0.23112666275349791</c:v>
                </c:pt>
                <c:pt idx="13">
                  <c:v>0.56226302210506451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89A-4F7C-ADCD-B4DD716D4C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Лист1!$A$2:$A$15</c:f>
              <c:strCache>
                <c:ptCount val="14"/>
                <c:pt idx="0">
                  <c:v>НДФЛ</c:v>
                </c:pt>
                <c:pt idx="1">
                  <c:v>Акцизы</c:v>
                </c:pt>
                <c:pt idx="2">
                  <c:v>Налог, взимаемый в связи с применением упрощенной системы налогообложения</c:v>
                </c:pt>
                <c:pt idx="3">
                  <c:v>ЕСХН</c:v>
                </c:pt>
                <c:pt idx="4">
                  <c:v>Патентная система налогообложения</c:v>
                </c:pt>
                <c:pt idx="5">
                  <c:v>Налог на имущество физических лиц</c:v>
                </c:pt>
                <c:pt idx="6">
                  <c:v>Земельный налог</c:v>
                </c:pt>
                <c:pt idx="7">
                  <c:v>Госпошлина</c:v>
                </c:pt>
                <c:pt idx="8">
                  <c:v>Доходы от использования имущества, находящегося в государственной и муниципальной  собственности</c:v>
                </c:pt>
                <c:pt idx="9">
                  <c:v>Плата за негативное воздействие на окружающую среду</c:v>
                </c:pt>
                <c:pt idx="10">
                  <c:v>Доходы от оказания платных услуг</c:v>
                </c:pt>
                <c:pt idx="11">
                  <c:v>Доходы от продажи земельных  участков</c:v>
                </c:pt>
                <c:pt idx="12">
                  <c:v>Штрафы, санкции, возмещение ущерба</c:v>
                </c:pt>
                <c:pt idx="13">
                  <c:v>Прочие неналоговые доходы бюджетов муниципальных округов
</c:v>
                </c:pt>
              </c:strCache>
            </c:strRef>
          </c:cat>
          <c:val>
            <c:numRef>
              <c:f>Лист1!$C$2:$C$15</c:f>
              <c:numCache>
                <c:formatCode>#,##0.00</c:formatCode>
                <c:ptCount val="14"/>
                <c:pt idx="0">
                  <c:v>1696927.4</c:v>
                </c:pt>
                <c:pt idx="1">
                  <c:v>53795.45</c:v>
                </c:pt>
                <c:pt idx="2">
                  <c:v>284977.67</c:v>
                </c:pt>
                <c:pt idx="3">
                  <c:v>37501.410000000003</c:v>
                </c:pt>
                <c:pt idx="4">
                  <c:v>50596.45</c:v>
                </c:pt>
                <c:pt idx="5">
                  <c:v>157157.76000000001</c:v>
                </c:pt>
                <c:pt idx="6">
                  <c:v>196779.99</c:v>
                </c:pt>
                <c:pt idx="7">
                  <c:v>76510.929999999993</c:v>
                </c:pt>
                <c:pt idx="8">
                  <c:v>126342.46</c:v>
                </c:pt>
                <c:pt idx="9">
                  <c:v>2168.46</c:v>
                </c:pt>
                <c:pt idx="10">
                  <c:v>6464.21</c:v>
                </c:pt>
                <c:pt idx="11">
                  <c:v>88017.75</c:v>
                </c:pt>
                <c:pt idx="12">
                  <c:v>6470.48</c:v>
                </c:pt>
                <c:pt idx="13">
                  <c:v>15740.77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34A-4184-9DEC-CDF9435A2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8">
          <a:noFill/>
        </a:ln>
      </c:spPr>
    </c:plotArea>
    <c:legend>
      <c:legendPos val="r"/>
      <c:layout>
        <c:manualLayout>
          <c:xMode val="edge"/>
          <c:yMode val="edge"/>
          <c:x val="0.64521689726697451"/>
          <c:y val="0"/>
          <c:w val="0.32850789068794606"/>
          <c:h val="1"/>
        </c:manualLayout>
      </c:layout>
      <c:overlay val="0"/>
      <c:txPr>
        <a:bodyPr/>
        <a:lstStyle/>
        <a:p>
          <a:pPr>
            <a:defRPr sz="1100" kern="9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187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4919953187669"/>
          <c:y val="2.5751905404041254E-2"/>
          <c:w val="0.70087266364431711"/>
          <c:h val="0.880728599856754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_(* #,##0.00_);_(* \(#,##0.00\);_(* "-"??_);_(@_)</c:formatCode>
                <c:ptCount val="2"/>
                <c:pt idx="0">
                  <c:v>2341138.81</c:v>
                </c:pt>
                <c:pt idx="1">
                  <c:v>2554334.41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0-4E5D-BC3E-9FFD92BFCF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Лист1!$C$2:$C$3</c:f>
              <c:numCache>
                <c:formatCode>_(* #,##0.00_);_(* \(#,##0.00\);_(* "-"??_);_(@_)</c:formatCode>
                <c:ptCount val="2"/>
                <c:pt idx="0">
                  <c:v>271469.25</c:v>
                </c:pt>
                <c:pt idx="1">
                  <c:v>245204.12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0-4E5D-BC3E-9FFD92BFC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125312"/>
        <c:axId val="137634368"/>
        <c:axId val="0"/>
      </c:bar3DChart>
      <c:catAx>
        <c:axId val="13812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634368"/>
        <c:crosses val="autoZero"/>
        <c:auto val="1"/>
        <c:lblAlgn val="ctr"/>
        <c:lblOffset val="100"/>
        <c:noMultiLvlLbl val="0"/>
      </c:catAx>
      <c:valAx>
        <c:axId val="137634368"/>
        <c:scaling>
          <c:orientation val="minMax"/>
        </c:scaling>
        <c:delete val="1"/>
        <c:axPos val="l"/>
        <c:majorGridlines/>
        <c:numFmt formatCode="#,##0" sourceLinked="0"/>
        <c:majorTickMark val="out"/>
        <c:minorTickMark val="none"/>
        <c:tickLblPos val="nextTo"/>
        <c:crossAx val="138125312"/>
        <c:crosses val="autoZero"/>
        <c:crossBetween val="between"/>
        <c:majorUnit val="50000"/>
        <c:minorUnit val="10000"/>
      </c:valAx>
    </c:plotArea>
    <c:legend>
      <c:legendPos val="r"/>
      <c:layout>
        <c:manualLayout>
          <c:xMode val="edge"/>
          <c:yMode val="edge"/>
          <c:x val="0.79534712706366251"/>
          <c:y val="0.19530762824141065"/>
          <c:w val="0.20465287293633749"/>
          <c:h val="0.66232808751946726"/>
        </c:manualLayout>
      </c:layout>
      <c:overlay val="0"/>
      <c:txPr>
        <a:bodyPr/>
        <a:lstStyle/>
        <a:p>
          <a:pPr>
            <a:defRPr sz="1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3819620312824"/>
          <c:y val="4.3422368349457695E-2"/>
          <c:w val="0.65532632443290961"/>
          <c:h val="0.8743902283462776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 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72-4615-ABA0-6A14BBBC83FA}"/>
                </c:ext>
              </c:extLst>
            </c:dLbl>
            <c:dLbl>
              <c:idx val="1"/>
              <c:layout>
                <c:manualLayout>
                  <c:x val="-4.3706990900023307E-2"/>
                  <c:y val="7.5840146751203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72-4615-ABA0-6A14BBBC83FA}"/>
                </c:ext>
              </c:extLst>
            </c:dLbl>
            <c:dLbl>
              <c:idx val="2"/>
              <c:layout>
                <c:manualLayout>
                  <c:x val="-6.8877926572027653E-2"/>
                  <c:y val="-6.278909351207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72-4615-ABA0-6A14BBBC83FA}"/>
                </c:ext>
              </c:extLst>
            </c:dLbl>
            <c:dLbl>
              <c:idx val="3"/>
              <c:layout>
                <c:manualLayout>
                  <c:x val="-1.0649123886417129E-2"/>
                  <c:y val="6.4603952562732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72-4615-ABA0-6A14BBBC83FA}"/>
                </c:ext>
              </c:extLst>
            </c:dLbl>
            <c:dLbl>
              <c:idx val="4"/>
              <c:layout>
                <c:manualLayout>
                  <c:x val="-4.161931047679459E-2"/>
                  <c:y val="-2.613633374275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85495475627087"/>
                      <c:h val="0.127993375832825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B72-4615-ABA0-6A14BBBC83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Лист1!$B$2:$B$6</c:f>
              <c:numCache>
                <c:formatCode>#,##0</c:formatCode>
                <c:ptCount val="5"/>
                <c:pt idx="0">
                  <c:v>1380873.37</c:v>
                </c:pt>
                <c:pt idx="1">
                  <c:v>1491563.11</c:v>
                </c:pt>
                <c:pt idx="2">
                  <c:v>1667345</c:v>
                </c:pt>
                <c:pt idx="3">
                  <c:v>2341138.81</c:v>
                </c:pt>
                <c:pt idx="4">
                  <c:v>2554334.41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numRef>
                    <c:extLst xmlns:c16="http://schemas.microsoft.com/office/drawing/2014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5-EB72-4615-ABA0-6A14BBBC83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1353714615615442E-2"/>
                  <c:y val="-5.172413231342576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116</a:t>
                    </a:r>
                    <a:r>
                      <a:rPr lang="en-US" b="1" baseline="0" dirty="0"/>
                      <a:t> 910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72-4615-ABA0-6A14BBBC83FA}"/>
                </c:ext>
              </c:extLst>
            </c:dLbl>
            <c:dLbl>
              <c:idx val="1"/>
              <c:layout>
                <c:manualLayout>
                  <c:x val="-5.9625423916982445E-2"/>
                  <c:y val="-6.593713802303637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156</a:t>
                    </a:r>
                    <a:r>
                      <a:rPr lang="en-US" b="1" baseline="0" dirty="0"/>
                      <a:t> 685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72-4615-ABA0-6A14BBBC83FA}"/>
                </c:ext>
              </c:extLst>
            </c:dLbl>
            <c:dLbl>
              <c:idx val="2"/>
              <c:layout>
                <c:manualLayout>
                  <c:x val="-5.2642916842098646E-2"/>
                  <c:y val="-7.0075009218888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72-4615-ABA0-6A14BBBC83FA}"/>
                </c:ext>
              </c:extLst>
            </c:dLbl>
            <c:dLbl>
              <c:idx val="3"/>
              <c:layout>
                <c:manualLayout>
                  <c:x val="-5.4028693340706632E-2"/>
                  <c:y val="-7.0344851521658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72-4615-ABA0-6A14BBBC83FA}"/>
                </c:ext>
              </c:extLst>
            </c:dLbl>
            <c:dLbl>
              <c:idx val="4"/>
              <c:layout>
                <c:manualLayout>
                  <c:x val="-5.615683514421025E-2"/>
                  <c:y val="-7.2144031582829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B72-4615-ABA0-6A14BBBC83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Лист1!$C$2:$C$6</c:f>
              <c:numCache>
                <c:formatCode>#,##0</c:formatCode>
                <c:ptCount val="5"/>
                <c:pt idx="0">
                  <c:v>116909.96</c:v>
                </c:pt>
                <c:pt idx="1">
                  <c:v>156684.71</c:v>
                </c:pt>
                <c:pt idx="2">
                  <c:v>216620</c:v>
                </c:pt>
                <c:pt idx="3">
                  <c:v>271469.25</c:v>
                </c:pt>
                <c:pt idx="4">
                  <c:v>245204.12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numRef>
                    <c:extLst xmlns:c16="http://schemas.microsoft.com/office/drawing/2014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B-EB72-4615-ABA0-6A14BBBC8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331648"/>
        <c:axId val="137638976"/>
      </c:lineChart>
      <c:catAx>
        <c:axId val="138331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37638976"/>
        <c:crosses val="autoZero"/>
        <c:auto val="1"/>
        <c:lblAlgn val="ctr"/>
        <c:lblOffset val="100"/>
        <c:noMultiLvlLbl val="0"/>
      </c:catAx>
      <c:valAx>
        <c:axId val="1376389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833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071025339709631"/>
          <c:y val="0.3987911758964014"/>
          <c:w val="0.22290506982716546"/>
          <c:h val="0.305321729765890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Норматив отчисления 2019 - 2025 гг.</a:t>
            </a:r>
          </a:p>
        </c:rich>
      </c:tx>
      <c:layout>
        <c:manualLayout>
          <c:xMode val="edge"/>
          <c:yMode val="edge"/>
          <c:x val="0.31589755747019993"/>
          <c:y val="0.701324754460842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5183230435432611E-2"/>
          <c:y val="0.1278403573509419"/>
          <c:w val="0.9323075841870635"/>
          <c:h val="0.5997387990815420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 formatCode="General">
                  <c:v>28.68</c:v>
                </c:pt>
                <c:pt idx="1">
                  <c:v>29.5</c:v>
                </c:pt>
                <c:pt idx="2">
                  <c:v>27</c:v>
                </c:pt>
                <c:pt idx="3">
                  <c:v>18.760000000000002</c:v>
                </c:pt>
                <c:pt idx="4">
                  <c:v>18.29</c:v>
                </c:pt>
                <c:pt idx="5">
                  <c:v>30.56</c:v>
                </c:pt>
                <c:pt idx="6">
                  <c:v>27.78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57-48EA-B3CF-4B6626F40B8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8240512"/>
        <c:axId val="137636096"/>
      </c:lineChart>
      <c:catAx>
        <c:axId val="138240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37636096"/>
        <c:crosses val="autoZero"/>
        <c:auto val="1"/>
        <c:lblAlgn val="ctr"/>
        <c:lblOffset val="100"/>
        <c:noMultiLvlLbl val="0"/>
      </c:catAx>
      <c:valAx>
        <c:axId val="137636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8240512"/>
        <c:crosses val="autoZero"/>
        <c:crossBetween val="between"/>
      </c:valAx>
      <c:spPr>
        <a:ln w="28575" cmpd="sng"/>
      </c:spPr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c:spPr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1.0134432693292455E-2"/>
          <c:y val="5.1478691901413895E-2"/>
          <c:w val="0.96864260628429621"/>
          <c:h val="0.889554050427110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solidDmnd">
              <a:fgClr>
                <a:srgbClr val="00B0F0"/>
              </a:fgClr>
              <a:bgClr>
                <a:schemeClr val="tx2">
                  <a:lumMod val="20000"/>
                  <a:lumOff val="80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Безвозмездные поступления
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4281251.4800000004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EA-46A1-A692-64B11870E7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solidDmnd">
              <a:fgClr>
                <a:schemeClr val="accent6">
                  <a:lumMod val="75000"/>
                </a:schemeClr>
              </a:fgClr>
              <a:bgClr>
                <a:schemeClr val="accent6">
                  <a:lumMod val="60000"/>
                  <a:lumOff val="40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Безвозмездные поступления
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3703583.37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EA-46A1-A692-64B11870E7A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pct70">
              <a:fgClr>
                <a:srgbClr val="990099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pattFill prst="solidDmnd">
                <a:fgClr>
                  <a:srgbClr val="990099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EEA-46A1-A692-64B11870E7A6}"/>
              </c:ext>
            </c:extLst>
          </c:dPt>
          <c:cat>
            <c:strRef>
              <c:f>Лист1!$A$2</c:f>
              <c:strCache>
                <c:ptCount val="1"/>
                <c:pt idx="0">
                  <c:v>Безвозмездные поступления
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3637789.65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EA-46A1-A692-64B11870E7A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pattFill prst="pct80">
              <a:fgClr>
                <a:srgbClr val="92D050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pattFill prst="solidDmnd">
                <a:fgClr>
                  <a:srgbClr val="92D05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6-7EEA-46A1-A692-64B11870E7A6}"/>
              </c:ext>
            </c:extLst>
          </c:dPt>
          <c:cat>
            <c:strRef>
              <c:f>Лист1!$A$2</c:f>
              <c:strCache>
                <c:ptCount val="1"/>
                <c:pt idx="0">
                  <c:v>Безвозмездные поступления
</c:v>
                </c:pt>
              </c:strCache>
            </c:strRef>
          </c:cat>
          <c:val>
            <c:numRef>
              <c:f>Лист1!$E$2</c:f>
              <c:numCache>
                <c:formatCode>#,##0.00</c:formatCode>
                <c:ptCount val="1"/>
                <c:pt idx="0">
                  <c:v>2902754.23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EA-46A1-A692-64B11870E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953664"/>
        <c:axId val="133515520"/>
        <c:axId val="0"/>
      </c:bar3DChart>
      <c:catAx>
        <c:axId val="139953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515520"/>
        <c:crosses val="autoZero"/>
        <c:auto val="1"/>
        <c:lblAlgn val="ctr"/>
        <c:lblOffset val="100"/>
        <c:noMultiLvlLbl val="0"/>
      </c:catAx>
      <c:valAx>
        <c:axId val="133515520"/>
        <c:scaling>
          <c:orientation val="minMax"/>
        </c:scaling>
        <c:delete val="1"/>
        <c:axPos val="l"/>
        <c:majorGridlines>
          <c:spPr>
            <a:ln>
              <a:solidFill>
                <a:schemeClr val="accent1">
                  <a:shade val="50000"/>
                </a:schemeClr>
              </a:solidFill>
            </a:ln>
          </c:spPr>
        </c:majorGridlines>
        <c:numFmt formatCode="#,##0.00" sourceLinked="1"/>
        <c:majorTickMark val="out"/>
        <c:minorTickMark val="none"/>
        <c:tickLblPos val="nextTo"/>
        <c:crossAx val="139953664"/>
        <c:crosses val="autoZero"/>
        <c:crossBetween val="between"/>
      </c:valAx>
      <c:spPr>
        <a:noFill/>
        <a:ln w="12700">
          <a:solidFill>
            <a:schemeClr val="accent1">
              <a:shade val="50000"/>
            </a:schemeClr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8925546127020838"/>
          <c:y val="8.1086159004219269E-2"/>
          <c:w val="8.9542802729084436E-2"/>
          <c:h val="0.4899860923199158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245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80132570494892"/>
          <c:y val="3.4389630090167218E-2"/>
          <c:w val="0.76284372122858046"/>
          <c:h val="0.85800786160316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712128406325241E-2"/>
                  <c:y val="-2.4270130494458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55434918005745"/>
                      <c:h val="7.74158318188731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237-4324-BAA2-0B1C1374D334}"/>
                </c:ext>
              </c:extLst>
            </c:dLbl>
            <c:dLbl>
              <c:idx val="1"/>
              <c:layout>
                <c:manualLayout>
                  <c:x val="-7.3253757907830758E-2"/>
                  <c:y val="2.084076516433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70-49C7-97B2-6E459EAA80AA}"/>
                </c:ext>
              </c:extLst>
            </c:dLbl>
            <c:dLbl>
              <c:idx val="2"/>
              <c:layout>
                <c:manualLayout>
                  <c:x val="-6.7088197286998372E-2"/>
                  <c:y val="-1.5617037323929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70-49C7-97B2-6E459EAA80AA}"/>
                </c:ext>
              </c:extLst>
            </c:dLbl>
            <c:dLbl>
              <c:idx val="3"/>
              <c:layout>
                <c:manualLayout>
                  <c:x val="-1.0300428256300693E-2"/>
                  <c:y val="-4.7619047619047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70-49C7-97B2-6E459EAA8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Иные, прочие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3355.23</c:v>
                </c:pt>
                <c:pt idx="1">
                  <c:v>1294992.426</c:v>
                </c:pt>
                <c:pt idx="2">
                  <c:v>2192501.5</c:v>
                </c:pt>
                <c:pt idx="3">
                  <c:v>149886.31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70-49C7-97B2-6E459EAA80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739406059259403E-2"/>
                  <c:y val="1.2447255233705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30214824615448"/>
                      <c:h val="0.162050503260728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237-4324-BAA2-0B1C1374D334}"/>
                </c:ext>
              </c:extLst>
            </c:dLbl>
            <c:dLbl>
              <c:idx val="1"/>
              <c:layout>
                <c:manualLayout>
                  <c:x val="4.5611540047536404E-2"/>
                  <c:y val="-2.3758289676634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70-49C7-97B2-6E459EAA80AA}"/>
                </c:ext>
              </c:extLst>
            </c:dLbl>
            <c:dLbl>
              <c:idx val="2"/>
              <c:layout>
                <c:manualLayout>
                  <c:x val="6.1834669885164277E-2"/>
                  <c:y val="-3.1746037968391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70-49C7-97B2-6E459EAA80AA}"/>
                </c:ext>
              </c:extLst>
            </c:dLbl>
            <c:dLbl>
              <c:idx val="3"/>
              <c:layout>
                <c:manualLayout>
                  <c:x val="4.3490697082158129E-2"/>
                  <c:y val="-5.555576386285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70-49C7-97B2-6E459EAA8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Иные, прочие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1">
                  <c:v>666909.99</c:v>
                </c:pt>
                <c:pt idx="2">
                  <c:v>2165736.63</c:v>
                </c:pt>
                <c:pt idx="3">
                  <c:v>75557.33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770-49C7-97B2-6E459EAA8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62"/>
        <c:shape val="cylinder"/>
        <c:axId val="140716032"/>
        <c:axId val="133516672"/>
        <c:axId val="0"/>
      </c:bar3DChart>
      <c:catAx>
        <c:axId val="14071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516672"/>
        <c:crosses val="autoZero"/>
        <c:auto val="1"/>
        <c:lblAlgn val="ctr"/>
        <c:lblOffset val="100"/>
        <c:noMultiLvlLbl val="0"/>
      </c:catAx>
      <c:valAx>
        <c:axId val="13351667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716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32510310625329"/>
          <c:y val="0.42440712301640726"/>
          <c:w val="0.15901743466888046"/>
          <c:h val="0.15468566429196351"/>
        </c:manualLayout>
      </c:layout>
      <c:overlay val="0"/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4732412936646E-2"/>
          <c:y val="4.124583076100477E-2"/>
          <c:w val="0.81556278025375906"/>
          <c:h val="0.9175083384779905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16"/>
        <c:holeSize val="72"/>
      </c:doughnutChart>
      <c:spPr>
        <a:noFill/>
        <a:ln w="25345">
          <a:noFill/>
        </a:ln>
        <a:effectLst/>
      </c:spPr>
    </c:plotArea>
    <c:plotVisOnly val="1"/>
    <c:dispBlanksAs val="zero"/>
    <c:showDLblsOverMax val="0"/>
  </c:chart>
  <c:spPr>
    <a:noFill/>
    <a:ln w="10000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91C9B-8C4A-401B-BAA4-B675FABE51A3}" type="doc">
      <dgm:prSet loTypeId="urn:microsoft.com/office/officeart/2005/8/layout/target3" loCatId="relationship" qsTypeId="urn:microsoft.com/office/officeart/2009/2/quickstyle/3d8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E55CCE4-8F77-4CE8-B347-034614532155}">
      <dgm:prSet phldrT="[Текст]" custT="1"/>
      <dgm:spPr>
        <a:xfrm>
          <a:off x="2104447" y="0"/>
          <a:ext cx="6311949" cy="4658273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ru-RU" sz="2800" b="1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ВСЕГО ДОХОДОВ</a:t>
          </a:r>
          <a:endParaRPr lang="ru-RU" sz="2800" dirty="0">
            <a:ln w="10541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BAAD9DF7-0D1F-4A86-B634-3800DF4635A1}" type="parTrans" cxnId="{48246969-397A-4A65-BE3D-C60F51EB9F62}">
      <dgm:prSet/>
      <dgm:spPr/>
      <dgm:t>
        <a:bodyPr/>
        <a:lstStyle/>
        <a:p>
          <a:endParaRPr lang="ru-RU"/>
        </a:p>
      </dgm:t>
    </dgm:pt>
    <dgm:pt modelId="{32903447-6BB2-4ECA-A4E1-5E71B0202AA3}" type="sibTrans" cxnId="{48246969-397A-4A65-BE3D-C60F51EB9F62}">
      <dgm:prSet/>
      <dgm:spPr/>
      <dgm:t>
        <a:bodyPr/>
        <a:lstStyle/>
        <a:p>
          <a:endParaRPr lang="ru-RU"/>
        </a:p>
      </dgm:t>
    </dgm:pt>
    <dgm:pt modelId="{2F01256A-8912-4EC5-A063-D5DF660CDABC}">
      <dgm:prSet phldrT="[Текст]" custT="1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5 702 292,77</a:t>
          </a:r>
        </a:p>
      </dgm:t>
    </dgm:pt>
    <dgm:pt modelId="{6372C2BF-FDF3-493C-A569-D5FA88E54B4B}" type="parTrans" cxnId="{4619FA34-3518-454D-BEEC-DE27CD4E00A5}">
      <dgm:prSet/>
      <dgm:spPr/>
      <dgm:t>
        <a:bodyPr/>
        <a:lstStyle/>
        <a:p>
          <a:endParaRPr lang="ru-RU"/>
        </a:p>
      </dgm:t>
    </dgm:pt>
    <dgm:pt modelId="{C78834A1-004C-4162-86CD-3D22E588E901}" type="sibTrans" cxnId="{4619FA34-3518-454D-BEEC-DE27CD4E00A5}">
      <dgm:prSet/>
      <dgm:spPr/>
      <dgm:t>
        <a:bodyPr/>
        <a:lstStyle/>
        <a:p>
          <a:endParaRPr lang="ru-RU"/>
        </a:p>
      </dgm:t>
    </dgm:pt>
    <dgm:pt modelId="{12BB3F8A-8981-4177-8963-D5C545772F3D}">
      <dgm:prSet phldrT="[Текст]" custT="1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5 649 154,91</a:t>
          </a:r>
        </a:p>
      </dgm:t>
    </dgm:pt>
    <dgm:pt modelId="{569B7047-4D8C-4AA9-9952-E2D8FC605C61}" type="parTrans" cxnId="{8739A727-A2B7-4F44-A602-35095FE6226B}">
      <dgm:prSet/>
      <dgm:spPr/>
      <dgm:t>
        <a:bodyPr/>
        <a:lstStyle/>
        <a:p>
          <a:endParaRPr lang="ru-RU"/>
        </a:p>
      </dgm:t>
    </dgm:pt>
    <dgm:pt modelId="{20D90359-C9E7-4394-A12C-F0EEC52AC134}" type="sibTrans" cxnId="{8739A727-A2B7-4F44-A602-35095FE6226B}">
      <dgm:prSet/>
      <dgm:spPr/>
      <dgm:t>
        <a:bodyPr/>
        <a:lstStyle/>
        <a:p>
          <a:endParaRPr lang="ru-RU"/>
        </a:p>
      </dgm:t>
    </dgm:pt>
    <dgm:pt modelId="{1FD31046-846C-47CE-B9DC-C68FAA1B1B9A}">
      <dgm:prSet phldrT="[Текст]"/>
      <dgm:spPr>
        <a:xfrm>
          <a:off x="2329136" y="1544670"/>
          <a:ext cx="6311949" cy="3027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ru-RU" b="1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Налоговые и неналоговые доходы</a:t>
          </a:r>
        </a:p>
      </dgm:t>
    </dgm:pt>
    <dgm:pt modelId="{94CF4F0E-62A7-46E8-A105-494C787A5722}" type="parTrans" cxnId="{3D77AC4F-4F62-4415-9EEF-6F106460C9A8}">
      <dgm:prSet/>
      <dgm:spPr/>
      <dgm:t>
        <a:bodyPr/>
        <a:lstStyle/>
        <a:p>
          <a:endParaRPr lang="ru-RU"/>
        </a:p>
      </dgm:t>
    </dgm:pt>
    <dgm:pt modelId="{C2CF0132-4662-48CF-84E7-B0FCCC11D42C}" type="sibTrans" cxnId="{3D77AC4F-4F62-4415-9EEF-6F106460C9A8}">
      <dgm:prSet/>
      <dgm:spPr/>
      <dgm:t>
        <a:bodyPr/>
        <a:lstStyle/>
        <a:p>
          <a:endParaRPr lang="ru-RU"/>
        </a:p>
      </dgm:t>
    </dgm:pt>
    <dgm:pt modelId="{1D35D38F-762F-46E2-A181-77364DA978ED}">
      <dgm:prSet phldrT="[Текст]" custT="1"/>
      <dgm:spPr>
        <a:xfrm>
          <a:off x="5453630" y="152478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baseline="0" dirty="0" smtClean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2 799 538,54</a:t>
          </a:r>
          <a:endParaRPr lang="ru-RU" sz="1600" b="1" baseline="0" dirty="0">
            <a:ln w="9525" cmpd="sng">
              <a:prstDash val="solid"/>
            </a:ln>
            <a:solidFill>
              <a:srgbClr val="FF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491DFD9-812E-4443-9AED-6636EAAA61CB}" type="parTrans" cxnId="{B8DA495D-D9DB-4A5A-9366-40D59B9704E4}">
      <dgm:prSet/>
      <dgm:spPr/>
      <dgm:t>
        <a:bodyPr/>
        <a:lstStyle/>
        <a:p>
          <a:endParaRPr lang="ru-RU"/>
        </a:p>
      </dgm:t>
    </dgm:pt>
    <dgm:pt modelId="{31646651-9929-4527-AD35-7C16CF745F6B}" type="sibTrans" cxnId="{B8DA495D-D9DB-4A5A-9366-40D59B9704E4}">
      <dgm:prSet/>
      <dgm:spPr/>
      <dgm:t>
        <a:bodyPr/>
        <a:lstStyle/>
        <a:p>
          <a:endParaRPr lang="ru-RU"/>
        </a:p>
      </dgm:t>
    </dgm:pt>
    <dgm:pt modelId="{49F1ACEB-2D0E-40E5-8592-904B5624CF77}">
      <dgm:prSet phldrT="[Текст]" custT="1"/>
      <dgm:spPr>
        <a:xfrm>
          <a:off x="5453630" y="152478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baseline="0" dirty="0" smtClean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2 603 329,26</a:t>
          </a:r>
          <a:endParaRPr lang="ru-RU" sz="1600" b="1" baseline="0" dirty="0">
            <a:ln w="9525" cmpd="sng">
              <a:prstDash val="solid"/>
            </a:ln>
            <a:solidFill>
              <a:srgbClr val="00B05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1B15EB3-9621-4756-B5A8-91A042B94E9C}" type="parTrans" cxnId="{C2996EBD-2A5C-41CA-8B05-F11453D3140B}">
      <dgm:prSet/>
      <dgm:spPr/>
      <dgm:t>
        <a:bodyPr/>
        <a:lstStyle/>
        <a:p>
          <a:endParaRPr lang="ru-RU"/>
        </a:p>
      </dgm:t>
    </dgm:pt>
    <dgm:pt modelId="{47B88F9E-E374-438C-B599-439BDED5254F}" type="sibTrans" cxnId="{C2996EBD-2A5C-41CA-8B05-F11453D3140B}">
      <dgm:prSet/>
      <dgm:spPr/>
      <dgm:t>
        <a:bodyPr/>
        <a:lstStyle/>
        <a:p>
          <a:endParaRPr lang="ru-RU"/>
        </a:p>
      </dgm:t>
    </dgm:pt>
    <dgm:pt modelId="{9A59B45A-5C58-4F19-A558-D68724B05458}">
      <dgm:prSet phldrT="[Текст]"/>
      <dgm:spPr>
        <a:xfrm>
          <a:off x="2251926" y="3094033"/>
          <a:ext cx="6389144" cy="1400289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ru-RU" b="1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Безвозмездные </a:t>
          </a:r>
        </a:p>
        <a:p>
          <a:r>
            <a:rPr lang="ru-RU" b="1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поступления</a:t>
          </a:r>
        </a:p>
      </dgm:t>
    </dgm:pt>
    <dgm:pt modelId="{8677C19E-6715-4987-8BDB-DA4068D2B03A}" type="parTrans" cxnId="{05938EB2-3A7F-46FE-B7BF-4D7AFDE83752}">
      <dgm:prSet/>
      <dgm:spPr/>
      <dgm:t>
        <a:bodyPr/>
        <a:lstStyle/>
        <a:p>
          <a:endParaRPr lang="ru-RU"/>
        </a:p>
      </dgm:t>
    </dgm:pt>
    <dgm:pt modelId="{C255C6E1-C424-4CFB-995D-E08F1B17ABA2}" type="sibTrans" cxnId="{05938EB2-3A7F-46FE-B7BF-4D7AFDE83752}">
      <dgm:prSet/>
      <dgm:spPr/>
      <dgm:t>
        <a:bodyPr/>
        <a:lstStyle/>
        <a:p>
          <a:endParaRPr lang="ru-RU"/>
        </a:p>
      </dgm:t>
    </dgm:pt>
    <dgm:pt modelId="{114834E0-A972-4B26-B803-47B502F94463}">
      <dgm:prSet phldrT="[Текст]" custT="1"/>
      <dgm:spPr>
        <a:xfrm>
          <a:off x="5453630" y="313349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 smtClean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2 902 754,23</a:t>
          </a:r>
          <a:endParaRPr lang="ru-RU" sz="1600" b="1" dirty="0">
            <a:ln w="9525" cmpd="sng">
              <a:prstDash val="solid"/>
            </a:ln>
            <a:solidFill>
              <a:srgbClr val="FF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BAA8507-9FA4-4D0A-A730-15580A2BA80F}" type="parTrans" cxnId="{BAEB7DEA-F1EB-4AA7-90D9-4439907F14B4}">
      <dgm:prSet/>
      <dgm:spPr/>
      <dgm:t>
        <a:bodyPr/>
        <a:lstStyle/>
        <a:p>
          <a:endParaRPr lang="ru-RU"/>
        </a:p>
      </dgm:t>
    </dgm:pt>
    <dgm:pt modelId="{A09E59AF-CB53-46AF-8167-9F361B60D760}" type="sibTrans" cxnId="{BAEB7DEA-F1EB-4AA7-90D9-4439907F14B4}">
      <dgm:prSet/>
      <dgm:spPr/>
      <dgm:t>
        <a:bodyPr/>
        <a:lstStyle/>
        <a:p>
          <a:endParaRPr lang="ru-RU"/>
        </a:p>
      </dgm:t>
    </dgm:pt>
    <dgm:pt modelId="{76094AD9-1CEC-40F3-AEE9-AC3BA5740380}">
      <dgm:prSet phldrT="[Текст]" custT="1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(100,94%)</a:t>
          </a:r>
        </a:p>
      </dgm:t>
    </dgm:pt>
    <dgm:pt modelId="{36F64410-71CA-4D2E-BD84-A27CED62BD37}" type="parTrans" cxnId="{5EFF1C2D-4622-4EE6-A5C4-4104E0950A32}">
      <dgm:prSet/>
      <dgm:spPr/>
      <dgm:t>
        <a:bodyPr/>
        <a:lstStyle/>
        <a:p>
          <a:endParaRPr lang="ru-RU"/>
        </a:p>
      </dgm:t>
    </dgm:pt>
    <dgm:pt modelId="{4AE71AB8-9A66-46F1-96D7-7709BCC70BF8}" type="sibTrans" cxnId="{5EFF1C2D-4622-4EE6-A5C4-4104E0950A32}">
      <dgm:prSet/>
      <dgm:spPr/>
      <dgm:t>
        <a:bodyPr/>
        <a:lstStyle/>
        <a:p>
          <a:endParaRPr lang="ru-RU"/>
        </a:p>
      </dgm:t>
    </dgm:pt>
    <dgm:pt modelId="{470B8E5E-D9FF-48C4-9087-EEA16BB9E088}">
      <dgm:prSet phldrT="[Текст]" custT="1"/>
      <dgm:spPr>
        <a:xfrm>
          <a:off x="5453630" y="152478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(1</a:t>
          </a:r>
          <a:r>
            <a:rPr lang="en-US" sz="1600" b="1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07,</a:t>
          </a:r>
          <a:r>
            <a:rPr lang="ru-RU" sz="1600" b="1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54%)</a:t>
          </a:r>
        </a:p>
      </dgm:t>
    </dgm:pt>
    <dgm:pt modelId="{003EF78D-377D-4522-913D-CB5BFFC1EAD8}" type="parTrans" cxnId="{CC541B87-C762-48A1-973C-72ED0C345ECD}">
      <dgm:prSet/>
      <dgm:spPr/>
      <dgm:t>
        <a:bodyPr/>
        <a:lstStyle/>
        <a:p>
          <a:endParaRPr lang="ru-RU"/>
        </a:p>
      </dgm:t>
    </dgm:pt>
    <dgm:pt modelId="{4B43AAB6-4463-4D17-A5C7-DCB5A6DE183B}" type="sibTrans" cxnId="{CC541B87-C762-48A1-973C-72ED0C345ECD}">
      <dgm:prSet/>
      <dgm:spPr/>
      <dgm:t>
        <a:bodyPr/>
        <a:lstStyle/>
        <a:p>
          <a:endParaRPr lang="ru-RU"/>
        </a:p>
      </dgm:t>
    </dgm:pt>
    <dgm:pt modelId="{8D44B0BB-E735-4277-8F8F-54A0E11580A7}">
      <dgm:prSet phldrT="[Текст]" custT="1"/>
      <dgm:spPr>
        <a:xfrm>
          <a:off x="5453630" y="152478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(+) 196 </a:t>
          </a:r>
          <a:r>
            <a:rPr lang="ru-RU" sz="1600" b="1" baseline="0" dirty="0" smtClean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209,27</a:t>
          </a:r>
          <a:endParaRPr lang="ru-RU" sz="1600" b="1" baseline="0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C23480B-4FE9-45A0-ACFD-8C3B6597FC9C}" type="parTrans" cxnId="{B0BC4104-B61D-4F54-A6D7-B4D2845863EA}">
      <dgm:prSet/>
      <dgm:spPr/>
      <dgm:t>
        <a:bodyPr/>
        <a:lstStyle/>
        <a:p>
          <a:endParaRPr lang="ru-RU"/>
        </a:p>
      </dgm:t>
    </dgm:pt>
    <dgm:pt modelId="{F4E37E21-6D1C-4524-B384-A2E8E9600269}" type="sibTrans" cxnId="{B0BC4104-B61D-4F54-A6D7-B4D2845863EA}">
      <dgm:prSet/>
      <dgm:spPr/>
      <dgm:t>
        <a:bodyPr/>
        <a:lstStyle/>
        <a:p>
          <a:endParaRPr lang="ru-RU"/>
        </a:p>
      </dgm:t>
    </dgm:pt>
    <dgm:pt modelId="{1CCABA23-28B0-434D-94FE-8C099587CCAC}">
      <dgm:prSet phldrT="[Текст]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endParaRPr lang="ru-RU" sz="2100" dirty="0">
            <a:ln w="9525" cmpd="sng">
              <a:noFill/>
              <a:prstDash val="solid"/>
            </a:ln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AD8F96E-EBF5-4549-B13D-AC9E6EF36E1C}" type="sibTrans" cxnId="{8AAEDE8D-E30B-4C27-83B8-24585026BF6D}">
      <dgm:prSet/>
      <dgm:spPr/>
      <dgm:t>
        <a:bodyPr/>
        <a:lstStyle/>
        <a:p>
          <a:endParaRPr lang="ru-RU"/>
        </a:p>
      </dgm:t>
    </dgm:pt>
    <dgm:pt modelId="{78F1EF46-230B-48E2-A69D-F089C37661ED}" type="parTrans" cxnId="{8AAEDE8D-E30B-4C27-83B8-24585026BF6D}">
      <dgm:prSet/>
      <dgm:spPr/>
      <dgm:t>
        <a:bodyPr/>
        <a:lstStyle/>
        <a:p>
          <a:endParaRPr lang="ru-RU"/>
        </a:p>
      </dgm:t>
    </dgm:pt>
    <dgm:pt modelId="{86942AFB-E886-45D8-902F-3A0CF4DB3C24}">
      <dgm:prSet phldrT="[Текст]" custT="1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(+) 53 137,86</a:t>
          </a:r>
        </a:p>
      </dgm:t>
    </dgm:pt>
    <dgm:pt modelId="{32BB8B77-BA90-4A54-ACD8-605ADE1D78BF}" type="sibTrans" cxnId="{6D89868D-4C1A-4B94-9C87-772B74C72983}">
      <dgm:prSet/>
      <dgm:spPr/>
      <dgm:t>
        <a:bodyPr/>
        <a:lstStyle/>
        <a:p>
          <a:endParaRPr lang="ru-RU"/>
        </a:p>
      </dgm:t>
    </dgm:pt>
    <dgm:pt modelId="{C3447FC0-9F45-42E1-A282-AD4CB48F7291}" type="parTrans" cxnId="{6D89868D-4C1A-4B94-9C87-772B74C72983}">
      <dgm:prSet/>
      <dgm:spPr/>
      <dgm:t>
        <a:bodyPr/>
        <a:lstStyle/>
        <a:p>
          <a:endParaRPr lang="ru-RU"/>
        </a:p>
      </dgm:t>
    </dgm:pt>
    <dgm:pt modelId="{954CC556-D6F7-476F-9216-F934E3156528}">
      <dgm:prSet phldrT="[Текст]" custT="1"/>
      <dgm:spPr>
        <a:xfrm>
          <a:off x="5465812" y="0"/>
          <a:ext cx="3155974" cy="139748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endParaRPr lang="ru-RU" sz="3200" b="1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0047A4F-807F-4C1B-8633-F05993182020}" type="parTrans" cxnId="{213F2E01-3C2A-4177-9A6F-1FECD489ADE2}">
      <dgm:prSet/>
      <dgm:spPr/>
      <dgm:t>
        <a:bodyPr/>
        <a:lstStyle/>
        <a:p>
          <a:endParaRPr lang="ru-RU"/>
        </a:p>
      </dgm:t>
    </dgm:pt>
    <dgm:pt modelId="{8491904E-9D51-4E2E-AA7F-7EB4AA3E5811}" type="sibTrans" cxnId="{213F2E01-3C2A-4177-9A6F-1FECD489ADE2}">
      <dgm:prSet/>
      <dgm:spPr/>
      <dgm:t>
        <a:bodyPr/>
        <a:lstStyle/>
        <a:p>
          <a:endParaRPr lang="ru-RU"/>
        </a:p>
      </dgm:t>
    </dgm:pt>
    <dgm:pt modelId="{724BB31D-92C6-47F4-8CB2-67365382743E}">
      <dgm:prSet phldrT="[Текст]" custT="1"/>
      <dgm:spPr>
        <a:xfrm>
          <a:off x="5453630" y="313349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(-) 143 </a:t>
          </a:r>
          <a:r>
            <a:rPr lang="ru-RU" sz="1600" b="1" dirty="0" smtClean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071,42</a:t>
          </a:r>
          <a:endParaRPr lang="ru-RU" sz="1600" b="1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CDBBB67-23EA-4F69-8D83-597EF4F96F04}" type="sibTrans" cxnId="{4E7FB590-C02B-46FE-B9A2-595F57814691}">
      <dgm:prSet/>
      <dgm:spPr/>
      <dgm:t>
        <a:bodyPr/>
        <a:lstStyle/>
        <a:p>
          <a:endParaRPr lang="ru-RU"/>
        </a:p>
      </dgm:t>
    </dgm:pt>
    <dgm:pt modelId="{CF18406E-FF5F-4A02-B9C5-EBB853067E17}" type="parTrans" cxnId="{4E7FB590-C02B-46FE-B9A2-595F57814691}">
      <dgm:prSet/>
      <dgm:spPr/>
      <dgm:t>
        <a:bodyPr/>
        <a:lstStyle/>
        <a:p>
          <a:endParaRPr lang="ru-RU"/>
        </a:p>
      </dgm:t>
    </dgm:pt>
    <dgm:pt modelId="{72DA2925-AA15-4B09-9B97-76B8C3A8E181}">
      <dgm:prSet phldrT="[Текст]" custT="1"/>
      <dgm:spPr>
        <a:xfrm>
          <a:off x="5453630" y="313349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(95,30%)</a:t>
          </a:r>
        </a:p>
      </dgm:t>
    </dgm:pt>
    <dgm:pt modelId="{05305B7C-77FE-44F5-A824-F5F42FE339EA}" type="sibTrans" cxnId="{2F173328-02B1-4B79-8BCA-27E58B281BA9}">
      <dgm:prSet/>
      <dgm:spPr/>
      <dgm:t>
        <a:bodyPr/>
        <a:lstStyle/>
        <a:p>
          <a:endParaRPr lang="ru-RU"/>
        </a:p>
      </dgm:t>
    </dgm:pt>
    <dgm:pt modelId="{E42ABB91-C2C1-49A6-AB01-7CC8C37BE3CB}" type="parTrans" cxnId="{2F173328-02B1-4B79-8BCA-27E58B281BA9}">
      <dgm:prSet/>
      <dgm:spPr/>
      <dgm:t>
        <a:bodyPr/>
        <a:lstStyle/>
        <a:p>
          <a:endParaRPr lang="ru-RU"/>
        </a:p>
      </dgm:t>
    </dgm:pt>
    <dgm:pt modelId="{210B0EEF-7D93-4AAE-A1B7-B3FB49B761DC}">
      <dgm:prSet phldrT="[Текст]" custT="1"/>
      <dgm:spPr>
        <a:xfrm>
          <a:off x="5453630" y="3133491"/>
          <a:ext cx="3155974" cy="13974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gm:spPr>
      <dgm:t>
        <a:bodyPr/>
        <a:lstStyle/>
        <a:p>
          <a:r>
            <a:rPr lang="ru-RU" sz="1600" b="1" dirty="0" smtClean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3 045 825,65</a:t>
          </a:r>
          <a:endParaRPr lang="ru-RU" sz="1600" b="1" dirty="0">
            <a:ln w="9525" cmpd="sng">
              <a:prstDash val="solid"/>
            </a:ln>
            <a:solidFill>
              <a:srgbClr val="00B05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09AD33D-7A85-4C65-8479-B1AFB465B0D7}" type="sibTrans" cxnId="{10C25B3E-9A6A-443F-BFD2-EDD97F462C17}">
      <dgm:prSet/>
      <dgm:spPr/>
      <dgm:t>
        <a:bodyPr/>
        <a:lstStyle/>
        <a:p>
          <a:endParaRPr lang="ru-RU"/>
        </a:p>
      </dgm:t>
    </dgm:pt>
    <dgm:pt modelId="{3AE855D1-2C5A-4CEF-A28C-C9D9B1B5A0E7}" type="parTrans" cxnId="{10C25B3E-9A6A-443F-BFD2-EDD97F462C17}">
      <dgm:prSet/>
      <dgm:spPr/>
      <dgm:t>
        <a:bodyPr/>
        <a:lstStyle/>
        <a:p>
          <a:endParaRPr lang="ru-RU"/>
        </a:p>
      </dgm:t>
    </dgm:pt>
    <dgm:pt modelId="{8841F399-6471-4C4A-82D8-E0818932CD9E}" type="pres">
      <dgm:prSet presAssocID="{31F91C9B-8C4A-401B-BAA4-B675FABE51A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74838-EFA8-432B-B14B-7BD382846142}" type="pres">
      <dgm:prSet presAssocID="{BE55CCE4-8F77-4CE8-B347-034614532155}" presName="circle1" presStyleLbl="node1" presStyleIdx="0" presStyleCnt="3" custScaleY="100897" custLinFactNeighborX="-432" custLinFactNeighborY="-148"/>
      <dgm:spPr>
        <a:xfrm>
          <a:off x="-39422" y="-27786"/>
          <a:ext cx="4658273" cy="4700058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</dgm:pt>
    <dgm:pt modelId="{FE980374-AF82-462F-B388-7FE48FDEDC79}" type="pres">
      <dgm:prSet presAssocID="{BE55CCE4-8F77-4CE8-B347-034614532155}" presName="space" presStyleCnt="0"/>
      <dgm:spPr/>
    </dgm:pt>
    <dgm:pt modelId="{17871732-4EEE-4583-A119-7CC0AE3A5DCF}" type="pres">
      <dgm:prSet presAssocID="{BE55CCE4-8F77-4CE8-B347-034614532155}" presName="rect1" presStyleLbl="alignAcc1" presStyleIdx="0" presStyleCnt="3" custScaleY="100000" custLinFactNeighborX="-3254" custLinFactNeighborY="1269"/>
      <dgm:spPr/>
      <dgm:t>
        <a:bodyPr/>
        <a:lstStyle/>
        <a:p>
          <a:endParaRPr lang="ru-RU"/>
        </a:p>
      </dgm:t>
    </dgm:pt>
    <dgm:pt modelId="{F7766D3E-2B05-40FE-B362-0A603C614512}" type="pres">
      <dgm:prSet presAssocID="{1FD31046-846C-47CE-B9DC-C68FAA1B1B9A}" presName="vertSpace2" presStyleLbl="node1" presStyleIdx="0" presStyleCnt="3"/>
      <dgm:spPr/>
    </dgm:pt>
    <dgm:pt modelId="{72683607-43D2-44F5-87D8-71F58E6E145B}" type="pres">
      <dgm:prSet presAssocID="{1FD31046-846C-47CE-B9DC-C68FAA1B1B9A}" presName="circle2" presStyleLbl="node1" presStyleIdx="1" presStyleCnt="3" custScaleX="67660" custScaleY="56251" custLinFactNeighborX="13970" custLinFactNeighborY="-47071"/>
      <dgm:spPr>
        <a:xfrm>
          <a:off x="1218894" y="-27765"/>
          <a:ext cx="2048660" cy="1703210"/>
        </a:xfrm>
        <a:prstGeom prst="pie">
          <a:avLst>
            <a:gd name="adj1" fmla="val 5400000"/>
            <a:gd name="adj2" fmla="val 1620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</dgm:pt>
    <dgm:pt modelId="{A2C31DBB-9A8D-4484-9684-E3FE7C4F17CE}" type="pres">
      <dgm:prSet presAssocID="{1FD31046-846C-47CE-B9DC-C68FAA1B1B9A}" presName="rect2" presStyleLbl="alignAcc1" presStyleIdx="1" presStyleCnt="3" custLinFactNeighborX="306" custLinFactNeighborY="4861"/>
      <dgm:spPr/>
      <dgm:t>
        <a:bodyPr/>
        <a:lstStyle/>
        <a:p>
          <a:endParaRPr lang="ru-RU"/>
        </a:p>
      </dgm:t>
    </dgm:pt>
    <dgm:pt modelId="{AC997870-4B68-422F-B0BA-55E8C487E213}" type="pres">
      <dgm:prSet presAssocID="{9A59B45A-5C58-4F19-A558-D68724B05458}" presName="vertSpace3" presStyleLbl="node1" presStyleIdx="1" presStyleCnt="3"/>
      <dgm:spPr/>
    </dgm:pt>
    <dgm:pt modelId="{49A8994A-ED7D-46C5-9E60-E24A759D3E37}" type="pres">
      <dgm:prSet presAssocID="{9A59B45A-5C58-4F19-A558-D68724B05458}" presName="circle3" presStyleLbl="node1" presStyleIdx="2" presStyleCnt="3" custScaleX="130029" custLinFactNeighborX="-3265" custLinFactNeighborY="-9849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1355645" y="1418489"/>
          <a:ext cx="1817130" cy="1397480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rgbClr val="F79646">
                <a:shade val="51000"/>
                <a:satMod val="130000"/>
              </a:srgbClr>
            </a:gs>
            <a:gs pos="80000">
              <a:srgbClr val="F79646">
                <a:shade val="93000"/>
                <a:satMod val="130000"/>
              </a:srgbClr>
            </a:gs>
            <a:gs pos="100000">
              <a:srgbClr val="F79646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90500">
          <a:bevelT w="63500" h="25400"/>
        </a:sp3d>
      </dgm:spPr>
    </dgm:pt>
    <dgm:pt modelId="{2103FA90-7D1E-42D6-BC49-65A42E44545D}" type="pres">
      <dgm:prSet presAssocID="{9A59B45A-5C58-4F19-A558-D68724B05458}" presName="rect3" presStyleLbl="alignAcc1" presStyleIdx="2" presStyleCnt="3" custScaleX="101223" custScaleY="100201" custLinFactNeighborX="-306" custLinFactNeighborY="21501"/>
      <dgm:spPr/>
      <dgm:t>
        <a:bodyPr/>
        <a:lstStyle/>
        <a:p>
          <a:endParaRPr lang="ru-RU"/>
        </a:p>
      </dgm:t>
    </dgm:pt>
    <dgm:pt modelId="{6AEF0DE0-8D5B-4DAC-95D9-439172701E1F}" type="pres">
      <dgm:prSet presAssocID="{BE55CCE4-8F77-4CE8-B347-03461453215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14704-CCE1-444E-9AF6-8B67E9E440D1}" type="pres">
      <dgm:prSet presAssocID="{BE55CCE4-8F77-4CE8-B347-034614532155}" presName="rect1ChTx" presStyleLbl="alignAcc1" presStyleIdx="2" presStyleCnt="3" custAng="0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94E98-4ECB-4C55-B0A5-93241BC5A0E6}" type="pres">
      <dgm:prSet presAssocID="{1FD31046-846C-47CE-B9DC-C68FAA1B1B9A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FE93C-505F-4109-AACA-555BA238FA96}" type="pres">
      <dgm:prSet presAssocID="{1FD31046-846C-47CE-B9DC-C68FAA1B1B9A}" presName="rect2ChTx" presStyleLbl="alignAcc1" presStyleIdx="2" presStyleCnt="3" custLinFactNeighborX="-386" custLinFactNeighborY="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81567-DB4A-4A3B-A5A6-E0E42C1C8BB6}" type="pres">
      <dgm:prSet presAssocID="{9A59B45A-5C58-4F19-A558-D68724B0545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7D934-5DBB-48D1-AD01-F77373442F1D}" type="pres">
      <dgm:prSet presAssocID="{9A59B45A-5C58-4F19-A558-D68724B05458}" presName="rect3ChTx" presStyleLbl="alignAcc1" presStyleIdx="2" presStyleCnt="3" custLinFactNeighborX="-386" custLinFactNeighborY="24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9B409-482B-429B-9D84-A87AF067EE28}" type="presOf" srcId="{1D35D38F-762F-46E2-A181-77364DA978ED}" destId="{214FE93C-505F-4109-AACA-555BA238FA96}" srcOrd="0" destOrd="0" presId="urn:microsoft.com/office/officeart/2005/8/layout/target3"/>
    <dgm:cxn modelId="{B8DA495D-D9DB-4A5A-9366-40D59B9704E4}" srcId="{1FD31046-846C-47CE-B9DC-C68FAA1B1B9A}" destId="{1D35D38F-762F-46E2-A181-77364DA978ED}" srcOrd="0" destOrd="0" parTransId="{9491DFD9-812E-4443-9AED-6636EAAA61CB}" sibTransId="{31646651-9929-4527-AD35-7C16CF745F6B}"/>
    <dgm:cxn modelId="{792AD8BF-BC27-49C4-8BBD-4FC40A7E2DB1}" type="presOf" srcId="{BE55CCE4-8F77-4CE8-B347-034614532155}" destId="{6AEF0DE0-8D5B-4DAC-95D9-439172701E1F}" srcOrd="1" destOrd="0" presId="urn:microsoft.com/office/officeart/2005/8/layout/target3"/>
    <dgm:cxn modelId="{3D77AC4F-4F62-4415-9EEF-6F106460C9A8}" srcId="{31F91C9B-8C4A-401B-BAA4-B675FABE51A3}" destId="{1FD31046-846C-47CE-B9DC-C68FAA1B1B9A}" srcOrd="1" destOrd="0" parTransId="{94CF4F0E-62A7-46E8-A105-494C787A5722}" sibTransId="{C2CF0132-4662-48CF-84E7-B0FCCC11D42C}"/>
    <dgm:cxn modelId="{B0BC4104-B61D-4F54-A6D7-B4D2845863EA}" srcId="{1FD31046-846C-47CE-B9DC-C68FAA1B1B9A}" destId="{8D44B0BB-E735-4277-8F8F-54A0E11580A7}" srcOrd="3" destOrd="0" parTransId="{FC23480B-4FE9-45A0-ACFD-8C3B6597FC9C}" sibTransId="{F4E37E21-6D1C-4524-B384-A2E8E9600269}"/>
    <dgm:cxn modelId="{E2247129-E3F0-4DAB-A77F-970580BC4B80}" type="presOf" srcId="{9A59B45A-5C58-4F19-A558-D68724B05458}" destId="{87881567-DB4A-4A3B-A5A6-E0E42C1C8BB6}" srcOrd="1" destOrd="0" presId="urn:microsoft.com/office/officeart/2005/8/layout/target3"/>
    <dgm:cxn modelId="{5EFF1C2D-4622-4EE6-A5C4-4104E0950A32}" srcId="{BE55CCE4-8F77-4CE8-B347-034614532155}" destId="{76094AD9-1CEC-40F3-AEE9-AC3BA5740380}" srcOrd="3" destOrd="0" parTransId="{36F64410-71CA-4D2E-BD84-A27CED62BD37}" sibTransId="{4AE71AB8-9A66-46F1-96D7-7709BCC70BF8}"/>
    <dgm:cxn modelId="{E37BDEDA-1F8E-49B3-A318-197A3060BF3F}" type="presOf" srcId="{1CCABA23-28B0-434D-94FE-8C099587CCAC}" destId="{93914704-CCE1-444E-9AF6-8B67E9E440D1}" srcOrd="0" destOrd="5" presId="urn:microsoft.com/office/officeart/2005/8/layout/target3"/>
    <dgm:cxn modelId="{A4D04573-CD64-4AF9-AD7E-255DF43C0345}" type="presOf" srcId="{12BB3F8A-8981-4177-8963-D5C545772F3D}" destId="{93914704-CCE1-444E-9AF6-8B67E9E440D1}" srcOrd="0" destOrd="2" presId="urn:microsoft.com/office/officeart/2005/8/layout/target3"/>
    <dgm:cxn modelId="{C2996EBD-2A5C-41CA-8B05-F11453D3140B}" srcId="{1FD31046-846C-47CE-B9DC-C68FAA1B1B9A}" destId="{49F1ACEB-2D0E-40E5-8592-904B5624CF77}" srcOrd="1" destOrd="0" parTransId="{81B15EB3-9621-4756-B5A8-91A042B94E9C}" sibTransId="{47B88F9E-E374-438C-B599-439BDED5254F}"/>
    <dgm:cxn modelId="{10C25B3E-9A6A-443F-BFD2-EDD97F462C17}" srcId="{9A59B45A-5C58-4F19-A558-D68724B05458}" destId="{210B0EEF-7D93-4AAE-A1B7-B3FB49B761DC}" srcOrd="1" destOrd="0" parTransId="{3AE855D1-2C5A-4CEF-A28C-C9D9B1B5A0E7}" sibTransId="{309AD33D-7A85-4C65-8479-B1AFB465B0D7}"/>
    <dgm:cxn modelId="{8FD0DCF3-B7DB-4079-9974-7157C50B589B}" type="presOf" srcId="{8D44B0BB-E735-4277-8F8F-54A0E11580A7}" destId="{214FE93C-505F-4109-AACA-555BA238FA96}" srcOrd="0" destOrd="3" presId="urn:microsoft.com/office/officeart/2005/8/layout/target3"/>
    <dgm:cxn modelId="{F18EF9B9-FA8C-4E11-868A-26D58A548AD8}" type="presOf" srcId="{76094AD9-1CEC-40F3-AEE9-AC3BA5740380}" destId="{93914704-CCE1-444E-9AF6-8B67E9E440D1}" srcOrd="0" destOrd="3" presId="urn:microsoft.com/office/officeart/2005/8/layout/target3"/>
    <dgm:cxn modelId="{BFD20AA5-4FF1-481A-97E7-ACA3920073D3}" type="presOf" srcId="{1FD31046-846C-47CE-B9DC-C68FAA1B1B9A}" destId="{A2C31DBB-9A8D-4484-9684-E3FE7C4F17CE}" srcOrd="0" destOrd="0" presId="urn:microsoft.com/office/officeart/2005/8/layout/target3"/>
    <dgm:cxn modelId="{19FB29AE-9344-42C6-9C0F-47639614D23B}" type="presOf" srcId="{2F01256A-8912-4EC5-A063-D5DF660CDABC}" destId="{93914704-CCE1-444E-9AF6-8B67E9E440D1}" srcOrd="0" destOrd="1" presId="urn:microsoft.com/office/officeart/2005/8/layout/target3"/>
    <dgm:cxn modelId="{8739A727-A2B7-4F44-A602-35095FE6226B}" srcId="{BE55CCE4-8F77-4CE8-B347-034614532155}" destId="{12BB3F8A-8981-4177-8963-D5C545772F3D}" srcOrd="2" destOrd="0" parTransId="{569B7047-4D8C-4AA9-9952-E2D8FC605C61}" sibTransId="{20D90359-C9E7-4394-A12C-F0EEC52AC134}"/>
    <dgm:cxn modelId="{4619FA34-3518-454D-BEEC-DE27CD4E00A5}" srcId="{BE55CCE4-8F77-4CE8-B347-034614532155}" destId="{2F01256A-8912-4EC5-A063-D5DF660CDABC}" srcOrd="1" destOrd="0" parTransId="{6372C2BF-FDF3-493C-A569-D5FA88E54B4B}" sibTransId="{C78834A1-004C-4162-86CD-3D22E588E901}"/>
    <dgm:cxn modelId="{BF9962B5-94B2-4B5A-A023-FDC1D3F90CAF}" type="presOf" srcId="{31F91C9B-8C4A-401B-BAA4-B675FABE51A3}" destId="{8841F399-6471-4C4A-82D8-E0818932CD9E}" srcOrd="0" destOrd="0" presId="urn:microsoft.com/office/officeart/2005/8/layout/target3"/>
    <dgm:cxn modelId="{7391B76B-199E-461E-A9FD-037E2BFB8266}" type="presOf" srcId="{86942AFB-E886-45D8-902F-3A0CF4DB3C24}" destId="{93914704-CCE1-444E-9AF6-8B67E9E440D1}" srcOrd="0" destOrd="4" presId="urn:microsoft.com/office/officeart/2005/8/layout/target3"/>
    <dgm:cxn modelId="{48246969-397A-4A65-BE3D-C60F51EB9F62}" srcId="{31F91C9B-8C4A-401B-BAA4-B675FABE51A3}" destId="{BE55CCE4-8F77-4CE8-B347-034614532155}" srcOrd="0" destOrd="0" parTransId="{BAAD9DF7-0D1F-4A86-B634-3800DF4635A1}" sibTransId="{32903447-6BB2-4ECA-A4E1-5E71B0202AA3}"/>
    <dgm:cxn modelId="{CC541B87-C762-48A1-973C-72ED0C345ECD}" srcId="{1FD31046-846C-47CE-B9DC-C68FAA1B1B9A}" destId="{470B8E5E-D9FF-48C4-9087-EEA16BB9E088}" srcOrd="2" destOrd="0" parTransId="{003EF78D-377D-4522-913D-CB5BFFC1EAD8}" sibTransId="{4B43AAB6-4463-4D17-A5C7-DCB5A6DE183B}"/>
    <dgm:cxn modelId="{213F2E01-3C2A-4177-9A6F-1FECD489ADE2}" srcId="{BE55CCE4-8F77-4CE8-B347-034614532155}" destId="{954CC556-D6F7-476F-9216-F934E3156528}" srcOrd="0" destOrd="0" parTransId="{40047A4F-807F-4C1B-8633-F05993182020}" sibTransId="{8491904E-9D51-4E2E-AA7F-7EB4AA3E5811}"/>
    <dgm:cxn modelId="{F9ABAF3E-3C85-4FF9-AFD0-124BB341E9CB}" type="presOf" srcId="{114834E0-A972-4B26-B803-47B502F94463}" destId="{DD87D934-5DBB-48D1-AD01-F77373442F1D}" srcOrd="0" destOrd="0" presId="urn:microsoft.com/office/officeart/2005/8/layout/target3"/>
    <dgm:cxn modelId="{53F1A600-6176-4774-9F65-9F4A3BD694DE}" type="presOf" srcId="{9A59B45A-5C58-4F19-A558-D68724B05458}" destId="{2103FA90-7D1E-42D6-BC49-65A42E44545D}" srcOrd="0" destOrd="0" presId="urn:microsoft.com/office/officeart/2005/8/layout/target3"/>
    <dgm:cxn modelId="{BCD8D083-DF27-4A78-A3B3-D0360DD8441F}" type="presOf" srcId="{49F1ACEB-2D0E-40E5-8592-904B5624CF77}" destId="{214FE93C-505F-4109-AACA-555BA238FA96}" srcOrd="0" destOrd="1" presId="urn:microsoft.com/office/officeart/2005/8/layout/target3"/>
    <dgm:cxn modelId="{8AAEDE8D-E30B-4C27-83B8-24585026BF6D}" srcId="{BE55CCE4-8F77-4CE8-B347-034614532155}" destId="{1CCABA23-28B0-434D-94FE-8C099587CCAC}" srcOrd="5" destOrd="0" parTransId="{78F1EF46-230B-48E2-A69D-F089C37661ED}" sibTransId="{9AD8F96E-EBF5-4549-B13D-AC9E6EF36E1C}"/>
    <dgm:cxn modelId="{FBBD07A5-B797-451D-B375-75DAE8C00D47}" type="presOf" srcId="{BE55CCE4-8F77-4CE8-B347-034614532155}" destId="{17871732-4EEE-4583-A119-7CC0AE3A5DCF}" srcOrd="0" destOrd="0" presId="urn:microsoft.com/office/officeart/2005/8/layout/target3"/>
    <dgm:cxn modelId="{24C0FD3E-DC5E-40BE-904E-DBA2DA5A4FE7}" type="presOf" srcId="{1FD31046-846C-47CE-B9DC-C68FAA1B1B9A}" destId="{E1A94E98-4ECB-4C55-B0A5-93241BC5A0E6}" srcOrd="1" destOrd="0" presId="urn:microsoft.com/office/officeart/2005/8/layout/target3"/>
    <dgm:cxn modelId="{FB5033A8-3FDF-476D-8AB0-AB803E05D1BB}" type="presOf" srcId="{954CC556-D6F7-476F-9216-F934E3156528}" destId="{93914704-CCE1-444E-9AF6-8B67E9E440D1}" srcOrd="0" destOrd="0" presId="urn:microsoft.com/office/officeart/2005/8/layout/target3"/>
    <dgm:cxn modelId="{2ECDB7B9-C068-4F54-8F15-185F25B899CA}" type="presOf" srcId="{470B8E5E-D9FF-48C4-9087-EEA16BB9E088}" destId="{214FE93C-505F-4109-AACA-555BA238FA96}" srcOrd="0" destOrd="2" presId="urn:microsoft.com/office/officeart/2005/8/layout/target3"/>
    <dgm:cxn modelId="{4E7FB590-C02B-46FE-B9A2-595F57814691}" srcId="{9A59B45A-5C58-4F19-A558-D68724B05458}" destId="{724BB31D-92C6-47F4-8CB2-67365382743E}" srcOrd="3" destOrd="0" parTransId="{CF18406E-FF5F-4A02-B9C5-EBB853067E17}" sibTransId="{0CDBBB67-23EA-4F69-8D83-597EF4F96F04}"/>
    <dgm:cxn modelId="{63C82CC4-5708-4BD1-8914-3070C7F19DF6}" type="presOf" srcId="{72DA2925-AA15-4B09-9B97-76B8C3A8E181}" destId="{DD87D934-5DBB-48D1-AD01-F77373442F1D}" srcOrd="0" destOrd="2" presId="urn:microsoft.com/office/officeart/2005/8/layout/target3"/>
    <dgm:cxn modelId="{6211669F-CE29-4F98-869E-E5C80A71EB84}" type="presOf" srcId="{210B0EEF-7D93-4AAE-A1B7-B3FB49B761DC}" destId="{DD87D934-5DBB-48D1-AD01-F77373442F1D}" srcOrd="0" destOrd="1" presId="urn:microsoft.com/office/officeart/2005/8/layout/target3"/>
    <dgm:cxn modelId="{05938EB2-3A7F-46FE-B7BF-4D7AFDE83752}" srcId="{31F91C9B-8C4A-401B-BAA4-B675FABE51A3}" destId="{9A59B45A-5C58-4F19-A558-D68724B05458}" srcOrd="2" destOrd="0" parTransId="{8677C19E-6715-4987-8BDB-DA4068D2B03A}" sibTransId="{C255C6E1-C424-4CFB-995D-E08F1B17ABA2}"/>
    <dgm:cxn modelId="{2F173328-02B1-4B79-8BCA-27E58B281BA9}" srcId="{9A59B45A-5C58-4F19-A558-D68724B05458}" destId="{72DA2925-AA15-4B09-9B97-76B8C3A8E181}" srcOrd="2" destOrd="0" parTransId="{E42ABB91-C2C1-49A6-AB01-7CC8C37BE3CB}" sibTransId="{05305B7C-77FE-44F5-A824-F5F42FE339EA}"/>
    <dgm:cxn modelId="{BAEB7DEA-F1EB-4AA7-90D9-4439907F14B4}" srcId="{9A59B45A-5C58-4F19-A558-D68724B05458}" destId="{114834E0-A972-4B26-B803-47B502F94463}" srcOrd="0" destOrd="0" parTransId="{8BAA8507-9FA4-4D0A-A730-15580A2BA80F}" sibTransId="{A09E59AF-CB53-46AF-8167-9F361B60D760}"/>
    <dgm:cxn modelId="{2B2264C5-A2FC-46CA-8848-305675F8205B}" type="presOf" srcId="{724BB31D-92C6-47F4-8CB2-67365382743E}" destId="{DD87D934-5DBB-48D1-AD01-F77373442F1D}" srcOrd="0" destOrd="3" presId="urn:microsoft.com/office/officeart/2005/8/layout/target3"/>
    <dgm:cxn modelId="{6D89868D-4C1A-4B94-9C87-772B74C72983}" srcId="{BE55CCE4-8F77-4CE8-B347-034614532155}" destId="{86942AFB-E886-45D8-902F-3A0CF4DB3C24}" srcOrd="4" destOrd="0" parTransId="{C3447FC0-9F45-42E1-A282-AD4CB48F7291}" sibTransId="{32BB8B77-BA90-4A54-ACD8-605ADE1D78BF}"/>
    <dgm:cxn modelId="{651B9BED-23F4-4E51-B62F-3C0B4F98A5AF}" type="presParOf" srcId="{8841F399-6471-4C4A-82D8-E0818932CD9E}" destId="{06B74838-EFA8-432B-B14B-7BD382846142}" srcOrd="0" destOrd="0" presId="urn:microsoft.com/office/officeart/2005/8/layout/target3"/>
    <dgm:cxn modelId="{F353A929-04C7-4F8E-9E7E-4DE94FF80632}" type="presParOf" srcId="{8841F399-6471-4C4A-82D8-E0818932CD9E}" destId="{FE980374-AF82-462F-B388-7FE48FDEDC79}" srcOrd="1" destOrd="0" presId="urn:microsoft.com/office/officeart/2005/8/layout/target3"/>
    <dgm:cxn modelId="{5885C8D2-351B-4D3F-9E38-66B131BC6A88}" type="presParOf" srcId="{8841F399-6471-4C4A-82D8-E0818932CD9E}" destId="{17871732-4EEE-4583-A119-7CC0AE3A5DCF}" srcOrd="2" destOrd="0" presId="urn:microsoft.com/office/officeart/2005/8/layout/target3"/>
    <dgm:cxn modelId="{2A8774BE-1CDD-49D6-85A0-0473AD9DD89B}" type="presParOf" srcId="{8841F399-6471-4C4A-82D8-E0818932CD9E}" destId="{F7766D3E-2B05-40FE-B362-0A603C614512}" srcOrd="3" destOrd="0" presId="urn:microsoft.com/office/officeart/2005/8/layout/target3"/>
    <dgm:cxn modelId="{8C5FBD7F-96A6-4D49-8F38-6AC6587B7E84}" type="presParOf" srcId="{8841F399-6471-4C4A-82D8-E0818932CD9E}" destId="{72683607-43D2-44F5-87D8-71F58E6E145B}" srcOrd="4" destOrd="0" presId="urn:microsoft.com/office/officeart/2005/8/layout/target3"/>
    <dgm:cxn modelId="{09F72F08-EB67-4496-BBC6-C516BBC4FAB7}" type="presParOf" srcId="{8841F399-6471-4C4A-82D8-E0818932CD9E}" destId="{A2C31DBB-9A8D-4484-9684-E3FE7C4F17CE}" srcOrd="5" destOrd="0" presId="urn:microsoft.com/office/officeart/2005/8/layout/target3"/>
    <dgm:cxn modelId="{9E831435-D221-438C-AF69-E62C4396D43B}" type="presParOf" srcId="{8841F399-6471-4C4A-82D8-E0818932CD9E}" destId="{AC997870-4B68-422F-B0BA-55E8C487E213}" srcOrd="6" destOrd="0" presId="urn:microsoft.com/office/officeart/2005/8/layout/target3"/>
    <dgm:cxn modelId="{4A1AD456-1458-4231-A99E-6363126F00DE}" type="presParOf" srcId="{8841F399-6471-4C4A-82D8-E0818932CD9E}" destId="{49A8994A-ED7D-46C5-9E60-E24A759D3E37}" srcOrd="7" destOrd="0" presId="urn:microsoft.com/office/officeart/2005/8/layout/target3"/>
    <dgm:cxn modelId="{5C15A2AF-4A45-47EC-A7A0-5E55C9B5D500}" type="presParOf" srcId="{8841F399-6471-4C4A-82D8-E0818932CD9E}" destId="{2103FA90-7D1E-42D6-BC49-65A42E44545D}" srcOrd="8" destOrd="0" presId="urn:microsoft.com/office/officeart/2005/8/layout/target3"/>
    <dgm:cxn modelId="{DC7B34B2-2D0D-47FD-B94C-9B4D073743D5}" type="presParOf" srcId="{8841F399-6471-4C4A-82D8-E0818932CD9E}" destId="{6AEF0DE0-8D5B-4DAC-95D9-439172701E1F}" srcOrd="9" destOrd="0" presId="urn:microsoft.com/office/officeart/2005/8/layout/target3"/>
    <dgm:cxn modelId="{7E4B1634-A61A-4622-A5DD-C330E7EA4D94}" type="presParOf" srcId="{8841F399-6471-4C4A-82D8-E0818932CD9E}" destId="{93914704-CCE1-444E-9AF6-8B67E9E440D1}" srcOrd="10" destOrd="0" presId="urn:microsoft.com/office/officeart/2005/8/layout/target3"/>
    <dgm:cxn modelId="{9FC53217-DE3D-4D51-AE0E-09638AF0DDE5}" type="presParOf" srcId="{8841F399-6471-4C4A-82D8-E0818932CD9E}" destId="{E1A94E98-4ECB-4C55-B0A5-93241BC5A0E6}" srcOrd="11" destOrd="0" presId="urn:microsoft.com/office/officeart/2005/8/layout/target3"/>
    <dgm:cxn modelId="{6823D9AE-595C-46BD-A902-00CA95989794}" type="presParOf" srcId="{8841F399-6471-4C4A-82D8-E0818932CD9E}" destId="{214FE93C-505F-4109-AACA-555BA238FA96}" srcOrd="12" destOrd="0" presId="urn:microsoft.com/office/officeart/2005/8/layout/target3"/>
    <dgm:cxn modelId="{C2F5568D-464F-47C8-942A-EAB15D2E95CE}" type="presParOf" srcId="{8841F399-6471-4C4A-82D8-E0818932CD9E}" destId="{87881567-DB4A-4A3B-A5A6-E0E42C1C8BB6}" srcOrd="13" destOrd="0" presId="urn:microsoft.com/office/officeart/2005/8/layout/target3"/>
    <dgm:cxn modelId="{44887EC8-20F0-4D1C-B637-FA69B534D2BD}" type="presParOf" srcId="{8841F399-6471-4C4A-82D8-E0818932CD9E}" destId="{DD87D934-5DBB-48D1-AD01-F77373442F1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3DB8F-361F-4B94-B828-1E05DDD936BA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169 792,74</a:t>
          </a:r>
        </a:p>
      </dgm:t>
    </dgm:pt>
    <dgm:pt modelId="{F613D26D-5FFE-45BC-A48E-41BAB184FE40}" type="par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87C0F-CA8A-48C5-AF65-BFE768A16E60}" type="sib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143 539,43</a:t>
          </a: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6"/>
      <dgm:spPr/>
    </dgm:pt>
    <dgm:pt modelId="{08A23786-F8B8-4317-826E-E43B0BA3B5CD}" type="pres">
      <dgm:prSet presAssocID="{4C611177-841B-427E-977E-0129A9747099}" presName="bottomArc1" presStyleLbl="parChTrans1D1" presStyleIdx="1" presStyleCnt="6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2C726D88-976B-4EDA-A9AA-643006A2168A}" type="pres">
      <dgm:prSet presAssocID="{F613D26D-5FFE-45BC-A48E-41BAB184FE40}" presName="Name28" presStyleLbl="parChTrans1D2" presStyleIdx="0" presStyleCnt="2"/>
      <dgm:spPr/>
      <dgm:t>
        <a:bodyPr/>
        <a:lstStyle/>
        <a:p>
          <a:endParaRPr lang="ru-RU"/>
        </a:p>
      </dgm:t>
    </dgm:pt>
    <dgm:pt modelId="{A6BA154E-E4C7-4330-BAB4-0E7F0E606AF2}" type="pres">
      <dgm:prSet presAssocID="{4423DB8F-361F-4B94-B828-1E05DDD936BA}" presName="hierRoot2" presStyleCnt="0">
        <dgm:presLayoutVars>
          <dgm:hierBranch val="init"/>
        </dgm:presLayoutVars>
      </dgm:prSet>
      <dgm:spPr/>
    </dgm:pt>
    <dgm:pt modelId="{F7A0D9F4-07EB-4B49-A04F-DD0B8FF0C045}" type="pres">
      <dgm:prSet presAssocID="{4423DB8F-361F-4B94-B828-1E05DDD936BA}" presName="rootComposite2" presStyleCnt="0"/>
      <dgm:spPr/>
    </dgm:pt>
    <dgm:pt modelId="{60430E08-8739-4870-AF60-2F4744C5D323}" type="pres">
      <dgm:prSet presAssocID="{4423DB8F-361F-4B94-B828-1E05DDD936B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D1F0-623F-4E6F-874D-4A39CC7FBBEA}" type="pres">
      <dgm:prSet presAssocID="{4423DB8F-361F-4B94-B828-1E05DDD936BA}" presName="topArc2" presStyleLbl="parChTrans1D1" presStyleIdx="2" presStyleCnt="6"/>
      <dgm:spPr/>
    </dgm:pt>
    <dgm:pt modelId="{66CB1685-7DB8-4BD2-BF93-B1C3B069D73E}" type="pres">
      <dgm:prSet presAssocID="{4423DB8F-361F-4B94-B828-1E05DDD936BA}" presName="bottomArc2" presStyleLbl="parChTrans1D1" presStyleIdx="3" presStyleCnt="6"/>
      <dgm:spPr/>
    </dgm:pt>
    <dgm:pt modelId="{9843149E-0FC2-490B-BED5-A9B583B784F1}" type="pres">
      <dgm:prSet presAssocID="{4423DB8F-361F-4B94-B828-1E05DDD936BA}" presName="topConnNode2" presStyleLbl="node2" presStyleIdx="0" presStyleCnt="0"/>
      <dgm:spPr/>
      <dgm:t>
        <a:bodyPr/>
        <a:lstStyle/>
        <a:p>
          <a:endParaRPr lang="ru-RU"/>
        </a:p>
      </dgm:t>
    </dgm:pt>
    <dgm:pt modelId="{28D7C3FE-F3B9-4A62-9F5D-CAE39EDAA9BC}" type="pres">
      <dgm:prSet presAssocID="{4423DB8F-361F-4B94-B828-1E05DDD936BA}" presName="hierChild4" presStyleCnt="0"/>
      <dgm:spPr/>
    </dgm:pt>
    <dgm:pt modelId="{85FBF274-8FC8-45B8-8ADC-1FC747606D51}" type="pres">
      <dgm:prSet presAssocID="{4423DB8F-361F-4B94-B828-1E05DDD936BA}" presName="hierChild5" presStyleCnt="0"/>
      <dgm:spPr/>
    </dgm:pt>
    <dgm:pt modelId="{A5408E60-A4C4-4939-AA53-C37459F0A128}" type="pres">
      <dgm:prSet presAssocID="{331CA09C-1688-4151-A38A-656A547E751A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 custScaleX="115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4" presStyleCnt="6"/>
      <dgm:spPr/>
    </dgm:pt>
    <dgm:pt modelId="{0D562CEC-03B4-44EF-953D-287D30203FC0}" type="pres">
      <dgm:prSet presAssocID="{320BB986-5326-4DDA-A6D1-06763D979D7F}" presName="bottomArc2" presStyleLbl="parChTrans1D1" presStyleIdx="5" presStyleCnt="6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1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2C764249-752A-40D4-8959-58E1D8114C0A}" type="presOf" srcId="{4423DB8F-361F-4B94-B828-1E05DDD936BA}" destId="{9843149E-0FC2-490B-BED5-A9B583B784F1}" srcOrd="1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1FB4A27C-4FA0-4A35-BE99-7ABC5090859B}" type="presOf" srcId="{4423DB8F-361F-4B94-B828-1E05DDD936BA}" destId="{60430E08-8739-4870-AF60-2F4744C5D323}" srcOrd="0" destOrd="0" presId="urn:microsoft.com/office/officeart/2008/layout/HalfCircleOrganizationChart"/>
    <dgm:cxn modelId="{2803C62E-A800-4F85-8DDF-98E07BB0979B}" srcId="{4C611177-841B-427E-977E-0129A9747099}" destId="{4423DB8F-361F-4B94-B828-1E05DDD936BA}" srcOrd="0" destOrd="0" parTransId="{F613D26D-5FFE-45BC-A48E-41BAB184FE40}" sibTransId="{BEA87C0F-CA8A-48C5-AF65-BFE768A16E60}"/>
    <dgm:cxn modelId="{5209C25D-5955-4E90-A396-BA360D066604}" type="presOf" srcId="{F613D26D-5FFE-45BC-A48E-41BAB184FE40}" destId="{2C726D88-976B-4EDA-A9AA-643006A2168A}" srcOrd="0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CFADC014-E4C6-481B-A80A-62B513323F2E}" type="presParOf" srcId="{8FE23473-EDC8-4829-9778-55B63CA8EEA7}" destId="{2C726D88-976B-4EDA-A9AA-643006A2168A}" srcOrd="0" destOrd="0" presId="urn:microsoft.com/office/officeart/2008/layout/HalfCircleOrganizationChart"/>
    <dgm:cxn modelId="{F8AD5FBF-B6D8-4EEE-AE40-B6EB2E4637D1}" type="presParOf" srcId="{8FE23473-EDC8-4829-9778-55B63CA8EEA7}" destId="{A6BA154E-E4C7-4330-BAB4-0E7F0E606AF2}" srcOrd="1" destOrd="0" presId="urn:microsoft.com/office/officeart/2008/layout/HalfCircleOrganizationChart"/>
    <dgm:cxn modelId="{26064923-5A83-4B29-9D0E-A04E89F7CD8D}" type="presParOf" srcId="{A6BA154E-E4C7-4330-BAB4-0E7F0E606AF2}" destId="{F7A0D9F4-07EB-4B49-A04F-DD0B8FF0C045}" srcOrd="0" destOrd="0" presId="urn:microsoft.com/office/officeart/2008/layout/HalfCircleOrganizationChart"/>
    <dgm:cxn modelId="{77930001-5C02-43F4-9A67-7C714D084BD2}" type="presParOf" srcId="{F7A0D9F4-07EB-4B49-A04F-DD0B8FF0C045}" destId="{60430E08-8739-4870-AF60-2F4744C5D323}" srcOrd="0" destOrd="0" presId="urn:microsoft.com/office/officeart/2008/layout/HalfCircleOrganizationChart"/>
    <dgm:cxn modelId="{419C74DD-DECC-4509-A792-D1BCA493C050}" type="presParOf" srcId="{F7A0D9F4-07EB-4B49-A04F-DD0B8FF0C045}" destId="{B2C4D1F0-623F-4E6F-874D-4A39CC7FBBEA}" srcOrd="1" destOrd="0" presId="urn:microsoft.com/office/officeart/2008/layout/HalfCircleOrganizationChart"/>
    <dgm:cxn modelId="{FF4A8086-6754-4714-BACB-34B3C1CBB193}" type="presParOf" srcId="{F7A0D9F4-07EB-4B49-A04F-DD0B8FF0C045}" destId="{66CB1685-7DB8-4BD2-BF93-B1C3B069D73E}" srcOrd="2" destOrd="0" presId="urn:microsoft.com/office/officeart/2008/layout/HalfCircleOrganizationChart"/>
    <dgm:cxn modelId="{23941BEC-F2CF-4F6B-9DD5-45B5A3643B9A}" type="presParOf" srcId="{F7A0D9F4-07EB-4B49-A04F-DD0B8FF0C045}" destId="{9843149E-0FC2-490B-BED5-A9B583B784F1}" srcOrd="3" destOrd="0" presId="urn:microsoft.com/office/officeart/2008/layout/HalfCircleOrganizationChart"/>
    <dgm:cxn modelId="{0FCB94E1-6BD6-4C2C-B854-48032FC2A5EB}" type="presParOf" srcId="{A6BA154E-E4C7-4330-BAB4-0E7F0E606AF2}" destId="{28D7C3FE-F3B9-4A62-9F5D-CAE39EDAA9BC}" srcOrd="1" destOrd="0" presId="urn:microsoft.com/office/officeart/2008/layout/HalfCircleOrganizationChart"/>
    <dgm:cxn modelId="{0F773759-1598-4618-B1FB-0BEBE8DE4D5C}" type="presParOf" srcId="{A6BA154E-E4C7-4330-BAB4-0E7F0E606AF2}" destId="{85FBF274-8FC8-45B8-8ADC-1FC747606D51}" srcOrd="2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2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3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3DB8F-361F-4B94-B828-1E05DDD936BA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14 062,28</a:t>
          </a:r>
        </a:p>
      </dgm:t>
    </dgm:pt>
    <dgm:pt modelId="{F613D26D-5FFE-45BC-A48E-41BAB184FE40}" type="par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87C0F-CA8A-48C5-AF65-BFE768A16E60}" type="sib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13 561,85</a:t>
          </a: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6"/>
      <dgm:spPr/>
    </dgm:pt>
    <dgm:pt modelId="{08A23786-F8B8-4317-826E-E43B0BA3B5CD}" type="pres">
      <dgm:prSet presAssocID="{4C611177-841B-427E-977E-0129A9747099}" presName="bottomArc1" presStyleLbl="parChTrans1D1" presStyleIdx="1" presStyleCnt="6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2C726D88-976B-4EDA-A9AA-643006A2168A}" type="pres">
      <dgm:prSet presAssocID="{F613D26D-5FFE-45BC-A48E-41BAB184FE40}" presName="Name28" presStyleLbl="parChTrans1D2" presStyleIdx="0" presStyleCnt="2"/>
      <dgm:spPr/>
      <dgm:t>
        <a:bodyPr/>
        <a:lstStyle/>
        <a:p>
          <a:endParaRPr lang="ru-RU"/>
        </a:p>
      </dgm:t>
    </dgm:pt>
    <dgm:pt modelId="{A6BA154E-E4C7-4330-BAB4-0E7F0E606AF2}" type="pres">
      <dgm:prSet presAssocID="{4423DB8F-361F-4B94-B828-1E05DDD936BA}" presName="hierRoot2" presStyleCnt="0">
        <dgm:presLayoutVars>
          <dgm:hierBranch val="init"/>
        </dgm:presLayoutVars>
      </dgm:prSet>
      <dgm:spPr/>
    </dgm:pt>
    <dgm:pt modelId="{F7A0D9F4-07EB-4B49-A04F-DD0B8FF0C045}" type="pres">
      <dgm:prSet presAssocID="{4423DB8F-361F-4B94-B828-1E05DDD936BA}" presName="rootComposite2" presStyleCnt="0"/>
      <dgm:spPr/>
    </dgm:pt>
    <dgm:pt modelId="{60430E08-8739-4870-AF60-2F4744C5D323}" type="pres">
      <dgm:prSet presAssocID="{4423DB8F-361F-4B94-B828-1E05DDD936B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D1F0-623F-4E6F-874D-4A39CC7FBBEA}" type="pres">
      <dgm:prSet presAssocID="{4423DB8F-361F-4B94-B828-1E05DDD936BA}" presName="topArc2" presStyleLbl="parChTrans1D1" presStyleIdx="2" presStyleCnt="6"/>
      <dgm:spPr/>
    </dgm:pt>
    <dgm:pt modelId="{66CB1685-7DB8-4BD2-BF93-B1C3B069D73E}" type="pres">
      <dgm:prSet presAssocID="{4423DB8F-361F-4B94-B828-1E05DDD936BA}" presName="bottomArc2" presStyleLbl="parChTrans1D1" presStyleIdx="3" presStyleCnt="6"/>
      <dgm:spPr/>
    </dgm:pt>
    <dgm:pt modelId="{9843149E-0FC2-490B-BED5-A9B583B784F1}" type="pres">
      <dgm:prSet presAssocID="{4423DB8F-361F-4B94-B828-1E05DDD936BA}" presName="topConnNode2" presStyleLbl="node2" presStyleIdx="0" presStyleCnt="0"/>
      <dgm:spPr/>
      <dgm:t>
        <a:bodyPr/>
        <a:lstStyle/>
        <a:p>
          <a:endParaRPr lang="ru-RU"/>
        </a:p>
      </dgm:t>
    </dgm:pt>
    <dgm:pt modelId="{28D7C3FE-F3B9-4A62-9F5D-CAE39EDAA9BC}" type="pres">
      <dgm:prSet presAssocID="{4423DB8F-361F-4B94-B828-1E05DDD936BA}" presName="hierChild4" presStyleCnt="0"/>
      <dgm:spPr/>
    </dgm:pt>
    <dgm:pt modelId="{85FBF274-8FC8-45B8-8ADC-1FC747606D51}" type="pres">
      <dgm:prSet presAssocID="{4423DB8F-361F-4B94-B828-1E05DDD936BA}" presName="hierChild5" presStyleCnt="0"/>
      <dgm:spPr/>
    </dgm:pt>
    <dgm:pt modelId="{A5408E60-A4C4-4939-AA53-C37459F0A128}" type="pres">
      <dgm:prSet presAssocID="{331CA09C-1688-4151-A38A-656A547E751A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4" presStyleCnt="6"/>
      <dgm:spPr/>
    </dgm:pt>
    <dgm:pt modelId="{0D562CEC-03B4-44EF-953D-287D30203FC0}" type="pres">
      <dgm:prSet presAssocID="{320BB986-5326-4DDA-A6D1-06763D979D7F}" presName="bottomArc2" presStyleLbl="parChTrans1D1" presStyleIdx="5" presStyleCnt="6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1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2C764249-752A-40D4-8959-58E1D8114C0A}" type="presOf" srcId="{4423DB8F-361F-4B94-B828-1E05DDD936BA}" destId="{9843149E-0FC2-490B-BED5-A9B583B784F1}" srcOrd="1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1FB4A27C-4FA0-4A35-BE99-7ABC5090859B}" type="presOf" srcId="{4423DB8F-361F-4B94-B828-1E05DDD936BA}" destId="{60430E08-8739-4870-AF60-2F4744C5D323}" srcOrd="0" destOrd="0" presId="urn:microsoft.com/office/officeart/2008/layout/HalfCircleOrganizationChart"/>
    <dgm:cxn modelId="{2803C62E-A800-4F85-8DDF-98E07BB0979B}" srcId="{4C611177-841B-427E-977E-0129A9747099}" destId="{4423DB8F-361F-4B94-B828-1E05DDD936BA}" srcOrd="0" destOrd="0" parTransId="{F613D26D-5FFE-45BC-A48E-41BAB184FE40}" sibTransId="{BEA87C0F-CA8A-48C5-AF65-BFE768A16E60}"/>
    <dgm:cxn modelId="{5209C25D-5955-4E90-A396-BA360D066604}" type="presOf" srcId="{F613D26D-5FFE-45BC-A48E-41BAB184FE40}" destId="{2C726D88-976B-4EDA-A9AA-643006A2168A}" srcOrd="0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CFADC014-E4C6-481B-A80A-62B513323F2E}" type="presParOf" srcId="{8FE23473-EDC8-4829-9778-55B63CA8EEA7}" destId="{2C726D88-976B-4EDA-A9AA-643006A2168A}" srcOrd="0" destOrd="0" presId="urn:microsoft.com/office/officeart/2008/layout/HalfCircleOrganizationChart"/>
    <dgm:cxn modelId="{F8AD5FBF-B6D8-4EEE-AE40-B6EB2E4637D1}" type="presParOf" srcId="{8FE23473-EDC8-4829-9778-55B63CA8EEA7}" destId="{A6BA154E-E4C7-4330-BAB4-0E7F0E606AF2}" srcOrd="1" destOrd="0" presId="urn:microsoft.com/office/officeart/2008/layout/HalfCircleOrganizationChart"/>
    <dgm:cxn modelId="{26064923-5A83-4B29-9D0E-A04E89F7CD8D}" type="presParOf" srcId="{A6BA154E-E4C7-4330-BAB4-0E7F0E606AF2}" destId="{F7A0D9F4-07EB-4B49-A04F-DD0B8FF0C045}" srcOrd="0" destOrd="0" presId="urn:microsoft.com/office/officeart/2008/layout/HalfCircleOrganizationChart"/>
    <dgm:cxn modelId="{77930001-5C02-43F4-9A67-7C714D084BD2}" type="presParOf" srcId="{F7A0D9F4-07EB-4B49-A04F-DD0B8FF0C045}" destId="{60430E08-8739-4870-AF60-2F4744C5D323}" srcOrd="0" destOrd="0" presId="urn:microsoft.com/office/officeart/2008/layout/HalfCircleOrganizationChart"/>
    <dgm:cxn modelId="{419C74DD-DECC-4509-A792-D1BCA493C050}" type="presParOf" srcId="{F7A0D9F4-07EB-4B49-A04F-DD0B8FF0C045}" destId="{B2C4D1F0-623F-4E6F-874D-4A39CC7FBBEA}" srcOrd="1" destOrd="0" presId="urn:microsoft.com/office/officeart/2008/layout/HalfCircleOrganizationChart"/>
    <dgm:cxn modelId="{FF4A8086-6754-4714-BACB-34B3C1CBB193}" type="presParOf" srcId="{F7A0D9F4-07EB-4B49-A04F-DD0B8FF0C045}" destId="{66CB1685-7DB8-4BD2-BF93-B1C3B069D73E}" srcOrd="2" destOrd="0" presId="urn:microsoft.com/office/officeart/2008/layout/HalfCircleOrganizationChart"/>
    <dgm:cxn modelId="{23941BEC-F2CF-4F6B-9DD5-45B5A3643B9A}" type="presParOf" srcId="{F7A0D9F4-07EB-4B49-A04F-DD0B8FF0C045}" destId="{9843149E-0FC2-490B-BED5-A9B583B784F1}" srcOrd="3" destOrd="0" presId="urn:microsoft.com/office/officeart/2008/layout/HalfCircleOrganizationChart"/>
    <dgm:cxn modelId="{0FCB94E1-6BD6-4C2C-B854-48032FC2A5EB}" type="presParOf" srcId="{A6BA154E-E4C7-4330-BAB4-0E7F0E606AF2}" destId="{28D7C3FE-F3B9-4A62-9F5D-CAE39EDAA9BC}" srcOrd="1" destOrd="0" presId="urn:microsoft.com/office/officeart/2008/layout/HalfCircleOrganizationChart"/>
    <dgm:cxn modelId="{0F773759-1598-4618-B1FB-0BEBE8DE4D5C}" type="presParOf" srcId="{A6BA154E-E4C7-4330-BAB4-0E7F0E606AF2}" destId="{85FBF274-8FC8-45B8-8ADC-1FC747606D51}" srcOrd="2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2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3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3DB8F-361F-4B94-B828-1E05DDD936BA}">
      <dgm:prSet phldrT="[Текст]" custT="1"/>
      <dgm:spPr/>
      <dgm:t>
        <a:bodyPr/>
        <a:lstStyle/>
        <a:p>
          <a:r>
            <a: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184 956,40</a:t>
          </a:r>
        </a:p>
      </dgm:t>
    </dgm:pt>
    <dgm:pt modelId="{F613D26D-5FFE-45BC-A48E-41BAB184FE40}" type="par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87C0F-CA8A-48C5-AF65-BFE768A16E60}" type="sib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176 626,77</a:t>
          </a: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6"/>
      <dgm:spPr/>
    </dgm:pt>
    <dgm:pt modelId="{08A23786-F8B8-4317-826E-E43B0BA3B5CD}" type="pres">
      <dgm:prSet presAssocID="{4C611177-841B-427E-977E-0129A9747099}" presName="bottomArc1" presStyleLbl="parChTrans1D1" presStyleIdx="1" presStyleCnt="6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2C726D88-976B-4EDA-A9AA-643006A2168A}" type="pres">
      <dgm:prSet presAssocID="{F613D26D-5FFE-45BC-A48E-41BAB184FE40}" presName="Name28" presStyleLbl="parChTrans1D2" presStyleIdx="0" presStyleCnt="2"/>
      <dgm:spPr/>
      <dgm:t>
        <a:bodyPr/>
        <a:lstStyle/>
        <a:p>
          <a:endParaRPr lang="ru-RU"/>
        </a:p>
      </dgm:t>
    </dgm:pt>
    <dgm:pt modelId="{A6BA154E-E4C7-4330-BAB4-0E7F0E606AF2}" type="pres">
      <dgm:prSet presAssocID="{4423DB8F-361F-4B94-B828-1E05DDD936BA}" presName="hierRoot2" presStyleCnt="0">
        <dgm:presLayoutVars>
          <dgm:hierBranch val="init"/>
        </dgm:presLayoutVars>
      </dgm:prSet>
      <dgm:spPr/>
    </dgm:pt>
    <dgm:pt modelId="{F7A0D9F4-07EB-4B49-A04F-DD0B8FF0C045}" type="pres">
      <dgm:prSet presAssocID="{4423DB8F-361F-4B94-B828-1E05DDD936BA}" presName="rootComposite2" presStyleCnt="0"/>
      <dgm:spPr/>
    </dgm:pt>
    <dgm:pt modelId="{60430E08-8739-4870-AF60-2F4744C5D323}" type="pres">
      <dgm:prSet presAssocID="{4423DB8F-361F-4B94-B828-1E05DDD936B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D1F0-623F-4E6F-874D-4A39CC7FBBEA}" type="pres">
      <dgm:prSet presAssocID="{4423DB8F-361F-4B94-B828-1E05DDD936BA}" presName="topArc2" presStyleLbl="parChTrans1D1" presStyleIdx="2" presStyleCnt="6"/>
      <dgm:spPr/>
    </dgm:pt>
    <dgm:pt modelId="{66CB1685-7DB8-4BD2-BF93-B1C3B069D73E}" type="pres">
      <dgm:prSet presAssocID="{4423DB8F-361F-4B94-B828-1E05DDD936BA}" presName="bottomArc2" presStyleLbl="parChTrans1D1" presStyleIdx="3" presStyleCnt="6"/>
      <dgm:spPr/>
    </dgm:pt>
    <dgm:pt modelId="{9843149E-0FC2-490B-BED5-A9B583B784F1}" type="pres">
      <dgm:prSet presAssocID="{4423DB8F-361F-4B94-B828-1E05DDD936BA}" presName="topConnNode2" presStyleLbl="node2" presStyleIdx="0" presStyleCnt="0"/>
      <dgm:spPr/>
      <dgm:t>
        <a:bodyPr/>
        <a:lstStyle/>
        <a:p>
          <a:endParaRPr lang="ru-RU"/>
        </a:p>
      </dgm:t>
    </dgm:pt>
    <dgm:pt modelId="{28D7C3FE-F3B9-4A62-9F5D-CAE39EDAA9BC}" type="pres">
      <dgm:prSet presAssocID="{4423DB8F-361F-4B94-B828-1E05DDD936BA}" presName="hierChild4" presStyleCnt="0"/>
      <dgm:spPr/>
    </dgm:pt>
    <dgm:pt modelId="{85FBF274-8FC8-45B8-8ADC-1FC747606D51}" type="pres">
      <dgm:prSet presAssocID="{4423DB8F-361F-4B94-B828-1E05DDD936BA}" presName="hierChild5" presStyleCnt="0"/>
      <dgm:spPr/>
    </dgm:pt>
    <dgm:pt modelId="{A5408E60-A4C4-4939-AA53-C37459F0A128}" type="pres">
      <dgm:prSet presAssocID="{331CA09C-1688-4151-A38A-656A547E751A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 custScaleX="1272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4" presStyleCnt="6"/>
      <dgm:spPr/>
    </dgm:pt>
    <dgm:pt modelId="{0D562CEC-03B4-44EF-953D-287D30203FC0}" type="pres">
      <dgm:prSet presAssocID="{320BB986-5326-4DDA-A6D1-06763D979D7F}" presName="bottomArc2" presStyleLbl="parChTrans1D1" presStyleIdx="5" presStyleCnt="6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1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2C764249-752A-40D4-8959-58E1D8114C0A}" type="presOf" srcId="{4423DB8F-361F-4B94-B828-1E05DDD936BA}" destId="{9843149E-0FC2-490B-BED5-A9B583B784F1}" srcOrd="1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1FB4A27C-4FA0-4A35-BE99-7ABC5090859B}" type="presOf" srcId="{4423DB8F-361F-4B94-B828-1E05DDD936BA}" destId="{60430E08-8739-4870-AF60-2F4744C5D323}" srcOrd="0" destOrd="0" presId="urn:microsoft.com/office/officeart/2008/layout/HalfCircleOrganizationChart"/>
    <dgm:cxn modelId="{2803C62E-A800-4F85-8DDF-98E07BB0979B}" srcId="{4C611177-841B-427E-977E-0129A9747099}" destId="{4423DB8F-361F-4B94-B828-1E05DDD936BA}" srcOrd="0" destOrd="0" parTransId="{F613D26D-5FFE-45BC-A48E-41BAB184FE40}" sibTransId="{BEA87C0F-CA8A-48C5-AF65-BFE768A16E60}"/>
    <dgm:cxn modelId="{5209C25D-5955-4E90-A396-BA360D066604}" type="presOf" srcId="{F613D26D-5FFE-45BC-A48E-41BAB184FE40}" destId="{2C726D88-976B-4EDA-A9AA-643006A2168A}" srcOrd="0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CFADC014-E4C6-481B-A80A-62B513323F2E}" type="presParOf" srcId="{8FE23473-EDC8-4829-9778-55B63CA8EEA7}" destId="{2C726D88-976B-4EDA-A9AA-643006A2168A}" srcOrd="0" destOrd="0" presId="urn:microsoft.com/office/officeart/2008/layout/HalfCircleOrganizationChart"/>
    <dgm:cxn modelId="{F8AD5FBF-B6D8-4EEE-AE40-B6EB2E4637D1}" type="presParOf" srcId="{8FE23473-EDC8-4829-9778-55B63CA8EEA7}" destId="{A6BA154E-E4C7-4330-BAB4-0E7F0E606AF2}" srcOrd="1" destOrd="0" presId="urn:microsoft.com/office/officeart/2008/layout/HalfCircleOrganizationChart"/>
    <dgm:cxn modelId="{26064923-5A83-4B29-9D0E-A04E89F7CD8D}" type="presParOf" srcId="{A6BA154E-E4C7-4330-BAB4-0E7F0E606AF2}" destId="{F7A0D9F4-07EB-4B49-A04F-DD0B8FF0C045}" srcOrd="0" destOrd="0" presId="urn:microsoft.com/office/officeart/2008/layout/HalfCircleOrganizationChart"/>
    <dgm:cxn modelId="{77930001-5C02-43F4-9A67-7C714D084BD2}" type="presParOf" srcId="{F7A0D9F4-07EB-4B49-A04F-DD0B8FF0C045}" destId="{60430E08-8739-4870-AF60-2F4744C5D323}" srcOrd="0" destOrd="0" presId="urn:microsoft.com/office/officeart/2008/layout/HalfCircleOrganizationChart"/>
    <dgm:cxn modelId="{419C74DD-DECC-4509-A792-D1BCA493C050}" type="presParOf" srcId="{F7A0D9F4-07EB-4B49-A04F-DD0B8FF0C045}" destId="{B2C4D1F0-623F-4E6F-874D-4A39CC7FBBEA}" srcOrd="1" destOrd="0" presId="urn:microsoft.com/office/officeart/2008/layout/HalfCircleOrganizationChart"/>
    <dgm:cxn modelId="{FF4A8086-6754-4714-BACB-34B3C1CBB193}" type="presParOf" srcId="{F7A0D9F4-07EB-4B49-A04F-DD0B8FF0C045}" destId="{66CB1685-7DB8-4BD2-BF93-B1C3B069D73E}" srcOrd="2" destOrd="0" presId="urn:microsoft.com/office/officeart/2008/layout/HalfCircleOrganizationChart"/>
    <dgm:cxn modelId="{23941BEC-F2CF-4F6B-9DD5-45B5A3643B9A}" type="presParOf" srcId="{F7A0D9F4-07EB-4B49-A04F-DD0B8FF0C045}" destId="{9843149E-0FC2-490B-BED5-A9B583B784F1}" srcOrd="3" destOrd="0" presId="urn:microsoft.com/office/officeart/2008/layout/HalfCircleOrganizationChart"/>
    <dgm:cxn modelId="{0FCB94E1-6BD6-4C2C-B854-48032FC2A5EB}" type="presParOf" srcId="{A6BA154E-E4C7-4330-BAB4-0E7F0E606AF2}" destId="{28D7C3FE-F3B9-4A62-9F5D-CAE39EDAA9BC}" srcOrd="1" destOrd="0" presId="urn:microsoft.com/office/officeart/2008/layout/HalfCircleOrganizationChart"/>
    <dgm:cxn modelId="{0F773759-1598-4618-B1FB-0BEBE8DE4D5C}" type="presParOf" srcId="{A6BA154E-E4C7-4330-BAB4-0E7F0E606AF2}" destId="{85FBF274-8FC8-45B8-8ADC-1FC747606D51}" srcOrd="2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2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3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3DB8F-361F-4B94-B828-1E05DDD936BA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3 999,23</a:t>
          </a:r>
        </a:p>
      </dgm:t>
    </dgm:pt>
    <dgm:pt modelId="{F613D26D-5FFE-45BC-A48E-41BAB184FE40}" type="par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87C0F-CA8A-48C5-AF65-BFE768A16E60}" type="sibTrans" cxnId="{2803C62E-A800-4F85-8DDF-98E07BB097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3 999,23</a:t>
          </a: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6"/>
      <dgm:spPr/>
    </dgm:pt>
    <dgm:pt modelId="{08A23786-F8B8-4317-826E-E43B0BA3B5CD}" type="pres">
      <dgm:prSet presAssocID="{4C611177-841B-427E-977E-0129A9747099}" presName="bottomArc1" presStyleLbl="parChTrans1D1" presStyleIdx="1" presStyleCnt="6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2C726D88-976B-4EDA-A9AA-643006A2168A}" type="pres">
      <dgm:prSet presAssocID="{F613D26D-5FFE-45BC-A48E-41BAB184FE40}" presName="Name28" presStyleLbl="parChTrans1D2" presStyleIdx="0" presStyleCnt="2"/>
      <dgm:spPr/>
      <dgm:t>
        <a:bodyPr/>
        <a:lstStyle/>
        <a:p>
          <a:endParaRPr lang="ru-RU"/>
        </a:p>
      </dgm:t>
    </dgm:pt>
    <dgm:pt modelId="{A6BA154E-E4C7-4330-BAB4-0E7F0E606AF2}" type="pres">
      <dgm:prSet presAssocID="{4423DB8F-361F-4B94-B828-1E05DDD936BA}" presName="hierRoot2" presStyleCnt="0">
        <dgm:presLayoutVars>
          <dgm:hierBranch val="init"/>
        </dgm:presLayoutVars>
      </dgm:prSet>
      <dgm:spPr/>
    </dgm:pt>
    <dgm:pt modelId="{F7A0D9F4-07EB-4B49-A04F-DD0B8FF0C045}" type="pres">
      <dgm:prSet presAssocID="{4423DB8F-361F-4B94-B828-1E05DDD936BA}" presName="rootComposite2" presStyleCnt="0"/>
      <dgm:spPr/>
    </dgm:pt>
    <dgm:pt modelId="{60430E08-8739-4870-AF60-2F4744C5D323}" type="pres">
      <dgm:prSet presAssocID="{4423DB8F-361F-4B94-B828-1E05DDD936B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D1F0-623F-4E6F-874D-4A39CC7FBBEA}" type="pres">
      <dgm:prSet presAssocID="{4423DB8F-361F-4B94-B828-1E05DDD936BA}" presName="topArc2" presStyleLbl="parChTrans1D1" presStyleIdx="2" presStyleCnt="6"/>
      <dgm:spPr/>
    </dgm:pt>
    <dgm:pt modelId="{66CB1685-7DB8-4BD2-BF93-B1C3B069D73E}" type="pres">
      <dgm:prSet presAssocID="{4423DB8F-361F-4B94-B828-1E05DDD936BA}" presName="bottomArc2" presStyleLbl="parChTrans1D1" presStyleIdx="3" presStyleCnt="6"/>
      <dgm:spPr/>
    </dgm:pt>
    <dgm:pt modelId="{9843149E-0FC2-490B-BED5-A9B583B784F1}" type="pres">
      <dgm:prSet presAssocID="{4423DB8F-361F-4B94-B828-1E05DDD936BA}" presName="topConnNode2" presStyleLbl="node2" presStyleIdx="0" presStyleCnt="0"/>
      <dgm:spPr/>
      <dgm:t>
        <a:bodyPr/>
        <a:lstStyle/>
        <a:p>
          <a:endParaRPr lang="ru-RU"/>
        </a:p>
      </dgm:t>
    </dgm:pt>
    <dgm:pt modelId="{28D7C3FE-F3B9-4A62-9F5D-CAE39EDAA9BC}" type="pres">
      <dgm:prSet presAssocID="{4423DB8F-361F-4B94-B828-1E05DDD936BA}" presName="hierChild4" presStyleCnt="0"/>
      <dgm:spPr/>
    </dgm:pt>
    <dgm:pt modelId="{85FBF274-8FC8-45B8-8ADC-1FC747606D51}" type="pres">
      <dgm:prSet presAssocID="{4423DB8F-361F-4B94-B828-1E05DDD936BA}" presName="hierChild5" presStyleCnt="0"/>
      <dgm:spPr/>
    </dgm:pt>
    <dgm:pt modelId="{A5408E60-A4C4-4939-AA53-C37459F0A128}" type="pres">
      <dgm:prSet presAssocID="{331CA09C-1688-4151-A38A-656A547E751A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4" presStyleCnt="6"/>
      <dgm:spPr/>
    </dgm:pt>
    <dgm:pt modelId="{0D562CEC-03B4-44EF-953D-287D30203FC0}" type="pres">
      <dgm:prSet presAssocID="{320BB986-5326-4DDA-A6D1-06763D979D7F}" presName="bottomArc2" presStyleLbl="parChTrans1D1" presStyleIdx="5" presStyleCnt="6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1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2C764249-752A-40D4-8959-58E1D8114C0A}" type="presOf" srcId="{4423DB8F-361F-4B94-B828-1E05DDD936BA}" destId="{9843149E-0FC2-490B-BED5-A9B583B784F1}" srcOrd="1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1FB4A27C-4FA0-4A35-BE99-7ABC5090859B}" type="presOf" srcId="{4423DB8F-361F-4B94-B828-1E05DDD936BA}" destId="{60430E08-8739-4870-AF60-2F4744C5D323}" srcOrd="0" destOrd="0" presId="urn:microsoft.com/office/officeart/2008/layout/HalfCircleOrganizationChart"/>
    <dgm:cxn modelId="{2803C62E-A800-4F85-8DDF-98E07BB0979B}" srcId="{4C611177-841B-427E-977E-0129A9747099}" destId="{4423DB8F-361F-4B94-B828-1E05DDD936BA}" srcOrd="0" destOrd="0" parTransId="{F613D26D-5FFE-45BC-A48E-41BAB184FE40}" sibTransId="{BEA87C0F-CA8A-48C5-AF65-BFE768A16E60}"/>
    <dgm:cxn modelId="{5209C25D-5955-4E90-A396-BA360D066604}" type="presOf" srcId="{F613D26D-5FFE-45BC-A48E-41BAB184FE40}" destId="{2C726D88-976B-4EDA-A9AA-643006A2168A}" srcOrd="0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CFADC014-E4C6-481B-A80A-62B513323F2E}" type="presParOf" srcId="{8FE23473-EDC8-4829-9778-55B63CA8EEA7}" destId="{2C726D88-976B-4EDA-A9AA-643006A2168A}" srcOrd="0" destOrd="0" presId="urn:microsoft.com/office/officeart/2008/layout/HalfCircleOrganizationChart"/>
    <dgm:cxn modelId="{F8AD5FBF-B6D8-4EEE-AE40-B6EB2E4637D1}" type="presParOf" srcId="{8FE23473-EDC8-4829-9778-55B63CA8EEA7}" destId="{A6BA154E-E4C7-4330-BAB4-0E7F0E606AF2}" srcOrd="1" destOrd="0" presId="urn:microsoft.com/office/officeart/2008/layout/HalfCircleOrganizationChart"/>
    <dgm:cxn modelId="{26064923-5A83-4B29-9D0E-A04E89F7CD8D}" type="presParOf" srcId="{A6BA154E-E4C7-4330-BAB4-0E7F0E606AF2}" destId="{F7A0D9F4-07EB-4B49-A04F-DD0B8FF0C045}" srcOrd="0" destOrd="0" presId="urn:microsoft.com/office/officeart/2008/layout/HalfCircleOrganizationChart"/>
    <dgm:cxn modelId="{77930001-5C02-43F4-9A67-7C714D084BD2}" type="presParOf" srcId="{F7A0D9F4-07EB-4B49-A04F-DD0B8FF0C045}" destId="{60430E08-8739-4870-AF60-2F4744C5D323}" srcOrd="0" destOrd="0" presId="urn:microsoft.com/office/officeart/2008/layout/HalfCircleOrganizationChart"/>
    <dgm:cxn modelId="{419C74DD-DECC-4509-A792-D1BCA493C050}" type="presParOf" srcId="{F7A0D9F4-07EB-4B49-A04F-DD0B8FF0C045}" destId="{B2C4D1F0-623F-4E6F-874D-4A39CC7FBBEA}" srcOrd="1" destOrd="0" presId="urn:microsoft.com/office/officeart/2008/layout/HalfCircleOrganizationChart"/>
    <dgm:cxn modelId="{FF4A8086-6754-4714-BACB-34B3C1CBB193}" type="presParOf" srcId="{F7A0D9F4-07EB-4B49-A04F-DD0B8FF0C045}" destId="{66CB1685-7DB8-4BD2-BF93-B1C3B069D73E}" srcOrd="2" destOrd="0" presId="urn:microsoft.com/office/officeart/2008/layout/HalfCircleOrganizationChart"/>
    <dgm:cxn modelId="{23941BEC-F2CF-4F6B-9DD5-45B5A3643B9A}" type="presParOf" srcId="{F7A0D9F4-07EB-4B49-A04F-DD0B8FF0C045}" destId="{9843149E-0FC2-490B-BED5-A9B583B784F1}" srcOrd="3" destOrd="0" presId="urn:microsoft.com/office/officeart/2008/layout/HalfCircleOrganizationChart"/>
    <dgm:cxn modelId="{0FCB94E1-6BD6-4C2C-B854-48032FC2A5EB}" type="presParOf" srcId="{A6BA154E-E4C7-4330-BAB4-0E7F0E606AF2}" destId="{28D7C3FE-F3B9-4A62-9F5D-CAE39EDAA9BC}" srcOrd="1" destOrd="0" presId="urn:microsoft.com/office/officeart/2008/layout/HalfCircleOrganizationChart"/>
    <dgm:cxn modelId="{0F773759-1598-4618-B1FB-0BEBE8DE4D5C}" type="presParOf" srcId="{A6BA154E-E4C7-4330-BAB4-0E7F0E606AF2}" destId="{85FBF274-8FC8-45B8-8ADC-1FC747606D51}" srcOrd="2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2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3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25 000,00</a:t>
          </a: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 custLinFactNeighborX="78214" custLinFactNeighborY="269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4"/>
      <dgm:spPr/>
    </dgm:pt>
    <dgm:pt modelId="{08A23786-F8B8-4317-826E-E43B0BA3B5CD}" type="pres">
      <dgm:prSet presAssocID="{4C611177-841B-427E-977E-0129A9747099}" presName="bottomArc1" presStyleLbl="parChTrans1D1" presStyleIdx="1" presStyleCnt="4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A5408E60-A4C4-4939-AA53-C37459F0A128}" type="pres">
      <dgm:prSet presAssocID="{331CA09C-1688-4151-A38A-656A547E751A}" presName="Name28" presStyleLbl="parChTrans1D2" presStyleIdx="0" presStyleCnt="1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 custLinFactNeighborX="-27025" custLinFactNeighborY="-230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2" presStyleCnt="4"/>
      <dgm:spPr/>
    </dgm:pt>
    <dgm:pt modelId="{0D562CEC-03B4-44EF-953D-287D30203FC0}" type="pres">
      <dgm:prSet presAssocID="{320BB986-5326-4DDA-A6D1-06763D979D7F}" presName="bottomArc2" presStyleLbl="parChTrans1D1" presStyleIdx="3" presStyleCnt="4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0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0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1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028D37-1E90-4D4F-BBF2-6D4C72DBCB99}" type="doc">
      <dgm:prSet loTypeId="urn:microsoft.com/office/officeart/2005/8/layout/vList6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5A982A1-C6C9-4499-9143-3D66E46976B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Краевой бюджет</a:t>
          </a:r>
        </a:p>
      </dgm:t>
    </dgm:pt>
    <dgm:pt modelId="{20BEE8D3-4289-4DA2-85E4-43BBC23205EF}" type="parTrans" cxnId="{3FF5E0CC-42F7-404A-A4BC-352FDD5177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EA40C-CFC6-457F-8D60-71CA2A50B3F8}" type="sibTrans" cxnId="{3FF5E0CC-42F7-404A-A4BC-352FDD5177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DE911-13F1-418D-96F2-A9214727F987}">
      <dgm:prSet phldrT="[Текст]"/>
      <dgm:spPr/>
      <dgm:t>
        <a:bodyPr anchor="ctr"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1 748,87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(33,06%)</a:t>
          </a:r>
        </a:p>
      </dgm:t>
    </dgm:pt>
    <dgm:pt modelId="{5147C85F-C5DA-41EE-A734-B17E570293C1}" type="parTrans" cxnId="{DC7F10A7-F6B3-4C56-9A34-D183175E3D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493629-5BA5-4E92-8B1D-0CF1D3FEC621}" type="sibTrans" cxnId="{DC7F10A7-F6B3-4C56-9A34-D183175E3D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01EB8-7C22-4630-AC89-FC5947B4B79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</a:t>
          </a:r>
        </a:p>
      </dgm:t>
    </dgm:pt>
    <dgm:pt modelId="{8BF5F9BE-2073-4185-800C-45066A9AB718}" type="parTrans" cxnId="{187973B0-ECF6-4810-AE64-4D9425B0C8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6BA48-2532-415E-9777-6E15DC2D1B38}" type="sibTrans" cxnId="{187973B0-ECF6-4810-AE64-4D9425B0C8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54908-902F-4D2F-8ED2-A5F678C6EA81}">
      <dgm:prSet phldrT="[Текст]"/>
      <dgm:spPr/>
      <dgm:t>
        <a:bodyPr anchor="ctr"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2 332,50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(44,09%)</a:t>
          </a:r>
        </a:p>
      </dgm:t>
    </dgm:pt>
    <dgm:pt modelId="{C67671EE-D3C2-488C-A504-02F401638A49}" type="parTrans" cxnId="{750AE4A7-5C08-4036-85D3-215EED95BF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C3F8F-E8E9-48BA-BE92-E93DFE362D1A}" type="sibTrans" cxnId="{750AE4A7-5C08-4036-85D3-215EED95BF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F21-D2C8-4CE3-9E9E-01D8181CF4A5}" type="pres">
      <dgm:prSet presAssocID="{63028D37-1E90-4D4F-BBF2-6D4C72DBCB9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619B-1F60-48C1-8549-D3E785C6FEFC}" type="pres">
      <dgm:prSet presAssocID="{45A982A1-C6C9-4499-9143-3D66E46976B7}" presName="linNode" presStyleCnt="0"/>
      <dgm:spPr/>
    </dgm:pt>
    <dgm:pt modelId="{014271EC-8872-4E6C-BB9B-BDDA9F555F31}" type="pres">
      <dgm:prSet presAssocID="{45A982A1-C6C9-4499-9143-3D66E46976B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F2ADB-5E9E-4382-B6E1-48F473B3F462}" type="pres">
      <dgm:prSet presAssocID="{45A982A1-C6C9-4499-9143-3D66E46976B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A13FA-DDFD-4586-9FE7-12FA228FDEA2}" type="pres">
      <dgm:prSet presAssocID="{51CEA40C-CFC6-457F-8D60-71CA2A50B3F8}" presName="spacing" presStyleCnt="0"/>
      <dgm:spPr/>
    </dgm:pt>
    <dgm:pt modelId="{D96BCECE-3C20-4CF5-9544-E2534C37B1FB}" type="pres">
      <dgm:prSet presAssocID="{BF801EB8-7C22-4630-AC89-FC5947B4B792}" presName="linNode" presStyleCnt="0"/>
      <dgm:spPr/>
    </dgm:pt>
    <dgm:pt modelId="{EFC6DA4C-7ADA-41E6-B9EF-23EE10FB285E}" type="pres">
      <dgm:prSet presAssocID="{BF801EB8-7C22-4630-AC89-FC5947B4B79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0FB10-6FD8-4BD6-867C-396F60167DF5}" type="pres">
      <dgm:prSet presAssocID="{BF801EB8-7C22-4630-AC89-FC5947B4B792}" presName="childShp" presStyleLbl="bgAccFollowNode1" presStyleIdx="1" presStyleCnt="2" custLinFactNeighborX="10053" custLinFactNeighborY="-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F5E0CC-42F7-404A-A4BC-352FDD5177A3}" srcId="{63028D37-1E90-4D4F-BBF2-6D4C72DBCB99}" destId="{45A982A1-C6C9-4499-9143-3D66E46976B7}" srcOrd="0" destOrd="0" parTransId="{20BEE8D3-4289-4DA2-85E4-43BBC23205EF}" sibTransId="{51CEA40C-CFC6-457F-8D60-71CA2A50B3F8}"/>
    <dgm:cxn modelId="{6F98F947-D37D-49D5-860C-DD460E1D545F}" type="presOf" srcId="{45A982A1-C6C9-4499-9143-3D66E46976B7}" destId="{014271EC-8872-4E6C-BB9B-BDDA9F555F31}" srcOrd="0" destOrd="0" presId="urn:microsoft.com/office/officeart/2005/8/layout/vList6"/>
    <dgm:cxn modelId="{187973B0-ECF6-4810-AE64-4D9425B0C8B9}" srcId="{63028D37-1E90-4D4F-BBF2-6D4C72DBCB99}" destId="{BF801EB8-7C22-4630-AC89-FC5947B4B792}" srcOrd="1" destOrd="0" parTransId="{8BF5F9BE-2073-4185-800C-45066A9AB718}" sibTransId="{9426BA48-2532-415E-9777-6E15DC2D1B38}"/>
    <dgm:cxn modelId="{DC7F10A7-F6B3-4C56-9A34-D183175E3D02}" srcId="{45A982A1-C6C9-4499-9143-3D66E46976B7}" destId="{2BCDE911-13F1-418D-96F2-A9214727F987}" srcOrd="0" destOrd="0" parTransId="{5147C85F-C5DA-41EE-A734-B17E570293C1}" sibTransId="{36493629-5BA5-4E92-8B1D-0CF1D3FEC621}"/>
    <dgm:cxn modelId="{A73EF6ED-7404-4381-8B72-033264281FB8}" type="presOf" srcId="{2BCDE911-13F1-418D-96F2-A9214727F987}" destId="{7F7F2ADB-5E9E-4382-B6E1-48F473B3F462}" srcOrd="0" destOrd="0" presId="urn:microsoft.com/office/officeart/2005/8/layout/vList6"/>
    <dgm:cxn modelId="{133EAAD2-4072-4EAC-AD8D-47DD9D58F45B}" type="presOf" srcId="{BF801EB8-7C22-4630-AC89-FC5947B4B792}" destId="{EFC6DA4C-7ADA-41E6-B9EF-23EE10FB285E}" srcOrd="0" destOrd="0" presId="urn:microsoft.com/office/officeart/2005/8/layout/vList6"/>
    <dgm:cxn modelId="{5C836909-7E20-49F8-8D2F-CBE74662985D}" type="presOf" srcId="{63028D37-1E90-4D4F-BBF2-6D4C72DBCB99}" destId="{C1AFCF21-D2C8-4CE3-9E9E-01D8181CF4A5}" srcOrd="0" destOrd="0" presId="urn:microsoft.com/office/officeart/2005/8/layout/vList6"/>
    <dgm:cxn modelId="{E335A1EE-C34C-43B5-BF0F-B5F967EBCAED}" type="presOf" srcId="{9E154908-902F-4D2F-8ED2-A5F678C6EA81}" destId="{6620FB10-6FD8-4BD6-867C-396F60167DF5}" srcOrd="0" destOrd="0" presId="urn:microsoft.com/office/officeart/2005/8/layout/vList6"/>
    <dgm:cxn modelId="{750AE4A7-5C08-4036-85D3-215EED95BF54}" srcId="{BF801EB8-7C22-4630-AC89-FC5947B4B792}" destId="{9E154908-902F-4D2F-8ED2-A5F678C6EA81}" srcOrd="0" destOrd="0" parTransId="{C67671EE-D3C2-488C-A504-02F401638A49}" sibTransId="{716C3F8F-E8E9-48BA-BE92-E93DFE362D1A}"/>
    <dgm:cxn modelId="{37444548-C081-4E4B-80A3-100E138F4E07}" type="presParOf" srcId="{C1AFCF21-D2C8-4CE3-9E9E-01D8181CF4A5}" destId="{0FA1619B-1F60-48C1-8549-D3E785C6FEFC}" srcOrd="0" destOrd="0" presId="urn:microsoft.com/office/officeart/2005/8/layout/vList6"/>
    <dgm:cxn modelId="{10334CB3-4FD7-4487-8150-255D63031948}" type="presParOf" srcId="{0FA1619B-1F60-48C1-8549-D3E785C6FEFC}" destId="{014271EC-8872-4E6C-BB9B-BDDA9F555F31}" srcOrd="0" destOrd="0" presId="urn:microsoft.com/office/officeart/2005/8/layout/vList6"/>
    <dgm:cxn modelId="{F1B86748-58B1-4544-AD51-6F825CAAF89D}" type="presParOf" srcId="{0FA1619B-1F60-48C1-8549-D3E785C6FEFC}" destId="{7F7F2ADB-5E9E-4382-B6E1-48F473B3F462}" srcOrd="1" destOrd="0" presId="urn:microsoft.com/office/officeart/2005/8/layout/vList6"/>
    <dgm:cxn modelId="{6EC1831D-E087-4FD7-B23C-7634D65DD089}" type="presParOf" srcId="{C1AFCF21-D2C8-4CE3-9E9E-01D8181CF4A5}" destId="{7FDA13FA-DDFD-4586-9FE7-12FA228FDEA2}" srcOrd="1" destOrd="0" presId="urn:microsoft.com/office/officeart/2005/8/layout/vList6"/>
    <dgm:cxn modelId="{6784CA7C-36C9-41F7-B632-78A6815D9EEF}" type="presParOf" srcId="{C1AFCF21-D2C8-4CE3-9E9E-01D8181CF4A5}" destId="{D96BCECE-3C20-4CF5-9544-E2534C37B1FB}" srcOrd="2" destOrd="0" presId="urn:microsoft.com/office/officeart/2005/8/layout/vList6"/>
    <dgm:cxn modelId="{D118E0E0-CFEA-4EFA-B821-291498E71285}" type="presParOf" srcId="{D96BCECE-3C20-4CF5-9544-E2534C37B1FB}" destId="{EFC6DA4C-7ADA-41E6-B9EF-23EE10FB285E}" srcOrd="0" destOrd="0" presId="urn:microsoft.com/office/officeart/2005/8/layout/vList6"/>
    <dgm:cxn modelId="{4FDD18FB-39E4-4C48-ABB4-C486F91D7F40}" type="presParOf" srcId="{D96BCECE-3C20-4CF5-9544-E2534C37B1FB}" destId="{6620FB10-6FD8-4BD6-867C-396F60167DF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3028D37-1E90-4D4F-BBF2-6D4C72DBCB99}" type="doc">
      <dgm:prSet loTypeId="urn:microsoft.com/office/officeart/2005/8/layout/vList6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5A982A1-C6C9-4499-9143-3D66E46976B7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ИП и организации</a:t>
          </a:r>
        </a:p>
      </dgm:t>
    </dgm:pt>
    <dgm:pt modelId="{20BEE8D3-4289-4DA2-85E4-43BBC23205EF}" type="parTrans" cxnId="{3FF5E0CC-42F7-404A-A4BC-352FDD5177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EA40C-CFC6-457F-8D60-71CA2A50B3F8}" type="sibTrans" cxnId="{3FF5E0CC-42F7-404A-A4BC-352FDD5177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DE911-13F1-418D-96F2-A9214727F987}">
      <dgm:prSet phldrT="[Текст]"/>
      <dgm:spPr/>
      <dgm:t>
        <a:bodyPr anchor="ctr"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928,00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(17,54%)</a:t>
          </a:r>
        </a:p>
      </dgm:t>
    </dgm:pt>
    <dgm:pt modelId="{5147C85F-C5DA-41EE-A734-B17E570293C1}" type="parTrans" cxnId="{DC7F10A7-F6B3-4C56-9A34-D183175E3D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493629-5BA5-4E92-8B1D-0CF1D3FEC621}" type="sibTrans" cxnId="{DC7F10A7-F6B3-4C56-9A34-D183175E3D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01EB8-7C22-4630-AC89-FC5947B4B79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Население</a:t>
          </a:r>
        </a:p>
      </dgm:t>
    </dgm:pt>
    <dgm:pt modelId="{8BF5F9BE-2073-4185-800C-45066A9AB718}" type="parTrans" cxnId="{187973B0-ECF6-4810-AE64-4D9425B0C8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6BA48-2532-415E-9777-6E15DC2D1B38}" type="sibTrans" cxnId="{187973B0-ECF6-4810-AE64-4D9425B0C8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54908-902F-4D2F-8ED2-A5F678C6EA81}">
      <dgm:prSet phldrT="[Текст]"/>
      <dgm:spPr/>
      <dgm:t>
        <a:bodyPr anchor="ctr"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280,94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(5,32%)</a:t>
          </a:r>
        </a:p>
      </dgm:t>
    </dgm:pt>
    <dgm:pt modelId="{C67671EE-D3C2-488C-A504-02F401638A49}" type="parTrans" cxnId="{750AE4A7-5C08-4036-85D3-215EED95BF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C3F8F-E8E9-48BA-BE92-E93DFE362D1A}" type="sibTrans" cxnId="{750AE4A7-5C08-4036-85D3-215EED95BF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F21-D2C8-4CE3-9E9E-01D8181CF4A5}" type="pres">
      <dgm:prSet presAssocID="{63028D37-1E90-4D4F-BBF2-6D4C72DBCB9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619B-1F60-48C1-8549-D3E785C6FEFC}" type="pres">
      <dgm:prSet presAssocID="{45A982A1-C6C9-4499-9143-3D66E46976B7}" presName="linNode" presStyleCnt="0"/>
      <dgm:spPr/>
    </dgm:pt>
    <dgm:pt modelId="{014271EC-8872-4E6C-BB9B-BDDA9F555F31}" type="pres">
      <dgm:prSet presAssocID="{45A982A1-C6C9-4499-9143-3D66E46976B7}" presName="parentShp" presStyleLbl="node1" presStyleIdx="0" presStyleCnt="2" custScaleX="125134" custLinFactNeighborX="1241" custLinFactNeighborY="-1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F2ADB-5E9E-4382-B6E1-48F473B3F462}" type="pres">
      <dgm:prSet presAssocID="{45A982A1-C6C9-4499-9143-3D66E46976B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A13FA-DDFD-4586-9FE7-12FA228FDEA2}" type="pres">
      <dgm:prSet presAssocID="{51CEA40C-CFC6-457F-8D60-71CA2A50B3F8}" presName="spacing" presStyleCnt="0"/>
      <dgm:spPr/>
    </dgm:pt>
    <dgm:pt modelId="{D96BCECE-3C20-4CF5-9544-E2534C37B1FB}" type="pres">
      <dgm:prSet presAssocID="{BF801EB8-7C22-4630-AC89-FC5947B4B792}" presName="linNode" presStyleCnt="0"/>
      <dgm:spPr/>
    </dgm:pt>
    <dgm:pt modelId="{EFC6DA4C-7ADA-41E6-B9EF-23EE10FB285E}" type="pres">
      <dgm:prSet presAssocID="{BF801EB8-7C22-4630-AC89-FC5947B4B79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0FB10-6FD8-4BD6-867C-396F60167DF5}" type="pres">
      <dgm:prSet presAssocID="{BF801EB8-7C22-4630-AC89-FC5947B4B792}" presName="childShp" presStyleLbl="bgAccFollowNode1" presStyleIdx="1" presStyleCnt="2" custLinFactNeighborX="10053" custLinFactNeighborY="-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F5E0CC-42F7-404A-A4BC-352FDD5177A3}" srcId="{63028D37-1E90-4D4F-BBF2-6D4C72DBCB99}" destId="{45A982A1-C6C9-4499-9143-3D66E46976B7}" srcOrd="0" destOrd="0" parTransId="{20BEE8D3-4289-4DA2-85E4-43BBC23205EF}" sibTransId="{51CEA40C-CFC6-457F-8D60-71CA2A50B3F8}"/>
    <dgm:cxn modelId="{6F98F947-D37D-49D5-860C-DD460E1D545F}" type="presOf" srcId="{45A982A1-C6C9-4499-9143-3D66E46976B7}" destId="{014271EC-8872-4E6C-BB9B-BDDA9F555F31}" srcOrd="0" destOrd="0" presId="urn:microsoft.com/office/officeart/2005/8/layout/vList6"/>
    <dgm:cxn modelId="{187973B0-ECF6-4810-AE64-4D9425B0C8B9}" srcId="{63028D37-1E90-4D4F-BBF2-6D4C72DBCB99}" destId="{BF801EB8-7C22-4630-AC89-FC5947B4B792}" srcOrd="1" destOrd="0" parTransId="{8BF5F9BE-2073-4185-800C-45066A9AB718}" sibTransId="{9426BA48-2532-415E-9777-6E15DC2D1B38}"/>
    <dgm:cxn modelId="{DC7F10A7-F6B3-4C56-9A34-D183175E3D02}" srcId="{45A982A1-C6C9-4499-9143-3D66E46976B7}" destId="{2BCDE911-13F1-418D-96F2-A9214727F987}" srcOrd="0" destOrd="0" parTransId="{5147C85F-C5DA-41EE-A734-B17E570293C1}" sibTransId="{36493629-5BA5-4E92-8B1D-0CF1D3FEC621}"/>
    <dgm:cxn modelId="{A73EF6ED-7404-4381-8B72-033264281FB8}" type="presOf" srcId="{2BCDE911-13F1-418D-96F2-A9214727F987}" destId="{7F7F2ADB-5E9E-4382-B6E1-48F473B3F462}" srcOrd="0" destOrd="0" presId="urn:microsoft.com/office/officeart/2005/8/layout/vList6"/>
    <dgm:cxn modelId="{133EAAD2-4072-4EAC-AD8D-47DD9D58F45B}" type="presOf" srcId="{BF801EB8-7C22-4630-AC89-FC5947B4B792}" destId="{EFC6DA4C-7ADA-41E6-B9EF-23EE10FB285E}" srcOrd="0" destOrd="0" presId="urn:microsoft.com/office/officeart/2005/8/layout/vList6"/>
    <dgm:cxn modelId="{5C836909-7E20-49F8-8D2F-CBE74662985D}" type="presOf" srcId="{63028D37-1E90-4D4F-BBF2-6D4C72DBCB99}" destId="{C1AFCF21-D2C8-4CE3-9E9E-01D8181CF4A5}" srcOrd="0" destOrd="0" presId="urn:microsoft.com/office/officeart/2005/8/layout/vList6"/>
    <dgm:cxn modelId="{E335A1EE-C34C-43B5-BF0F-B5F967EBCAED}" type="presOf" srcId="{9E154908-902F-4D2F-8ED2-A5F678C6EA81}" destId="{6620FB10-6FD8-4BD6-867C-396F60167DF5}" srcOrd="0" destOrd="0" presId="urn:microsoft.com/office/officeart/2005/8/layout/vList6"/>
    <dgm:cxn modelId="{750AE4A7-5C08-4036-85D3-215EED95BF54}" srcId="{BF801EB8-7C22-4630-AC89-FC5947B4B792}" destId="{9E154908-902F-4D2F-8ED2-A5F678C6EA81}" srcOrd="0" destOrd="0" parTransId="{C67671EE-D3C2-488C-A504-02F401638A49}" sibTransId="{716C3F8F-E8E9-48BA-BE92-E93DFE362D1A}"/>
    <dgm:cxn modelId="{37444548-C081-4E4B-80A3-100E138F4E07}" type="presParOf" srcId="{C1AFCF21-D2C8-4CE3-9E9E-01D8181CF4A5}" destId="{0FA1619B-1F60-48C1-8549-D3E785C6FEFC}" srcOrd="0" destOrd="0" presId="urn:microsoft.com/office/officeart/2005/8/layout/vList6"/>
    <dgm:cxn modelId="{10334CB3-4FD7-4487-8150-255D63031948}" type="presParOf" srcId="{0FA1619B-1F60-48C1-8549-D3E785C6FEFC}" destId="{014271EC-8872-4E6C-BB9B-BDDA9F555F31}" srcOrd="0" destOrd="0" presId="urn:microsoft.com/office/officeart/2005/8/layout/vList6"/>
    <dgm:cxn modelId="{F1B86748-58B1-4544-AD51-6F825CAAF89D}" type="presParOf" srcId="{0FA1619B-1F60-48C1-8549-D3E785C6FEFC}" destId="{7F7F2ADB-5E9E-4382-B6E1-48F473B3F462}" srcOrd="1" destOrd="0" presId="urn:microsoft.com/office/officeart/2005/8/layout/vList6"/>
    <dgm:cxn modelId="{6EC1831D-E087-4FD7-B23C-7634D65DD089}" type="presParOf" srcId="{C1AFCF21-D2C8-4CE3-9E9E-01D8181CF4A5}" destId="{7FDA13FA-DDFD-4586-9FE7-12FA228FDEA2}" srcOrd="1" destOrd="0" presId="urn:microsoft.com/office/officeart/2005/8/layout/vList6"/>
    <dgm:cxn modelId="{6784CA7C-36C9-41F7-B632-78A6815D9EEF}" type="presParOf" srcId="{C1AFCF21-D2C8-4CE3-9E9E-01D8181CF4A5}" destId="{D96BCECE-3C20-4CF5-9544-E2534C37B1FB}" srcOrd="2" destOrd="0" presId="urn:microsoft.com/office/officeart/2005/8/layout/vList6"/>
    <dgm:cxn modelId="{D118E0E0-CFEA-4EFA-B821-291498E71285}" type="presParOf" srcId="{D96BCECE-3C20-4CF5-9544-E2534C37B1FB}" destId="{EFC6DA4C-7ADA-41E6-B9EF-23EE10FB285E}" srcOrd="0" destOrd="0" presId="urn:microsoft.com/office/officeart/2005/8/layout/vList6"/>
    <dgm:cxn modelId="{4FDD18FB-39E4-4C48-ABB4-C486F91D7F40}" type="presParOf" srcId="{D96BCECE-3C20-4CF5-9544-E2534C37B1FB}" destId="{6620FB10-6FD8-4BD6-867C-396F60167DF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62735C7-07E7-425F-944B-678E4BF1283D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564222-82C1-4711-A0F6-81653C0938D1}">
      <dgm:prSet phldrT="[Текст]" custT="1"/>
      <dgm:spPr/>
      <dgm:t>
        <a:bodyPr vert="vert"/>
        <a:lstStyle/>
        <a:p>
          <a:r>
            <a: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счет </a:t>
          </a:r>
          <a:r>
            <a: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</a:t>
          </a:r>
          <a:r>
            <a: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краевого бюджета</a:t>
          </a:r>
        </a:p>
      </dgm:t>
    </dgm:pt>
    <dgm:pt modelId="{2A414037-4BC2-4C9F-A785-7072BF8647D2}" type="parTrans" cxnId="{22DEEE71-F62C-475D-9D09-71A5D2480B9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46989A3D-BBDF-4087-996C-968059433683}" type="sibTrans" cxnId="{22DEEE71-F62C-475D-9D09-71A5D2480B9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793F5B28-1669-4A6B-AD40-A1BEEB2E30DD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211 852,39 тыс. рублей</a:t>
          </a:r>
        </a:p>
        <a:p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автодорог по ул. </a:t>
          </a:r>
          <a:r>
            <a:rPr lang="ru-RU" sz="1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Мазикина</a:t>
          </a:r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(с. Пелагиада), </a:t>
          </a:r>
        </a:p>
        <a:p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ул. Федора Крюкова (г. Михайловск) и ул. Николая Носова (г. Михайловск), </a:t>
          </a:r>
        </a:p>
      </dgm:t>
    </dgm:pt>
    <dgm:pt modelId="{E17C88F9-9318-4034-AE9D-A75EB65B51FC}" type="parTrans" cxnId="{929E8F17-7B4A-469C-A11F-3F6DF21CB91B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54F5040-2AFE-4BD3-AB61-D864D1677D72}" type="sibTrans" cxnId="{929E8F17-7B4A-469C-A11F-3F6DF21CB91B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AF90EAB-8EF3-4C5E-B1C3-405AC15E89D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17 659,58 тыс. рублей</a:t>
          </a:r>
          <a:r>
            <a: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начата реконструкция автомобильной дороги по ул. Орджоникидзе в с. Надежда</a:t>
          </a:r>
        </a:p>
      </dgm:t>
    </dgm:pt>
    <dgm:pt modelId="{2806610F-77E9-43CD-9D72-6306692C98ED}" type="parTrans" cxnId="{2572F14A-6E2D-4EE0-AC48-856C6D7AB39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4C628005-E673-48EA-8F16-0DA3CE0A825D}" type="sibTrans" cxnId="{2572F14A-6E2D-4EE0-AC48-856C6D7AB39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768599AD-F60C-43C8-A88F-BC7503D352E1}" type="pres">
      <dgm:prSet presAssocID="{462735C7-07E7-425F-944B-678E4BF1283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B6DF51-F898-4D7D-AFB4-1762A471E60E}" type="pres">
      <dgm:prSet presAssocID="{D5564222-82C1-4711-A0F6-81653C0938D1}" presName="root1" presStyleCnt="0"/>
      <dgm:spPr/>
    </dgm:pt>
    <dgm:pt modelId="{C25F74BC-99F3-4E58-982A-BDCE20C95BF1}" type="pres">
      <dgm:prSet presAssocID="{D5564222-82C1-4711-A0F6-81653C0938D1}" presName="LevelOneTextNode" presStyleLbl="node0" presStyleIdx="0" presStyleCnt="1" custScaleX="253307" custScaleY="82350" custLinFactNeighborX="-64931" custLinFactNeighborY="-2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2158F8-EF06-412E-9DF1-D5305146C17F}" type="pres">
      <dgm:prSet presAssocID="{D5564222-82C1-4711-A0F6-81653C0938D1}" presName="level2hierChild" presStyleCnt="0"/>
      <dgm:spPr/>
    </dgm:pt>
    <dgm:pt modelId="{E463A548-A729-470C-9FA9-D522877A2CFB}" type="pres">
      <dgm:prSet presAssocID="{E17C88F9-9318-4034-AE9D-A75EB65B51F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11FFC82A-E68D-459C-84BC-6664E20CA5DC}" type="pres">
      <dgm:prSet presAssocID="{E17C88F9-9318-4034-AE9D-A75EB65B51F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98ECB7F-16CF-4D69-B63D-1B3FFEC2DECE}" type="pres">
      <dgm:prSet presAssocID="{793F5B28-1669-4A6B-AD40-A1BEEB2E30DD}" presName="root2" presStyleCnt="0"/>
      <dgm:spPr/>
    </dgm:pt>
    <dgm:pt modelId="{751A1DCA-7E58-4F9D-B522-3DBCAFD63900}" type="pres">
      <dgm:prSet presAssocID="{793F5B28-1669-4A6B-AD40-A1BEEB2E30DD}" presName="LevelTwoTextNode" presStyleLbl="node2" presStyleIdx="0" presStyleCnt="2" custScaleX="348908" custScaleY="203935" custLinFactNeighborX="-12351" custLinFactNeighborY="-9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27202E-A52E-4DD7-925A-F45C3F434692}" type="pres">
      <dgm:prSet presAssocID="{793F5B28-1669-4A6B-AD40-A1BEEB2E30DD}" presName="level3hierChild" presStyleCnt="0"/>
      <dgm:spPr/>
    </dgm:pt>
    <dgm:pt modelId="{E4ED0E0E-9B79-4BDF-BA22-A3AE62F480F7}" type="pres">
      <dgm:prSet presAssocID="{2806610F-77E9-43CD-9D72-6306692C98ED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15155A5-FE83-4135-98FB-D93F46309E77}" type="pres">
      <dgm:prSet presAssocID="{2806610F-77E9-43CD-9D72-6306692C98ED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2E4AADB-230F-45E4-8D8E-24B63C4822C3}" type="pres">
      <dgm:prSet presAssocID="{8AF90EAB-8EF3-4C5E-B1C3-405AC15E89DB}" presName="root2" presStyleCnt="0"/>
      <dgm:spPr/>
    </dgm:pt>
    <dgm:pt modelId="{66A27D7B-72FA-4CF2-8FD4-1DC548124EE2}" type="pres">
      <dgm:prSet presAssocID="{8AF90EAB-8EF3-4C5E-B1C3-405AC15E89DB}" presName="LevelTwoTextNode" presStyleLbl="node2" presStyleIdx="1" presStyleCnt="2" custScaleX="349276" custScaleY="209776" custLinFactNeighborX="-12607" custLinFactNeighborY="-72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B2CD23-E53E-4DEE-B83B-13FBEFE393E6}" type="pres">
      <dgm:prSet presAssocID="{8AF90EAB-8EF3-4C5E-B1C3-405AC15E89DB}" presName="level3hierChild" presStyleCnt="0"/>
      <dgm:spPr/>
    </dgm:pt>
  </dgm:ptLst>
  <dgm:cxnLst>
    <dgm:cxn modelId="{DE5A7469-B656-48B2-AE4C-7EA58C28751E}" type="presOf" srcId="{462735C7-07E7-425F-944B-678E4BF1283D}" destId="{768599AD-F60C-43C8-A88F-BC7503D352E1}" srcOrd="0" destOrd="0" presId="urn:microsoft.com/office/officeart/2008/layout/HorizontalMultiLevelHierarchy"/>
    <dgm:cxn modelId="{2F8587CE-C8CC-4C70-9A1C-1A8FC96C53B8}" type="presOf" srcId="{E17C88F9-9318-4034-AE9D-A75EB65B51FC}" destId="{E463A548-A729-470C-9FA9-D522877A2CFB}" srcOrd="0" destOrd="0" presId="urn:microsoft.com/office/officeart/2008/layout/HorizontalMultiLevelHierarchy"/>
    <dgm:cxn modelId="{2572F14A-6E2D-4EE0-AC48-856C6D7AB391}" srcId="{D5564222-82C1-4711-A0F6-81653C0938D1}" destId="{8AF90EAB-8EF3-4C5E-B1C3-405AC15E89DB}" srcOrd="1" destOrd="0" parTransId="{2806610F-77E9-43CD-9D72-6306692C98ED}" sibTransId="{4C628005-E673-48EA-8F16-0DA3CE0A825D}"/>
    <dgm:cxn modelId="{42C43DB2-A6C5-446A-BA64-F5B6E3207E9A}" type="presOf" srcId="{E17C88F9-9318-4034-AE9D-A75EB65B51FC}" destId="{11FFC82A-E68D-459C-84BC-6664E20CA5DC}" srcOrd="1" destOrd="0" presId="urn:microsoft.com/office/officeart/2008/layout/HorizontalMultiLevelHierarchy"/>
    <dgm:cxn modelId="{B4BEDBBC-F98D-4B49-9469-8F33B3D5710A}" type="presOf" srcId="{D5564222-82C1-4711-A0F6-81653C0938D1}" destId="{C25F74BC-99F3-4E58-982A-BDCE20C95BF1}" srcOrd="0" destOrd="0" presId="urn:microsoft.com/office/officeart/2008/layout/HorizontalMultiLevelHierarchy"/>
    <dgm:cxn modelId="{929E8F17-7B4A-469C-A11F-3F6DF21CB91B}" srcId="{D5564222-82C1-4711-A0F6-81653C0938D1}" destId="{793F5B28-1669-4A6B-AD40-A1BEEB2E30DD}" srcOrd="0" destOrd="0" parTransId="{E17C88F9-9318-4034-AE9D-A75EB65B51FC}" sibTransId="{854F5040-2AFE-4BD3-AB61-D864D1677D72}"/>
    <dgm:cxn modelId="{42EF82ED-4EED-4C36-B6CF-AA8F14EBA91F}" type="presOf" srcId="{2806610F-77E9-43CD-9D72-6306692C98ED}" destId="{E4ED0E0E-9B79-4BDF-BA22-A3AE62F480F7}" srcOrd="0" destOrd="0" presId="urn:microsoft.com/office/officeart/2008/layout/HorizontalMultiLevelHierarchy"/>
    <dgm:cxn modelId="{7CD4475F-BAAA-45DD-A7F8-BD1415929A2C}" type="presOf" srcId="{8AF90EAB-8EF3-4C5E-B1C3-405AC15E89DB}" destId="{66A27D7B-72FA-4CF2-8FD4-1DC548124EE2}" srcOrd="0" destOrd="0" presId="urn:microsoft.com/office/officeart/2008/layout/HorizontalMultiLevelHierarchy"/>
    <dgm:cxn modelId="{FF9F6781-9406-4E51-8175-C6CA99185CD8}" type="presOf" srcId="{2806610F-77E9-43CD-9D72-6306692C98ED}" destId="{E15155A5-FE83-4135-98FB-D93F46309E77}" srcOrd="1" destOrd="0" presId="urn:microsoft.com/office/officeart/2008/layout/HorizontalMultiLevelHierarchy"/>
    <dgm:cxn modelId="{5126917E-A789-4A84-9569-0AA3D1736F78}" type="presOf" srcId="{793F5B28-1669-4A6B-AD40-A1BEEB2E30DD}" destId="{751A1DCA-7E58-4F9D-B522-3DBCAFD63900}" srcOrd="0" destOrd="0" presId="urn:microsoft.com/office/officeart/2008/layout/HorizontalMultiLevelHierarchy"/>
    <dgm:cxn modelId="{22DEEE71-F62C-475D-9D09-71A5D2480B90}" srcId="{462735C7-07E7-425F-944B-678E4BF1283D}" destId="{D5564222-82C1-4711-A0F6-81653C0938D1}" srcOrd="0" destOrd="0" parTransId="{2A414037-4BC2-4C9F-A785-7072BF8647D2}" sibTransId="{46989A3D-BBDF-4087-996C-968059433683}"/>
    <dgm:cxn modelId="{692A13B9-365A-43E0-AE27-D97612721EF9}" type="presParOf" srcId="{768599AD-F60C-43C8-A88F-BC7503D352E1}" destId="{D2B6DF51-F898-4D7D-AFB4-1762A471E60E}" srcOrd="0" destOrd="0" presId="urn:microsoft.com/office/officeart/2008/layout/HorizontalMultiLevelHierarchy"/>
    <dgm:cxn modelId="{214D1CAF-EEE3-4D86-A415-0DF3C8E82BB0}" type="presParOf" srcId="{D2B6DF51-F898-4D7D-AFB4-1762A471E60E}" destId="{C25F74BC-99F3-4E58-982A-BDCE20C95BF1}" srcOrd="0" destOrd="0" presId="urn:microsoft.com/office/officeart/2008/layout/HorizontalMultiLevelHierarchy"/>
    <dgm:cxn modelId="{7E537A5B-6ADB-4559-B234-13EC76EDDF22}" type="presParOf" srcId="{D2B6DF51-F898-4D7D-AFB4-1762A471E60E}" destId="{6E2158F8-EF06-412E-9DF1-D5305146C17F}" srcOrd="1" destOrd="0" presId="urn:microsoft.com/office/officeart/2008/layout/HorizontalMultiLevelHierarchy"/>
    <dgm:cxn modelId="{779B2FB4-A5D6-4AD6-B362-E3079178BF36}" type="presParOf" srcId="{6E2158F8-EF06-412E-9DF1-D5305146C17F}" destId="{E463A548-A729-470C-9FA9-D522877A2CFB}" srcOrd="0" destOrd="0" presId="urn:microsoft.com/office/officeart/2008/layout/HorizontalMultiLevelHierarchy"/>
    <dgm:cxn modelId="{30C2FE92-C5C3-4AD2-A173-0C0C946E215F}" type="presParOf" srcId="{E463A548-A729-470C-9FA9-D522877A2CFB}" destId="{11FFC82A-E68D-459C-84BC-6664E20CA5DC}" srcOrd="0" destOrd="0" presId="urn:microsoft.com/office/officeart/2008/layout/HorizontalMultiLevelHierarchy"/>
    <dgm:cxn modelId="{19C4AC3D-DB3D-4222-93E6-CF4382E41435}" type="presParOf" srcId="{6E2158F8-EF06-412E-9DF1-D5305146C17F}" destId="{198ECB7F-16CF-4D69-B63D-1B3FFEC2DECE}" srcOrd="1" destOrd="0" presId="urn:microsoft.com/office/officeart/2008/layout/HorizontalMultiLevelHierarchy"/>
    <dgm:cxn modelId="{1CC2A119-360D-4B77-9667-BFDDB167C9EB}" type="presParOf" srcId="{198ECB7F-16CF-4D69-B63D-1B3FFEC2DECE}" destId="{751A1DCA-7E58-4F9D-B522-3DBCAFD63900}" srcOrd="0" destOrd="0" presId="urn:microsoft.com/office/officeart/2008/layout/HorizontalMultiLevelHierarchy"/>
    <dgm:cxn modelId="{2CFA960E-BC13-4340-9E37-8882A5F22B20}" type="presParOf" srcId="{198ECB7F-16CF-4D69-B63D-1B3FFEC2DECE}" destId="{B427202E-A52E-4DD7-925A-F45C3F434692}" srcOrd="1" destOrd="0" presId="urn:microsoft.com/office/officeart/2008/layout/HorizontalMultiLevelHierarchy"/>
    <dgm:cxn modelId="{E32C93CE-3CC0-433F-8C07-0E5AEB10DAD7}" type="presParOf" srcId="{6E2158F8-EF06-412E-9DF1-D5305146C17F}" destId="{E4ED0E0E-9B79-4BDF-BA22-A3AE62F480F7}" srcOrd="2" destOrd="0" presId="urn:microsoft.com/office/officeart/2008/layout/HorizontalMultiLevelHierarchy"/>
    <dgm:cxn modelId="{97A22E05-9E81-49A4-B833-2F5F672F7B30}" type="presParOf" srcId="{E4ED0E0E-9B79-4BDF-BA22-A3AE62F480F7}" destId="{E15155A5-FE83-4135-98FB-D93F46309E77}" srcOrd="0" destOrd="0" presId="urn:microsoft.com/office/officeart/2008/layout/HorizontalMultiLevelHierarchy"/>
    <dgm:cxn modelId="{72F9038B-3578-45A0-9729-F57B1FDC8454}" type="presParOf" srcId="{6E2158F8-EF06-412E-9DF1-D5305146C17F}" destId="{52E4AADB-230F-45E4-8D8E-24B63C4822C3}" srcOrd="3" destOrd="0" presId="urn:microsoft.com/office/officeart/2008/layout/HorizontalMultiLevelHierarchy"/>
    <dgm:cxn modelId="{5FFC1588-89DA-4756-88B3-343C4ECA4DDF}" type="presParOf" srcId="{52E4AADB-230F-45E4-8D8E-24B63C4822C3}" destId="{66A27D7B-72FA-4CF2-8FD4-1DC548124EE2}" srcOrd="0" destOrd="0" presId="urn:microsoft.com/office/officeart/2008/layout/HorizontalMultiLevelHierarchy"/>
    <dgm:cxn modelId="{51EE51C8-406C-4941-AE46-8A50732B66C4}" type="presParOf" srcId="{52E4AADB-230F-45E4-8D8E-24B63C4822C3}" destId="{8BB2CD23-E53E-4DEE-B83B-13FBEFE393E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9E08AA-5483-4423-9237-0824D1E13E22}" type="doc">
      <dgm:prSet loTypeId="urn:microsoft.com/office/officeart/2005/8/layout/gear1" loCatId="process" qsTypeId="urn:microsoft.com/office/officeart/2005/8/quickstyle/3d4" qsCatId="3D" csTypeId="urn:microsoft.com/office/officeart/2005/8/colors/colorful3" csCatId="colorful" phldr="1"/>
      <dgm:spPr/>
    </dgm:pt>
    <dgm:pt modelId="{FFAF2728-C5E8-4B88-921B-028A34F5F740}">
      <dgm:prSet phldrT="[Текст]" custT="1"/>
      <dgm:spPr/>
      <dgm:t>
        <a:bodyPr lIns="0" rIns="0"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ПРОСРОЧЕННОЙ 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КРЕДИТОРСКОЙ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ЗАДОЛЖЕННОСТИ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234A0-0441-4BB2-B90C-797123844D63}" type="parTrans" cxnId="{8E4BE3AB-8131-47FC-8725-DBF7EA3AE0E6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C78F42A-5CCC-4460-B2D1-5B8E63FA067E}" type="sibTrans" cxnId="{8E4BE3AB-8131-47FC-8725-DBF7EA3AE0E6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F29D506-E5FD-475F-8339-6112AF6B78FD}">
      <dgm:prSet phldrT="[Текст]"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МУНИЦИПАЛЬНОГО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ДОЛГА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52C6F-102E-46BA-A341-B9A4EFAF3682}" type="parTrans" cxnId="{E1DEF96D-20CA-4ED3-A55A-2DE8FA81B64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7EE2DD2-7A26-4965-8180-8AB84ECFBF87}" type="sibTrans" cxnId="{E1DEF96D-20CA-4ED3-A55A-2DE8FA81B64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77E9F43-ADFD-4B6E-B4F9-A267BA76241A}">
      <dgm:prSet phldrT="[Текст]"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И 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БЕЗДЕФИЦИТНОГО 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БЮДЖЕТА</a:t>
          </a:r>
        </a:p>
      </dgm:t>
    </dgm:pt>
    <dgm:pt modelId="{2409EB22-07C1-4FD5-AB4E-0F3E02E25DAB}" type="parTrans" cxnId="{B9531D84-967A-4DB8-8CD7-4BF1AA28C04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EF7B312-C3F6-4063-BBF3-3F820F9E82E4}" type="sibTrans" cxnId="{B9531D84-967A-4DB8-8CD7-4BF1AA28C04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B2C8270-5F60-474E-B1C5-92C8A794D4E4}" type="pres">
      <dgm:prSet presAssocID="{FC9E08AA-5483-4423-9237-0824D1E13E2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BAE00C-AB14-4FDE-9860-8A86AE923CEB}" type="pres">
      <dgm:prSet presAssocID="{FFAF2728-C5E8-4B88-921B-028A34F5F740}" presName="gear1" presStyleLbl="node1" presStyleIdx="0" presStyleCnt="3" custAng="0" custScaleX="107953" custScaleY="99562" custLinFactNeighborX="4031" custLinFactNeighborY="103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9F2F7-77EF-4E9B-904D-BC29AA71F264}" type="pres">
      <dgm:prSet presAssocID="{FFAF2728-C5E8-4B88-921B-028A34F5F740}" presName="gear1srcNode" presStyleLbl="node1" presStyleIdx="0" presStyleCnt="3"/>
      <dgm:spPr/>
      <dgm:t>
        <a:bodyPr/>
        <a:lstStyle/>
        <a:p>
          <a:endParaRPr lang="ru-RU"/>
        </a:p>
      </dgm:t>
    </dgm:pt>
    <dgm:pt modelId="{6FC39D1F-B88C-44A0-9F96-7330881FE461}" type="pres">
      <dgm:prSet presAssocID="{FFAF2728-C5E8-4B88-921B-028A34F5F740}" presName="gear1dstNode" presStyleLbl="node1" presStyleIdx="0" presStyleCnt="3"/>
      <dgm:spPr/>
      <dgm:t>
        <a:bodyPr/>
        <a:lstStyle/>
        <a:p>
          <a:endParaRPr lang="ru-RU"/>
        </a:p>
      </dgm:t>
    </dgm:pt>
    <dgm:pt modelId="{60688B62-496A-4526-933A-221BE17B28C0}" type="pres">
      <dgm:prSet presAssocID="{FF29D506-E5FD-475F-8339-6112AF6B78FD}" presName="gear2" presStyleLbl="node1" presStyleIdx="1" presStyleCnt="3" custAng="0" custScaleX="133979" custScaleY="128588" custLinFactNeighborX="-27656" custLinFactNeighborY="35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58B67-AFCB-4EB5-A494-2749748CEA4B}" type="pres">
      <dgm:prSet presAssocID="{FF29D506-E5FD-475F-8339-6112AF6B78FD}" presName="gear2srcNode" presStyleLbl="node1" presStyleIdx="1" presStyleCnt="3"/>
      <dgm:spPr/>
      <dgm:t>
        <a:bodyPr/>
        <a:lstStyle/>
        <a:p>
          <a:endParaRPr lang="ru-RU"/>
        </a:p>
      </dgm:t>
    </dgm:pt>
    <dgm:pt modelId="{97AC5F23-12DD-4D17-A020-48FC19BAB87C}" type="pres">
      <dgm:prSet presAssocID="{FF29D506-E5FD-475F-8339-6112AF6B78FD}" presName="gear2dstNode" presStyleLbl="node1" presStyleIdx="1" presStyleCnt="3"/>
      <dgm:spPr/>
      <dgm:t>
        <a:bodyPr/>
        <a:lstStyle/>
        <a:p>
          <a:endParaRPr lang="ru-RU"/>
        </a:p>
      </dgm:t>
    </dgm:pt>
    <dgm:pt modelId="{A8A6943F-7EA5-4CA8-B23D-F4A8574DEE22}" type="pres">
      <dgm:prSet presAssocID="{777E9F43-ADFD-4B6E-B4F9-A267BA76241A}" presName="gear3" presStyleLbl="node1" presStyleIdx="2" presStyleCnt="3" custAng="165621" custScaleX="143836" custScaleY="148863"/>
      <dgm:spPr/>
      <dgm:t>
        <a:bodyPr/>
        <a:lstStyle/>
        <a:p>
          <a:endParaRPr lang="ru-RU"/>
        </a:p>
      </dgm:t>
    </dgm:pt>
    <dgm:pt modelId="{DA68449E-9D3A-40F9-8EC9-0C61F4CB9889}" type="pres">
      <dgm:prSet presAssocID="{777E9F43-ADFD-4B6E-B4F9-A267BA76241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16D3-D164-483E-87BE-49AD40A500F6}" type="pres">
      <dgm:prSet presAssocID="{777E9F43-ADFD-4B6E-B4F9-A267BA76241A}" presName="gear3srcNode" presStyleLbl="node1" presStyleIdx="2" presStyleCnt="3"/>
      <dgm:spPr/>
      <dgm:t>
        <a:bodyPr/>
        <a:lstStyle/>
        <a:p>
          <a:endParaRPr lang="ru-RU"/>
        </a:p>
      </dgm:t>
    </dgm:pt>
    <dgm:pt modelId="{D9F02CC2-1500-4CF3-AA19-A714DCE60581}" type="pres">
      <dgm:prSet presAssocID="{777E9F43-ADFD-4B6E-B4F9-A267BA76241A}" presName="gear3dstNode" presStyleLbl="node1" presStyleIdx="2" presStyleCnt="3"/>
      <dgm:spPr/>
      <dgm:t>
        <a:bodyPr/>
        <a:lstStyle/>
        <a:p>
          <a:endParaRPr lang="ru-RU"/>
        </a:p>
      </dgm:t>
    </dgm:pt>
    <dgm:pt modelId="{470E052F-EEB5-4B96-8A7C-74382D3C1B91}" type="pres">
      <dgm:prSet presAssocID="{7C78F42A-5CCC-4460-B2D1-5B8E63FA067E}" presName="connector1" presStyleLbl="sibTrans2D1" presStyleIdx="0" presStyleCnt="3" custAng="286515" custScaleX="80494" custScaleY="81153" custLinFactNeighborX="6401" custLinFactNeighborY="-44906"/>
      <dgm:spPr/>
      <dgm:t>
        <a:bodyPr/>
        <a:lstStyle/>
        <a:p>
          <a:endParaRPr lang="ru-RU"/>
        </a:p>
      </dgm:t>
    </dgm:pt>
    <dgm:pt modelId="{A71F9B89-2211-4074-893A-360687140905}" type="pres">
      <dgm:prSet presAssocID="{47EE2DD2-7A26-4965-8180-8AB84ECFBF87}" presName="connector2" presStyleLbl="sibTrans2D1" presStyleIdx="1" presStyleCnt="3" custAng="0" custScaleX="131016" custLinFactNeighborX="-7455" custLinFactNeighborY="-6158"/>
      <dgm:spPr/>
      <dgm:t>
        <a:bodyPr/>
        <a:lstStyle/>
        <a:p>
          <a:endParaRPr lang="ru-RU"/>
        </a:p>
      </dgm:t>
    </dgm:pt>
    <dgm:pt modelId="{80A6BFBE-4420-4BA8-A8CB-946335D13731}" type="pres">
      <dgm:prSet presAssocID="{7EF7B312-C3F6-4063-BBF3-3F820F9E82E4}" presName="connector3" presStyleLbl="sibTrans2D1" presStyleIdx="2" presStyleCnt="3" custAng="21406731" custScaleX="103192" custScaleY="101187" custLinFactNeighborX="-12611" custLinFactNeighborY="-15168"/>
      <dgm:spPr/>
      <dgm:t>
        <a:bodyPr/>
        <a:lstStyle/>
        <a:p>
          <a:endParaRPr lang="ru-RU"/>
        </a:p>
      </dgm:t>
    </dgm:pt>
  </dgm:ptLst>
  <dgm:cxnLst>
    <dgm:cxn modelId="{10F6D225-11B8-4600-B870-87E8FB4C5D52}" type="presOf" srcId="{777E9F43-ADFD-4B6E-B4F9-A267BA76241A}" destId="{DA68449E-9D3A-40F9-8EC9-0C61F4CB9889}" srcOrd="1" destOrd="0" presId="urn:microsoft.com/office/officeart/2005/8/layout/gear1"/>
    <dgm:cxn modelId="{8837759C-3A3E-4651-8F16-1E3A64401389}" type="presOf" srcId="{777E9F43-ADFD-4B6E-B4F9-A267BA76241A}" destId="{D9F02CC2-1500-4CF3-AA19-A714DCE60581}" srcOrd="3" destOrd="0" presId="urn:microsoft.com/office/officeart/2005/8/layout/gear1"/>
    <dgm:cxn modelId="{B9531D84-967A-4DB8-8CD7-4BF1AA28C04A}" srcId="{FC9E08AA-5483-4423-9237-0824D1E13E22}" destId="{777E9F43-ADFD-4B6E-B4F9-A267BA76241A}" srcOrd="2" destOrd="0" parTransId="{2409EB22-07C1-4FD5-AB4E-0F3E02E25DAB}" sibTransId="{7EF7B312-C3F6-4063-BBF3-3F820F9E82E4}"/>
    <dgm:cxn modelId="{C30B9260-6F79-4022-B318-4B720DE158C8}" type="presOf" srcId="{FC9E08AA-5483-4423-9237-0824D1E13E22}" destId="{BB2C8270-5F60-474E-B1C5-92C8A794D4E4}" srcOrd="0" destOrd="0" presId="urn:microsoft.com/office/officeart/2005/8/layout/gear1"/>
    <dgm:cxn modelId="{E2360947-BAA4-4FD5-A939-4EB5D43AD661}" type="presOf" srcId="{777E9F43-ADFD-4B6E-B4F9-A267BA76241A}" destId="{6C2816D3-D164-483E-87BE-49AD40A500F6}" srcOrd="2" destOrd="0" presId="urn:microsoft.com/office/officeart/2005/8/layout/gear1"/>
    <dgm:cxn modelId="{53CEA029-FD06-4EEF-A8F7-371DB965B7E3}" type="presOf" srcId="{FFAF2728-C5E8-4B88-921B-028A34F5F740}" destId="{5EB9F2F7-77EF-4E9B-904D-BC29AA71F264}" srcOrd="1" destOrd="0" presId="urn:microsoft.com/office/officeart/2005/8/layout/gear1"/>
    <dgm:cxn modelId="{2378D66E-4F02-419A-BA86-0D02F1379EA4}" type="presOf" srcId="{777E9F43-ADFD-4B6E-B4F9-A267BA76241A}" destId="{A8A6943F-7EA5-4CA8-B23D-F4A8574DEE22}" srcOrd="0" destOrd="0" presId="urn:microsoft.com/office/officeart/2005/8/layout/gear1"/>
    <dgm:cxn modelId="{79F6D7FF-CD2E-4CCC-896E-B746DCA7BC04}" type="presOf" srcId="{FFAF2728-C5E8-4B88-921B-028A34F5F740}" destId="{8CBAE00C-AB14-4FDE-9860-8A86AE923CEB}" srcOrd="0" destOrd="0" presId="urn:microsoft.com/office/officeart/2005/8/layout/gear1"/>
    <dgm:cxn modelId="{016570E7-8859-4119-B143-E5CF2C181C8B}" type="presOf" srcId="{FF29D506-E5FD-475F-8339-6112AF6B78FD}" destId="{D9A58B67-AFCB-4EB5-A494-2749748CEA4B}" srcOrd="1" destOrd="0" presId="urn:microsoft.com/office/officeart/2005/8/layout/gear1"/>
    <dgm:cxn modelId="{8724C73C-0E1A-4146-AA32-59564F1364D4}" type="presOf" srcId="{FFAF2728-C5E8-4B88-921B-028A34F5F740}" destId="{6FC39D1F-B88C-44A0-9F96-7330881FE461}" srcOrd="2" destOrd="0" presId="urn:microsoft.com/office/officeart/2005/8/layout/gear1"/>
    <dgm:cxn modelId="{9B638B45-9C9E-40B1-987C-194F656781E5}" type="presOf" srcId="{7EF7B312-C3F6-4063-BBF3-3F820F9E82E4}" destId="{80A6BFBE-4420-4BA8-A8CB-946335D13731}" srcOrd="0" destOrd="0" presId="urn:microsoft.com/office/officeart/2005/8/layout/gear1"/>
    <dgm:cxn modelId="{1B188977-16F3-4B11-B22C-62E94B8F2D88}" type="presOf" srcId="{47EE2DD2-7A26-4965-8180-8AB84ECFBF87}" destId="{A71F9B89-2211-4074-893A-360687140905}" srcOrd="0" destOrd="0" presId="urn:microsoft.com/office/officeart/2005/8/layout/gear1"/>
    <dgm:cxn modelId="{E1DEF96D-20CA-4ED3-A55A-2DE8FA81B644}" srcId="{FC9E08AA-5483-4423-9237-0824D1E13E22}" destId="{FF29D506-E5FD-475F-8339-6112AF6B78FD}" srcOrd="1" destOrd="0" parTransId="{9A152C6F-102E-46BA-A341-B9A4EFAF3682}" sibTransId="{47EE2DD2-7A26-4965-8180-8AB84ECFBF87}"/>
    <dgm:cxn modelId="{0D75EA8E-8FE7-479E-8244-9444D683E673}" type="presOf" srcId="{7C78F42A-5CCC-4460-B2D1-5B8E63FA067E}" destId="{470E052F-EEB5-4B96-8A7C-74382D3C1B91}" srcOrd="0" destOrd="0" presId="urn:microsoft.com/office/officeart/2005/8/layout/gear1"/>
    <dgm:cxn modelId="{06D17DBE-45A1-4E55-BB55-06273D52A8BE}" type="presOf" srcId="{FF29D506-E5FD-475F-8339-6112AF6B78FD}" destId="{60688B62-496A-4526-933A-221BE17B28C0}" srcOrd="0" destOrd="0" presId="urn:microsoft.com/office/officeart/2005/8/layout/gear1"/>
    <dgm:cxn modelId="{8E4BE3AB-8131-47FC-8725-DBF7EA3AE0E6}" srcId="{FC9E08AA-5483-4423-9237-0824D1E13E22}" destId="{FFAF2728-C5E8-4B88-921B-028A34F5F740}" srcOrd="0" destOrd="0" parTransId="{5E7234A0-0441-4BB2-B90C-797123844D63}" sibTransId="{7C78F42A-5CCC-4460-B2D1-5B8E63FA067E}"/>
    <dgm:cxn modelId="{63C623F1-6E9A-4618-9AB1-151F25A4A082}" type="presOf" srcId="{FF29D506-E5FD-475F-8339-6112AF6B78FD}" destId="{97AC5F23-12DD-4D17-A020-48FC19BAB87C}" srcOrd="2" destOrd="0" presId="urn:microsoft.com/office/officeart/2005/8/layout/gear1"/>
    <dgm:cxn modelId="{8F0437A3-4F73-4882-AA4F-FBB7D3D39F02}" type="presParOf" srcId="{BB2C8270-5F60-474E-B1C5-92C8A794D4E4}" destId="{8CBAE00C-AB14-4FDE-9860-8A86AE923CEB}" srcOrd="0" destOrd="0" presId="urn:microsoft.com/office/officeart/2005/8/layout/gear1"/>
    <dgm:cxn modelId="{3140BF1B-7C2A-45B2-A701-534D6C3EC91C}" type="presParOf" srcId="{BB2C8270-5F60-474E-B1C5-92C8A794D4E4}" destId="{5EB9F2F7-77EF-4E9B-904D-BC29AA71F264}" srcOrd="1" destOrd="0" presId="urn:microsoft.com/office/officeart/2005/8/layout/gear1"/>
    <dgm:cxn modelId="{5F0D0B00-21D9-4E1D-B313-604661FB0796}" type="presParOf" srcId="{BB2C8270-5F60-474E-B1C5-92C8A794D4E4}" destId="{6FC39D1F-B88C-44A0-9F96-7330881FE461}" srcOrd="2" destOrd="0" presId="urn:microsoft.com/office/officeart/2005/8/layout/gear1"/>
    <dgm:cxn modelId="{1F176A1A-DDEE-490D-8D41-7C7517604919}" type="presParOf" srcId="{BB2C8270-5F60-474E-B1C5-92C8A794D4E4}" destId="{60688B62-496A-4526-933A-221BE17B28C0}" srcOrd="3" destOrd="0" presId="urn:microsoft.com/office/officeart/2005/8/layout/gear1"/>
    <dgm:cxn modelId="{D0574E0B-2E03-4283-BEB8-03DF88F16875}" type="presParOf" srcId="{BB2C8270-5F60-474E-B1C5-92C8A794D4E4}" destId="{D9A58B67-AFCB-4EB5-A494-2749748CEA4B}" srcOrd="4" destOrd="0" presId="urn:microsoft.com/office/officeart/2005/8/layout/gear1"/>
    <dgm:cxn modelId="{9CF0666C-C444-4AA8-8792-1F9047493779}" type="presParOf" srcId="{BB2C8270-5F60-474E-B1C5-92C8A794D4E4}" destId="{97AC5F23-12DD-4D17-A020-48FC19BAB87C}" srcOrd="5" destOrd="0" presId="urn:microsoft.com/office/officeart/2005/8/layout/gear1"/>
    <dgm:cxn modelId="{01B2B1BD-5789-4E76-A0C1-FEC11D65121C}" type="presParOf" srcId="{BB2C8270-5F60-474E-B1C5-92C8A794D4E4}" destId="{A8A6943F-7EA5-4CA8-B23D-F4A8574DEE22}" srcOrd="6" destOrd="0" presId="urn:microsoft.com/office/officeart/2005/8/layout/gear1"/>
    <dgm:cxn modelId="{969AB8B1-0159-4082-AC99-C088DF73CBDB}" type="presParOf" srcId="{BB2C8270-5F60-474E-B1C5-92C8A794D4E4}" destId="{DA68449E-9D3A-40F9-8EC9-0C61F4CB9889}" srcOrd="7" destOrd="0" presId="urn:microsoft.com/office/officeart/2005/8/layout/gear1"/>
    <dgm:cxn modelId="{69DD3791-37D0-491A-B3C7-E5535BA4E73B}" type="presParOf" srcId="{BB2C8270-5F60-474E-B1C5-92C8A794D4E4}" destId="{6C2816D3-D164-483E-87BE-49AD40A500F6}" srcOrd="8" destOrd="0" presId="urn:microsoft.com/office/officeart/2005/8/layout/gear1"/>
    <dgm:cxn modelId="{B4CB7EA2-3531-4FE6-8332-8DF3E86F8845}" type="presParOf" srcId="{BB2C8270-5F60-474E-B1C5-92C8A794D4E4}" destId="{D9F02CC2-1500-4CF3-AA19-A714DCE60581}" srcOrd="9" destOrd="0" presId="urn:microsoft.com/office/officeart/2005/8/layout/gear1"/>
    <dgm:cxn modelId="{CE3C2153-166F-4906-83D4-4B8FD1B9D580}" type="presParOf" srcId="{BB2C8270-5F60-474E-B1C5-92C8A794D4E4}" destId="{470E052F-EEB5-4B96-8A7C-74382D3C1B91}" srcOrd="10" destOrd="0" presId="urn:microsoft.com/office/officeart/2005/8/layout/gear1"/>
    <dgm:cxn modelId="{0A4BABA2-9191-4230-8539-2C08D0451CDF}" type="presParOf" srcId="{BB2C8270-5F60-474E-B1C5-92C8A794D4E4}" destId="{A71F9B89-2211-4074-893A-360687140905}" srcOrd="11" destOrd="0" presId="urn:microsoft.com/office/officeart/2005/8/layout/gear1"/>
    <dgm:cxn modelId="{E99D3E8E-F572-4C6C-8C6D-3C220A0B136E}" type="presParOf" srcId="{BB2C8270-5F60-474E-B1C5-92C8A794D4E4}" destId="{80A6BFBE-4420-4BA8-A8CB-946335D137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18F8734-D249-4973-AD26-793E355A67D3}" type="doc">
      <dgm:prSet loTypeId="urn:microsoft.com/office/officeart/2009/3/layout/RandomtoResultProcess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BCBEFEF-8F36-4081-A00B-DED545E57EA7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</a:p>
        <a:p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КОНТРОЛЬНЫХ МЕРОПРИЯТИЙ</a:t>
          </a:r>
        </a:p>
      </dgm:t>
    </dgm:pt>
    <dgm:pt modelId="{3F53E2F7-F7F9-4628-AAEF-D3E13BE9C681}" type="parTrans" cxnId="{C915AD36-4B46-4C4A-8289-BB7DBE634D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34E16-04A2-4EFB-B9F4-3F04839821EF}" type="sibTrans" cxnId="{C915AD36-4B46-4C4A-8289-BB7DBE634D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704BC-CE03-4497-A347-3941E35B466C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 lIns="0" r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491 762 938,18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</dgm:t>
    </dgm:pt>
    <dgm:pt modelId="{58230A51-A7EE-4FF1-8E5E-9CC6F4F9E70D}" type="parTrans" cxnId="{707604C4-81AD-45FD-BA4B-7DC3B5BB24E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25980-4ED2-42FE-AF67-4374A7DBAE09}" type="sibTrans" cxnId="{707604C4-81AD-45FD-BA4B-7DC3B5BB24E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271B3-8335-481F-85A7-8864436C6922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248 </a:t>
          </a:r>
          <a:r>
            <a: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нарушений</a:t>
          </a:r>
        </a:p>
      </dgm:t>
    </dgm:pt>
    <dgm:pt modelId="{C656F2FF-CB8F-4E7D-A721-F45E11D5EBD5}" type="parTrans" cxnId="{B5BD4FA0-394D-433A-BFD2-77D384E55A0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D0B4B-868B-416A-9CEA-BB70D8969A8F}" type="sibTrans" cxnId="{B5BD4FA0-394D-433A-BFD2-77D384E55A0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CC6799-2AEE-4EE9-86A3-998801CC2458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288 858,22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</dgm:t>
    </dgm:pt>
    <dgm:pt modelId="{F85250A1-AAA4-42B3-BB52-021335C38260}" type="parTrans" cxnId="{FEDD5454-5468-4AC8-BB1E-A14D083E87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EF69E4-37A5-4038-9325-EC0902C21BAB}" type="sibTrans" cxnId="{FEDD5454-5468-4AC8-BB1E-A14D083E87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5C6F-878F-4373-A80F-DAB0896DCC9C}" type="pres">
      <dgm:prSet presAssocID="{618F8734-D249-4973-AD26-793E355A67D3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5F785CB-CDC5-4D57-A7A1-B62545C2E86B}" type="pres">
      <dgm:prSet presAssocID="{7BCBEFEF-8F36-4081-A00B-DED545E57EA7}" presName="chaos" presStyleCnt="0"/>
      <dgm:spPr/>
    </dgm:pt>
    <dgm:pt modelId="{888CC8FB-F93E-47C3-9697-65E0713B7CB4}" type="pres">
      <dgm:prSet presAssocID="{7BCBEFEF-8F36-4081-A00B-DED545E57EA7}" presName="parTx1" presStyleLbl="revTx" presStyleIdx="0" presStyleCnt="3" custScaleX="114195" custScaleY="374246" custLinFactNeighborX="-2323" custLinFactNeighborY="-12650"/>
      <dgm:spPr/>
      <dgm:t>
        <a:bodyPr/>
        <a:lstStyle/>
        <a:p>
          <a:endParaRPr lang="ru-RU"/>
        </a:p>
      </dgm:t>
    </dgm:pt>
    <dgm:pt modelId="{5817AF22-C57C-4DBA-AB88-38720D21A3F6}" type="pres">
      <dgm:prSet presAssocID="{7BCBEFEF-8F36-4081-A00B-DED545E57EA7}" presName="desTx1" presStyleLbl="revTx" presStyleIdx="1" presStyleCnt="3" custScaleX="184189" custLinFactNeighborX="8378" custLinFactNeighborY="65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8FC69-6DF9-47FC-A75D-762BEAA2ADD6}" type="pres">
      <dgm:prSet presAssocID="{7BCBEFEF-8F36-4081-A00B-DED545E57EA7}" presName="c1" presStyleLbl="node1" presStyleIdx="0" presStyleCnt="19" custLinFactY="-185537" custLinFactNeighborX="86535" custLinFactNeighborY="-200000"/>
      <dgm:spPr>
        <a:noFill/>
      </dgm:spPr>
    </dgm:pt>
    <dgm:pt modelId="{58264A01-D160-43CE-8D6E-CE8D03D58EC7}" type="pres">
      <dgm:prSet presAssocID="{7BCBEFEF-8F36-4081-A00B-DED545E57EA7}" presName="c2" presStyleLbl="node1" presStyleIdx="1" presStyleCnt="19" custLinFactX="-39314" custLinFactNeighborX="-100000" custLinFactNeighborY="-90710"/>
      <dgm:spPr>
        <a:noFill/>
      </dgm:spPr>
    </dgm:pt>
    <dgm:pt modelId="{F2F0A3E7-38B3-497F-A532-0734D6D39435}" type="pres">
      <dgm:prSet presAssocID="{7BCBEFEF-8F36-4081-A00B-DED545E57EA7}" presName="c3" presStyleLbl="node1" presStyleIdx="2" presStyleCnt="19" custLinFactNeighborX="-71872" custLinFactNeighborY="-93725"/>
      <dgm:spPr>
        <a:noFill/>
      </dgm:spPr>
    </dgm:pt>
    <dgm:pt modelId="{85AEAA10-FB6C-4DAF-B964-007B64CCE778}" type="pres">
      <dgm:prSet presAssocID="{7BCBEFEF-8F36-4081-A00B-DED545E57EA7}" presName="c4" presStyleLbl="node1" presStyleIdx="3" presStyleCnt="19" custLinFactNeighborX="-20898" custLinFactNeighborY="-74693"/>
      <dgm:spPr>
        <a:noFill/>
      </dgm:spPr>
    </dgm:pt>
    <dgm:pt modelId="{8831C581-817B-4274-AC6C-FF9B74A942F3}" type="pres">
      <dgm:prSet presAssocID="{7BCBEFEF-8F36-4081-A00B-DED545E57EA7}" presName="c5" presStyleLbl="node1" presStyleIdx="4" presStyleCnt="19" custLinFactY="41289" custLinFactNeighborX="-69657" custLinFactNeighborY="100000"/>
      <dgm:spPr>
        <a:noFill/>
      </dgm:spPr>
    </dgm:pt>
    <dgm:pt modelId="{936FB30C-58CA-48B3-B96D-41B8290B8714}" type="pres">
      <dgm:prSet presAssocID="{7BCBEFEF-8F36-4081-A00B-DED545E57EA7}" presName="c6" presStyleLbl="node1" presStyleIdx="5" presStyleCnt="19" custLinFactNeighborX="89241" custLinFactNeighborY="43290"/>
      <dgm:spPr>
        <a:noFill/>
      </dgm:spPr>
    </dgm:pt>
    <dgm:pt modelId="{A6A11C4E-5B8D-4D0C-AF2B-E7EEDE820AD8}" type="pres">
      <dgm:prSet presAssocID="{7BCBEFEF-8F36-4081-A00B-DED545E57EA7}" presName="c7" presStyleLbl="node1" presStyleIdx="6" presStyleCnt="19" custLinFactX="19683" custLinFactNeighborX="100000" custLinFactNeighborY="-66997"/>
      <dgm:spPr>
        <a:noFill/>
      </dgm:spPr>
    </dgm:pt>
    <dgm:pt modelId="{9961B6BE-303A-417B-B221-07A93DD594F0}" type="pres">
      <dgm:prSet presAssocID="{7BCBEFEF-8F36-4081-A00B-DED545E57EA7}" presName="c8" presStyleLbl="node1" presStyleIdx="7" presStyleCnt="19" custLinFactX="100000" custLinFactY="-80710" custLinFactNeighborX="115936" custLinFactNeighborY="-100000"/>
      <dgm:spPr>
        <a:noFill/>
      </dgm:spPr>
    </dgm:pt>
    <dgm:pt modelId="{BB10F558-0FD8-4C19-B8A2-5C5847BB35FF}" type="pres">
      <dgm:prSet presAssocID="{7BCBEFEF-8F36-4081-A00B-DED545E57EA7}" presName="c9" presStyleLbl="node1" presStyleIdx="8" presStyleCnt="19" custFlipVert="1" custFlipHor="1" custScaleX="138308" custScaleY="115636" custLinFactX="-100000" custLinFactY="-257028" custLinFactNeighborX="-122901" custLinFactNeighborY="-300000"/>
      <dgm:spPr>
        <a:noFill/>
      </dgm:spPr>
    </dgm:pt>
    <dgm:pt modelId="{07790F85-0ED4-4B93-BCFE-2341BB5ADA89}" type="pres">
      <dgm:prSet presAssocID="{7BCBEFEF-8F36-4081-A00B-DED545E57EA7}" presName="c10" presStyleLbl="node1" presStyleIdx="9" presStyleCnt="19" custLinFactY="-15832" custLinFactNeighborX="44859" custLinFactNeighborY="-100000"/>
      <dgm:spPr>
        <a:noFill/>
      </dgm:spPr>
    </dgm:pt>
    <dgm:pt modelId="{A959B71A-3020-43CE-AE71-5B7FB50F4244}" type="pres">
      <dgm:prSet presAssocID="{7BCBEFEF-8F36-4081-A00B-DED545E57EA7}" presName="c11" presStyleLbl="node1" presStyleIdx="10" presStyleCnt="19" custLinFactY="207397" custLinFactNeighborX="95060" custLinFactNeighborY="300000"/>
      <dgm:spPr>
        <a:noFill/>
      </dgm:spPr>
    </dgm:pt>
    <dgm:pt modelId="{54E33804-50C4-436C-B575-4E34DE6D01B6}" type="pres">
      <dgm:prSet presAssocID="{7BCBEFEF-8F36-4081-A00B-DED545E57EA7}" presName="c12" presStyleLbl="node1" presStyleIdx="11" presStyleCnt="19" custLinFactY="24526" custLinFactNeighborX="-86822" custLinFactNeighborY="100000"/>
      <dgm:spPr>
        <a:noFill/>
      </dgm:spPr>
    </dgm:pt>
    <dgm:pt modelId="{15B1B209-2C54-4BC1-A0E2-5AC08ECC0088}" type="pres">
      <dgm:prSet presAssocID="{7BCBEFEF-8F36-4081-A00B-DED545E57EA7}" presName="c13" presStyleLbl="node1" presStyleIdx="12" presStyleCnt="19" custLinFactNeighborX="-43287" custLinFactNeighborY="39736"/>
      <dgm:spPr>
        <a:noFill/>
      </dgm:spPr>
    </dgm:pt>
    <dgm:pt modelId="{9E8A1053-01D1-4042-8A0F-B72277EF650F}" type="pres">
      <dgm:prSet presAssocID="{7BCBEFEF-8F36-4081-A00B-DED545E57EA7}" presName="c14" presStyleLbl="node1" presStyleIdx="13" presStyleCnt="19" custLinFactNeighborX="-55726" custLinFactNeighborY="-12603"/>
      <dgm:spPr>
        <a:noFill/>
      </dgm:spPr>
    </dgm:pt>
    <dgm:pt modelId="{AF0A9B04-D44C-4073-98CF-712A772B6FBF}" type="pres">
      <dgm:prSet presAssocID="{7BCBEFEF-8F36-4081-A00B-DED545E57EA7}" presName="c15" presStyleLbl="node1" presStyleIdx="14" presStyleCnt="19" custLinFactY="100000" custLinFactNeighborX="0" custLinFactNeighborY="102703"/>
      <dgm:spPr>
        <a:noFill/>
      </dgm:spPr>
    </dgm:pt>
    <dgm:pt modelId="{3DD8ECE4-8167-4C0F-825B-F909BDFA3421}" type="pres">
      <dgm:prSet presAssocID="{7BCBEFEF-8F36-4081-A00B-DED545E57EA7}" presName="c16" presStyleLbl="node1" presStyleIdx="15" presStyleCnt="19" custLinFactNeighborX="90553" custLinFactNeighborY="73397"/>
      <dgm:spPr>
        <a:noFill/>
      </dgm:spPr>
    </dgm:pt>
    <dgm:pt modelId="{5EBE1EAD-42D4-41F7-B904-456682296920}" type="pres">
      <dgm:prSet presAssocID="{7BCBEFEF-8F36-4081-A00B-DED545E57EA7}" presName="c17" presStyleLbl="node1" presStyleIdx="16" presStyleCnt="19" custLinFactNeighborX="24380" custLinFactNeighborY="51986"/>
      <dgm:spPr>
        <a:noFill/>
      </dgm:spPr>
    </dgm:pt>
    <dgm:pt modelId="{5C12E26E-83F4-46D1-8136-63132183569B}" type="pres">
      <dgm:prSet presAssocID="{7BCBEFEF-8F36-4081-A00B-DED545E57EA7}" presName="c18" presStyleLbl="node1" presStyleIdx="17" presStyleCnt="19" custLinFactY="6707" custLinFactNeighborX="48481" custLinFactNeighborY="100000"/>
      <dgm:spPr>
        <a:noFill/>
      </dgm:spPr>
    </dgm:pt>
    <dgm:pt modelId="{845A5989-3164-441A-A299-BB09003F8274}" type="pres">
      <dgm:prSet presAssocID="{E0234E16-04A2-4EFB-B9F4-3F04839821EF}" presName="chevronComposite1" presStyleCnt="0"/>
      <dgm:spPr/>
    </dgm:pt>
    <dgm:pt modelId="{669612E9-F969-426E-A9D3-94E664DBA451}" type="pres">
      <dgm:prSet presAssocID="{E0234E16-04A2-4EFB-B9F4-3F04839821EF}" presName="chevron1" presStyleLbl="sibTrans2D1" presStyleIdx="0" presStyleCnt="2" custScaleY="78923" custLinFactNeighborX="-18112" custLinFactNeighborY="2519"/>
      <dgm:spPr/>
    </dgm:pt>
    <dgm:pt modelId="{C56A9CD0-574B-4F0D-AAAF-018634015C04}" type="pres">
      <dgm:prSet presAssocID="{E0234E16-04A2-4EFB-B9F4-3F04839821EF}" presName="spChevron1" presStyleCnt="0"/>
      <dgm:spPr/>
    </dgm:pt>
    <dgm:pt modelId="{A1E9FB8B-9109-435E-A6AB-EB4B78A212AF}" type="pres">
      <dgm:prSet presAssocID="{E0234E16-04A2-4EFB-B9F4-3F04839821EF}" presName="overlap" presStyleCnt="0"/>
      <dgm:spPr/>
    </dgm:pt>
    <dgm:pt modelId="{03B70A1C-A11C-4563-B9EC-17914F659BF6}" type="pres">
      <dgm:prSet presAssocID="{E0234E16-04A2-4EFB-B9F4-3F04839821EF}" presName="chevronComposite2" presStyleCnt="0"/>
      <dgm:spPr/>
    </dgm:pt>
    <dgm:pt modelId="{573E27AF-01A4-49E6-8772-05494DEEF9AE}" type="pres">
      <dgm:prSet presAssocID="{E0234E16-04A2-4EFB-B9F4-3F04839821EF}" presName="chevron2" presStyleLbl="sibTrans2D1" presStyleIdx="1" presStyleCnt="2" custScaleY="78923" custLinFactNeighborX="-40752" custLinFactNeighborY="2519"/>
      <dgm:spPr/>
    </dgm:pt>
    <dgm:pt modelId="{34235CB3-B3A3-4344-ADCF-BE2B237CB142}" type="pres">
      <dgm:prSet presAssocID="{E0234E16-04A2-4EFB-B9F4-3F04839821EF}" presName="spChevron2" presStyleCnt="0"/>
      <dgm:spPr/>
    </dgm:pt>
    <dgm:pt modelId="{7B21BF31-503F-4685-ACDC-B416815C7D43}" type="pres">
      <dgm:prSet presAssocID="{154271B3-8335-481F-85A7-8864436C6922}" presName="last" presStyleCnt="0"/>
      <dgm:spPr/>
    </dgm:pt>
    <dgm:pt modelId="{3E5F6E12-ABC9-47EB-ACDA-07BF48C602B6}" type="pres">
      <dgm:prSet presAssocID="{154271B3-8335-481F-85A7-8864436C6922}" presName="circleTx" presStyleLbl="node1" presStyleIdx="18" presStyleCnt="19" custScaleX="139777" custScaleY="112522" custLinFactNeighborX="-9928" custLinFactNeighborY="-907"/>
      <dgm:spPr/>
      <dgm:t>
        <a:bodyPr/>
        <a:lstStyle/>
        <a:p>
          <a:endParaRPr lang="ru-RU"/>
        </a:p>
      </dgm:t>
    </dgm:pt>
    <dgm:pt modelId="{C32B5F84-35CD-4BFF-89E8-23536B77D572}" type="pres">
      <dgm:prSet presAssocID="{154271B3-8335-481F-85A7-8864436C6922}" presName="desTxN" presStyleLbl="revTx" presStyleIdx="2" presStyleCnt="3" custScaleX="154777" custScaleY="104135" custLinFactNeighborX="-9346" custLinFactNeighborY="75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733AE-2F92-40CB-B750-BE2D7789F2D1}" type="pres">
      <dgm:prSet presAssocID="{154271B3-8335-481F-85A7-8864436C6922}" presName="spN" presStyleCnt="0"/>
      <dgm:spPr/>
    </dgm:pt>
  </dgm:ptLst>
  <dgm:cxnLst>
    <dgm:cxn modelId="{5D48DB28-0614-4F4E-9BCE-1CCA8FDA56E1}" type="presOf" srcId="{618F8734-D249-4973-AD26-793E355A67D3}" destId="{2DE95C6F-878F-4373-A80F-DAB0896DCC9C}" srcOrd="0" destOrd="0" presId="urn:microsoft.com/office/officeart/2009/3/layout/RandomtoResultProcess"/>
    <dgm:cxn modelId="{63C4B025-9115-4459-81F3-3F1C60C9BF1D}" type="presOf" srcId="{7BCBEFEF-8F36-4081-A00B-DED545E57EA7}" destId="{888CC8FB-F93E-47C3-9697-65E0713B7CB4}" srcOrd="0" destOrd="0" presId="urn:microsoft.com/office/officeart/2009/3/layout/RandomtoResultProcess"/>
    <dgm:cxn modelId="{E9094810-702C-419C-BA46-0145E006DED1}" type="presOf" srcId="{099704BC-CE03-4497-A347-3941E35B466C}" destId="{5817AF22-C57C-4DBA-AB88-38720D21A3F6}" srcOrd="0" destOrd="0" presId="urn:microsoft.com/office/officeart/2009/3/layout/RandomtoResultProcess"/>
    <dgm:cxn modelId="{13105E6A-4354-465C-8BC4-59F6D32EC304}" type="presOf" srcId="{0BCC6799-2AEE-4EE9-86A3-998801CC2458}" destId="{C32B5F84-35CD-4BFF-89E8-23536B77D572}" srcOrd="0" destOrd="0" presId="urn:microsoft.com/office/officeart/2009/3/layout/RandomtoResultProcess"/>
    <dgm:cxn modelId="{C915AD36-4B46-4C4A-8289-BB7DBE634DAE}" srcId="{618F8734-D249-4973-AD26-793E355A67D3}" destId="{7BCBEFEF-8F36-4081-A00B-DED545E57EA7}" srcOrd="0" destOrd="0" parTransId="{3F53E2F7-F7F9-4628-AAEF-D3E13BE9C681}" sibTransId="{E0234E16-04A2-4EFB-B9F4-3F04839821EF}"/>
    <dgm:cxn modelId="{707604C4-81AD-45FD-BA4B-7DC3B5BB24E3}" srcId="{7BCBEFEF-8F36-4081-A00B-DED545E57EA7}" destId="{099704BC-CE03-4497-A347-3941E35B466C}" srcOrd="0" destOrd="0" parTransId="{58230A51-A7EE-4FF1-8E5E-9CC6F4F9E70D}" sibTransId="{48625980-4ED2-42FE-AF67-4374A7DBAE09}"/>
    <dgm:cxn modelId="{FEDD5454-5468-4AC8-BB1E-A14D083E8791}" srcId="{154271B3-8335-481F-85A7-8864436C6922}" destId="{0BCC6799-2AEE-4EE9-86A3-998801CC2458}" srcOrd="0" destOrd="0" parTransId="{F85250A1-AAA4-42B3-BB52-021335C38260}" sibTransId="{42EF69E4-37A5-4038-9325-EC0902C21BAB}"/>
    <dgm:cxn modelId="{B5BD4FA0-394D-433A-BFD2-77D384E55A0F}" srcId="{618F8734-D249-4973-AD26-793E355A67D3}" destId="{154271B3-8335-481F-85A7-8864436C6922}" srcOrd="1" destOrd="0" parTransId="{C656F2FF-CB8F-4E7D-A721-F45E11D5EBD5}" sibTransId="{73BD0B4B-868B-416A-9CEA-BB70D8969A8F}"/>
    <dgm:cxn modelId="{A8C8770E-4AE9-440F-AE45-F38BE37EE6C9}" type="presOf" srcId="{154271B3-8335-481F-85A7-8864436C6922}" destId="{3E5F6E12-ABC9-47EB-ACDA-07BF48C602B6}" srcOrd="0" destOrd="0" presId="urn:microsoft.com/office/officeart/2009/3/layout/RandomtoResultProcess"/>
    <dgm:cxn modelId="{5AE25B79-7FCE-41F1-B168-2CE69DC9E16C}" type="presParOf" srcId="{2DE95C6F-878F-4373-A80F-DAB0896DCC9C}" destId="{C5F785CB-CDC5-4D57-A7A1-B62545C2E86B}" srcOrd="0" destOrd="0" presId="urn:microsoft.com/office/officeart/2009/3/layout/RandomtoResultProcess"/>
    <dgm:cxn modelId="{29326C2E-5937-4384-A401-E1C6B9E561EA}" type="presParOf" srcId="{C5F785CB-CDC5-4D57-A7A1-B62545C2E86B}" destId="{888CC8FB-F93E-47C3-9697-65E0713B7CB4}" srcOrd="0" destOrd="0" presId="urn:microsoft.com/office/officeart/2009/3/layout/RandomtoResultProcess"/>
    <dgm:cxn modelId="{D688D261-66C3-4A12-AF8C-3C2A266C015F}" type="presParOf" srcId="{C5F785CB-CDC5-4D57-A7A1-B62545C2E86B}" destId="{5817AF22-C57C-4DBA-AB88-38720D21A3F6}" srcOrd="1" destOrd="0" presId="urn:microsoft.com/office/officeart/2009/3/layout/RandomtoResultProcess"/>
    <dgm:cxn modelId="{E1CAF8F0-346B-4D6A-B4F8-9DA9627E43BE}" type="presParOf" srcId="{C5F785CB-CDC5-4D57-A7A1-B62545C2E86B}" destId="{5AA8FC69-6DF9-47FC-A75D-762BEAA2ADD6}" srcOrd="2" destOrd="0" presId="urn:microsoft.com/office/officeart/2009/3/layout/RandomtoResultProcess"/>
    <dgm:cxn modelId="{B7762FD4-03BF-4C03-8C59-21BFF979C174}" type="presParOf" srcId="{C5F785CB-CDC5-4D57-A7A1-B62545C2E86B}" destId="{58264A01-D160-43CE-8D6E-CE8D03D58EC7}" srcOrd="3" destOrd="0" presId="urn:microsoft.com/office/officeart/2009/3/layout/RandomtoResultProcess"/>
    <dgm:cxn modelId="{BEB9D904-4855-41DE-99CD-41A0FA2A070A}" type="presParOf" srcId="{C5F785CB-CDC5-4D57-A7A1-B62545C2E86B}" destId="{F2F0A3E7-38B3-497F-A532-0734D6D39435}" srcOrd="4" destOrd="0" presId="urn:microsoft.com/office/officeart/2009/3/layout/RandomtoResultProcess"/>
    <dgm:cxn modelId="{02426445-64A3-416D-B093-CBDC09627093}" type="presParOf" srcId="{C5F785CB-CDC5-4D57-A7A1-B62545C2E86B}" destId="{85AEAA10-FB6C-4DAF-B964-007B64CCE778}" srcOrd="5" destOrd="0" presId="urn:microsoft.com/office/officeart/2009/3/layout/RandomtoResultProcess"/>
    <dgm:cxn modelId="{023EAA8C-FB92-4897-AD11-A23691C62B83}" type="presParOf" srcId="{C5F785CB-CDC5-4D57-A7A1-B62545C2E86B}" destId="{8831C581-817B-4274-AC6C-FF9B74A942F3}" srcOrd="6" destOrd="0" presId="urn:microsoft.com/office/officeart/2009/3/layout/RandomtoResultProcess"/>
    <dgm:cxn modelId="{6F059081-5DD2-49E4-88F0-8D89818CC463}" type="presParOf" srcId="{C5F785CB-CDC5-4D57-A7A1-B62545C2E86B}" destId="{936FB30C-58CA-48B3-B96D-41B8290B8714}" srcOrd="7" destOrd="0" presId="urn:microsoft.com/office/officeart/2009/3/layout/RandomtoResultProcess"/>
    <dgm:cxn modelId="{FC911AB9-0E5C-4C0D-9038-5F2088C4A204}" type="presParOf" srcId="{C5F785CB-CDC5-4D57-A7A1-B62545C2E86B}" destId="{A6A11C4E-5B8D-4D0C-AF2B-E7EEDE820AD8}" srcOrd="8" destOrd="0" presId="urn:microsoft.com/office/officeart/2009/3/layout/RandomtoResultProcess"/>
    <dgm:cxn modelId="{3D099B6B-62CB-4520-8BA2-BE282AB7709E}" type="presParOf" srcId="{C5F785CB-CDC5-4D57-A7A1-B62545C2E86B}" destId="{9961B6BE-303A-417B-B221-07A93DD594F0}" srcOrd="9" destOrd="0" presId="urn:microsoft.com/office/officeart/2009/3/layout/RandomtoResultProcess"/>
    <dgm:cxn modelId="{9663FF31-E7D6-4C77-9817-34C7EF8CDABF}" type="presParOf" srcId="{C5F785CB-CDC5-4D57-A7A1-B62545C2E86B}" destId="{BB10F558-0FD8-4C19-B8A2-5C5847BB35FF}" srcOrd="10" destOrd="0" presId="urn:microsoft.com/office/officeart/2009/3/layout/RandomtoResultProcess"/>
    <dgm:cxn modelId="{AAFA4344-FF6E-4161-A3B6-04404805B677}" type="presParOf" srcId="{C5F785CB-CDC5-4D57-A7A1-B62545C2E86B}" destId="{07790F85-0ED4-4B93-BCFE-2341BB5ADA89}" srcOrd="11" destOrd="0" presId="urn:microsoft.com/office/officeart/2009/3/layout/RandomtoResultProcess"/>
    <dgm:cxn modelId="{99A9DAC5-0089-428C-9C6E-7A6812FDC95E}" type="presParOf" srcId="{C5F785CB-CDC5-4D57-A7A1-B62545C2E86B}" destId="{A959B71A-3020-43CE-AE71-5B7FB50F4244}" srcOrd="12" destOrd="0" presId="urn:microsoft.com/office/officeart/2009/3/layout/RandomtoResultProcess"/>
    <dgm:cxn modelId="{383D0D57-6BDB-4DF6-96D8-6B59F75617A0}" type="presParOf" srcId="{C5F785CB-CDC5-4D57-A7A1-B62545C2E86B}" destId="{54E33804-50C4-436C-B575-4E34DE6D01B6}" srcOrd="13" destOrd="0" presId="urn:microsoft.com/office/officeart/2009/3/layout/RandomtoResultProcess"/>
    <dgm:cxn modelId="{069129FA-E26F-4460-82F6-2453F43FE5B2}" type="presParOf" srcId="{C5F785CB-CDC5-4D57-A7A1-B62545C2E86B}" destId="{15B1B209-2C54-4BC1-A0E2-5AC08ECC0088}" srcOrd="14" destOrd="0" presId="urn:microsoft.com/office/officeart/2009/3/layout/RandomtoResultProcess"/>
    <dgm:cxn modelId="{2F6BC0E3-2C0F-4AF5-982E-C7154E7E5AE9}" type="presParOf" srcId="{C5F785CB-CDC5-4D57-A7A1-B62545C2E86B}" destId="{9E8A1053-01D1-4042-8A0F-B72277EF650F}" srcOrd="15" destOrd="0" presId="urn:microsoft.com/office/officeart/2009/3/layout/RandomtoResultProcess"/>
    <dgm:cxn modelId="{A6BE2F07-FA15-4E21-A1AC-E6D5B65108BE}" type="presParOf" srcId="{C5F785CB-CDC5-4D57-A7A1-B62545C2E86B}" destId="{AF0A9B04-D44C-4073-98CF-712A772B6FBF}" srcOrd="16" destOrd="0" presId="urn:microsoft.com/office/officeart/2009/3/layout/RandomtoResultProcess"/>
    <dgm:cxn modelId="{530BF67C-1A8E-4ACA-8EC0-1FA6CCD4DCCB}" type="presParOf" srcId="{C5F785CB-CDC5-4D57-A7A1-B62545C2E86B}" destId="{3DD8ECE4-8167-4C0F-825B-F909BDFA3421}" srcOrd="17" destOrd="0" presId="urn:microsoft.com/office/officeart/2009/3/layout/RandomtoResultProcess"/>
    <dgm:cxn modelId="{6C303B80-053B-445D-B0FA-24AA01977848}" type="presParOf" srcId="{C5F785CB-CDC5-4D57-A7A1-B62545C2E86B}" destId="{5EBE1EAD-42D4-41F7-B904-456682296920}" srcOrd="18" destOrd="0" presId="urn:microsoft.com/office/officeart/2009/3/layout/RandomtoResultProcess"/>
    <dgm:cxn modelId="{57C965A7-B946-433E-92BB-A84C1014811D}" type="presParOf" srcId="{C5F785CB-CDC5-4D57-A7A1-B62545C2E86B}" destId="{5C12E26E-83F4-46D1-8136-63132183569B}" srcOrd="19" destOrd="0" presId="urn:microsoft.com/office/officeart/2009/3/layout/RandomtoResultProcess"/>
    <dgm:cxn modelId="{F54A8C06-335E-4A0B-9C3F-E00C546BB075}" type="presParOf" srcId="{2DE95C6F-878F-4373-A80F-DAB0896DCC9C}" destId="{845A5989-3164-441A-A299-BB09003F8274}" srcOrd="1" destOrd="0" presId="urn:microsoft.com/office/officeart/2009/3/layout/RandomtoResultProcess"/>
    <dgm:cxn modelId="{67BC506A-44A7-415D-A5A4-EDF96A689FF2}" type="presParOf" srcId="{845A5989-3164-441A-A299-BB09003F8274}" destId="{669612E9-F969-426E-A9D3-94E664DBA451}" srcOrd="0" destOrd="0" presId="urn:microsoft.com/office/officeart/2009/3/layout/RandomtoResultProcess"/>
    <dgm:cxn modelId="{79ADF7AC-9D4C-47DA-9F00-B9409B0EBCC4}" type="presParOf" srcId="{845A5989-3164-441A-A299-BB09003F8274}" destId="{C56A9CD0-574B-4F0D-AAAF-018634015C04}" srcOrd="1" destOrd="0" presId="urn:microsoft.com/office/officeart/2009/3/layout/RandomtoResultProcess"/>
    <dgm:cxn modelId="{E390F980-0BC0-4E9E-83C2-856F7E329D9D}" type="presParOf" srcId="{2DE95C6F-878F-4373-A80F-DAB0896DCC9C}" destId="{A1E9FB8B-9109-435E-A6AB-EB4B78A212AF}" srcOrd="2" destOrd="0" presId="urn:microsoft.com/office/officeart/2009/3/layout/RandomtoResultProcess"/>
    <dgm:cxn modelId="{F4DFE720-2208-43C5-AA92-358AB8AABD50}" type="presParOf" srcId="{2DE95C6F-878F-4373-A80F-DAB0896DCC9C}" destId="{03B70A1C-A11C-4563-B9EC-17914F659BF6}" srcOrd="3" destOrd="0" presId="urn:microsoft.com/office/officeart/2009/3/layout/RandomtoResultProcess"/>
    <dgm:cxn modelId="{4BCB15EE-4FC5-462A-9ED2-865E69F76659}" type="presParOf" srcId="{03B70A1C-A11C-4563-B9EC-17914F659BF6}" destId="{573E27AF-01A4-49E6-8772-05494DEEF9AE}" srcOrd="0" destOrd="0" presId="urn:microsoft.com/office/officeart/2009/3/layout/RandomtoResultProcess"/>
    <dgm:cxn modelId="{D186D981-84C3-4B27-9596-C879D2283604}" type="presParOf" srcId="{03B70A1C-A11C-4563-B9EC-17914F659BF6}" destId="{34235CB3-B3A3-4344-ADCF-BE2B237CB142}" srcOrd="1" destOrd="0" presId="urn:microsoft.com/office/officeart/2009/3/layout/RandomtoResultProcess"/>
    <dgm:cxn modelId="{B35646CC-3CF6-4D74-B891-B5772711A493}" type="presParOf" srcId="{2DE95C6F-878F-4373-A80F-DAB0896DCC9C}" destId="{7B21BF31-503F-4685-ACDC-B416815C7D43}" srcOrd="4" destOrd="0" presId="urn:microsoft.com/office/officeart/2009/3/layout/RandomtoResultProcess"/>
    <dgm:cxn modelId="{96562D80-402B-4E26-932F-DDBCF1C5F963}" type="presParOf" srcId="{7B21BF31-503F-4685-ACDC-B416815C7D43}" destId="{3E5F6E12-ABC9-47EB-ACDA-07BF48C602B6}" srcOrd="0" destOrd="0" presId="urn:microsoft.com/office/officeart/2009/3/layout/RandomtoResultProcess"/>
    <dgm:cxn modelId="{33A64D7A-3362-4FD4-BE6F-2F965D1619B9}" type="presParOf" srcId="{7B21BF31-503F-4685-ACDC-B416815C7D43}" destId="{C32B5F84-35CD-4BFF-89E8-23536B77D572}" srcOrd="1" destOrd="0" presId="urn:microsoft.com/office/officeart/2009/3/layout/RandomtoResultProcess"/>
    <dgm:cxn modelId="{48755D0E-CDDF-42FA-B721-571975A67936}" type="presParOf" srcId="{7B21BF31-503F-4685-ACDC-B416815C7D43}" destId="{1FB733AE-2F92-40CB-B750-BE2D7789F2D1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43780D-DB76-4165-8C15-586FE3E2FAE5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2C4B855-2117-4D5F-8242-5018C7B8AF1C}">
      <dgm:prSet phldrT="[Текст]" custT="1"/>
      <dgm:spPr/>
      <dgm:t>
        <a:bodyPr anchor="ctr"/>
        <a:lstStyle/>
        <a:p>
          <a:pPr algn="ctr">
            <a:lnSpc>
              <a:spcPts val="10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118 553,85</a:t>
          </a:r>
        </a:p>
        <a:p>
          <a:pPr algn="ctr">
            <a:lnSpc>
              <a:spcPts val="1000"/>
            </a:lnSpc>
            <a:spcAft>
              <a:spcPts val="0"/>
            </a:spcAft>
          </a:pPr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4B5C5A0C-45CE-4B53-9836-36EED75A9343}" type="parTrans" cxnId="{49499F74-9110-4A9E-90EE-A865134AEBD6}">
      <dgm:prSet/>
      <dgm:spPr/>
      <dgm:t>
        <a:bodyPr/>
        <a:lstStyle/>
        <a:p>
          <a:endParaRPr lang="ru-RU"/>
        </a:p>
      </dgm:t>
    </dgm:pt>
    <dgm:pt modelId="{4E31703F-879C-4537-8976-48E71813C7EC}" type="sibTrans" cxnId="{49499F74-9110-4A9E-90EE-A865134AEBD6}">
      <dgm:prSet/>
      <dgm:spPr/>
      <dgm:t>
        <a:bodyPr/>
        <a:lstStyle/>
        <a:p>
          <a:endParaRPr lang="ru-RU"/>
        </a:p>
      </dgm:t>
    </dgm:pt>
    <dgm:pt modelId="{F117BAD2-B1E2-441F-B4FE-8C2EA08902C5}">
      <dgm:prSet phldrT="[Текст]" custT="1"/>
      <dgm:spPr/>
      <dgm:t>
        <a:bodyPr/>
        <a:lstStyle/>
        <a:p>
          <a:pPr algn="ctr">
            <a:lnSpc>
              <a:spcPts val="12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301 566,91</a:t>
          </a:r>
        </a:p>
        <a:p>
          <a:pPr algn="ctr">
            <a:lnSpc>
              <a:spcPts val="1200"/>
            </a:lnSpc>
            <a:spcAft>
              <a:spcPts val="0"/>
            </a:spcAft>
          </a:pP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243B102B-622F-401B-A9E1-A3CFE286D12B}" type="parTrans" cxnId="{284CF1E3-CA58-43B7-8195-87041EFA4202}">
      <dgm:prSet/>
      <dgm:spPr/>
      <dgm:t>
        <a:bodyPr/>
        <a:lstStyle/>
        <a:p>
          <a:endParaRPr lang="ru-RU"/>
        </a:p>
      </dgm:t>
    </dgm:pt>
    <dgm:pt modelId="{E1F98CEA-BC93-4B7D-8E07-2AFB9777E850}" type="sibTrans" cxnId="{284CF1E3-CA58-43B7-8195-87041EFA4202}">
      <dgm:prSet/>
      <dgm:spPr/>
      <dgm:t>
        <a:bodyPr/>
        <a:lstStyle/>
        <a:p>
          <a:endParaRPr lang="ru-RU"/>
        </a:p>
      </dgm:t>
    </dgm:pt>
    <dgm:pt modelId="{B3EE0BFA-FDF4-4126-8E0B-8F45C2E40E2A}">
      <dgm:prSet phldrT="[Текст]" custT="1"/>
      <dgm:spPr/>
      <dgm:t>
        <a:bodyPr/>
        <a:lstStyle/>
        <a:p>
          <a:pPr algn="ctr">
            <a:lnSpc>
              <a:spcPts val="12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2 248,89</a:t>
          </a:r>
        </a:p>
        <a:p>
          <a:pPr algn="ctr">
            <a:lnSpc>
              <a:spcPts val="1200"/>
            </a:lnSpc>
            <a:spcAft>
              <a:spcPts val="0"/>
            </a:spcAft>
          </a:pP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D0D0CDAD-C857-468C-818E-6F17B7324978}" type="parTrans" cxnId="{FBF3A1BA-FE11-473C-BF8A-FB736320965A}">
      <dgm:prSet/>
      <dgm:spPr/>
      <dgm:t>
        <a:bodyPr/>
        <a:lstStyle/>
        <a:p>
          <a:endParaRPr lang="ru-RU"/>
        </a:p>
      </dgm:t>
    </dgm:pt>
    <dgm:pt modelId="{CC27CF35-E1A1-4F4B-91D8-9B6C4398F3A2}" type="sibTrans" cxnId="{FBF3A1BA-FE11-473C-BF8A-FB736320965A}">
      <dgm:prSet/>
      <dgm:spPr/>
      <dgm:t>
        <a:bodyPr/>
        <a:lstStyle/>
        <a:p>
          <a:endParaRPr lang="ru-RU"/>
        </a:p>
      </dgm:t>
    </dgm:pt>
    <dgm:pt modelId="{4975C584-B062-42B1-A89B-E120C1D4C25E}" type="pres">
      <dgm:prSet presAssocID="{1643780D-DB76-4165-8C15-586FE3E2FA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84094-83CE-4836-BD89-EFCF236401F3}" type="pres">
      <dgm:prSet presAssocID="{E2C4B855-2117-4D5F-8242-5018C7B8AF1C}" presName="parentLin" presStyleCnt="0"/>
      <dgm:spPr/>
    </dgm:pt>
    <dgm:pt modelId="{1AECFCD7-1DBE-4AAB-88A5-C8A0C210DAA4}" type="pres">
      <dgm:prSet presAssocID="{E2C4B855-2117-4D5F-8242-5018C7B8AF1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AAC7E57-422A-43E1-91CF-451BCB815CE7}" type="pres">
      <dgm:prSet presAssocID="{E2C4B855-2117-4D5F-8242-5018C7B8AF1C}" presName="parentText" presStyleLbl="node1" presStyleIdx="0" presStyleCnt="3" custScaleX="95787" custScaleY="1449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10EFC-DB2E-4260-9EE7-11727961CDD3}" type="pres">
      <dgm:prSet presAssocID="{E2C4B855-2117-4D5F-8242-5018C7B8AF1C}" presName="negativeSpace" presStyleCnt="0"/>
      <dgm:spPr/>
    </dgm:pt>
    <dgm:pt modelId="{8F7D6F8F-8F32-47A3-9C19-5A0C270F0A15}" type="pres">
      <dgm:prSet presAssocID="{E2C4B855-2117-4D5F-8242-5018C7B8AF1C}" presName="childText" presStyleLbl="conFgAcc1" presStyleIdx="0" presStyleCnt="3">
        <dgm:presLayoutVars>
          <dgm:bulletEnabled val="1"/>
        </dgm:presLayoutVars>
      </dgm:prSet>
      <dgm:spPr/>
    </dgm:pt>
    <dgm:pt modelId="{FA22B870-F4C8-4EF8-A403-5CD8C877A626}" type="pres">
      <dgm:prSet presAssocID="{4E31703F-879C-4537-8976-48E71813C7EC}" presName="spaceBetweenRectangles" presStyleCnt="0"/>
      <dgm:spPr/>
    </dgm:pt>
    <dgm:pt modelId="{721B4CE5-ADFC-45EF-BF4A-F863703D32D3}" type="pres">
      <dgm:prSet presAssocID="{F117BAD2-B1E2-441F-B4FE-8C2EA08902C5}" presName="parentLin" presStyleCnt="0"/>
      <dgm:spPr/>
    </dgm:pt>
    <dgm:pt modelId="{971E30A3-ECBD-47F1-85E7-0A913D4916D3}" type="pres">
      <dgm:prSet presAssocID="{F117BAD2-B1E2-441F-B4FE-8C2EA08902C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64F545D-0520-44BA-A7FE-DCDDB8E5BB86}" type="pres">
      <dgm:prSet presAssocID="{F117BAD2-B1E2-441F-B4FE-8C2EA08902C5}" presName="parentText" presStyleLbl="node1" presStyleIdx="1" presStyleCnt="3" custScaleX="95787" custScaleY="1449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28F2C-3845-4409-8921-FB0199EC1224}" type="pres">
      <dgm:prSet presAssocID="{F117BAD2-B1E2-441F-B4FE-8C2EA08902C5}" presName="negativeSpace" presStyleCnt="0"/>
      <dgm:spPr/>
    </dgm:pt>
    <dgm:pt modelId="{800E9DDC-1B86-43A2-A690-0F55F006F7D9}" type="pres">
      <dgm:prSet presAssocID="{F117BAD2-B1E2-441F-B4FE-8C2EA08902C5}" presName="childText" presStyleLbl="conFgAcc1" presStyleIdx="1" presStyleCnt="3">
        <dgm:presLayoutVars>
          <dgm:bulletEnabled val="1"/>
        </dgm:presLayoutVars>
      </dgm:prSet>
      <dgm:spPr/>
    </dgm:pt>
    <dgm:pt modelId="{10DDF0C6-1864-42E9-8293-7420B2C540D7}" type="pres">
      <dgm:prSet presAssocID="{E1F98CEA-BC93-4B7D-8E07-2AFB9777E850}" presName="spaceBetweenRectangles" presStyleCnt="0"/>
      <dgm:spPr/>
    </dgm:pt>
    <dgm:pt modelId="{FB3FC7C8-6B5A-4463-A141-6301B20AA1B1}" type="pres">
      <dgm:prSet presAssocID="{B3EE0BFA-FDF4-4126-8E0B-8F45C2E40E2A}" presName="parentLin" presStyleCnt="0"/>
      <dgm:spPr/>
    </dgm:pt>
    <dgm:pt modelId="{CFC6179F-D20F-404E-8112-6AC579312D34}" type="pres">
      <dgm:prSet presAssocID="{B3EE0BFA-FDF4-4126-8E0B-8F45C2E40E2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96AB286-CC3B-4069-BFB7-3F4BE1C2D861}" type="pres">
      <dgm:prSet presAssocID="{B3EE0BFA-FDF4-4126-8E0B-8F45C2E40E2A}" presName="parentText" presStyleLbl="node1" presStyleIdx="2" presStyleCnt="3" custScaleX="95787" custScaleY="1449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B466F-3AD7-43BF-B0D1-D7152069177F}" type="pres">
      <dgm:prSet presAssocID="{B3EE0BFA-FDF4-4126-8E0B-8F45C2E40E2A}" presName="negativeSpace" presStyleCnt="0"/>
      <dgm:spPr/>
    </dgm:pt>
    <dgm:pt modelId="{56FA6F16-0043-4654-9530-2585101E4B37}" type="pres">
      <dgm:prSet presAssocID="{B3EE0BFA-FDF4-4126-8E0B-8F45C2E40E2A}" presName="childText" presStyleLbl="conFgAcc1" presStyleIdx="2" presStyleCnt="3" custLinFactNeighborX="-1286" custLinFactNeighborY="-8423">
        <dgm:presLayoutVars>
          <dgm:bulletEnabled val="1"/>
        </dgm:presLayoutVars>
      </dgm:prSet>
      <dgm:spPr/>
    </dgm:pt>
  </dgm:ptLst>
  <dgm:cxnLst>
    <dgm:cxn modelId="{ADE90017-AAC0-4BB8-99B9-EB51595680B1}" type="presOf" srcId="{B3EE0BFA-FDF4-4126-8E0B-8F45C2E40E2A}" destId="{CFC6179F-D20F-404E-8112-6AC579312D34}" srcOrd="0" destOrd="0" presId="urn:microsoft.com/office/officeart/2005/8/layout/list1"/>
    <dgm:cxn modelId="{40B7226B-607F-42EF-968B-4A2055503898}" type="presOf" srcId="{F117BAD2-B1E2-441F-B4FE-8C2EA08902C5}" destId="{971E30A3-ECBD-47F1-85E7-0A913D4916D3}" srcOrd="0" destOrd="0" presId="urn:microsoft.com/office/officeart/2005/8/layout/list1"/>
    <dgm:cxn modelId="{B739FA9B-42C6-411C-B121-64877E6789BB}" type="presOf" srcId="{E2C4B855-2117-4D5F-8242-5018C7B8AF1C}" destId="{8AAC7E57-422A-43E1-91CF-451BCB815CE7}" srcOrd="1" destOrd="0" presId="urn:microsoft.com/office/officeart/2005/8/layout/list1"/>
    <dgm:cxn modelId="{85B60D1F-3F0C-4DAB-A39A-85349FA362E1}" type="presOf" srcId="{F117BAD2-B1E2-441F-B4FE-8C2EA08902C5}" destId="{764F545D-0520-44BA-A7FE-DCDDB8E5BB86}" srcOrd="1" destOrd="0" presId="urn:microsoft.com/office/officeart/2005/8/layout/list1"/>
    <dgm:cxn modelId="{1FE972CE-7E23-483A-8451-F1055C00D89B}" type="presOf" srcId="{B3EE0BFA-FDF4-4126-8E0B-8F45C2E40E2A}" destId="{196AB286-CC3B-4069-BFB7-3F4BE1C2D861}" srcOrd="1" destOrd="0" presId="urn:microsoft.com/office/officeart/2005/8/layout/list1"/>
    <dgm:cxn modelId="{49499F74-9110-4A9E-90EE-A865134AEBD6}" srcId="{1643780D-DB76-4165-8C15-586FE3E2FAE5}" destId="{E2C4B855-2117-4D5F-8242-5018C7B8AF1C}" srcOrd="0" destOrd="0" parTransId="{4B5C5A0C-45CE-4B53-9836-36EED75A9343}" sibTransId="{4E31703F-879C-4537-8976-48E71813C7EC}"/>
    <dgm:cxn modelId="{1AD8B44D-ACE4-43F1-A274-6C82F52FEC67}" type="presOf" srcId="{E2C4B855-2117-4D5F-8242-5018C7B8AF1C}" destId="{1AECFCD7-1DBE-4AAB-88A5-C8A0C210DAA4}" srcOrd="0" destOrd="0" presId="urn:microsoft.com/office/officeart/2005/8/layout/list1"/>
    <dgm:cxn modelId="{284CF1E3-CA58-43B7-8195-87041EFA4202}" srcId="{1643780D-DB76-4165-8C15-586FE3E2FAE5}" destId="{F117BAD2-B1E2-441F-B4FE-8C2EA08902C5}" srcOrd="1" destOrd="0" parTransId="{243B102B-622F-401B-A9E1-A3CFE286D12B}" sibTransId="{E1F98CEA-BC93-4B7D-8E07-2AFB9777E850}"/>
    <dgm:cxn modelId="{FEEE2293-BFF1-4903-B679-7247B7E34A31}" type="presOf" srcId="{1643780D-DB76-4165-8C15-586FE3E2FAE5}" destId="{4975C584-B062-42B1-A89B-E120C1D4C25E}" srcOrd="0" destOrd="0" presId="urn:microsoft.com/office/officeart/2005/8/layout/list1"/>
    <dgm:cxn modelId="{FBF3A1BA-FE11-473C-BF8A-FB736320965A}" srcId="{1643780D-DB76-4165-8C15-586FE3E2FAE5}" destId="{B3EE0BFA-FDF4-4126-8E0B-8F45C2E40E2A}" srcOrd="2" destOrd="0" parTransId="{D0D0CDAD-C857-468C-818E-6F17B7324978}" sibTransId="{CC27CF35-E1A1-4F4B-91D8-9B6C4398F3A2}"/>
    <dgm:cxn modelId="{6CA4DBBC-3506-48F2-8F36-211E33F16F09}" type="presParOf" srcId="{4975C584-B062-42B1-A89B-E120C1D4C25E}" destId="{B8484094-83CE-4836-BD89-EFCF236401F3}" srcOrd="0" destOrd="0" presId="urn:microsoft.com/office/officeart/2005/8/layout/list1"/>
    <dgm:cxn modelId="{AFDA907A-8180-42E4-90BC-B8D4CA5B4297}" type="presParOf" srcId="{B8484094-83CE-4836-BD89-EFCF236401F3}" destId="{1AECFCD7-1DBE-4AAB-88A5-C8A0C210DAA4}" srcOrd="0" destOrd="0" presId="urn:microsoft.com/office/officeart/2005/8/layout/list1"/>
    <dgm:cxn modelId="{620F95E6-5723-422B-A5E5-784ECEBF7BDA}" type="presParOf" srcId="{B8484094-83CE-4836-BD89-EFCF236401F3}" destId="{8AAC7E57-422A-43E1-91CF-451BCB815CE7}" srcOrd="1" destOrd="0" presId="urn:microsoft.com/office/officeart/2005/8/layout/list1"/>
    <dgm:cxn modelId="{95B817B5-50BC-4E0A-834D-EDA624F1A209}" type="presParOf" srcId="{4975C584-B062-42B1-A89B-E120C1D4C25E}" destId="{40810EFC-DB2E-4260-9EE7-11727961CDD3}" srcOrd="1" destOrd="0" presId="urn:microsoft.com/office/officeart/2005/8/layout/list1"/>
    <dgm:cxn modelId="{2EDAB847-8360-478D-AC5F-04AA298C3A5E}" type="presParOf" srcId="{4975C584-B062-42B1-A89B-E120C1D4C25E}" destId="{8F7D6F8F-8F32-47A3-9C19-5A0C270F0A15}" srcOrd="2" destOrd="0" presId="urn:microsoft.com/office/officeart/2005/8/layout/list1"/>
    <dgm:cxn modelId="{590830AF-25B4-4662-867B-85854D1235B7}" type="presParOf" srcId="{4975C584-B062-42B1-A89B-E120C1D4C25E}" destId="{FA22B870-F4C8-4EF8-A403-5CD8C877A626}" srcOrd="3" destOrd="0" presId="urn:microsoft.com/office/officeart/2005/8/layout/list1"/>
    <dgm:cxn modelId="{1F52ABCD-9735-49EB-86E5-FD6D030D8FEC}" type="presParOf" srcId="{4975C584-B062-42B1-A89B-E120C1D4C25E}" destId="{721B4CE5-ADFC-45EF-BF4A-F863703D32D3}" srcOrd="4" destOrd="0" presId="urn:microsoft.com/office/officeart/2005/8/layout/list1"/>
    <dgm:cxn modelId="{53108838-4121-45FC-A899-9D63966EF8C5}" type="presParOf" srcId="{721B4CE5-ADFC-45EF-BF4A-F863703D32D3}" destId="{971E30A3-ECBD-47F1-85E7-0A913D4916D3}" srcOrd="0" destOrd="0" presId="urn:microsoft.com/office/officeart/2005/8/layout/list1"/>
    <dgm:cxn modelId="{8F13D1AB-6199-4B39-8141-352B97DA833A}" type="presParOf" srcId="{721B4CE5-ADFC-45EF-BF4A-F863703D32D3}" destId="{764F545D-0520-44BA-A7FE-DCDDB8E5BB86}" srcOrd="1" destOrd="0" presId="urn:microsoft.com/office/officeart/2005/8/layout/list1"/>
    <dgm:cxn modelId="{1803C82C-046B-4178-876B-BF19F45AE1DD}" type="presParOf" srcId="{4975C584-B062-42B1-A89B-E120C1D4C25E}" destId="{10428F2C-3845-4409-8921-FB0199EC1224}" srcOrd="5" destOrd="0" presId="urn:microsoft.com/office/officeart/2005/8/layout/list1"/>
    <dgm:cxn modelId="{B5220D91-B37D-4B96-82A1-121135361175}" type="presParOf" srcId="{4975C584-B062-42B1-A89B-E120C1D4C25E}" destId="{800E9DDC-1B86-43A2-A690-0F55F006F7D9}" srcOrd="6" destOrd="0" presId="urn:microsoft.com/office/officeart/2005/8/layout/list1"/>
    <dgm:cxn modelId="{4D57F376-3D30-417E-91F7-9332CD6DCE26}" type="presParOf" srcId="{4975C584-B062-42B1-A89B-E120C1D4C25E}" destId="{10DDF0C6-1864-42E9-8293-7420B2C540D7}" srcOrd="7" destOrd="0" presId="urn:microsoft.com/office/officeart/2005/8/layout/list1"/>
    <dgm:cxn modelId="{043BD92C-3F23-4BFE-9236-CFB53C356F3B}" type="presParOf" srcId="{4975C584-B062-42B1-A89B-E120C1D4C25E}" destId="{FB3FC7C8-6B5A-4463-A141-6301B20AA1B1}" srcOrd="8" destOrd="0" presId="urn:microsoft.com/office/officeart/2005/8/layout/list1"/>
    <dgm:cxn modelId="{84F259E2-EBA4-499E-9534-8015247A68A7}" type="presParOf" srcId="{FB3FC7C8-6B5A-4463-A141-6301B20AA1B1}" destId="{CFC6179F-D20F-404E-8112-6AC579312D34}" srcOrd="0" destOrd="0" presId="urn:microsoft.com/office/officeart/2005/8/layout/list1"/>
    <dgm:cxn modelId="{91F5A89E-C8B0-48D6-ADF8-B3D01A9D2B15}" type="presParOf" srcId="{FB3FC7C8-6B5A-4463-A141-6301B20AA1B1}" destId="{196AB286-CC3B-4069-BFB7-3F4BE1C2D861}" srcOrd="1" destOrd="0" presId="urn:microsoft.com/office/officeart/2005/8/layout/list1"/>
    <dgm:cxn modelId="{06A5C877-51DD-44AE-9014-51E633A7B44A}" type="presParOf" srcId="{4975C584-B062-42B1-A89B-E120C1D4C25E}" destId="{5FAB466F-3AD7-43BF-B0D1-D7152069177F}" srcOrd="9" destOrd="0" presId="urn:microsoft.com/office/officeart/2005/8/layout/list1"/>
    <dgm:cxn modelId="{49FBD569-2760-4D7E-B274-16D832288B16}" type="presParOf" srcId="{4975C584-B062-42B1-A89B-E120C1D4C25E}" destId="{56FA6F16-0043-4654-9530-2585101E4B3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DFF230-4FF3-4888-952F-789BC0EBAD1B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EA865FD-C7CE-437F-8AFE-12E73BAA0B94}">
      <dgm:prSet phldrT="[Текст]" custT="1"/>
      <dgm:spPr/>
      <dgm:t>
        <a:bodyPr/>
        <a:lstStyle/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Начато строительство детского сада на 300</a:t>
          </a:r>
        </a:p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мест (г. Михайловск, ул. Ботаническая 34/1)</a:t>
          </a:r>
        </a:p>
      </dgm:t>
    </dgm:pt>
    <dgm:pt modelId="{73CA7148-2109-46A5-AE02-E27D895F7F63}" type="parTrans" cxnId="{61A84AC8-BF45-4AAB-83CA-046390B51FC2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D0F2B93B-CFCD-4BF7-AF72-6183233B4BE0}" type="sibTrans" cxnId="{61A84AC8-BF45-4AAB-83CA-046390B51FC2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5F12C1AF-0498-4C33-AFDA-6B4997849017}">
      <dgm:prSet phldrT="[Текст]" custT="1"/>
      <dgm:spPr/>
      <dgm:t>
        <a:bodyPr/>
        <a:lstStyle/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Произведены ежемесячные денежные выплаты в случае рождения третьего ребенка (и последующих)</a:t>
          </a:r>
        </a:p>
      </dgm:t>
    </dgm:pt>
    <dgm:pt modelId="{F2DFB516-4FB8-4C3D-B56A-A358BA4B5328}" type="parTrans" cxnId="{65E775E6-64E8-45F4-8B71-E67DE98213E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FF36419-5A2F-483B-9EFF-ADE101F8C3BE}" type="sibTrans" cxnId="{65E775E6-64E8-45F4-8B71-E67DE98213E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D400AB0-4B08-4D11-A537-5205D574A20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Выполнены работы по благоустройству пешеходной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зоны вдоль реки </a:t>
          </a:r>
          <a:r>
            <a:rPr lang="ru-RU" sz="900" b="1" dirty="0" err="1">
              <a:latin typeface="Arial Narrow" panose="020B0606020202030204" pitchFamily="34" charset="0"/>
              <a:cs typeface="Times New Roman" panose="02020603050405020304" pitchFamily="18" charset="0"/>
            </a:rPr>
            <a:t>Чла</a:t>
          </a:r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в г. Михайловске.</a:t>
          </a:r>
        </a:p>
      </dgm:t>
    </dgm:pt>
    <dgm:pt modelId="{25998FD1-B25D-4BF7-ACEC-DDFF2D877176}" type="parTrans" cxnId="{429E98C9-67B1-4EC3-856F-95C9EC26B33C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791070B-22FB-4993-98ED-7A2B81622698}" type="sibTrans" cxnId="{429E98C9-67B1-4EC3-856F-95C9EC26B33C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0BC6D7D-3E14-4057-853D-9E07DB3ACC99}">
      <dgm:prSet custT="1"/>
      <dgm:spPr/>
      <dgm:t>
        <a:bodyPr/>
        <a:lstStyle/>
        <a:p>
          <a:pPr marL="0" indent="0"/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Проведен капитальный ремонт </a:t>
          </a:r>
        </a:p>
        <a:p>
          <a:pPr marL="0" indent="0"/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в МБОУ «СОШ № 12» с. Татарка»</a:t>
          </a:r>
        </a:p>
      </dgm:t>
    </dgm:pt>
    <dgm:pt modelId="{E939C276-FC27-47A2-AD3B-E72AD17AB57A}" type="parTrans" cxnId="{5031A692-83C6-4FA0-AE01-70E1216F67F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6AD6B5C-457F-49D6-9683-59FDD173EF3D}" type="sibTrans" cxnId="{5031A692-83C6-4FA0-AE01-70E1216F67F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0D8FFB4-EF29-4477-B4EB-7C6844F5EEC2}">
      <dgm:prSet custT="1"/>
      <dgm:spPr/>
      <dgm:t>
        <a:bodyPr/>
        <a:lstStyle/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Осуществлены выплаты советникам директора по воспитанию детей),а так же выплаты ежемесячного денежного вознаграждения за классное руководство педагогическим работникам</a:t>
          </a:r>
        </a:p>
      </dgm:t>
    </dgm:pt>
    <dgm:pt modelId="{15A69D6C-594F-49BD-98B7-A3CDA13B94D9}" type="parTrans" cxnId="{F7DEAC5E-EA51-420D-834D-94B0D841234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4EE58A4-1222-49D5-A433-FA378C7E7375}" type="sibTrans" cxnId="{F7DEAC5E-EA51-420D-834D-94B0D8412345}">
      <dgm:prSet/>
      <dgm:spPr/>
      <dgm:t>
        <a:bodyPr/>
        <a:lstStyle/>
        <a:p>
          <a:endParaRPr lang="ru-RU" sz="20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5D697A8-C3E2-4D0B-A83C-A68BC55A2962}">
      <dgm:prSet custT="1"/>
      <dgm:spPr/>
      <dgm:t>
        <a:bodyPr/>
        <a:lstStyle/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Капитальный ремонт здания МКУК </a:t>
          </a:r>
        </a:p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«Культурно –досуговый центр  </a:t>
          </a:r>
        </a:p>
        <a:p>
          <a:r>
            <a:rPr lang="ru-RU" sz="900" b="1" dirty="0">
              <a:latin typeface="Arial Narrow" panose="020B0606020202030204" pitchFamily="34" charset="0"/>
              <a:cs typeface="Times New Roman" panose="02020603050405020304" pitchFamily="18" charset="0"/>
            </a:rPr>
            <a:t>с. Татарка</a:t>
          </a:r>
        </a:p>
      </dgm:t>
    </dgm:pt>
    <dgm:pt modelId="{F962FA2E-4925-459A-8A8C-734433675D95}" type="parTrans" cxnId="{3043A0FF-2000-4626-98DB-13C8AE454068}">
      <dgm:prSet/>
      <dgm:spPr/>
      <dgm:t>
        <a:bodyPr/>
        <a:lstStyle/>
        <a:p>
          <a:endParaRPr lang="ru-RU"/>
        </a:p>
      </dgm:t>
    </dgm:pt>
    <dgm:pt modelId="{89F125F3-0C4F-4F57-B710-CF5F4ACEC7DF}" type="sibTrans" cxnId="{3043A0FF-2000-4626-98DB-13C8AE454068}">
      <dgm:prSet/>
      <dgm:spPr/>
      <dgm:t>
        <a:bodyPr/>
        <a:lstStyle/>
        <a:p>
          <a:endParaRPr lang="ru-RU"/>
        </a:p>
      </dgm:t>
    </dgm:pt>
    <dgm:pt modelId="{5376F86C-3D30-4973-A27E-EBB2AB2C4CAE}" type="pres">
      <dgm:prSet presAssocID="{A0DFF230-4FF3-4888-952F-789BC0EBAD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56852E1-4AF1-4A34-B920-75DAA6B79FF2}" type="pres">
      <dgm:prSet presAssocID="{A0DFF230-4FF3-4888-952F-789BC0EBAD1B}" presName="Name1" presStyleCnt="0"/>
      <dgm:spPr/>
    </dgm:pt>
    <dgm:pt modelId="{7E2BE450-1BA8-419A-8964-BEC133AAC95B}" type="pres">
      <dgm:prSet presAssocID="{A0DFF230-4FF3-4888-952F-789BC0EBAD1B}" presName="cycle" presStyleCnt="0"/>
      <dgm:spPr/>
    </dgm:pt>
    <dgm:pt modelId="{727C77A9-8E81-48A3-996D-6AEC1435EC6D}" type="pres">
      <dgm:prSet presAssocID="{A0DFF230-4FF3-4888-952F-789BC0EBAD1B}" presName="srcNode" presStyleLbl="node1" presStyleIdx="0" presStyleCnt="6"/>
      <dgm:spPr/>
    </dgm:pt>
    <dgm:pt modelId="{1B707B88-E5E5-46F3-B0F3-402D66DA338E}" type="pres">
      <dgm:prSet presAssocID="{A0DFF230-4FF3-4888-952F-789BC0EBAD1B}" presName="conn" presStyleLbl="parChTrans1D2" presStyleIdx="0" presStyleCnt="1" custScaleX="94886" custScaleY="123494" custLinFactNeighborX="1574" custLinFactNeighborY="2819"/>
      <dgm:spPr/>
      <dgm:t>
        <a:bodyPr/>
        <a:lstStyle/>
        <a:p>
          <a:endParaRPr lang="ru-RU"/>
        </a:p>
      </dgm:t>
    </dgm:pt>
    <dgm:pt modelId="{E808576C-294D-4FD6-BFA8-C72811057BA9}" type="pres">
      <dgm:prSet presAssocID="{A0DFF230-4FF3-4888-952F-789BC0EBAD1B}" presName="extraNode" presStyleLbl="node1" presStyleIdx="0" presStyleCnt="6"/>
      <dgm:spPr/>
    </dgm:pt>
    <dgm:pt modelId="{5E01C6AA-B36B-490F-81BE-4B754D69EA24}" type="pres">
      <dgm:prSet presAssocID="{A0DFF230-4FF3-4888-952F-789BC0EBAD1B}" presName="dstNode" presStyleLbl="node1" presStyleIdx="0" presStyleCnt="6"/>
      <dgm:spPr/>
    </dgm:pt>
    <dgm:pt modelId="{C34CB8F2-E9B6-4A21-8862-B0C1F38ED72A}" type="pres">
      <dgm:prSet presAssocID="{AEA865FD-C7CE-437F-8AFE-12E73BAA0B94}" presName="text_1" presStyleLbl="node1" presStyleIdx="0" presStyleCnt="6" custScaleX="89922" custScaleY="121722" custLinFactNeighborX="5159" custLinFactNeighborY="-82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E5529-057C-434B-B7D3-71706BBFAC4B}" type="pres">
      <dgm:prSet presAssocID="{AEA865FD-C7CE-437F-8AFE-12E73BAA0B94}" presName="accent_1" presStyleCnt="0"/>
      <dgm:spPr/>
    </dgm:pt>
    <dgm:pt modelId="{5CC6F3A6-8325-4BC5-A10E-621BC6F957EB}" type="pres">
      <dgm:prSet presAssocID="{AEA865FD-C7CE-437F-8AFE-12E73BAA0B94}" presName="accentRepeatNode" presStyleLbl="solidFgAcc1" presStyleIdx="0" presStyleCnt="6" custScaleX="73599" custScaleY="73862" custLinFactNeighborX="-3402" custLinFactNeighborY="-57347"/>
      <dgm:spPr/>
    </dgm:pt>
    <dgm:pt modelId="{B950DB6D-4E1B-4D81-BB4B-93744C4E934E}" type="pres">
      <dgm:prSet presAssocID="{5F12C1AF-0498-4C33-AFDA-6B4997849017}" presName="text_2" presStyleLbl="node1" presStyleIdx="1" presStyleCnt="6" custScaleX="95610" custScaleY="132835" custLinFactNeighborX="4298" custLinFactNeighborY="-43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CABFF-8005-482F-BC85-25DEFA756258}" type="pres">
      <dgm:prSet presAssocID="{5F12C1AF-0498-4C33-AFDA-6B4997849017}" presName="accent_2" presStyleCnt="0"/>
      <dgm:spPr/>
    </dgm:pt>
    <dgm:pt modelId="{8919F5AB-DB31-478C-BE9E-35EBFBEB3219}" type="pres">
      <dgm:prSet presAssocID="{5F12C1AF-0498-4C33-AFDA-6B4997849017}" presName="accentRepeatNode" presStyleLbl="solidFgAcc1" presStyleIdx="1" presStyleCnt="6" custScaleX="73599" custScaleY="79891" custLinFactNeighborX="-32238" custLinFactNeighborY="-41426"/>
      <dgm:spPr/>
    </dgm:pt>
    <dgm:pt modelId="{F816F458-ED82-4090-9034-E69BFF1107FC}" type="pres">
      <dgm:prSet presAssocID="{85D697A8-C3E2-4D0B-A83C-A68BC55A2962}" presName="text_3" presStyleLbl="node1" presStyleIdx="2" presStyleCnt="6" custScaleX="97950" custScaleY="138208" custLinFactNeighborX="3272" custLinFactNeighborY="-16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49DD0-6D40-485B-B406-E2B88588306B}" type="pres">
      <dgm:prSet presAssocID="{85D697A8-C3E2-4D0B-A83C-A68BC55A2962}" presName="accent_3" presStyleCnt="0"/>
      <dgm:spPr/>
    </dgm:pt>
    <dgm:pt modelId="{16239617-90B2-4B81-A033-63CB234C1620}" type="pres">
      <dgm:prSet presAssocID="{85D697A8-C3E2-4D0B-A83C-A68BC55A2962}" presName="accentRepeatNode" presStyleLbl="solidFgAcc1" presStyleIdx="2" presStyleCnt="6" custScaleX="81778" custScaleY="85379" custLinFactNeighborX="-46640" custLinFactNeighborY="-23113"/>
      <dgm:spPr/>
    </dgm:pt>
    <dgm:pt modelId="{33C676A5-9616-4AA2-B206-5F315B4D5F3E}" type="pres">
      <dgm:prSet presAssocID="{1D400AB0-4B08-4D11-A537-5205D574A20F}" presName="text_4" presStyleLbl="node1" presStyleIdx="3" presStyleCnt="6" custScaleX="90439" custScaleY="176217" custLinFactNeighborX="4477" custLinFactNeighborY="2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4B3BE-58E3-4DBE-8625-3D07F4A6E8EE}" type="pres">
      <dgm:prSet presAssocID="{1D400AB0-4B08-4D11-A537-5205D574A20F}" presName="accent_4" presStyleCnt="0"/>
      <dgm:spPr/>
    </dgm:pt>
    <dgm:pt modelId="{9915DAC6-6046-4A60-86ED-2D05A3D2F34F}" type="pres">
      <dgm:prSet presAssocID="{1D400AB0-4B08-4D11-A537-5205D574A20F}" presName="accentRepeatNode" presStyleLbl="solidFgAcc1" presStyleIdx="3" presStyleCnt="6" custScaleX="74283" custScaleY="70522" custLinFactNeighborX="-27362" custLinFactNeighborY="23470"/>
      <dgm:spPr/>
    </dgm:pt>
    <dgm:pt modelId="{9BEFF948-9471-4E8F-B9A8-A67DAAD7FFC1}" type="pres">
      <dgm:prSet presAssocID="{F0BC6D7D-3E14-4057-853D-9E07DB3ACC99}" presName="text_5" presStyleLbl="node1" presStyleIdx="4" presStyleCnt="6" custScaleX="94563" custScaleY="141417" custLinFactNeighborX="880" custLinFactNeighborY="64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AB878-CBA9-4271-B2BD-D73F2A91BCC9}" type="pres">
      <dgm:prSet presAssocID="{F0BC6D7D-3E14-4057-853D-9E07DB3ACC99}" presName="accent_5" presStyleCnt="0"/>
      <dgm:spPr/>
    </dgm:pt>
    <dgm:pt modelId="{A3E02108-1B03-4274-8821-EF9DD0322E4E}" type="pres">
      <dgm:prSet presAssocID="{F0BC6D7D-3E14-4057-853D-9E07DB3ACC99}" presName="accentRepeatNode" presStyleLbl="solidFgAcc1" presStyleIdx="4" presStyleCnt="6" custScaleX="74283" custScaleY="70522" custLinFactNeighborX="-38746" custLinFactNeighborY="68067"/>
      <dgm:spPr/>
    </dgm:pt>
    <dgm:pt modelId="{D846DB97-9AD3-4899-95C0-DD1ACDC55A7A}" type="pres">
      <dgm:prSet presAssocID="{80D8FFB4-EF29-4477-B4EB-7C6844F5EEC2}" presName="text_6" presStyleLbl="node1" presStyleIdx="5" presStyleCnt="6" custScaleX="88417" custScaleY="204003" custLinFactY="70899" custLinFactNeighborX="304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C6520-25E6-497C-BD92-0FAD1F04D2C4}" type="pres">
      <dgm:prSet presAssocID="{80D8FFB4-EF29-4477-B4EB-7C6844F5EEC2}" presName="accent_6" presStyleCnt="0"/>
      <dgm:spPr/>
    </dgm:pt>
    <dgm:pt modelId="{EB0D7920-0057-4685-9F1D-A260433E0632}" type="pres">
      <dgm:prSet presAssocID="{80D8FFB4-EF29-4477-B4EB-7C6844F5EEC2}" presName="accentRepeatNode" presStyleLbl="solidFgAcc1" presStyleIdx="5" presStyleCnt="6" custScaleX="74283" custScaleY="70522" custLinFactY="4821" custLinFactNeighborX="-15741" custLinFactNeighborY="100000"/>
      <dgm:spPr/>
    </dgm:pt>
  </dgm:ptLst>
  <dgm:cxnLst>
    <dgm:cxn modelId="{5031A692-83C6-4FA0-AE01-70E1216F67F5}" srcId="{A0DFF230-4FF3-4888-952F-789BC0EBAD1B}" destId="{F0BC6D7D-3E14-4057-853D-9E07DB3ACC99}" srcOrd="4" destOrd="0" parTransId="{E939C276-FC27-47A2-AD3B-E72AD17AB57A}" sibTransId="{96AD6B5C-457F-49D6-9683-59FDD173EF3D}"/>
    <dgm:cxn modelId="{4CEECB91-025A-4173-B4C3-0B2E2C8CBCA4}" type="presOf" srcId="{85D697A8-C3E2-4D0B-A83C-A68BC55A2962}" destId="{F816F458-ED82-4090-9034-E69BFF1107FC}" srcOrd="0" destOrd="0" presId="urn:microsoft.com/office/officeart/2008/layout/VerticalCurvedList"/>
    <dgm:cxn modelId="{C709F803-C594-43D8-8E45-061C5022B54E}" type="presOf" srcId="{1D400AB0-4B08-4D11-A537-5205D574A20F}" destId="{33C676A5-9616-4AA2-B206-5F315B4D5F3E}" srcOrd="0" destOrd="0" presId="urn:microsoft.com/office/officeart/2008/layout/VerticalCurvedList"/>
    <dgm:cxn modelId="{F26C6968-C272-4B90-8596-FA55A210FFF3}" type="presOf" srcId="{A0DFF230-4FF3-4888-952F-789BC0EBAD1B}" destId="{5376F86C-3D30-4973-A27E-EBB2AB2C4CAE}" srcOrd="0" destOrd="0" presId="urn:microsoft.com/office/officeart/2008/layout/VerticalCurvedList"/>
    <dgm:cxn modelId="{65E775E6-64E8-45F4-8B71-E67DE98213E5}" srcId="{A0DFF230-4FF3-4888-952F-789BC0EBAD1B}" destId="{5F12C1AF-0498-4C33-AFDA-6B4997849017}" srcOrd="1" destOrd="0" parTransId="{F2DFB516-4FB8-4C3D-B56A-A358BA4B5328}" sibTransId="{9FF36419-5A2F-483B-9EFF-ADE101F8C3BE}"/>
    <dgm:cxn modelId="{E481690C-5C54-444E-AF72-7C889C93BD73}" type="presOf" srcId="{AEA865FD-C7CE-437F-8AFE-12E73BAA0B94}" destId="{C34CB8F2-E9B6-4A21-8862-B0C1F38ED72A}" srcOrd="0" destOrd="0" presId="urn:microsoft.com/office/officeart/2008/layout/VerticalCurvedList"/>
    <dgm:cxn modelId="{429E98C9-67B1-4EC3-856F-95C9EC26B33C}" srcId="{A0DFF230-4FF3-4888-952F-789BC0EBAD1B}" destId="{1D400AB0-4B08-4D11-A537-5205D574A20F}" srcOrd="3" destOrd="0" parTransId="{25998FD1-B25D-4BF7-ACEC-DDFF2D877176}" sibTransId="{0791070B-22FB-4993-98ED-7A2B81622698}"/>
    <dgm:cxn modelId="{3043A0FF-2000-4626-98DB-13C8AE454068}" srcId="{A0DFF230-4FF3-4888-952F-789BC0EBAD1B}" destId="{85D697A8-C3E2-4D0B-A83C-A68BC55A2962}" srcOrd="2" destOrd="0" parTransId="{F962FA2E-4925-459A-8A8C-734433675D95}" sibTransId="{89F125F3-0C4F-4F57-B710-CF5F4ACEC7DF}"/>
    <dgm:cxn modelId="{A30BB98A-6AB3-4BFF-BB66-EA50707770E4}" type="presOf" srcId="{5F12C1AF-0498-4C33-AFDA-6B4997849017}" destId="{B950DB6D-4E1B-4D81-BB4B-93744C4E934E}" srcOrd="0" destOrd="0" presId="urn:microsoft.com/office/officeart/2008/layout/VerticalCurvedList"/>
    <dgm:cxn modelId="{F7DEAC5E-EA51-420D-834D-94B0D8412345}" srcId="{A0DFF230-4FF3-4888-952F-789BC0EBAD1B}" destId="{80D8FFB4-EF29-4477-B4EB-7C6844F5EEC2}" srcOrd="5" destOrd="0" parTransId="{15A69D6C-594F-49BD-98B7-A3CDA13B94D9}" sibTransId="{04EE58A4-1222-49D5-A433-FA378C7E7375}"/>
    <dgm:cxn modelId="{7882611F-5F3A-4E5F-A2BF-E160B5B3452B}" type="presOf" srcId="{F0BC6D7D-3E14-4057-853D-9E07DB3ACC99}" destId="{9BEFF948-9471-4E8F-B9A8-A67DAAD7FFC1}" srcOrd="0" destOrd="0" presId="urn:microsoft.com/office/officeart/2008/layout/VerticalCurvedList"/>
    <dgm:cxn modelId="{0D656FBE-5CDA-49F8-80F5-306274D813AE}" type="presOf" srcId="{80D8FFB4-EF29-4477-B4EB-7C6844F5EEC2}" destId="{D846DB97-9AD3-4899-95C0-DD1ACDC55A7A}" srcOrd="0" destOrd="0" presId="urn:microsoft.com/office/officeart/2008/layout/VerticalCurvedList"/>
    <dgm:cxn modelId="{840CE8DB-D076-4F42-A57A-D318F748F40A}" type="presOf" srcId="{D0F2B93B-CFCD-4BF7-AF72-6183233B4BE0}" destId="{1B707B88-E5E5-46F3-B0F3-402D66DA338E}" srcOrd="0" destOrd="0" presId="urn:microsoft.com/office/officeart/2008/layout/VerticalCurvedList"/>
    <dgm:cxn modelId="{61A84AC8-BF45-4AAB-83CA-046390B51FC2}" srcId="{A0DFF230-4FF3-4888-952F-789BC0EBAD1B}" destId="{AEA865FD-C7CE-437F-8AFE-12E73BAA0B94}" srcOrd="0" destOrd="0" parTransId="{73CA7148-2109-46A5-AE02-E27D895F7F63}" sibTransId="{D0F2B93B-CFCD-4BF7-AF72-6183233B4BE0}"/>
    <dgm:cxn modelId="{CD0BB3B1-FE30-4173-9CE7-9923048ABD06}" type="presParOf" srcId="{5376F86C-3D30-4973-A27E-EBB2AB2C4CAE}" destId="{556852E1-4AF1-4A34-B920-75DAA6B79FF2}" srcOrd="0" destOrd="0" presId="urn:microsoft.com/office/officeart/2008/layout/VerticalCurvedList"/>
    <dgm:cxn modelId="{0E7A6A78-44EC-4BC6-A060-CC98EEDA4E62}" type="presParOf" srcId="{556852E1-4AF1-4A34-B920-75DAA6B79FF2}" destId="{7E2BE450-1BA8-419A-8964-BEC133AAC95B}" srcOrd="0" destOrd="0" presId="urn:microsoft.com/office/officeart/2008/layout/VerticalCurvedList"/>
    <dgm:cxn modelId="{A9CA657F-CDBA-438C-A434-C6889D82D4E6}" type="presParOf" srcId="{7E2BE450-1BA8-419A-8964-BEC133AAC95B}" destId="{727C77A9-8E81-48A3-996D-6AEC1435EC6D}" srcOrd="0" destOrd="0" presId="urn:microsoft.com/office/officeart/2008/layout/VerticalCurvedList"/>
    <dgm:cxn modelId="{44CDC4EA-418C-46CA-9EAE-2CA21E527DCC}" type="presParOf" srcId="{7E2BE450-1BA8-419A-8964-BEC133AAC95B}" destId="{1B707B88-E5E5-46F3-B0F3-402D66DA338E}" srcOrd="1" destOrd="0" presId="urn:microsoft.com/office/officeart/2008/layout/VerticalCurvedList"/>
    <dgm:cxn modelId="{349A065F-CBFA-46F2-9A8E-151FE2B037C3}" type="presParOf" srcId="{7E2BE450-1BA8-419A-8964-BEC133AAC95B}" destId="{E808576C-294D-4FD6-BFA8-C72811057BA9}" srcOrd="2" destOrd="0" presId="urn:microsoft.com/office/officeart/2008/layout/VerticalCurvedList"/>
    <dgm:cxn modelId="{6F0EEF90-9353-41F6-AC3E-82E427A7906A}" type="presParOf" srcId="{7E2BE450-1BA8-419A-8964-BEC133AAC95B}" destId="{5E01C6AA-B36B-490F-81BE-4B754D69EA24}" srcOrd="3" destOrd="0" presId="urn:microsoft.com/office/officeart/2008/layout/VerticalCurvedList"/>
    <dgm:cxn modelId="{4AB28440-4924-4E33-A2CC-F44A3A5FC1A8}" type="presParOf" srcId="{556852E1-4AF1-4A34-B920-75DAA6B79FF2}" destId="{C34CB8F2-E9B6-4A21-8862-B0C1F38ED72A}" srcOrd="1" destOrd="0" presId="urn:microsoft.com/office/officeart/2008/layout/VerticalCurvedList"/>
    <dgm:cxn modelId="{EF69A1B8-CD80-4381-80E2-08C7C877109C}" type="presParOf" srcId="{556852E1-4AF1-4A34-B920-75DAA6B79FF2}" destId="{70BE5529-057C-434B-B7D3-71706BBFAC4B}" srcOrd="2" destOrd="0" presId="urn:microsoft.com/office/officeart/2008/layout/VerticalCurvedList"/>
    <dgm:cxn modelId="{ADE54B2D-A407-4C05-997A-501754D4D12D}" type="presParOf" srcId="{70BE5529-057C-434B-B7D3-71706BBFAC4B}" destId="{5CC6F3A6-8325-4BC5-A10E-621BC6F957EB}" srcOrd="0" destOrd="0" presId="urn:microsoft.com/office/officeart/2008/layout/VerticalCurvedList"/>
    <dgm:cxn modelId="{309AA9A4-1A51-4DAA-89AC-2DBFD4708514}" type="presParOf" srcId="{556852E1-4AF1-4A34-B920-75DAA6B79FF2}" destId="{B950DB6D-4E1B-4D81-BB4B-93744C4E934E}" srcOrd="3" destOrd="0" presId="urn:microsoft.com/office/officeart/2008/layout/VerticalCurvedList"/>
    <dgm:cxn modelId="{A5BA581D-A6E2-41E7-BD34-32EE35F1E029}" type="presParOf" srcId="{556852E1-4AF1-4A34-B920-75DAA6B79FF2}" destId="{DF0CABFF-8005-482F-BC85-25DEFA756258}" srcOrd="4" destOrd="0" presId="urn:microsoft.com/office/officeart/2008/layout/VerticalCurvedList"/>
    <dgm:cxn modelId="{9AA7430D-23D5-4014-97B1-5A727242ECC0}" type="presParOf" srcId="{DF0CABFF-8005-482F-BC85-25DEFA756258}" destId="{8919F5AB-DB31-478C-BE9E-35EBFBEB3219}" srcOrd="0" destOrd="0" presId="urn:microsoft.com/office/officeart/2008/layout/VerticalCurvedList"/>
    <dgm:cxn modelId="{688E75BD-8667-4600-AE45-F7131083A6D6}" type="presParOf" srcId="{556852E1-4AF1-4A34-B920-75DAA6B79FF2}" destId="{F816F458-ED82-4090-9034-E69BFF1107FC}" srcOrd="5" destOrd="0" presId="urn:microsoft.com/office/officeart/2008/layout/VerticalCurvedList"/>
    <dgm:cxn modelId="{5F8F703A-1A3E-45CF-9645-D98685D11C3B}" type="presParOf" srcId="{556852E1-4AF1-4A34-B920-75DAA6B79FF2}" destId="{55849DD0-6D40-485B-B406-E2B88588306B}" srcOrd="6" destOrd="0" presId="urn:microsoft.com/office/officeart/2008/layout/VerticalCurvedList"/>
    <dgm:cxn modelId="{AEAC6A70-584A-478A-924F-6FF62FCD230A}" type="presParOf" srcId="{55849DD0-6D40-485B-B406-E2B88588306B}" destId="{16239617-90B2-4B81-A033-63CB234C1620}" srcOrd="0" destOrd="0" presId="urn:microsoft.com/office/officeart/2008/layout/VerticalCurvedList"/>
    <dgm:cxn modelId="{F7C3BC0F-16BC-4CF6-B645-161C76310D17}" type="presParOf" srcId="{556852E1-4AF1-4A34-B920-75DAA6B79FF2}" destId="{33C676A5-9616-4AA2-B206-5F315B4D5F3E}" srcOrd="7" destOrd="0" presId="urn:microsoft.com/office/officeart/2008/layout/VerticalCurvedList"/>
    <dgm:cxn modelId="{A4BA5C9F-29D4-477D-A750-FDF1F8A7FAB1}" type="presParOf" srcId="{556852E1-4AF1-4A34-B920-75DAA6B79FF2}" destId="{7794B3BE-58E3-4DBE-8625-3D07F4A6E8EE}" srcOrd="8" destOrd="0" presId="urn:microsoft.com/office/officeart/2008/layout/VerticalCurvedList"/>
    <dgm:cxn modelId="{4EE7F93A-A847-4C66-BD35-4DB16A25A6E9}" type="presParOf" srcId="{7794B3BE-58E3-4DBE-8625-3D07F4A6E8EE}" destId="{9915DAC6-6046-4A60-86ED-2D05A3D2F34F}" srcOrd="0" destOrd="0" presId="urn:microsoft.com/office/officeart/2008/layout/VerticalCurvedList"/>
    <dgm:cxn modelId="{FC1890AA-30CA-4042-B597-82BA053F0CF7}" type="presParOf" srcId="{556852E1-4AF1-4A34-B920-75DAA6B79FF2}" destId="{9BEFF948-9471-4E8F-B9A8-A67DAAD7FFC1}" srcOrd="9" destOrd="0" presId="urn:microsoft.com/office/officeart/2008/layout/VerticalCurvedList"/>
    <dgm:cxn modelId="{3A6C6406-A570-445C-A2B3-AA909E46A587}" type="presParOf" srcId="{556852E1-4AF1-4A34-B920-75DAA6B79FF2}" destId="{FECAB878-CBA9-4271-B2BD-D73F2A91BCC9}" srcOrd="10" destOrd="0" presId="urn:microsoft.com/office/officeart/2008/layout/VerticalCurvedList"/>
    <dgm:cxn modelId="{83987AAE-8A0B-44C2-AF42-F0F990BC80BE}" type="presParOf" srcId="{FECAB878-CBA9-4271-B2BD-D73F2A91BCC9}" destId="{A3E02108-1B03-4274-8821-EF9DD0322E4E}" srcOrd="0" destOrd="0" presId="urn:microsoft.com/office/officeart/2008/layout/VerticalCurvedList"/>
    <dgm:cxn modelId="{EBEBA29F-3307-4402-B71A-9C4C4F5679EC}" type="presParOf" srcId="{556852E1-4AF1-4A34-B920-75DAA6B79FF2}" destId="{D846DB97-9AD3-4899-95C0-DD1ACDC55A7A}" srcOrd="11" destOrd="0" presId="urn:microsoft.com/office/officeart/2008/layout/VerticalCurvedList"/>
    <dgm:cxn modelId="{6CB2EC1C-4BAE-40A4-879B-CD4A20832A82}" type="presParOf" srcId="{556852E1-4AF1-4A34-B920-75DAA6B79FF2}" destId="{1FAC6520-25E6-497C-BD92-0FAD1F04D2C4}" srcOrd="12" destOrd="0" presId="urn:microsoft.com/office/officeart/2008/layout/VerticalCurvedList"/>
    <dgm:cxn modelId="{DC532E64-3BE2-47F3-9B4D-605B3850B884}" type="presParOf" srcId="{1FAC6520-25E6-497C-BD92-0FAD1F04D2C4}" destId="{EB0D7920-0057-4685-9F1D-A260433E06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AABAF9-1833-4C4C-B416-AAB05EA4A8E8}" type="doc">
      <dgm:prSet loTypeId="urn:microsoft.com/office/officeart/2005/8/layout/cycle4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D569BD-24B0-4308-AC0C-E79ED174517C}">
      <dgm:prSet phldrT="[Текст]" custT="1"/>
      <dgm:spPr/>
      <dgm:t>
        <a:bodyPr lIns="36000"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Питание в садах (местный бюджет)</a:t>
          </a:r>
        </a:p>
      </dgm:t>
    </dgm:pt>
    <dgm:pt modelId="{F685FFBB-BA36-490F-BFD0-68726C8F08AC}" type="parTrans" cxnId="{57D8B214-3984-4724-8A65-8E2FC415910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DF27A-CD81-4222-9BEE-498B74D5290D}" type="sibTrans" cxnId="{57D8B214-3984-4724-8A65-8E2FC415910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8A61F-805D-4F3A-A583-BD0747A0866A}">
      <dgm:prSet phldrT="[Текст]" custT="1"/>
      <dgm:spPr/>
      <dgm:t>
        <a:bodyPr/>
        <a:lstStyle/>
        <a:p>
          <a:r>
            <a:rPr lang="ru-RU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2 736,32</a:t>
          </a:r>
        </a:p>
      </dgm:t>
    </dgm:pt>
    <dgm:pt modelId="{1CE883D0-8FDA-454E-B57C-898963D3BF9D}" type="parTrans" cxnId="{222C33EC-73DE-4C4B-8C68-1C9DB8E221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27F55-B8EF-40C4-A392-679931471A7D}" type="sibTrans" cxnId="{222C33EC-73DE-4C4B-8C68-1C9DB8E221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3258E-4052-409B-A6FF-568248319C31}">
      <dgm:prSet phldrT="[Текст]" custT="1"/>
      <dgm:spPr/>
      <dgm:t>
        <a:bodyPr lIns="108000" rIns="36000"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Питание в школах (местный бюджет) </a:t>
          </a:r>
        </a:p>
      </dgm:t>
    </dgm:pt>
    <dgm:pt modelId="{F869411F-A306-41F1-8196-61746E06AA2F}" type="parTrans" cxnId="{2E664C2B-98BC-4563-A8F4-0CC44242857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89D6D-6FFF-4564-A135-9ADAB57E612D}" type="sibTrans" cxnId="{2E664C2B-98BC-4563-A8F4-0CC44242857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2A0CA3-42E9-4184-9EE4-DDE93BFFB113}">
      <dgm:prSet phldrT="[Текст]" phldr="1" custT="1"/>
      <dgm:spPr/>
      <dgm:t>
        <a:bodyPr/>
        <a:lstStyle/>
        <a:p>
          <a:endParaRPr lang="ru-RU" sz="14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5F93C-22FA-4A20-845F-849271FDF9B8}" type="parTrans" cxnId="{1CF51C5E-9D17-42A5-AAC5-010673C9DD2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459A8B-8982-40E7-8886-C6A768BB0947}" type="sibTrans" cxnId="{1CF51C5E-9D17-42A5-AAC5-010673C9DD2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512D22-FBF7-4B9F-9F98-6F660B86B381}">
      <dgm:prSet phldrT="[Текст]" custT="1"/>
      <dgm:spPr/>
      <dgm:t>
        <a:bodyPr rIns="0"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Дети участников СВО</a:t>
          </a:r>
        </a:p>
      </dgm:t>
    </dgm:pt>
    <dgm:pt modelId="{32F60FBD-4EBE-4417-8934-CD2D14DC03A3}" type="parTrans" cxnId="{808CED3B-E786-406D-AB62-CB443C2B51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9DE25-5DBE-47E3-B29B-AE36DFD7ED23}" type="sibTrans" cxnId="{808CED3B-E786-406D-AB62-CB443C2B51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0E1078-5EF0-4CFB-838B-20EE43E02468}">
      <dgm:prSet phldrT="[Текст]" custT="1"/>
      <dgm:spPr/>
      <dgm:t>
        <a:bodyPr/>
        <a:lstStyle/>
        <a:p>
          <a:r>
            <a:rPr lang="ru-RU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2 736,32</a:t>
          </a:r>
        </a:p>
      </dgm:t>
    </dgm:pt>
    <dgm:pt modelId="{932C047F-DD48-46CE-9568-21CE12F961FB}" type="parTrans" cxnId="{BCBAE3BC-4F76-4534-A2CD-7BD34488C7F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B6B811-66B1-43D3-B74C-7EA24CAA64D8}" type="sibTrans" cxnId="{BCBAE3BC-4F76-4534-A2CD-7BD34488C7F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9CAF5-C0E1-4678-AC5F-2BEE88565FC6}">
      <dgm:prSet phldrT="[Текст]" custT="1"/>
      <dgm:spPr/>
      <dgm:t>
        <a:bodyPr lIns="0"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Льготное питание в начальных классах</a:t>
          </a:r>
        </a:p>
      </dgm:t>
    </dgm:pt>
    <dgm:pt modelId="{C2DB5A4E-7D9B-4E71-BB8D-81E7B39FE5A8}" type="parTrans" cxnId="{5B9492C0-3EA6-443D-B43B-01AC1781DD8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D589DE-79A1-40B8-831F-3CD146EA902D}" type="sibTrans" cxnId="{5B9492C0-3EA6-443D-B43B-01AC1781DD8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2DFBE-6D81-4383-AD44-A2366F5B87DD}">
      <dgm:prSet phldrT="[Текст]" phldr="1" custT="1"/>
      <dgm:spPr/>
      <dgm:t>
        <a:bodyPr/>
        <a:lstStyle/>
        <a:p>
          <a:endParaRPr lang="ru-RU" sz="14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A07321-036F-4EE6-BF0A-AB9D930296FC}" type="parTrans" cxnId="{25329AF8-65A0-4924-A49F-0BCF1895C7D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35F4F5-DDC8-44FE-BBC7-F263670D80ED}" type="sibTrans" cxnId="{25329AF8-65A0-4924-A49F-0BCF1895C7D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9798F-B833-4364-8213-2D3982EE326D}" type="pres">
      <dgm:prSet presAssocID="{7CAABAF9-1833-4C4C-B416-AAB05EA4A8E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BC8AF1-1D4C-4502-BF31-C81CDEF28BB0}" type="pres">
      <dgm:prSet presAssocID="{7CAABAF9-1833-4C4C-B416-AAB05EA4A8E8}" presName="children" presStyleCnt="0"/>
      <dgm:spPr/>
    </dgm:pt>
    <dgm:pt modelId="{0601BC39-9E2A-45A7-8284-923B366709B3}" type="pres">
      <dgm:prSet presAssocID="{7CAABAF9-1833-4C4C-B416-AAB05EA4A8E8}" presName="child1group" presStyleCnt="0"/>
      <dgm:spPr/>
    </dgm:pt>
    <dgm:pt modelId="{E9FC9554-BED3-4AB5-AC3E-B15B58AC40BD}" type="pres">
      <dgm:prSet presAssocID="{7CAABAF9-1833-4C4C-B416-AAB05EA4A8E8}" presName="child1" presStyleLbl="bgAcc1" presStyleIdx="0" presStyleCnt="4"/>
      <dgm:spPr/>
      <dgm:t>
        <a:bodyPr/>
        <a:lstStyle/>
        <a:p>
          <a:endParaRPr lang="ru-RU"/>
        </a:p>
      </dgm:t>
    </dgm:pt>
    <dgm:pt modelId="{87A8FDAB-30F5-4866-BC2D-9AD5CD5D6DD6}" type="pres">
      <dgm:prSet presAssocID="{7CAABAF9-1833-4C4C-B416-AAB05EA4A8E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848E9-6AB2-417F-B490-AB8F8443A619}" type="pres">
      <dgm:prSet presAssocID="{7CAABAF9-1833-4C4C-B416-AAB05EA4A8E8}" presName="child2group" presStyleCnt="0"/>
      <dgm:spPr/>
    </dgm:pt>
    <dgm:pt modelId="{C6D7CA01-DF1B-4490-A333-B7C3666D1AF5}" type="pres">
      <dgm:prSet presAssocID="{7CAABAF9-1833-4C4C-B416-AAB05EA4A8E8}" presName="child2" presStyleLbl="bgAcc1" presStyleIdx="1" presStyleCnt="4"/>
      <dgm:spPr/>
      <dgm:t>
        <a:bodyPr/>
        <a:lstStyle/>
        <a:p>
          <a:endParaRPr lang="ru-RU"/>
        </a:p>
      </dgm:t>
    </dgm:pt>
    <dgm:pt modelId="{769AC545-FD43-4F96-8976-9A177EF525E6}" type="pres">
      <dgm:prSet presAssocID="{7CAABAF9-1833-4C4C-B416-AAB05EA4A8E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36C68-4933-4A7D-945B-20D0569FE73E}" type="pres">
      <dgm:prSet presAssocID="{7CAABAF9-1833-4C4C-B416-AAB05EA4A8E8}" presName="child3group" presStyleCnt="0"/>
      <dgm:spPr/>
    </dgm:pt>
    <dgm:pt modelId="{26773863-8273-4580-AFC7-9A982B9DDBDB}" type="pres">
      <dgm:prSet presAssocID="{7CAABAF9-1833-4C4C-B416-AAB05EA4A8E8}" presName="child3" presStyleLbl="bgAcc1" presStyleIdx="2" presStyleCnt="4"/>
      <dgm:spPr/>
      <dgm:t>
        <a:bodyPr/>
        <a:lstStyle/>
        <a:p>
          <a:endParaRPr lang="ru-RU"/>
        </a:p>
      </dgm:t>
    </dgm:pt>
    <dgm:pt modelId="{49C02173-4486-481E-BFA9-D8A67FEF7802}" type="pres">
      <dgm:prSet presAssocID="{7CAABAF9-1833-4C4C-B416-AAB05EA4A8E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AB89C-2DF2-4239-B614-76861E9A5B4E}" type="pres">
      <dgm:prSet presAssocID="{7CAABAF9-1833-4C4C-B416-AAB05EA4A8E8}" presName="child4group" presStyleCnt="0"/>
      <dgm:spPr/>
    </dgm:pt>
    <dgm:pt modelId="{F20214EF-85BF-4E45-8665-4EB696AFB131}" type="pres">
      <dgm:prSet presAssocID="{7CAABAF9-1833-4C4C-B416-AAB05EA4A8E8}" presName="child4" presStyleLbl="bgAcc1" presStyleIdx="3" presStyleCnt="4"/>
      <dgm:spPr/>
      <dgm:t>
        <a:bodyPr/>
        <a:lstStyle/>
        <a:p>
          <a:endParaRPr lang="ru-RU"/>
        </a:p>
      </dgm:t>
    </dgm:pt>
    <dgm:pt modelId="{A148C2DE-1DAC-4513-A068-4C606B7CFF90}" type="pres">
      <dgm:prSet presAssocID="{7CAABAF9-1833-4C4C-B416-AAB05EA4A8E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FE656-9683-4A42-B8B7-02D7A78F9287}" type="pres">
      <dgm:prSet presAssocID="{7CAABAF9-1833-4C4C-B416-AAB05EA4A8E8}" presName="childPlaceholder" presStyleCnt="0"/>
      <dgm:spPr/>
    </dgm:pt>
    <dgm:pt modelId="{B6B2D2E4-6D7F-449E-AF1C-C31481CA0781}" type="pres">
      <dgm:prSet presAssocID="{7CAABAF9-1833-4C4C-B416-AAB05EA4A8E8}" presName="circle" presStyleCnt="0"/>
      <dgm:spPr/>
    </dgm:pt>
    <dgm:pt modelId="{77BC5631-8970-4BC8-9A6B-50EA3B280536}" type="pres">
      <dgm:prSet presAssocID="{7CAABAF9-1833-4C4C-B416-AAB05EA4A8E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2E24A-BDDE-4F25-A58B-A08E3318B397}" type="pres">
      <dgm:prSet presAssocID="{7CAABAF9-1833-4C4C-B416-AAB05EA4A8E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0FB1C-900B-433B-8658-2831D848C5D5}" type="pres">
      <dgm:prSet presAssocID="{7CAABAF9-1833-4C4C-B416-AAB05EA4A8E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A6780-C34E-44F5-B319-B8A6654A123A}" type="pres">
      <dgm:prSet presAssocID="{7CAABAF9-1833-4C4C-B416-AAB05EA4A8E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0B04D-6356-45FD-8645-901A36583C04}" type="pres">
      <dgm:prSet presAssocID="{7CAABAF9-1833-4C4C-B416-AAB05EA4A8E8}" presName="quadrantPlaceholder" presStyleCnt="0"/>
      <dgm:spPr/>
    </dgm:pt>
    <dgm:pt modelId="{A7F6335B-00DC-49BB-BBE3-81726A65B208}" type="pres">
      <dgm:prSet presAssocID="{7CAABAF9-1833-4C4C-B416-AAB05EA4A8E8}" presName="center1" presStyleLbl="fgShp" presStyleIdx="0" presStyleCnt="2"/>
      <dgm:spPr/>
    </dgm:pt>
    <dgm:pt modelId="{85C8905B-ECC3-4DFF-A64C-FC79E136B11D}" type="pres">
      <dgm:prSet presAssocID="{7CAABAF9-1833-4C4C-B416-AAB05EA4A8E8}" presName="center2" presStyleLbl="fgShp" presStyleIdx="1" presStyleCnt="2"/>
      <dgm:spPr/>
    </dgm:pt>
  </dgm:ptLst>
  <dgm:cxnLst>
    <dgm:cxn modelId="{6C9798B4-A480-4221-8E61-9EB13E72E87D}" type="presOf" srcId="{52D569BD-24B0-4308-AC0C-E79ED174517C}" destId="{77BC5631-8970-4BC8-9A6B-50EA3B280536}" srcOrd="0" destOrd="0" presId="urn:microsoft.com/office/officeart/2005/8/layout/cycle4"/>
    <dgm:cxn modelId="{57D8B214-3984-4724-8A65-8E2FC415910C}" srcId="{7CAABAF9-1833-4C4C-B416-AAB05EA4A8E8}" destId="{52D569BD-24B0-4308-AC0C-E79ED174517C}" srcOrd="0" destOrd="0" parTransId="{F685FFBB-BA36-490F-BFD0-68726C8F08AC}" sibTransId="{297DF27A-CD81-4222-9BEE-498B74D5290D}"/>
    <dgm:cxn modelId="{ABF93000-B070-458B-911E-89EBA6ABAFBD}" type="presOf" srcId="{8C92DFBE-6D81-4383-AD44-A2366F5B87DD}" destId="{A148C2DE-1DAC-4513-A068-4C606B7CFF90}" srcOrd="1" destOrd="0" presId="urn:microsoft.com/office/officeart/2005/8/layout/cycle4"/>
    <dgm:cxn modelId="{BCBAE3BC-4F76-4534-A2CD-7BD34488C7F9}" srcId="{49512D22-FBF7-4B9F-9F98-6F660B86B381}" destId="{BE0E1078-5EF0-4CFB-838B-20EE43E02468}" srcOrd="0" destOrd="0" parTransId="{932C047F-DD48-46CE-9568-21CE12F961FB}" sibTransId="{6DB6B811-66B1-43D3-B74C-7EA24CAA64D8}"/>
    <dgm:cxn modelId="{675C9777-5B86-4680-BFEA-F17D3C2DDC72}" type="presOf" srcId="{FE58A61F-805D-4F3A-A583-BD0747A0866A}" destId="{E9FC9554-BED3-4AB5-AC3E-B15B58AC40BD}" srcOrd="0" destOrd="0" presId="urn:microsoft.com/office/officeart/2005/8/layout/cycle4"/>
    <dgm:cxn modelId="{25329AF8-65A0-4924-A49F-0BCF1895C7D1}" srcId="{08B9CAF5-C0E1-4678-AC5F-2BEE88565FC6}" destId="{8C92DFBE-6D81-4383-AD44-A2366F5B87DD}" srcOrd="0" destOrd="0" parTransId="{43A07321-036F-4EE6-BF0A-AB9D930296FC}" sibTransId="{1835F4F5-DDC8-44FE-BBC7-F263670D80ED}"/>
    <dgm:cxn modelId="{2E664C2B-98BC-4563-A8F4-0CC44242857C}" srcId="{7CAABAF9-1833-4C4C-B416-AAB05EA4A8E8}" destId="{4603258E-4052-409B-A6FF-568248319C31}" srcOrd="1" destOrd="0" parTransId="{F869411F-A306-41F1-8196-61746E06AA2F}" sibTransId="{00B89D6D-6FFF-4564-A135-9ADAB57E612D}"/>
    <dgm:cxn modelId="{F9D24BF6-278C-4F54-AED0-7899D84F8366}" type="presOf" srcId="{8C92DFBE-6D81-4383-AD44-A2366F5B87DD}" destId="{F20214EF-85BF-4E45-8665-4EB696AFB131}" srcOrd="0" destOrd="0" presId="urn:microsoft.com/office/officeart/2005/8/layout/cycle4"/>
    <dgm:cxn modelId="{3EDB3631-97F7-4E08-9752-7F531DEC986F}" type="presOf" srcId="{4603258E-4052-409B-A6FF-568248319C31}" destId="{F7D2E24A-BDDE-4F25-A58B-A08E3318B397}" srcOrd="0" destOrd="0" presId="urn:microsoft.com/office/officeart/2005/8/layout/cycle4"/>
    <dgm:cxn modelId="{1CF51C5E-9D17-42A5-AAC5-010673C9DD23}" srcId="{4603258E-4052-409B-A6FF-568248319C31}" destId="{302A0CA3-42E9-4184-9EE4-DDE93BFFB113}" srcOrd="0" destOrd="0" parTransId="{4AD5F93C-22FA-4A20-845F-849271FDF9B8}" sibTransId="{96459A8B-8982-40E7-8886-C6A768BB0947}"/>
    <dgm:cxn modelId="{B8D4C609-017B-4128-92D3-725B6CF60A7E}" type="presOf" srcId="{08B9CAF5-C0E1-4678-AC5F-2BEE88565FC6}" destId="{C3AA6780-C34E-44F5-B319-B8A6654A123A}" srcOrd="0" destOrd="0" presId="urn:microsoft.com/office/officeart/2005/8/layout/cycle4"/>
    <dgm:cxn modelId="{85FD4701-7935-4413-9F7A-B877B6D505C0}" type="presOf" srcId="{7CAABAF9-1833-4C4C-B416-AAB05EA4A8E8}" destId="{3A79798F-B833-4364-8213-2D3982EE326D}" srcOrd="0" destOrd="0" presId="urn:microsoft.com/office/officeart/2005/8/layout/cycle4"/>
    <dgm:cxn modelId="{5B9492C0-3EA6-443D-B43B-01AC1781DD82}" srcId="{7CAABAF9-1833-4C4C-B416-AAB05EA4A8E8}" destId="{08B9CAF5-C0E1-4678-AC5F-2BEE88565FC6}" srcOrd="3" destOrd="0" parTransId="{C2DB5A4E-7D9B-4E71-BB8D-81E7B39FE5A8}" sibTransId="{FAD589DE-79A1-40B8-831F-3CD146EA902D}"/>
    <dgm:cxn modelId="{808CED3B-E786-406D-AB62-CB443C2B51F8}" srcId="{7CAABAF9-1833-4C4C-B416-AAB05EA4A8E8}" destId="{49512D22-FBF7-4B9F-9F98-6F660B86B381}" srcOrd="2" destOrd="0" parTransId="{32F60FBD-4EBE-4417-8934-CD2D14DC03A3}" sibTransId="{5949DE25-5DBE-47E3-B29B-AE36DFD7ED23}"/>
    <dgm:cxn modelId="{D2B5A5EF-D166-4339-98FF-6B083D2EC41A}" type="presOf" srcId="{BE0E1078-5EF0-4CFB-838B-20EE43E02468}" destId="{26773863-8273-4580-AFC7-9A982B9DDBDB}" srcOrd="0" destOrd="0" presId="urn:microsoft.com/office/officeart/2005/8/layout/cycle4"/>
    <dgm:cxn modelId="{CC30BD2D-7DF8-457E-8839-0F559C16DB83}" type="presOf" srcId="{302A0CA3-42E9-4184-9EE4-DDE93BFFB113}" destId="{769AC545-FD43-4F96-8976-9A177EF525E6}" srcOrd="1" destOrd="0" presId="urn:microsoft.com/office/officeart/2005/8/layout/cycle4"/>
    <dgm:cxn modelId="{B0DC97B0-65B3-45DD-A3F7-47E902BE11EB}" type="presOf" srcId="{BE0E1078-5EF0-4CFB-838B-20EE43E02468}" destId="{49C02173-4486-481E-BFA9-D8A67FEF7802}" srcOrd="1" destOrd="0" presId="urn:microsoft.com/office/officeart/2005/8/layout/cycle4"/>
    <dgm:cxn modelId="{2DEC0469-2CAE-4B27-815D-004A3740BD19}" type="presOf" srcId="{49512D22-FBF7-4B9F-9F98-6F660B86B381}" destId="{8B10FB1C-900B-433B-8658-2831D848C5D5}" srcOrd="0" destOrd="0" presId="urn:microsoft.com/office/officeart/2005/8/layout/cycle4"/>
    <dgm:cxn modelId="{18BD4ADF-DCC8-4384-AEFD-AEEA8E805FEB}" type="presOf" srcId="{302A0CA3-42E9-4184-9EE4-DDE93BFFB113}" destId="{C6D7CA01-DF1B-4490-A333-B7C3666D1AF5}" srcOrd="0" destOrd="0" presId="urn:microsoft.com/office/officeart/2005/8/layout/cycle4"/>
    <dgm:cxn modelId="{1A9DC2B2-9C5A-4AD5-9F25-8E145A039356}" type="presOf" srcId="{FE58A61F-805D-4F3A-A583-BD0747A0866A}" destId="{87A8FDAB-30F5-4866-BC2D-9AD5CD5D6DD6}" srcOrd="1" destOrd="0" presId="urn:microsoft.com/office/officeart/2005/8/layout/cycle4"/>
    <dgm:cxn modelId="{222C33EC-73DE-4C4B-8C68-1C9DB8E22117}" srcId="{52D569BD-24B0-4308-AC0C-E79ED174517C}" destId="{FE58A61F-805D-4F3A-A583-BD0747A0866A}" srcOrd="0" destOrd="0" parTransId="{1CE883D0-8FDA-454E-B57C-898963D3BF9D}" sibTransId="{8D227F55-B8EF-40C4-A392-679931471A7D}"/>
    <dgm:cxn modelId="{57D473A8-328C-4A50-A029-1413EC32505F}" type="presParOf" srcId="{3A79798F-B833-4364-8213-2D3982EE326D}" destId="{34BC8AF1-1D4C-4502-BF31-C81CDEF28BB0}" srcOrd="0" destOrd="0" presId="urn:microsoft.com/office/officeart/2005/8/layout/cycle4"/>
    <dgm:cxn modelId="{F02DC3A7-1F07-401E-8642-0BA47FA87747}" type="presParOf" srcId="{34BC8AF1-1D4C-4502-BF31-C81CDEF28BB0}" destId="{0601BC39-9E2A-45A7-8284-923B366709B3}" srcOrd="0" destOrd="0" presId="urn:microsoft.com/office/officeart/2005/8/layout/cycle4"/>
    <dgm:cxn modelId="{5BCD6C2F-1090-4D68-AD35-2A9112F07576}" type="presParOf" srcId="{0601BC39-9E2A-45A7-8284-923B366709B3}" destId="{E9FC9554-BED3-4AB5-AC3E-B15B58AC40BD}" srcOrd="0" destOrd="0" presId="urn:microsoft.com/office/officeart/2005/8/layout/cycle4"/>
    <dgm:cxn modelId="{05A9F904-9A58-4E17-8EA1-47A830857589}" type="presParOf" srcId="{0601BC39-9E2A-45A7-8284-923B366709B3}" destId="{87A8FDAB-30F5-4866-BC2D-9AD5CD5D6DD6}" srcOrd="1" destOrd="0" presId="urn:microsoft.com/office/officeart/2005/8/layout/cycle4"/>
    <dgm:cxn modelId="{1B108D12-6C79-4AB8-82FF-3BB4A49BA0AD}" type="presParOf" srcId="{34BC8AF1-1D4C-4502-BF31-C81CDEF28BB0}" destId="{538848E9-6AB2-417F-B490-AB8F8443A619}" srcOrd="1" destOrd="0" presId="urn:microsoft.com/office/officeart/2005/8/layout/cycle4"/>
    <dgm:cxn modelId="{29B48931-0153-4942-AE1F-8001B4206AD3}" type="presParOf" srcId="{538848E9-6AB2-417F-B490-AB8F8443A619}" destId="{C6D7CA01-DF1B-4490-A333-B7C3666D1AF5}" srcOrd="0" destOrd="0" presId="urn:microsoft.com/office/officeart/2005/8/layout/cycle4"/>
    <dgm:cxn modelId="{B06A97A6-4500-4580-AFA2-7B3A237377B7}" type="presParOf" srcId="{538848E9-6AB2-417F-B490-AB8F8443A619}" destId="{769AC545-FD43-4F96-8976-9A177EF525E6}" srcOrd="1" destOrd="0" presId="urn:microsoft.com/office/officeart/2005/8/layout/cycle4"/>
    <dgm:cxn modelId="{85DD816E-9F78-4447-863C-C7CF0B1576AB}" type="presParOf" srcId="{34BC8AF1-1D4C-4502-BF31-C81CDEF28BB0}" destId="{08B36C68-4933-4A7D-945B-20D0569FE73E}" srcOrd="2" destOrd="0" presId="urn:microsoft.com/office/officeart/2005/8/layout/cycle4"/>
    <dgm:cxn modelId="{B7C502A1-AF6D-4032-9775-7156F4E1B492}" type="presParOf" srcId="{08B36C68-4933-4A7D-945B-20D0569FE73E}" destId="{26773863-8273-4580-AFC7-9A982B9DDBDB}" srcOrd="0" destOrd="0" presId="urn:microsoft.com/office/officeart/2005/8/layout/cycle4"/>
    <dgm:cxn modelId="{35A6444C-7B31-4408-BCD8-407256757E86}" type="presParOf" srcId="{08B36C68-4933-4A7D-945B-20D0569FE73E}" destId="{49C02173-4486-481E-BFA9-D8A67FEF7802}" srcOrd="1" destOrd="0" presId="urn:microsoft.com/office/officeart/2005/8/layout/cycle4"/>
    <dgm:cxn modelId="{A18415BD-D20B-42EB-B03E-22D1B4546912}" type="presParOf" srcId="{34BC8AF1-1D4C-4502-BF31-C81CDEF28BB0}" destId="{8B4AB89C-2DF2-4239-B614-76861E9A5B4E}" srcOrd="3" destOrd="0" presId="urn:microsoft.com/office/officeart/2005/8/layout/cycle4"/>
    <dgm:cxn modelId="{0A4D0AC2-7376-4A99-8B3E-6C998476E9C9}" type="presParOf" srcId="{8B4AB89C-2DF2-4239-B614-76861E9A5B4E}" destId="{F20214EF-85BF-4E45-8665-4EB696AFB131}" srcOrd="0" destOrd="0" presId="urn:microsoft.com/office/officeart/2005/8/layout/cycle4"/>
    <dgm:cxn modelId="{E1DCC333-3A1E-4E5D-8469-150754B6BB3D}" type="presParOf" srcId="{8B4AB89C-2DF2-4239-B614-76861E9A5B4E}" destId="{A148C2DE-1DAC-4513-A068-4C606B7CFF90}" srcOrd="1" destOrd="0" presId="urn:microsoft.com/office/officeart/2005/8/layout/cycle4"/>
    <dgm:cxn modelId="{568FAB07-ED8A-4B40-8D1D-67D617E24364}" type="presParOf" srcId="{34BC8AF1-1D4C-4502-BF31-C81CDEF28BB0}" destId="{4E7FE656-9683-4A42-B8B7-02D7A78F9287}" srcOrd="4" destOrd="0" presId="urn:microsoft.com/office/officeart/2005/8/layout/cycle4"/>
    <dgm:cxn modelId="{AFB22B40-A4F5-438C-82BF-1FAB6B59751B}" type="presParOf" srcId="{3A79798F-B833-4364-8213-2D3982EE326D}" destId="{B6B2D2E4-6D7F-449E-AF1C-C31481CA0781}" srcOrd="1" destOrd="0" presId="urn:microsoft.com/office/officeart/2005/8/layout/cycle4"/>
    <dgm:cxn modelId="{43113B2F-1EE9-4818-A016-649436D74098}" type="presParOf" srcId="{B6B2D2E4-6D7F-449E-AF1C-C31481CA0781}" destId="{77BC5631-8970-4BC8-9A6B-50EA3B280536}" srcOrd="0" destOrd="0" presId="urn:microsoft.com/office/officeart/2005/8/layout/cycle4"/>
    <dgm:cxn modelId="{401E3EFC-1167-4ECF-9480-9355B1E92FD2}" type="presParOf" srcId="{B6B2D2E4-6D7F-449E-AF1C-C31481CA0781}" destId="{F7D2E24A-BDDE-4F25-A58B-A08E3318B397}" srcOrd="1" destOrd="0" presId="urn:microsoft.com/office/officeart/2005/8/layout/cycle4"/>
    <dgm:cxn modelId="{3D935172-1B08-4C7C-8193-6986721FA7F0}" type="presParOf" srcId="{B6B2D2E4-6D7F-449E-AF1C-C31481CA0781}" destId="{8B10FB1C-900B-433B-8658-2831D848C5D5}" srcOrd="2" destOrd="0" presId="urn:microsoft.com/office/officeart/2005/8/layout/cycle4"/>
    <dgm:cxn modelId="{9C308D47-A3F6-4AB4-A769-049ABDB11113}" type="presParOf" srcId="{B6B2D2E4-6D7F-449E-AF1C-C31481CA0781}" destId="{C3AA6780-C34E-44F5-B319-B8A6654A123A}" srcOrd="3" destOrd="0" presId="urn:microsoft.com/office/officeart/2005/8/layout/cycle4"/>
    <dgm:cxn modelId="{D9317E01-7C72-49A4-B7D0-F0877B294C90}" type="presParOf" srcId="{B6B2D2E4-6D7F-449E-AF1C-C31481CA0781}" destId="{FA30B04D-6356-45FD-8645-901A36583C04}" srcOrd="4" destOrd="0" presId="urn:microsoft.com/office/officeart/2005/8/layout/cycle4"/>
    <dgm:cxn modelId="{11B55733-07BA-482A-91E3-FAE6C7C498D9}" type="presParOf" srcId="{3A79798F-B833-4364-8213-2D3982EE326D}" destId="{A7F6335B-00DC-49BB-BBE3-81726A65B208}" srcOrd="2" destOrd="0" presId="urn:microsoft.com/office/officeart/2005/8/layout/cycle4"/>
    <dgm:cxn modelId="{53032BBC-93C4-4C23-B8DB-4662B268E174}" type="presParOf" srcId="{3A79798F-B833-4364-8213-2D3982EE326D}" destId="{85C8905B-ECC3-4DFF-A64C-FC79E136B11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FEADEF-8A5E-486D-9C22-59446B66B137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3E82655-4984-4973-8C3A-98FF6E567938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ДОМА КУЛЬТУРЫ</a:t>
          </a:r>
        </a:p>
      </dgm:t>
    </dgm:pt>
    <dgm:pt modelId="{32FDB658-71FA-431B-9DD4-3EACF376F62C}" type="parTrans" cxnId="{C1C594DD-5ECB-45AE-9A15-7BF4B1EACE0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8E4B4-9ABA-4EE2-B577-A379166AB802}" type="sibTrans" cxnId="{C1C594DD-5ECB-45AE-9A15-7BF4B1EACE0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16CE6-6480-4083-BD82-50F4834C3B0B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БИБЛИОТЕКИ</a:t>
          </a:r>
        </a:p>
      </dgm:t>
    </dgm:pt>
    <dgm:pt modelId="{F441F308-FA37-41B4-A3B8-E68D73C34E96}" type="parTrans" cxnId="{8A07F461-7483-417C-B461-2E4D0EFBA37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583B9B-8474-4EA9-B9D0-1A01006CF35E}" type="sibTrans" cxnId="{8A07F461-7483-417C-B461-2E4D0EFBA37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DC9C25-C012-4409-B2AD-9BA5BF999B38}">
      <dgm:prSet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МУЗЕИ</a:t>
          </a:r>
        </a:p>
      </dgm:t>
    </dgm:pt>
    <dgm:pt modelId="{988C9CD9-572F-412D-813A-DFC05BD57B6C}" type="parTrans" cxnId="{F9BB0444-9058-4CE1-AC28-3C441BCF0EF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741194-A742-4639-9D8C-1A3ADBAD1EDB}" type="sibTrans" cxnId="{F9BB0444-9058-4CE1-AC28-3C441BCF0EF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4B7A79-39EA-4B24-984E-423224373121}">
      <dgm:prSet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</a:t>
          </a:r>
        </a:p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МЕТОДИЧЕСКИЙ ЦЕНТР</a:t>
          </a:r>
        </a:p>
      </dgm:t>
    </dgm:pt>
    <dgm:pt modelId="{DFF983C2-ED5D-4656-8B0E-65BF86BD3089}" type="parTrans" cxnId="{934FD967-C53C-4C8E-8237-06B8CC862C1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46BEE-A19F-47FD-A2F2-F414C5F48C7E}" type="sibTrans" cxnId="{934FD967-C53C-4C8E-8237-06B8CC862C1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8B038-43DD-4335-8625-F2DADC6994C2}">
      <dgm:prSet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ЦЕНТР</a:t>
          </a:r>
        </a:p>
      </dgm:t>
    </dgm:pt>
    <dgm:pt modelId="{71753E1F-662E-496F-896C-BE201EF4FC75}" type="parTrans" cxnId="{9C099FF6-BD88-478F-8488-AE7CAE41BB0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9B5E13-2942-4A00-B601-270DE7D5C729}" type="sibTrans" cxnId="{9C099FF6-BD88-478F-8488-AE7CAE41BB0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881A3-D5FD-48FA-AC9F-298C7DAF66E3}" type="pres">
      <dgm:prSet presAssocID="{3EFEADEF-8A5E-486D-9C22-59446B66B13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CD720D-CE5A-4479-9C63-6750D39AA924}" type="pres">
      <dgm:prSet presAssocID="{63E82655-4984-4973-8C3A-98FF6E567938}" presName="parentLin" presStyleCnt="0"/>
      <dgm:spPr/>
    </dgm:pt>
    <dgm:pt modelId="{835A4E81-9988-40CF-86A8-49DC09C36114}" type="pres">
      <dgm:prSet presAssocID="{63E82655-4984-4973-8C3A-98FF6E56793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8D0FABB-95C6-4387-866A-D4E72517B42E}" type="pres">
      <dgm:prSet presAssocID="{63E82655-4984-4973-8C3A-98FF6E567938}" presName="parentText" presStyleLbl="node1" presStyleIdx="0" presStyleCnt="5" custScaleX="111532" custLinFactNeighborX="4796" custLinFactNeighborY="-59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B7039-376C-4982-BD08-089EC9C08A48}" type="pres">
      <dgm:prSet presAssocID="{63E82655-4984-4973-8C3A-98FF6E567938}" presName="negativeSpace" presStyleCnt="0"/>
      <dgm:spPr/>
    </dgm:pt>
    <dgm:pt modelId="{B7ECC561-6508-4DBD-A731-3996820B1894}" type="pres">
      <dgm:prSet presAssocID="{63E82655-4984-4973-8C3A-98FF6E567938}" presName="childText" presStyleLbl="conFgAcc1" presStyleIdx="0" presStyleCnt="5" custLinFactY="-6682" custLinFactNeighborY="-100000">
        <dgm:presLayoutVars>
          <dgm:bulletEnabled val="1"/>
        </dgm:presLayoutVars>
      </dgm:prSet>
      <dgm:spPr/>
    </dgm:pt>
    <dgm:pt modelId="{713A6BC6-A7D0-4CC4-8879-D5C3FB4A9FC9}" type="pres">
      <dgm:prSet presAssocID="{1468E4B4-9ABA-4EE2-B577-A379166AB802}" presName="spaceBetweenRectangles" presStyleCnt="0"/>
      <dgm:spPr/>
    </dgm:pt>
    <dgm:pt modelId="{F382AD30-914D-4E9C-AA58-EE9C57B61083}" type="pres">
      <dgm:prSet presAssocID="{16A16CE6-6480-4083-BD82-50F4834C3B0B}" presName="parentLin" presStyleCnt="0"/>
      <dgm:spPr/>
    </dgm:pt>
    <dgm:pt modelId="{1E278FC8-66E2-494F-8E84-C0F063F5F948}" type="pres">
      <dgm:prSet presAssocID="{16A16CE6-6480-4083-BD82-50F4834C3B0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0E0140C-620B-4BDB-9F16-30720DF7E629}" type="pres">
      <dgm:prSet presAssocID="{16A16CE6-6480-4083-BD82-50F4834C3B0B}" presName="parentText" presStyleLbl="node1" presStyleIdx="1" presStyleCnt="5" custScaleX="111532" custLinFactNeighborX="-957" custLinFactNeighborY="-306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D93B5-86D2-40C5-B490-88D607C10830}" type="pres">
      <dgm:prSet presAssocID="{16A16CE6-6480-4083-BD82-50F4834C3B0B}" presName="negativeSpace" presStyleCnt="0"/>
      <dgm:spPr/>
    </dgm:pt>
    <dgm:pt modelId="{C460005D-7D64-450C-A41E-9E4886F8AC86}" type="pres">
      <dgm:prSet presAssocID="{16A16CE6-6480-4083-BD82-50F4834C3B0B}" presName="childText" presStyleLbl="conFgAcc1" presStyleIdx="1" presStyleCnt="5" custLinFactY="-38597" custLinFactNeighborY="-100000">
        <dgm:presLayoutVars>
          <dgm:bulletEnabled val="1"/>
        </dgm:presLayoutVars>
      </dgm:prSet>
      <dgm:spPr/>
    </dgm:pt>
    <dgm:pt modelId="{D5523C0B-559C-44D0-8E2F-AB30F8364BF5}" type="pres">
      <dgm:prSet presAssocID="{3D583B9B-8474-4EA9-B9D0-1A01006CF35E}" presName="spaceBetweenRectangles" presStyleCnt="0"/>
      <dgm:spPr/>
    </dgm:pt>
    <dgm:pt modelId="{8491C191-CAF5-4050-AF58-CA1643332456}" type="pres">
      <dgm:prSet presAssocID="{A2DC9C25-C012-4409-B2AD-9BA5BF999B38}" presName="parentLin" presStyleCnt="0"/>
      <dgm:spPr/>
    </dgm:pt>
    <dgm:pt modelId="{898952AC-EA04-44C7-A65C-1A890C27B54A}" type="pres">
      <dgm:prSet presAssocID="{A2DC9C25-C012-4409-B2AD-9BA5BF999B3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9FA3671-659D-49CB-AA64-32BD988E5474}" type="pres">
      <dgm:prSet presAssocID="{A2DC9C25-C012-4409-B2AD-9BA5BF999B38}" presName="parentText" presStyleLbl="node1" presStyleIdx="2" presStyleCnt="5" custScaleX="111532" custLinFactNeighborX="7215" custLinFactNeighborY="-550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367B2-0C54-4F92-84A0-48BAC71E336A}" type="pres">
      <dgm:prSet presAssocID="{A2DC9C25-C012-4409-B2AD-9BA5BF999B38}" presName="negativeSpace" presStyleCnt="0"/>
      <dgm:spPr/>
    </dgm:pt>
    <dgm:pt modelId="{EFCA8D67-E87F-498D-A431-93329E501223}" type="pres">
      <dgm:prSet presAssocID="{A2DC9C25-C012-4409-B2AD-9BA5BF999B38}" presName="childText" presStyleLbl="conFgAcc1" presStyleIdx="2" presStyleCnt="5" custLinFactY="-66326" custLinFactNeighborY="-100000">
        <dgm:presLayoutVars>
          <dgm:bulletEnabled val="1"/>
        </dgm:presLayoutVars>
      </dgm:prSet>
      <dgm:spPr/>
    </dgm:pt>
    <dgm:pt modelId="{03301873-4E92-413F-A202-1F8031D49145}" type="pres">
      <dgm:prSet presAssocID="{3E741194-A742-4639-9D8C-1A3ADBAD1EDB}" presName="spaceBetweenRectangles" presStyleCnt="0"/>
      <dgm:spPr/>
    </dgm:pt>
    <dgm:pt modelId="{77672E06-7138-4433-A52D-C110CD29276A}" type="pres">
      <dgm:prSet presAssocID="{F14B7A79-39EA-4B24-984E-423224373121}" presName="parentLin" presStyleCnt="0"/>
      <dgm:spPr/>
    </dgm:pt>
    <dgm:pt modelId="{F9889175-8AB3-4A82-97E7-53FBC78A3A50}" type="pres">
      <dgm:prSet presAssocID="{F14B7A79-39EA-4B24-984E-42322437312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7137209-B92F-48CF-8197-B329B2936283}" type="pres">
      <dgm:prSet presAssocID="{F14B7A79-39EA-4B24-984E-423224373121}" presName="parentText" presStyleLbl="node1" presStyleIdx="3" presStyleCnt="5" custScaleX="111532" custLinFactNeighborX="7215" custLinFactNeighborY="-77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E568C-E66B-45B1-81CA-2A745112DE46}" type="pres">
      <dgm:prSet presAssocID="{F14B7A79-39EA-4B24-984E-423224373121}" presName="negativeSpace" presStyleCnt="0"/>
      <dgm:spPr/>
    </dgm:pt>
    <dgm:pt modelId="{B4AB1DD4-75B9-4128-8C27-A82FBCC28BBC}" type="pres">
      <dgm:prSet presAssocID="{F14B7A79-39EA-4B24-984E-423224373121}" presName="childText" presStyleLbl="conFgAcc1" presStyleIdx="3" presStyleCnt="5" custLinFactY="-88963" custLinFactNeighborY="-100000">
        <dgm:presLayoutVars>
          <dgm:bulletEnabled val="1"/>
        </dgm:presLayoutVars>
      </dgm:prSet>
      <dgm:spPr/>
    </dgm:pt>
    <dgm:pt modelId="{AB9BC981-0693-45EC-84A9-F52410DA1577}" type="pres">
      <dgm:prSet presAssocID="{DC746BEE-A19F-47FD-A2F2-F414C5F48C7E}" presName="spaceBetweenRectangles" presStyleCnt="0"/>
      <dgm:spPr/>
    </dgm:pt>
    <dgm:pt modelId="{B9FCA9F5-DB28-480A-95CA-24AA101DD5C5}" type="pres">
      <dgm:prSet presAssocID="{9748B038-43DD-4335-8625-F2DADC6994C2}" presName="parentLin" presStyleCnt="0"/>
      <dgm:spPr/>
    </dgm:pt>
    <dgm:pt modelId="{C3F823FA-63E9-44E3-98EF-5CF223DE9600}" type="pres">
      <dgm:prSet presAssocID="{9748B038-43DD-4335-8625-F2DADC6994C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0058B44-8280-48DA-851A-44CBC6AD1C91}" type="pres">
      <dgm:prSet presAssocID="{9748B038-43DD-4335-8625-F2DADC6994C2}" presName="parentText" presStyleLbl="node1" presStyleIdx="4" presStyleCnt="5" custScaleX="111532" custLinFactNeighborX="1101" custLinFactNeighborY="-917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5C054-8C88-4F47-BCC8-D85F0B044192}" type="pres">
      <dgm:prSet presAssocID="{9748B038-43DD-4335-8625-F2DADC6994C2}" presName="negativeSpace" presStyleCnt="0"/>
      <dgm:spPr/>
    </dgm:pt>
    <dgm:pt modelId="{7253D566-B3E9-43B7-8F12-F55AE5203446}" type="pres">
      <dgm:prSet presAssocID="{9748B038-43DD-4335-8625-F2DADC6994C2}" presName="childText" presStyleLbl="conFgAcc1" presStyleIdx="4" presStyleCnt="5" custLinFactY="-72037" custLinFactNeighborY="-100000">
        <dgm:presLayoutVars>
          <dgm:bulletEnabled val="1"/>
        </dgm:presLayoutVars>
      </dgm:prSet>
      <dgm:spPr/>
    </dgm:pt>
  </dgm:ptLst>
  <dgm:cxnLst>
    <dgm:cxn modelId="{F8CCAEA2-93C3-40D0-9ABB-B70AB096D955}" type="presOf" srcId="{F14B7A79-39EA-4B24-984E-423224373121}" destId="{B7137209-B92F-48CF-8197-B329B2936283}" srcOrd="1" destOrd="0" presId="urn:microsoft.com/office/officeart/2005/8/layout/list1"/>
    <dgm:cxn modelId="{06FE5107-0B62-45FF-819F-DD73E1125D33}" type="presOf" srcId="{A2DC9C25-C012-4409-B2AD-9BA5BF999B38}" destId="{69FA3671-659D-49CB-AA64-32BD988E5474}" srcOrd="1" destOrd="0" presId="urn:microsoft.com/office/officeart/2005/8/layout/list1"/>
    <dgm:cxn modelId="{F9BB0444-9058-4CE1-AC28-3C441BCF0EFF}" srcId="{3EFEADEF-8A5E-486D-9C22-59446B66B137}" destId="{A2DC9C25-C012-4409-B2AD-9BA5BF999B38}" srcOrd="2" destOrd="0" parTransId="{988C9CD9-572F-412D-813A-DFC05BD57B6C}" sibTransId="{3E741194-A742-4639-9D8C-1A3ADBAD1EDB}"/>
    <dgm:cxn modelId="{C1C594DD-5ECB-45AE-9A15-7BF4B1EACE01}" srcId="{3EFEADEF-8A5E-486D-9C22-59446B66B137}" destId="{63E82655-4984-4973-8C3A-98FF6E567938}" srcOrd="0" destOrd="0" parTransId="{32FDB658-71FA-431B-9DD4-3EACF376F62C}" sibTransId="{1468E4B4-9ABA-4EE2-B577-A379166AB802}"/>
    <dgm:cxn modelId="{6AB5CC52-15BD-4600-8F7F-B8D5ACD2851E}" type="presOf" srcId="{16A16CE6-6480-4083-BD82-50F4834C3B0B}" destId="{1E278FC8-66E2-494F-8E84-C0F063F5F948}" srcOrd="0" destOrd="0" presId="urn:microsoft.com/office/officeart/2005/8/layout/list1"/>
    <dgm:cxn modelId="{934FD967-C53C-4C8E-8237-06B8CC862C16}" srcId="{3EFEADEF-8A5E-486D-9C22-59446B66B137}" destId="{F14B7A79-39EA-4B24-984E-423224373121}" srcOrd="3" destOrd="0" parTransId="{DFF983C2-ED5D-4656-8B0E-65BF86BD3089}" sibTransId="{DC746BEE-A19F-47FD-A2F2-F414C5F48C7E}"/>
    <dgm:cxn modelId="{8A07F461-7483-417C-B461-2E4D0EFBA377}" srcId="{3EFEADEF-8A5E-486D-9C22-59446B66B137}" destId="{16A16CE6-6480-4083-BD82-50F4834C3B0B}" srcOrd="1" destOrd="0" parTransId="{F441F308-FA37-41B4-A3B8-E68D73C34E96}" sibTransId="{3D583B9B-8474-4EA9-B9D0-1A01006CF35E}"/>
    <dgm:cxn modelId="{9BDDC1DA-A8E1-4B1D-B7EE-5A2BFCF72A9B}" type="presOf" srcId="{16A16CE6-6480-4083-BD82-50F4834C3B0B}" destId="{C0E0140C-620B-4BDB-9F16-30720DF7E629}" srcOrd="1" destOrd="0" presId="urn:microsoft.com/office/officeart/2005/8/layout/list1"/>
    <dgm:cxn modelId="{2B905ED1-FD95-496B-9D37-EB3ADA43D86E}" type="presOf" srcId="{63E82655-4984-4973-8C3A-98FF6E567938}" destId="{F8D0FABB-95C6-4387-866A-D4E72517B42E}" srcOrd="1" destOrd="0" presId="urn:microsoft.com/office/officeart/2005/8/layout/list1"/>
    <dgm:cxn modelId="{E5830F59-D78A-4B6D-A730-EC890192DCCC}" type="presOf" srcId="{F14B7A79-39EA-4B24-984E-423224373121}" destId="{F9889175-8AB3-4A82-97E7-53FBC78A3A50}" srcOrd="0" destOrd="0" presId="urn:microsoft.com/office/officeart/2005/8/layout/list1"/>
    <dgm:cxn modelId="{2702284C-D445-47B1-BF71-5452E3FA5B7E}" type="presOf" srcId="{63E82655-4984-4973-8C3A-98FF6E567938}" destId="{835A4E81-9988-40CF-86A8-49DC09C36114}" srcOrd="0" destOrd="0" presId="urn:microsoft.com/office/officeart/2005/8/layout/list1"/>
    <dgm:cxn modelId="{1E64E4B9-5EB6-42E1-BBC0-9E478BBB94A0}" type="presOf" srcId="{9748B038-43DD-4335-8625-F2DADC6994C2}" destId="{C3F823FA-63E9-44E3-98EF-5CF223DE9600}" srcOrd="0" destOrd="0" presId="urn:microsoft.com/office/officeart/2005/8/layout/list1"/>
    <dgm:cxn modelId="{9C099FF6-BD88-478F-8488-AE7CAE41BB0B}" srcId="{3EFEADEF-8A5E-486D-9C22-59446B66B137}" destId="{9748B038-43DD-4335-8625-F2DADC6994C2}" srcOrd="4" destOrd="0" parTransId="{71753E1F-662E-496F-896C-BE201EF4FC75}" sibTransId="{639B5E13-2942-4A00-B601-270DE7D5C729}"/>
    <dgm:cxn modelId="{F0E7A155-AB35-44A0-A8D7-22DF136A926D}" type="presOf" srcId="{A2DC9C25-C012-4409-B2AD-9BA5BF999B38}" destId="{898952AC-EA04-44C7-A65C-1A890C27B54A}" srcOrd="0" destOrd="0" presId="urn:microsoft.com/office/officeart/2005/8/layout/list1"/>
    <dgm:cxn modelId="{39E292F8-EF24-4A41-B245-4C186EE0A2CC}" type="presOf" srcId="{9748B038-43DD-4335-8625-F2DADC6994C2}" destId="{C0058B44-8280-48DA-851A-44CBC6AD1C91}" srcOrd="1" destOrd="0" presId="urn:microsoft.com/office/officeart/2005/8/layout/list1"/>
    <dgm:cxn modelId="{0024505B-7095-4988-8854-9B0C7F6783AA}" type="presOf" srcId="{3EFEADEF-8A5E-486D-9C22-59446B66B137}" destId="{20E881A3-D5FD-48FA-AC9F-298C7DAF66E3}" srcOrd="0" destOrd="0" presId="urn:microsoft.com/office/officeart/2005/8/layout/list1"/>
    <dgm:cxn modelId="{D942457F-56F1-435D-BA1D-FEF1556EC9A8}" type="presParOf" srcId="{20E881A3-D5FD-48FA-AC9F-298C7DAF66E3}" destId="{A0CD720D-CE5A-4479-9C63-6750D39AA924}" srcOrd="0" destOrd="0" presId="urn:microsoft.com/office/officeart/2005/8/layout/list1"/>
    <dgm:cxn modelId="{8F8DFED0-5E6A-409F-82CA-71F306028ECD}" type="presParOf" srcId="{A0CD720D-CE5A-4479-9C63-6750D39AA924}" destId="{835A4E81-9988-40CF-86A8-49DC09C36114}" srcOrd="0" destOrd="0" presId="urn:microsoft.com/office/officeart/2005/8/layout/list1"/>
    <dgm:cxn modelId="{DF60FB5D-7B47-4F7F-A94E-6E44FA8746A6}" type="presParOf" srcId="{A0CD720D-CE5A-4479-9C63-6750D39AA924}" destId="{F8D0FABB-95C6-4387-866A-D4E72517B42E}" srcOrd="1" destOrd="0" presId="urn:microsoft.com/office/officeart/2005/8/layout/list1"/>
    <dgm:cxn modelId="{242EC972-7F22-43C0-8BDE-B5C6EF1935D9}" type="presParOf" srcId="{20E881A3-D5FD-48FA-AC9F-298C7DAF66E3}" destId="{49EB7039-376C-4982-BD08-089EC9C08A48}" srcOrd="1" destOrd="0" presId="urn:microsoft.com/office/officeart/2005/8/layout/list1"/>
    <dgm:cxn modelId="{A014B26F-786F-408E-8DCA-A281D52E5D8B}" type="presParOf" srcId="{20E881A3-D5FD-48FA-AC9F-298C7DAF66E3}" destId="{B7ECC561-6508-4DBD-A731-3996820B1894}" srcOrd="2" destOrd="0" presId="urn:microsoft.com/office/officeart/2005/8/layout/list1"/>
    <dgm:cxn modelId="{845BE6B3-76A1-42B3-B5BE-823A0BC79973}" type="presParOf" srcId="{20E881A3-D5FD-48FA-AC9F-298C7DAF66E3}" destId="{713A6BC6-A7D0-4CC4-8879-D5C3FB4A9FC9}" srcOrd="3" destOrd="0" presId="urn:microsoft.com/office/officeart/2005/8/layout/list1"/>
    <dgm:cxn modelId="{DAE502C2-6770-4803-8C19-4A8CE619B42F}" type="presParOf" srcId="{20E881A3-D5FD-48FA-AC9F-298C7DAF66E3}" destId="{F382AD30-914D-4E9C-AA58-EE9C57B61083}" srcOrd="4" destOrd="0" presId="urn:microsoft.com/office/officeart/2005/8/layout/list1"/>
    <dgm:cxn modelId="{DB51FC8A-2918-4307-A4CA-81B0E8E25DC2}" type="presParOf" srcId="{F382AD30-914D-4E9C-AA58-EE9C57B61083}" destId="{1E278FC8-66E2-494F-8E84-C0F063F5F948}" srcOrd="0" destOrd="0" presId="urn:microsoft.com/office/officeart/2005/8/layout/list1"/>
    <dgm:cxn modelId="{6A1D81FD-D681-49F3-98F6-AC3673950E92}" type="presParOf" srcId="{F382AD30-914D-4E9C-AA58-EE9C57B61083}" destId="{C0E0140C-620B-4BDB-9F16-30720DF7E629}" srcOrd="1" destOrd="0" presId="urn:microsoft.com/office/officeart/2005/8/layout/list1"/>
    <dgm:cxn modelId="{E52A05C3-FA49-4FA2-B1A0-5890195ACD01}" type="presParOf" srcId="{20E881A3-D5FD-48FA-AC9F-298C7DAF66E3}" destId="{4DFD93B5-86D2-40C5-B490-88D607C10830}" srcOrd="5" destOrd="0" presId="urn:microsoft.com/office/officeart/2005/8/layout/list1"/>
    <dgm:cxn modelId="{1233D564-1E2A-4856-8ED0-82830BC74A34}" type="presParOf" srcId="{20E881A3-D5FD-48FA-AC9F-298C7DAF66E3}" destId="{C460005D-7D64-450C-A41E-9E4886F8AC86}" srcOrd="6" destOrd="0" presId="urn:microsoft.com/office/officeart/2005/8/layout/list1"/>
    <dgm:cxn modelId="{BD3CBFBF-A9AD-4207-B2C9-24B24049120B}" type="presParOf" srcId="{20E881A3-D5FD-48FA-AC9F-298C7DAF66E3}" destId="{D5523C0B-559C-44D0-8E2F-AB30F8364BF5}" srcOrd="7" destOrd="0" presId="urn:microsoft.com/office/officeart/2005/8/layout/list1"/>
    <dgm:cxn modelId="{9E98BFE0-42DD-40FB-816A-51161B3502C2}" type="presParOf" srcId="{20E881A3-D5FD-48FA-AC9F-298C7DAF66E3}" destId="{8491C191-CAF5-4050-AF58-CA1643332456}" srcOrd="8" destOrd="0" presId="urn:microsoft.com/office/officeart/2005/8/layout/list1"/>
    <dgm:cxn modelId="{3B9FB79C-9CFC-465E-A0B8-09CFE573C7A9}" type="presParOf" srcId="{8491C191-CAF5-4050-AF58-CA1643332456}" destId="{898952AC-EA04-44C7-A65C-1A890C27B54A}" srcOrd="0" destOrd="0" presId="urn:microsoft.com/office/officeart/2005/8/layout/list1"/>
    <dgm:cxn modelId="{7258749F-F38D-4C67-871D-A3F5C20B9834}" type="presParOf" srcId="{8491C191-CAF5-4050-AF58-CA1643332456}" destId="{69FA3671-659D-49CB-AA64-32BD988E5474}" srcOrd="1" destOrd="0" presId="urn:microsoft.com/office/officeart/2005/8/layout/list1"/>
    <dgm:cxn modelId="{06EE3E1D-006E-4305-BBD2-992235DAA4E5}" type="presParOf" srcId="{20E881A3-D5FD-48FA-AC9F-298C7DAF66E3}" destId="{3CE367B2-0C54-4F92-84A0-48BAC71E336A}" srcOrd="9" destOrd="0" presId="urn:microsoft.com/office/officeart/2005/8/layout/list1"/>
    <dgm:cxn modelId="{B8598B53-C068-420C-80DD-9505AC114920}" type="presParOf" srcId="{20E881A3-D5FD-48FA-AC9F-298C7DAF66E3}" destId="{EFCA8D67-E87F-498D-A431-93329E501223}" srcOrd="10" destOrd="0" presId="urn:microsoft.com/office/officeart/2005/8/layout/list1"/>
    <dgm:cxn modelId="{C0D784D9-21CD-4BE3-966F-FB4D64E9D75E}" type="presParOf" srcId="{20E881A3-D5FD-48FA-AC9F-298C7DAF66E3}" destId="{03301873-4E92-413F-A202-1F8031D49145}" srcOrd="11" destOrd="0" presId="urn:microsoft.com/office/officeart/2005/8/layout/list1"/>
    <dgm:cxn modelId="{996C1827-61A7-4C71-BA7F-BE4968A0475F}" type="presParOf" srcId="{20E881A3-D5FD-48FA-AC9F-298C7DAF66E3}" destId="{77672E06-7138-4433-A52D-C110CD29276A}" srcOrd="12" destOrd="0" presId="urn:microsoft.com/office/officeart/2005/8/layout/list1"/>
    <dgm:cxn modelId="{BE2C4AFD-2D27-4EBC-9651-864EE760B915}" type="presParOf" srcId="{77672E06-7138-4433-A52D-C110CD29276A}" destId="{F9889175-8AB3-4A82-97E7-53FBC78A3A50}" srcOrd="0" destOrd="0" presId="urn:microsoft.com/office/officeart/2005/8/layout/list1"/>
    <dgm:cxn modelId="{0E123E25-B467-4E8D-B024-8E58C358277A}" type="presParOf" srcId="{77672E06-7138-4433-A52D-C110CD29276A}" destId="{B7137209-B92F-48CF-8197-B329B2936283}" srcOrd="1" destOrd="0" presId="urn:microsoft.com/office/officeart/2005/8/layout/list1"/>
    <dgm:cxn modelId="{213E75EA-1E88-4337-8AEB-3F510702C56D}" type="presParOf" srcId="{20E881A3-D5FD-48FA-AC9F-298C7DAF66E3}" destId="{1AFE568C-E66B-45B1-81CA-2A745112DE46}" srcOrd="13" destOrd="0" presId="urn:microsoft.com/office/officeart/2005/8/layout/list1"/>
    <dgm:cxn modelId="{DE8A23A1-DCBF-4E86-9140-939AAB099803}" type="presParOf" srcId="{20E881A3-D5FD-48FA-AC9F-298C7DAF66E3}" destId="{B4AB1DD4-75B9-4128-8C27-A82FBCC28BBC}" srcOrd="14" destOrd="0" presId="urn:microsoft.com/office/officeart/2005/8/layout/list1"/>
    <dgm:cxn modelId="{E5BFC208-4190-4C88-A108-71F19831567B}" type="presParOf" srcId="{20E881A3-D5FD-48FA-AC9F-298C7DAF66E3}" destId="{AB9BC981-0693-45EC-84A9-F52410DA1577}" srcOrd="15" destOrd="0" presId="urn:microsoft.com/office/officeart/2005/8/layout/list1"/>
    <dgm:cxn modelId="{7BAAD6E3-FC6C-4587-9E0D-8C928BFDC99B}" type="presParOf" srcId="{20E881A3-D5FD-48FA-AC9F-298C7DAF66E3}" destId="{B9FCA9F5-DB28-480A-95CA-24AA101DD5C5}" srcOrd="16" destOrd="0" presId="urn:microsoft.com/office/officeart/2005/8/layout/list1"/>
    <dgm:cxn modelId="{8238D63D-3F41-4FED-88C8-76992B2C2902}" type="presParOf" srcId="{B9FCA9F5-DB28-480A-95CA-24AA101DD5C5}" destId="{C3F823FA-63E9-44E3-98EF-5CF223DE9600}" srcOrd="0" destOrd="0" presId="urn:microsoft.com/office/officeart/2005/8/layout/list1"/>
    <dgm:cxn modelId="{53F8EFFA-A6A2-4583-A3A7-B04A9981C525}" type="presParOf" srcId="{B9FCA9F5-DB28-480A-95CA-24AA101DD5C5}" destId="{C0058B44-8280-48DA-851A-44CBC6AD1C91}" srcOrd="1" destOrd="0" presId="urn:microsoft.com/office/officeart/2005/8/layout/list1"/>
    <dgm:cxn modelId="{CB8C1594-DC04-4C63-A228-883DBD8F2FA0}" type="presParOf" srcId="{20E881A3-D5FD-48FA-AC9F-298C7DAF66E3}" destId="{E045C054-8C88-4F47-BCC8-D85F0B044192}" srcOrd="17" destOrd="0" presId="urn:microsoft.com/office/officeart/2005/8/layout/list1"/>
    <dgm:cxn modelId="{BAA2ED5E-38A0-4227-86BF-B4A7809AC705}" type="presParOf" srcId="{20E881A3-D5FD-48FA-AC9F-298C7DAF66E3}" destId="{7253D566-B3E9-43B7-8F12-F55AE520344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33492A-B827-482C-B669-88C87957D721}" type="doc">
      <dgm:prSet loTypeId="urn:microsoft.com/office/officeart/2008/layout/PictureStrips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B23E9C-C854-47D5-937A-37AB789207E0}">
      <dgm:prSet phldrT="[Текст]" custT="1"/>
      <dgm:spPr/>
      <dgm:t>
        <a:bodyPr lIns="108000"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дошкольных</a:t>
          </a:r>
        </a:p>
      </dgm:t>
    </dgm:pt>
    <dgm:pt modelId="{CE439FFD-8223-4CEC-943C-DCDE981BD5E4}" type="parTrans" cxnId="{C9AE8400-8784-4507-9362-84F9E432F20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19632-1522-4B32-8862-B314293F916D}" type="sibTrans" cxnId="{C9AE8400-8784-4507-9362-84F9E432F20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646C7-E640-4022-B9D4-3D74549E40A7}">
      <dgm:prSet phldrT="[Текст]" custT="1"/>
      <dgm:spPr/>
      <dgm:t>
        <a:bodyPr lIns="108000" rIns="0"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</a:t>
          </a:r>
        </a:p>
      </dgm:t>
    </dgm:pt>
    <dgm:pt modelId="{9EAF3FCA-EA79-4960-9294-B718C876C20B}" type="parTrans" cxnId="{8AD0F973-AE2A-4EF9-AB79-FAF025E2A5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4B80C-D9C9-4A53-93F5-322224FA0EC6}" type="sibTrans" cxnId="{8AD0F973-AE2A-4EF9-AB79-FAF025E2A5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7F7CC-4984-4265-B35A-CEF268B52614}">
      <dgm:prSet phldrT="[Текст]" custT="1"/>
      <dgm:spPr/>
      <dgm:t>
        <a:bodyPr lIns="72000"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дополнительного образования</a:t>
          </a:r>
        </a:p>
      </dgm:t>
    </dgm:pt>
    <dgm:pt modelId="{1804B88C-FA88-4270-9BBA-31C5C5C85556}" type="parTrans" cxnId="{6A30ACE1-70A3-4CA7-B789-7D4C07A5B2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CA0CF-4865-4D84-BA44-A96D725C39F2}" type="sibTrans" cxnId="{6A30ACE1-70A3-4CA7-B789-7D4C07A5B2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406D1-D9AF-4C23-B392-1BE286338BAC}" type="pres">
      <dgm:prSet presAssocID="{FE33492A-B827-482C-B669-88C87957D7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D45DE-DC74-45A9-88E9-1EA3770FE2CA}" type="pres">
      <dgm:prSet presAssocID="{3FB23E9C-C854-47D5-937A-37AB789207E0}" presName="composite" presStyleCnt="0"/>
      <dgm:spPr/>
    </dgm:pt>
    <dgm:pt modelId="{71C85485-D7CD-44C8-A275-AD6EBDA21A33}" type="pres">
      <dgm:prSet presAssocID="{3FB23E9C-C854-47D5-937A-37AB789207E0}" presName="rect1" presStyleLbl="trAlignAcc1" presStyleIdx="0" presStyleCnt="3" custScaleX="9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B6571-9F5D-4674-A321-E0C066DC5444}" type="pres">
      <dgm:prSet presAssocID="{3FB23E9C-C854-47D5-937A-37AB789207E0}" presName="rect2" presStyleLbl="fgImgPlace1" presStyleIdx="0" presStyleCnt="3" custLinFactNeighborX="-16123" custLinFactNeighborY="-1598"/>
      <dgm:spPr/>
    </dgm:pt>
    <dgm:pt modelId="{0D39E80A-ADC1-4494-A98B-D4F133D8A679}" type="pres">
      <dgm:prSet presAssocID="{76E19632-1522-4B32-8862-B314293F916D}" presName="sibTrans" presStyleCnt="0"/>
      <dgm:spPr/>
    </dgm:pt>
    <dgm:pt modelId="{BA46E923-9958-407B-8876-DB12452A3F51}" type="pres">
      <dgm:prSet presAssocID="{A13646C7-E640-4022-B9D4-3D74549E40A7}" presName="composite" presStyleCnt="0"/>
      <dgm:spPr/>
    </dgm:pt>
    <dgm:pt modelId="{DDBE21DB-6C72-495E-8DE7-B2273ABA99C1}" type="pres">
      <dgm:prSet presAssocID="{A13646C7-E640-4022-B9D4-3D74549E40A7}" presName="rect1" presStyleLbl="trAlignAcc1" presStyleIdx="1" presStyleCnt="3" custScaleX="9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29EC6-3A4D-4020-BF98-3869CFF81353}" type="pres">
      <dgm:prSet presAssocID="{A13646C7-E640-4022-B9D4-3D74549E40A7}" presName="rect2" presStyleLbl="fgImgPlace1" presStyleIdx="1" presStyleCnt="3" custLinFactNeighborX="-19340" custLinFactNeighborY="2778"/>
      <dgm:spPr/>
    </dgm:pt>
    <dgm:pt modelId="{CA09BAD2-9D74-4133-A056-1F9B56D02893}" type="pres">
      <dgm:prSet presAssocID="{C414B80C-D9C9-4A53-93F5-322224FA0EC6}" presName="sibTrans" presStyleCnt="0"/>
      <dgm:spPr/>
    </dgm:pt>
    <dgm:pt modelId="{539BF4D8-8DFF-49A2-B68D-EC93CD70FB3E}" type="pres">
      <dgm:prSet presAssocID="{1397F7CC-4984-4265-B35A-CEF268B52614}" presName="composite" presStyleCnt="0"/>
      <dgm:spPr/>
    </dgm:pt>
    <dgm:pt modelId="{4800DACA-364A-4D0F-A46E-748908F3CBB2}" type="pres">
      <dgm:prSet presAssocID="{1397F7CC-4984-4265-B35A-CEF268B52614}" presName="rect1" presStyleLbl="trAlignAcc1" presStyleIdx="2" presStyleCnt="3" custScaleX="9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29AB3-E7EC-4567-B5AF-F76F25B5AF30}" type="pres">
      <dgm:prSet presAssocID="{1397F7CC-4984-4265-B35A-CEF268B52614}" presName="rect2" presStyleLbl="fgImgPlace1" presStyleIdx="2" presStyleCnt="3" custLinFactNeighborX="-13394" custLinFactNeighborY="-5412"/>
      <dgm:spPr/>
    </dgm:pt>
  </dgm:ptLst>
  <dgm:cxnLst>
    <dgm:cxn modelId="{F7FA67F2-9744-4B2D-82A4-A89E4E1C5693}" type="presOf" srcId="{A13646C7-E640-4022-B9D4-3D74549E40A7}" destId="{DDBE21DB-6C72-495E-8DE7-B2273ABA99C1}" srcOrd="0" destOrd="0" presId="urn:microsoft.com/office/officeart/2008/layout/PictureStrips"/>
    <dgm:cxn modelId="{BF466FE7-552D-4083-A5B2-4D5FC5D1B022}" type="presOf" srcId="{3FB23E9C-C854-47D5-937A-37AB789207E0}" destId="{71C85485-D7CD-44C8-A275-AD6EBDA21A33}" srcOrd="0" destOrd="0" presId="urn:microsoft.com/office/officeart/2008/layout/PictureStrips"/>
    <dgm:cxn modelId="{C9AE8400-8784-4507-9362-84F9E432F20D}" srcId="{FE33492A-B827-482C-B669-88C87957D721}" destId="{3FB23E9C-C854-47D5-937A-37AB789207E0}" srcOrd="0" destOrd="0" parTransId="{CE439FFD-8223-4CEC-943C-DCDE981BD5E4}" sibTransId="{76E19632-1522-4B32-8862-B314293F916D}"/>
    <dgm:cxn modelId="{3959D0F7-135E-4B9F-83C6-A93C639A43C1}" type="presOf" srcId="{1397F7CC-4984-4265-B35A-CEF268B52614}" destId="{4800DACA-364A-4D0F-A46E-748908F3CBB2}" srcOrd="0" destOrd="0" presId="urn:microsoft.com/office/officeart/2008/layout/PictureStrips"/>
    <dgm:cxn modelId="{8AD0F973-AE2A-4EF9-AB79-FAF025E2A574}" srcId="{FE33492A-B827-482C-B669-88C87957D721}" destId="{A13646C7-E640-4022-B9D4-3D74549E40A7}" srcOrd="1" destOrd="0" parTransId="{9EAF3FCA-EA79-4960-9294-B718C876C20B}" sibTransId="{C414B80C-D9C9-4A53-93F5-322224FA0EC6}"/>
    <dgm:cxn modelId="{A89B2109-947F-4367-ACC9-E38B54C7765C}" type="presOf" srcId="{FE33492A-B827-482C-B669-88C87957D721}" destId="{132406D1-D9AF-4C23-B392-1BE286338BAC}" srcOrd="0" destOrd="0" presId="urn:microsoft.com/office/officeart/2008/layout/PictureStrips"/>
    <dgm:cxn modelId="{6A30ACE1-70A3-4CA7-B789-7D4C07A5B23A}" srcId="{FE33492A-B827-482C-B669-88C87957D721}" destId="{1397F7CC-4984-4265-B35A-CEF268B52614}" srcOrd="2" destOrd="0" parTransId="{1804B88C-FA88-4270-9BBA-31C5C5C85556}" sibTransId="{F2DCA0CF-4865-4D84-BA44-A96D725C39F2}"/>
    <dgm:cxn modelId="{49815732-7C2B-4280-B169-461D00B51289}" type="presParOf" srcId="{132406D1-D9AF-4C23-B392-1BE286338BAC}" destId="{3EED45DE-DC74-45A9-88E9-1EA3770FE2CA}" srcOrd="0" destOrd="0" presId="urn:microsoft.com/office/officeart/2008/layout/PictureStrips"/>
    <dgm:cxn modelId="{782033AE-A15C-47CA-9AD2-753B8FCF91B6}" type="presParOf" srcId="{3EED45DE-DC74-45A9-88E9-1EA3770FE2CA}" destId="{71C85485-D7CD-44C8-A275-AD6EBDA21A33}" srcOrd="0" destOrd="0" presId="urn:microsoft.com/office/officeart/2008/layout/PictureStrips"/>
    <dgm:cxn modelId="{6778E1AB-3B59-4407-8B00-474D5823FA20}" type="presParOf" srcId="{3EED45DE-DC74-45A9-88E9-1EA3770FE2CA}" destId="{D34B6571-9F5D-4674-A321-E0C066DC5444}" srcOrd="1" destOrd="0" presId="urn:microsoft.com/office/officeart/2008/layout/PictureStrips"/>
    <dgm:cxn modelId="{347CF3B0-9171-490A-9D5A-9F0B0FFE8A7C}" type="presParOf" srcId="{132406D1-D9AF-4C23-B392-1BE286338BAC}" destId="{0D39E80A-ADC1-4494-A98B-D4F133D8A679}" srcOrd="1" destOrd="0" presId="urn:microsoft.com/office/officeart/2008/layout/PictureStrips"/>
    <dgm:cxn modelId="{A623D449-EE4C-4A7C-8AC2-AD39ED4EFBB3}" type="presParOf" srcId="{132406D1-D9AF-4C23-B392-1BE286338BAC}" destId="{BA46E923-9958-407B-8876-DB12452A3F51}" srcOrd="2" destOrd="0" presId="urn:microsoft.com/office/officeart/2008/layout/PictureStrips"/>
    <dgm:cxn modelId="{99479E9E-1390-4702-A30F-4EBFFB6D6A89}" type="presParOf" srcId="{BA46E923-9958-407B-8876-DB12452A3F51}" destId="{DDBE21DB-6C72-495E-8DE7-B2273ABA99C1}" srcOrd="0" destOrd="0" presId="urn:microsoft.com/office/officeart/2008/layout/PictureStrips"/>
    <dgm:cxn modelId="{2203E448-4E37-489F-9BFF-F5BE11AEDE1B}" type="presParOf" srcId="{BA46E923-9958-407B-8876-DB12452A3F51}" destId="{A6929EC6-3A4D-4020-BF98-3869CFF81353}" srcOrd="1" destOrd="0" presId="urn:microsoft.com/office/officeart/2008/layout/PictureStrips"/>
    <dgm:cxn modelId="{70AE2EB5-6BA1-43FB-94D3-8C9C45A86EE9}" type="presParOf" srcId="{132406D1-D9AF-4C23-B392-1BE286338BAC}" destId="{CA09BAD2-9D74-4133-A056-1F9B56D02893}" srcOrd="3" destOrd="0" presId="urn:microsoft.com/office/officeart/2008/layout/PictureStrips"/>
    <dgm:cxn modelId="{3F8DA0DD-86A2-4C40-A7F4-FE40F07E8763}" type="presParOf" srcId="{132406D1-D9AF-4C23-B392-1BE286338BAC}" destId="{539BF4D8-8DFF-49A2-B68D-EC93CD70FB3E}" srcOrd="4" destOrd="0" presId="urn:microsoft.com/office/officeart/2008/layout/PictureStrips"/>
    <dgm:cxn modelId="{F9AB0646-3AE2-4874-A5C4-5D14F7D963A6}" type="presParOf" srcId="{539BF4D8-8DFF-49A2-B68D-EC93CD70FB3E}" destId="{4800DACA-364A-4D0F-A46E-748908F3CBB2}" srcOrd="0" destOrd="0" presId="urn:microsoft.com/office/officeart/2008/layout/PictureStrips"/>
    <dgm:cxn modelId="{6BFC43E4-9C85-43C0-B610-406269A9B247}" type="presParOf" srcId="{539BF4D8-8DFF-49A2-B68D-EC93CD70FB3E}" destId="{2E229AB3-E7EC-4567-B5AF-F76F25B5AF3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F53629-4244-4949-A99E-49CB9994D642}" type="doc">
      <dgm:prSet loTypeId="urn:microsoft.com/office/officeart/2009/layout/CircleArrowProcess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793AF7A-ED2B-4BAB-9887-4B7B0D8CCA01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2015-2024 </a:t>
          </a:r>
          <a:r>
            <a:rPr lang="ru-RU" sz="105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гг</a:t>
          </a:r>
          <a:endParaRPr lang="ru-RU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13CAD4-833F-4CB1-B43D-65024E2F8518}" type="parTrans" cxnId="{11F7D0F3-F340-4FCA-963F-848A0BCF4E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1E802-9E36-45E2-A13A-96370DE5D670}" type="sibTrans" cxnId="{11F7D0F3-F340-4FCA-963F-848A0BCF4E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960C7E-5748-450E-AFC8-5F189546009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spcAft>
              <a:spcPts val="0"/>
            </a:spcAft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объектов:</a:t>
          </a:r>
        </a:p>
      </dgm:t>
    </dgm:pt>
    <dgm:pt modelId="{639A6F89-C04C-49A0-867B-81F9ABB7AE48}" type="parTrans" cxnId="{11922484-7409-4408-BAF3-FCB6AC251FE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67035-A2CB-4E0C-8DA7-ABEDC21ECFDB}" type="sibTrans" cxnId="{11922484-7409-4408-BAF3-FCB6AC251FE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B65CE-0B80-4894-B28E-89D7E67A39EB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3200" b="1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  <a:r>
            <a:rPr lang="ru-RU" sz="2400" b="1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spcAft>
              <a:spcPts val="0"/>
            </a:spcAft>
          </a:pPr>
          <a:r>
            <a:rPr lang="ru-RU" sz="24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млрд. рублей</a:t>
          </a:r>
        </a:p>
      </dgm:t>
    </dgm:pt>
    <dgm:pt modelId="{FC56C3B5-95C7-4202-AE47-6CF52A48996C}" type="parTrans" cxnId="{2E9AE170-AB0A-4F3A-9D88-CDE4E7E7FB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DA9E6F-1032-4E84-AAD3-F3ED8D217C5A}" type="sibTrans" cxnId="{2E9AE170-AB0A-4F3A-9D88-CDE4E7E7FB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AE574-BBC4-4342-A99B-E09B5026829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  <a:p>
          <a:pPr>
            <a:spcAft>
              <a:spcPts val="0"/>
            </a:spcAft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школы</a:t>
          </a:r>
        </a:p>
      </dgm:t>
    </dgm:pt>
    <dgm:pt modelId="{46343698-758A-47A6-89D8-8B0F5EC9BF71}" type="parTrans" cxnId="{DA841081-B6E1-4EEC-802F-F7398BED506D}">
      <dgm:prSet/>
      <dgm:spPr/>
      <dgm:t>
        <a:bodyPr/>
        <a:lstStyle/>
        <a:p>
          <a:endParaRPr lang="ru-RU"/>
        </a:p>
      </dgm:t>
    </dgm:pt>
    <dgm:pt modelId="{023B5445-B413-4E00-BCF4-61C3D663B922}" type="sibTrans" cxnId="{DA841081-B6E1-4EEC-802F-F7398BED506D}">
      <dgm:prSet/>
      <dgm:spPr/>
      <dgm:t>
        <a:bodyPr/>
        <a:lstStyle/>
        <a:p>
          <a:endParaRPr lang="ru-RU"/>
        </a:p>
      </dgm:t>
    </dgm:pt>
    <dgm:pt modelId="{888D1F2E-BA4D-4F5D-9E32-E34FD136F4E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spcAft>
              <a:spcPts val="0"/>
            </a:spcAft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детских садов</a:t>
          </a:r>
        </a:p>
      </dgm:t>
    </dgm:pt>
    <dgm:pt modelId="{1971AF8A-F294-44AD-8ADA-EA31158699CB}" type="parTrans" cxnId="{B03396BB-15FC-43C4-AC2C-3650D1A17CFC}">
      <dgm:prSet/>
      <dgm:spPr/>
      <dgm:t>
        <a:bodyPr/>
        <a:lstStyle/>
        <a:p>
          <a:endParaRPr lang="ru-RU"/>
        </a:p>
      </dgm:t>
    </dgm:pt>
    <dgm:pt modelId="{C632D988-7DBD-4C08-98D1-36088C5BFB7C}" type="sibTrans" cxnId="{B03396BB-15FC-43C4-AC2C-3650D1A17CFC}">
      <dgm:prSet/>
      <dgm:spPr/>
      <dgm:t>
        <a:bodyPr/>
        <a:lstStyle/>
        <a:p>
          <a:endParaRPr lang="ru-RU"/>
        </a:p>
      </dgm:t>
    </dgm:pt>
    <dgm:pt modelId="{DEED7302-771F-400D-9C4F-B1C03764C000}" type="pres">
      <dgm:prSet presAssocID="{CCF53629-4244-4949-A99E-49CB9994D64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54CD3CF-7102-4F6C-894B-E4FE9570B17C}" type="pres">
      <dgm:prSet presAssocID="{6793AF7A-ED2B-4BAB-9887-4B7B0D8CCA01}" presName="Accent1" presStyleCnt="0"/>
      <dgm:spPr/>
    </dgm:pt>
    <dgm:pt modelId="{1884905B-F884-44C8-9BE0-6E412E6954B7}" type="pres">
      <dgm:prSet presAssocID="{6793AF7A-ED2B-4BAB-9887-4B7B0D8CCA01}" presName="Accent" presStyleLbl="node1" presStyleIdx="0" presStyleCnt="5"/>
      <dgm:spPr/>
    </dgm:pt>
    <dgm:pt modelId="{B0452E15-AD32-4881-BCA8-9A0FE2038B87}" type="pres">
      <dgm:prSet presAssocID="{6793AF7A-ED2B-4BAB-9887-4B7B0D8CCA01}" presName="Parent1" presStyleLbl="revTx" presStyleIdx="0" presStyleCnt="5" custScaleX="243098" custScaleY="139658" custLinFactNeighborX="-9151" custLinFactNeighborY="-407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44916-AFC7-45CC-A22E-4078A28736A7}" type="pres">
      <dgm:prSet presAssocID="{B4960C7E-5748-450E-AFC8-5F189546009E}" presName="Accent2" presStyleCnt="0"/>
      <dgm:spPr/>
    </dgm:pt>
    <dgm:pt modelId="{73D1CCFE-F38F-4767-B398-CDCE5F27D9F6}" type="pres">
      <dgm:prSet presAssocID="{B4960C7E-5748-450E-AFC8-5F189546009E}" presName="Accent" presStyleLbl="node1" presStyleIdx="1" presStyleCnt="5"/>
      <dgm:spPr/>
    </dgm:pt>
    <dgm:pt modelId="{3C048849-6BD9-40A5-BE82-09896F2A93EF}" type="pres">
      <dgm:prSet presAssocID="{B4960C7E-5748-450E-AFC8-5F189546009E}" presName="Parent2" presStyleLbl="revTx" presStyleIdx="1" presStyleCnt="5" custScaleX="147462" custScaleY="144882" custLinFactNeighborX="-12830" custLinFactNeighborY="-164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420C9-74B8-45B1-B8F9-156437453B2D}" type="pres">
      <dgm:prSet presAssocID="{675AE574-BBC4-4342-A99B-E09B50268295}" presName="Accent3" presStyleCnt="0"/>
      <dgm:spPr/>
    </dgm:pt>
    <dgm:pt modelId="{D3D427A3-3E9A-453E-B4F4-C804BA127E2E}" type="pres">
      <dgm:prSet presAssocID="{675AE574-BBC4-4342-A99B-E09B50268295}" presName="Accent" presStyleLbl="node1" presStyleIdx="2" presStyleCnt="5"/>
      <dgm:spPr/>
    </dgm:pt>
    <dgm:pt modelId="{DAE54D87-EE69-4EEB-B4FF-AA3EF98C33DC}" type="pres">
      <dgm:prSet presAssocID="{675AE574-BBC4-4342-A99B-E09B50268295}" presName="Parent3" presStyleLbl="revTx" presStyleIdx="2" presStyleCnt="5" custScaleX="137175" custScaleY="131021" custLinFactNeighborX="40588" custLinFactNeighborY="-58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F6BEF-38DE-4522-8258-1C823D46BE6D}" type="pres">
      <dgm:prSet presAssocID="{888D1F2E-BA4D-4F5D-9E32-E34FD136F4E2}" presName="Accent4" presStyleCnt="0"/>
      <dgm:spPr/>
    </dgm:pt>
    <dgm:pt modelId="{3466FFD2-E94E-4EEC-88B7-718ABA6FCAAB}" type="pres">
      <dgm:prSet presAssocID="{888D1F2E-BA4D-4F5D-9E32-E34FD136F4E2}" presName="Accent" presStyleLbl="node1" presStyleIdx="3" presStyleCnt="5"/>
      <dgm:spPr/>
    </dgm:pt>
    <dgm:pt modelId="{AD3AE562-E764-49CE-B826-3968BE2AE7E8}" type="pres">
      <dgm:prSet presAssocID="{888D1F2E-BA4D-4F5D-9E32-E34FD136F4E2}" presName="Parent4" presStyleLbl="revTx" presStyleIdx="3" presStyleCnt="5" custScaleX="103755" custScaleY="199664" custLinFactNeighborX="-47795" custLinFactNeighborY="-429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0D604-B8D0-4943-B8C4-506C922A6D34}" type="pres">
      <dgm:prSet presAssocID="{897B65CE-0B80-4894-B28E-89D7E67A39EB}" presName="Accent5" presStyleCnt="0"/>
      <dgm:spPr/>
    </dgm:pt>
    <dgm:pt modelId="{EE4DAC61-9C21-44AC-A92F-3F1F990E261C}" type="pres">
      <dgm:prSet presAssocID="{897B65CE-0B80-4894-B28E-89D7E67A39EB}" presName="Accent" presStyleLbl="node1" presStyleIdx="4" presStyleCnt="5"/>
      <dgm:spPr/>
    </dgm:pt>
    <dgm:pt modelId="{BC65EAD4-0D00-428A-B898-5CD68DA1FFA8}" type="pres">
      <dgm:prSet presAssocID="{897B65CE-0B80-4894-B28E-89D7E67A39EB}" presName="Parent5" presStyleLbl="revTx" presStyleIdx="4" presStyleCnt="5" custScaleX="316919" custScaleY="202354" custLinFactNeighborX="-21780" custLinFactNeighborY="280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3396BB-15FC-43C4-AC2C-3650D1A17CFC}" srcId="{CCF53629-4244-4949-A99E-49CB9994D642}" destId="{888D1F2E-BA4D-4F5D-9E32-E34FD136F4E2}" srcOrd="3" destOrd="0" parTransId="{1971AF8A-F294-44AD-8ADA-EA31158699CB}" sibTransId="{C632D988-7DBD-4C08-98D1-36088C5BFB7C}"/>
    <dgm:cxn modelId="{C6A5AC24-1AB3-4A84-959D-A407A1E91577}" type="presOf" srcId="{CCF53629-4244-4949-A99E-49CB9994D642}" destId="{DEED7302-771F-400D-9C4F-B1C03764C000}" srcOrd="0" destOrd="0" presId="urn:microsoft.com/office/officeart/2009/layout/CircleArrowProcess"/>
    <dgm:cxn modelId="{5C16233A-2927-4E18-B68D-ACD5B8489ED3}" type="presOf" srcId="{B4960C7E-5748-450E-AFC8-5F189546009E}" destId="{3C048849-6BD9-40A5-BE82-09896F2A93EF}" srcOrd="0" destOrd="0" presId="urn:microsoft.com/office/officeart/2009/layout/CircleArrowProcess"/>
    <dgm:cxn modelId="{8C309C44-27C0-488A-9976-1FFA15D59BFC}" type="presOf" srcId="{888D1F2E-BA4D-4F5D-9E32-E34FD136F4E2}" destId="{AD3AE562-E764-49CE-B826-3968BE2AE7E8}" srcOrd="0" destOrd="0" presId="urn:microsoft.com/office/officeart/2009/layout/CircleArrowProcess"/>
    <dgm:cxn modelId="{58926005-4BC8-4633-A723-5AF69B6D7A9A}" type="presOf" srcId="{6793AF7A-ED2B-4BAB-9887-4B7B0D8CCA01}" destId="{B0452E15-AD32-4881-BCA8-9A0FE2038B87}" srcOrd="0" destOrd="0" presId="urn:microsoft.com/office/officeart/2009/layout/CircleArrowProcess"/>
    <dgm:cxn modelId="{2E9AE170-AB0A-4F3A-9D88-CDE4E7E7FB82}" srcId="{CCF53629-4244-4949-A99E-49CB9994D642}" destId="{897B65CE-0B80-4894-B28E-89D7E67A39EB}" srcOrd="4" destOrd="0" parTransId="{FC56C3B5-95C7-4202-AE47-6CF52A48996C}" sibTransId="{29DA9E6F-1032-4E84-AAD3-F3ED8D217C5A}"/>
    <dgm:cxn modelId="{0058D334-7A4C-4EB8-A21D-BE2177ECCC66}" type="presOf" srcId="{675AE574-BBC4-4342-A99B-E09B50268295}" destId="{DAE54D87-EE69-4EEB-B4FF-AA3EF98C33DC}" srcOrd="0" destOrd="0" presId="urn:microsoft.com/office/officeart/2009/layout/CircleArrowProcess"/>
    <dgm:cxn modelId="{11922484-7409-4408-BAF3-FCB6AC251FED}" srcId="{CCF53629-4244-4949-A99E-49CB9994D642}" destId="{B4960C7E-5748-450E-AFC8-5F189546009E}" srcOrd="1" destOrd="0" parTransId="{639A6F89-C04C-49A0-867B-81F9ABB7AE48}" sibTransId="{36367035-A2CB-4E0C-8DA7-ABEDC21ECFDB}"/>
    <dgm:cxn modelId="{4C1B5970-7101-415E-97C9-A99306D4A2C8}" type="presOf" srcId="{897B65CE-0B80-4894-B28E-89D7E67A39EB}" destId="{BC65EAD4-0D00-428A-B898-5CD68DA1FFA8}" srcOrd="0" destOrd="0" presId="urn:microsoft.com/office/officeart/2009/layout/CircleArrowProcess"/>
    <dgm:cxn modelId="{11F7D0F3-F340-4FCA-963F-848A0BCF4E47}" srcId="{CCF53629-4244-4949-A99E-49CB9994D642}" destId="{6793AF7A-ED2B-4BAB-9887-4B7B0D8CCA01}" srcOrd="0" destOrd="0" parTransId="{4813CAD4-833F-4CB1-B43D-65024E2F8518}" sibTransId="{DA71E802-9E36-45E2-A13A-96370DE5D670}"/>
    <dgm:cxn modelId="{DA841081-B6E1-4EEC-802F-F7398BED506D}" srcId="{CCF53629-4244-4949-A99E-49CB9994D642}" destId="{675AE574-BBC4-4342-A99B-E09B50268295}" srcOrd="2" destOrd="0" parTransId="{46343698-758A-47A6-89D8-8B0F5EC9BF71}" sibTransId="{023B5445-B413-4E00-BCF4-61C3D663B922}"/>
    <dgm:cxn modelId="{B8F3E54C-BF54-4CE4-8F29-FBFD8E5971FA}" type="presParOf" srcId="{DEED7302-771F-400D-9C4F-B1C03764C000}" destId="{854CD3CF-7102-4F6C-894B-E4FE9570B17C}" srcOrd="0" destOrd="0" presId="urn:microsoft.com/office/officeart/2009/layout/CircleArrowProcess"/>
    <dgm:cxn modelId="{1692A76C-CB3D-4780-824E-131E3A2DFC31}" type="presParOf" srcId="{854CD3CF-7102-4F6C-894B-E4FE9570B17C}" destId="{1884905B-F884-44C8-9BE0-6E412E6954B7}" srcOrd="0" destOrd="0" presId="urn:microsoft.com/office/officeart/2009/layout/CircleArrowProcess"/>
    <dgm:cxn modelId="{A612FA9A-7BE2-4854-BB8D-3A7B366CB94B}" type="presParOf" srcId="{DEED7302-771F-400D-9C4F-B1C03764C000}" destId="{B0452E15-AD32-4881-BCA8-9A0FE2038B87}" srcOrd="1" destOrd="0" presId="urn:microsoft.com/office/officeart/2009/layout/CircleArrowProcess"/>
    <dgm:cxn modelId="{296FA930-A915-425D-B02C-F69B69F84771}" type="presParOf" srcId="{DEED7302-771F-400D-9C4F-B1C03764C000}" destId="{9E144916-AFC7-45CC-A22E-4078A28736A7}" srcOrd="2" destOrd="0" presId="urn:microsoft.com/office/officeart/2009/layout/CircleArrowProcess"/>
    <dgm:cxn modelId="{803CECC6-2B11-4F8F-B86B-5E202C94DA42}" type="presParOf" srcId="{9E144916-AFC7-45CC-A22E-4078A28736A7}" destId="{73D1CCFE-F38F-4767-B398-CDCE5F27D9F6}" srcOrd="0" destOrd="0" presId="urn:microsoft.com/office/officeart/2009/layout/CircleArrowProcess"/>
    <dgm:cxn modelId="{0646CC8F-A561-4F95-B1DF-8CF604BD628D}" type="presParOf" srcId="{DEED7302-771F-400D-9C4F-B1C03764C000}" destId="{3C048849-6BD9-40A5-BE82-09896F2A93EF}" srcOrd="3" destOrd="0" presId="urn:microsoft.com/office/officeart/2009/layout/CircleArrowProcess"/>
    <dgm:cxn modelId="{5286E671-17EC-4B23-9683-29F5D1315035}" type="presParOf" srcId="{DEED7302-771F-400D-9C4F-B1C03764C000}" destId="{11A420C9-74B8-45B1-B8F9-156437453B2D}" srcOrd="4" destOrd="0" presId="urn:microsoft.com/office/officeart/2009/layout/CircleArrowProcess"/>
    <dgm:cxn modelId="{ED773E04-88B0-4AB5-AE78-DDA39159F082}" type="presParOf" srcId="{11A420C9-74B8-45B1-B8F9-156437453B2D}" destId="{D3D427A3-3E9A-453E-B4F4-C804BA127E2E}" srcOrd="0" destOrd="0" presId="urn:microsoft.com/office/officeart/2009/layout/CircleArrowProcess"/>
    <dgm:cxn modelId="{CD64BF08-9BA6-42AF-9AA5-889E4FE3B25F}" type="presParOf" srcId="{DEED7302-771F-400D-9C4F-B1C03764C000}" destId="{DAE54D87-EE69-4EEB-B4FF-AA3EF98C33DC}" srcOrd="5" destOrd="0" presId="urn:microsoft.com/office/officeart/2009/layout/CircleArrowProcess"/>
    <dgm:cxn modelId="{D63A603F-7097-4201-8D96-493FFF237D63}" type="presParOf" srcId="{DEED7302-771F-400D-9C4F-B1C03764C000}" destId="{EF4F6BEF-38DE-4522-8258-1C823D46BE6D}" srcOrd="6" destOrd="0" presId="urn:microsoft.com/office/officeart/2009/layout/CircleArrowProcess"/>
    <dgm:cxn modelId="{1DBB7A0F-8656-40BF-8536-B5BAF919F515}" type="presParOf" srcId="{EF4F6BEF-38DE-4522-8258-1C823D46BE6D}" destId="{3466FFD2-E94E-4EEC-88B7-718ABA6FCAAB}" srcOrd="0" destOrd="0" presId="urn:microsoft.com/office/officeart/2009/layout/CircleArrowProcess"/>
    <dgm:cxn modelId="{1AD39403-8201-4F9E-AEC2-B6F1487D8D39}" type="presParOf" srcId="{DEED7302-771F-400D-9C4F-B1C03764C000}" destId="{AD3AE562-E764-49CE-B826-3968BE2AE7E8}" srcOrd="7" destOrd="0" presId="urn:microsoft.com/office/officeart/2009/layout/CircleArrowProcess"/>
    <dgm:cxn modelId="{DAA36574-5727-49EF-A36F-9792E1E9B033}" type="presParOf" srcId="{DEED7302-771F-400D-9C4F-B1C03764C000}" destId="{DD30D604-B8D0-4943-B8C4-506C922A6D34}" srcOrd="8" destOrd="0" presId="urn:microsoft.com/office/officeart/2009/layout/CircleArrowProcess"/>
    <dgm:cxn modelId="{46FD5EEE-FBF8-46D9-AE02-E0F08E6ADF83}" type="presParOf" srcId="{DD30D604-B8D0-4943-B8C4-506C922A6D34}" destId="{EE4DAC61-9C21-44AC-A92F-3F1F990E261C}" srcOrd="0" destOrd="0" presId="urn:microsoft.com/office/officeart/2009/layout/CircleArrowProcess"/>
    <dgm:cxn modelId="{E1BE3B06-A9EA-4466-8E88-289C6E5C14AA}" type="presParOf" srcId="{DEED7302-771F-400D-9C4F-B1C03764C000}" destId="{BC65EAD4-0D00-428A-B898-5CD68DA1FFA8}" srcOrd="9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BFA42E-CA96-486E-A634-ED0C5E2FB241}" type="doc">
      <dgm:prSet loTypeId="urn:microsoft.com/office/officeart/2005/8/layout/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7FA6097-7FD9-4134-856F-F4001DDDE6F1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BD10321-31C4-456A-960A-B485FB6C06D2}" type="parTrans" cxnId="{1C8F041B-CBE2-4EC8-A31F-0A54EA5B24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C88BC-4381-47B0-940D-5D50196DC0D9}" type="sibTrans" cxnId="{1C8F041B-CBE2-4EC8-A31F-0A54EA5B24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AC529-F3D4-415E-8E42-4EFD0E7BDBEA}">
      <dgm:prSet phldrT="[Текст]" custT="1"/>
      <dgm:spPr/>
      <dgm:t>
        <a:bodyPr lIns="0" rIns="0"/>
        <a:lstStyle/>
        <a:p>
          <a:pPr marL="179388" indent="0">
            <a:spcAft>
              <a:spcPts val="0"/>
            </a:spcAft>
            <a:tabLst>
              <a:tab pos="179388" algn="l"/>
            </a:tabLs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</a:p>
        <a:p>
          <a:pPr marL="179388" indent="0">
            <a:spcAft>
              <a:spcPts val="0"/>
            </a:spcAft>
            <a:tabLst>
              <a:tab pos="179388" algn="l"/>
            </a:tabLst>
          </a:pPr>
          <a:r>
            <a:rPr lang="ru-RU" sz="1600" b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178 191,90 </a:t>
          </a:r>
          <a:r>
            <a:rPr lang="ru-RU" sz="10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(освоено)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DFFC6-7B3F-412E-BBB6-879764B0715C}" type="parTrans" cxnId="{7AF9FAB3-8480-46F5-865D-39F59B4A37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21FCAA-2AD7-4F62-9F50-4807960D484D}" type="sibTrans" cxnId="{7AF9FAB3-8480-46F5-865D-39F59B4A37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126E8-C8ED-4573-9E47-83AD9CEC9FE4}">
      <dgm:prSet phldrT="[Текст]" custT="1"/>
      <dgm:spPr/>
      <dgm:t>
        <a:bodyPr lIns="0" rIns="0"/>
        <a:lstStyle/>
        <a:p>
          <a:pPr marL="179388" indent="0">
            <a:tabLst>
              <a:tab pos="179388" algn="l"/>
            </a:tabLs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</a:p>
        <a:p>
          <a:pPr marL="179388" indent="0">
            <a:tabLst>
              <a:tab pos="179388" algn="l"/>
            </a:tabLst>
          </a:pPr>
          <a:r>
            <a:rPr lang="ru-RU" sz="1600" b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279 653,49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FDD39-4DC4-4ACD-8E8D-2CF99C0149C6}" type="sibTrans" cxnId="{B3F55E87-3862-4B05-9FEA-76F659696B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F2D11-C5D3-43A5-BA6C-F33E87673D80}" type="parTrans" cxnId="{B3F55E87-3862-4B05-9FEA-76F659696B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6B7B8-AC90-4AB0-877A-1E2851B6F635}">
      <dgm:prSet phldrT="[Текст]" custT="1"/>
      <dgm:spPr/>
      <dgm:t>
        <a:bodyPr lIns="0" rIns="0"/>
        <a:lstStyle/>
        <a:p>
          <a:pPr marL="179388" indent="0">
            <a:tabLst>
              <a:tab pos="179388" algn="l"/>
            </a:tabLs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</a:t>
          </a:r>
        </a:p>
        <a:p>
          <a:pPr marL="179388" indent="0">
            <a:tabLst>
              <a:tab pos="179388" algn="l"/>
            </a:tabLst>
          </a:pPr>
          <a:r>
            <a:rPr lang="ru-RU" sz="1600" b="1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165 251,55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902020-CCB4-49E7-8DDC-ECC2E07E8E68}" type="sibTrans" cxnId="{7406FADC-E2A3-4C15-A5C0-627D0C6E89A1}">
      <dgm:prSet/>
      <dgm:spPr/>
      <dgm:t>
        <a:bodyPr/>
        <a:lstStyle/>
        <a:p>
          <a:endParaRPr lang="ru-RU"/>
        </a:p>
      </dgm:t>
    </dgm:pt>
    <dgm:pt modelId="{19098A61-AF9D-4E32-A26F-5CD435ED8211}" type="parTrans" cxnId="{7406FADC-E2A3-4C15-A5C0-627D0C6E89A1}">
      <dgm:prSet/>
      <dgm:spPr/>
      <dgm:t>
        <a:bodyPr/>
        <a:lstStyle/>
        <a:p>
          <a:endParaRPr lang="ru-RU"/>
        </a:p>
      </dgm:t>
    </dgm:pt>
    <dgm:pt modelId="{DAB58C41-73C8-490E-9253-C29E5AF8FE6E}" type="pres">
      <dgm:prSet presAssocID="{2CBFA42E-CA96-486E-A634-ED0C5E2FB2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9A3E4D-82B4-44F2-ADD7-45F9C232E916}" type="pres">
      <dgm:prSet presAssocID="{E7FA6097-7FD9-4134-856F-F4001DDDE6F1}" presName="boxAndChildren" presStyleCnt="0"/>
      <dgm:spPr/>
    </dgm:pt>
    <dgm:pt modelId="{BBFA3E42-9A64-4528-B389-38E270779E54}" type="pres">
      <dgm:prSet presAssocID="{E7FA6097-7FD9-4134-856F-F4001DDDE6F1}" presName="parentTextBox" presStyleLbl="node1" presStyleIdx="0" presStyleCnt="1"/>
      <dgm:spPr/>
      <dgm:t>
        <a:bodyPr/>
        <a:lstStyle/>
        <a:p>
          <a:endParaRPr lang="ru-RU"/>
        </a:p>
      </dgm:t>
    </dgm:pt>
    <dgm:pt modelId="{E054FADB-4EC0-46BC-A966-BDD1761D3D0F}" type="pres">
      <dgm:prSet presAssocID="{E7FA6097-7FD9-4134-856F-F4001DDDE6F1}" presName="entireBox" presStyleLbl="node1" presStyleIdx="0" presStyleCnt="1" custLinFactNeighborX="-383" custLinFactNeighborY="-4742"/>
      <dgm:spPr/>
      <dgm:t>
        <a:bodyPr/>
        <a:lstStyle/>
        <a:p>
          <a:endParaRPr lang="ru-RU"/>
        </a:p>
      </dgm:t>
    </dgm:pt>
    <dgm:pt modelId="{676FCD66-2B1D-41A4-A620-46524D7140A1}" type="pres">
      <dgm:prSet presAssocID="{E7FA6097-7FD9-4134-856F-F4001DDDE6F1}" presName="descendantBox" presStyleCnt="0"/>
      <dgm:spPr/>
    </dgm:pt>
    <dgm:pt modelId="{474EA893-EA31-48D5-AE6D-7F90FF08F844}" type="pres">
      <dgm:prSet presAssocID="{6E8AC529-F3D4-415E-8E42-4EFD0E7BDBEA}" presName="childTextBox" presStyleLbl="fgAccFollowNode1" presStyleIdx="0" presStyleCnt="3" custScaleX="54360" custScaleY="107727" custLinFactY="-12943" custLinFactNeighborX="3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F532A-2E43-4BC3-B5B9-2CD4BBE2059C}" type="pres">
      <dgm:prSet presAssocID="{82E126E8-C8ED-4573-9E47-83AD9CEC9FE4}" presName="childTextBox" presStyleLbl="fgAccFollowNode1" presStyleIdx="1" presStyleCnt="3" custScaleX="60625" custScaleY="109638" custLinFactNeighborX="-289" custLinFactNeighborY="-44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F9836-AFAE-458B-B08A-51D2A93258D6}" type="pres">
      <dgm:prSet presAssocID="{4486B7B8-AC90-4AB0-877A-1E2851B6F635}" presName="childTextBox" presStyleLbl="fgAccFollowNode1" presStyleIdx="2" presStyleCnt="3" custScaleX="55085" custScaleY="108741" custLinFactNeighborX="2244" custLinFactNeighborY="12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F9FAB3-8480-46F5-865D-39F59B4A3780}" srcId="{E7FA6097-7FD9-4134-856F-F4001DDDE6F1}" destId="{6E8AC529-F3D4-415E-8E42-4EFD0E7BDBEA}" srcOrd="0" destOrd="0" parTransId="{57FDFFC6-7B3F-412E-BBB6-879764B0715C}" sibTransId="{2F21FCAA-2AD7-4F62-9F50-4807960D484D}"/>
    <dgm:cxn modelId="{B3F55E87-3862-4B05-9FEA-76F659696B47}" srcId="{E7FA6097-7FD9-4134-856F-F4001DDDE6F1}" destId="{82E126E8-C8ED-4573-9E47-83AD9CEC9FE4}" srcOrd="1" destOrd="0" parTransId="{BC7F2D11-C5D3-43A5-BA6C-F33E87673D80}" sibTransId="{F73FDD39-4DC4-4ACD-8E8D-2CF99C0149C6}"/>
    <dgm:cxn modelId="{93FFA9F7-9EE7-4AFE-BE27-C6ACBB2C0762}" type="presOf" srcId="{6E8AC529-F3D4-415E-8E42-4EFD0E7BDBEA}" destId="{474EA893-EA31-48D5-AE6D-7F90FF08F844}" srcOrd="0" destOrd="0" presId="urn:microsoft.com/office/officeart/2005/8/layout/process4"/>
    <dgm:cxn modelId="{FB6529C8-307D-4BFE-8FCE-4F29F4019155}" type="presOf" srcId="{2CBFA42E-CA96-486E-A634-ED0C5E2FB241}" destId="{DAB58C41-73C8-490E-9253-C29E5AF8FE6E}" srcOrd="0" destOrd="0" presId="urn:microsoft.com/office/officeart/2005/8/layout/process4"/>
    <dgm:cxn modelId="{7406FADC-E2A3-4C15-A5C0-627D0C6E89A1}" srcId="{E7FA6097-7FD9-4134-856F-F4001DDDE6F1}" destId="{4486B7B8-AC90-4AB0-877A-1E2851B6F635}" srcOrd="2" destOrd="0" parTransId="{19098A61-AF9D-4E32-A26F-5CD435ED8211}" sibTransId="{80902020-CCB4-49E7-8DDC-ECC2E07E8E68}"/>
    <dgm:cxn modelId="{61E36485-5E8A-4F40-ABF6-D1E315249B41}" type="presOf" srcId="{E7FA6097-7FD9-4134-856F-F4001DDDE6F1}" destId="{E054FADB-4EC0-46BC-A966-BDD1761D3D0F}" srcOrd="1" destOrd="0" presId="urn:microsoft.com/office/officeart/2005/8/layout/process4"/>
    <dgm:cxn modelId="{1C8F041B-CBE2-4EC8-A31F-0A54EA5B2498}" srcId="{2CBFA42E-CA96-486E-A634-ED0C5E2FB241}" destId="{E7FA6097-7FD9-4134-856F-F4001DDDE6F1}" srcOrd="0" destOrd="0" parTransId="{6BD10321-31C4-456A-960A-B485FB6C06D2}" sibTransId="{BDDC88BC-4381-47B0-940D-5D50196DC0D9}"/>
    <dgm:cxn modelId="{68F5CBEF-8082-46FE-B7D6-FEFB28FC72F8}" type="presOf" srcId="{4486B7B8-AC90-4AB0-877A-1E2851B6F635}" destId="{572F9836-AFAE-458B-B08A-51D2A93258D6}" srcOrd="0" destOrd="0" presId="urn:microsoft.com/office/officeart/2005/8/layout/process4"/>
    <dgm:cxn modelId="{32DA9291-2FE6-4734-8765-E02F7619EF4B}" type="presOf" srcId="{82E126E8-C8ED-4573-9E47-83AD9CEC9FE4}" destId="{21AF532A-2E43-4BC3-B5B9-2CD4BBE2059C}" srcOrd="0" destOrd="0" presId="urn:microsoft.com/office/officeart/2005/8/layout/process4"/>
    <dgm:cxn modelId="{2EFAEC05-42E8-43B0-B1A9-A483A5A9DE14}" type="presOf" srcId="{E7FA6097-7FD9-4134-856F-F4001DDDE6F1}" destId="{BBFA3E42-9A64-4528-B389-38E270779E54}" srcOrd="0" destOrd="0" presId="urn:microsoft.com/office/officeart/2005/8/layout/process4"/>
    <dgm:cxn modelId="{30E1E6BF-0D41-4FCC-AE57-65B1BAF9DE92}" type="presParOf" srcId="{DAB58C41-73C8-490E-9253-C29E5AF8FE6E}" destId="{509A3E4D-82B4-44F2-ADD7-45F9C232E916}" srcOrd="0" destOrd="0" presId="urn:microsoft.com/office/officeart/2005/8/layout/process4"/>
    <dgm:cxn modelId="{C362AF75-5403-47F4-BA66-60164F0E32AC}" type="presParOf" srcId="{509A3E4D-82B4-44F2-ADD7-45F9C232E916}" destId="{BBFA3E42-9A64-4528-B389-38E270779E54}" srcOrd="0" destOrd="0" presId="urn:microsoft.com/office/officeart/2005/8/layout/process4"/>
    <dgm:cxn modelId="{F2A751BA-9CCD-43C6-9F92-C1AC2DB887B1}" type="presParOf" srcId="{509A3E4D-82B4-44F2-ADD7-45F9C232E916}" destId="{E054FADB-4EC0-46BC-A966-BDD1761D3D0F}" srcOrd="1" destOrd="0" presId="urn:microsoft.com/office/officeart/2005/8/layout/process4"/>
    <dgm:cxn modelId="{549E6082-E898-4BCE-92A9-59AB41D4C309}" type="presParOf" srcId="{509A3E4D-82B4-44F2-ADD7-45F9C232E916}" destId="{676FCD66-2B1D-41A4-A620-46524D7140A1}" srcOrd="2" destOrd="0" presId="urn:microsoft.com/office/officeart/2005/8/layout/process4"/>
    <dgm:cxn modelId="{717F46B5-5267-45EA-B7FF-BD2A6A82A92E}" type="presParOf" srcId="{676FCD66-2B1D-41A4-A620-46524D7140A1}" destId="{474EA893-EA31-48D5-AE6D-7F90FF08F844}" srcOrd="0" destOrd="0" presId="urn:microsoft.com/office/officeart/2005/8/layout/process4"/>
    <dgm:cxn modelId="{48CE5FFC-EB1C-409F-B5CA-A5C927229589}" type="presParOf" srcId="{676FCD66-2B1D-41A4-A620-46524D7140A1}" destId="{21AF532A-2E43-4BC3-B5B9-2CD4BBE2059C}" srcOrd="1" destOrd="0" presId="urn:microsoft.com/office/officeart/2005/8/layout/process4"/>
    <dgm:cxn modelId="{A3F5463D-A3DC-4C02-9D81-05E04CD63E53}" type="presParOf" srcId="{676FCD66-2B1D-41A4-A620-46524D7140A1}" destId="{572F9836-AFAE-458B-B08A-51D2A93258D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423CBC-A524-4E6B-89C0-30EDC32EDE3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11177-841B-427E-977E-0129A974709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2D51F-95DC-4A9F-BD68-45D9029BAE53}" type="par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B8581-8D3E-4BE9-94E7-188CC5DF18BE}" type="sibTrans" cxnId="{62FD2EA0-DF29-4C73-ACCE-7A5EB0F805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BB986-5326-4DDA-A6D1-06763D979D7F}">
      <dgm:prSet phldrT="[Текст]" custT="1"/>
      <dgm:spPr/>
      <dgm:t>
        <a:bodyPr/>
        <a:lstStyle/>
        <a:p>
          <a:r>
            <a:rPr lang="ru-RU" sz="17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5 290,31</a:t>
          </a:r>
        </a:p>
      </dgm:t>
    </dgm:pt>
    <dgm:pt modelId="{331CA09C-1688-4151-A38A-656A547E751A}" type="par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8D649-9E80-4BE8-AA67-088E99133071}" type="sibTrans" cxnId="{D7AE9B29-BCE6-4419-A80C-89AC74C55DB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0CCB4-8197-4C3B-92F4-6EFCF6353780}" type="pres">
      <dgm:prSet presAssocID="{8F423CBC-A524-4E6B-89C0-30EDC32EDE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67AFB6-C50E-45E8-B202-005EFDB4556A}" type="pres">
      <dgm:prSet presAssocID="{4C611177-841B-427E-977E-0129A9747099}" presName="hierRoot1" presStyleCnt="0">
        <dgm:presLayoutVars>
          <dgm:hierBranch val="init"/>
        </dgm:presLayoutVars>
      </dgm:prSet>
      <dgm:spPr/>
    </dgm:pt>
    <dgm:pt modelId="{F7BCB654-C90C-47CE-A340-1EC381ACAD1E}" type="pres">
      <dgm:prSet presAssocID="{4C611177-841B-427E-977E-0129A9747099}" presName="rootComposite1" presStyleCnt="0"/>
      <dgm:spPr/>
    </dgm:pt>
    <dgm:pt modelId="{2DFB3E26-A6A4-49F8-8978-E6DD70C0D8EE}" type="pres">
      <dgm:prSet presAssocID="{4C611177-841B-427E-977E-0129A9747099}" presName="rootText1" presStyleLbl="alignAcc1" presStyleIdx="0" presStyleCnt="0" custLinFactNeighborX="78214" custLinFactNeighborY="269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4181DB-3003-4372-A4A0-CDB6A0FB4B54}" type="pres">
      <dgm:prSet presAssocID="{4C611177-841B-427E-977E-0129A9747099}" presName="topArc1" presStyleLbl="parChTrans1D1" presStyleIdx="0" presStyleCnt="4"/>
      <dgm:spPr/>
    </dgm:pt>
    <dgm:pt modelId="{08A23786-F8B8-4317-826E-E43B0BA3B5CD}" type="pres">
      <dgm:prSet presAssocID="{4C611177-841B-427E-977E-0129A9747099}" presName="bottomArc1" presStyleLbl="parChTrans1D1" presStyleIdx="1" presStyleCnt="4"/>
      <dgm:spPr/>
    </dgm:pt>
    <dgm:pt modelId="{1760069F-D346-4DF7-83BB-C3FB127CDD45}" type="pres">
      <dgm:prSet presAssocID="{4C611177-841B-427E-977E-0129A9747099}" presName="topConnNode1" presStyleLbl="node1" presStyleIdx="0" presStyleCnt="0"/>
      <dgm:spPr/>
      <dgm:t>
        <a:bodyPr/>
        <a:lstStyle/>
        <a:p>
          <a:endParaRPr lang="ru-RU"/>
        </a:p>
      </dgm:t>
    </dgm:pt>
    <dgm:pt modelId="{8FE23473-EDC8-4829-9778-55B63CA8EEA7}" type="pres">
      <dgm:prSet presAssocID="{4C611177-841B-427E-977E-0129A9747099}" presName="hierChild2" presStyleCnt="0"/>
      <dgm:spPr/>
    </dgm:pt>
    <dgm:pt modelId="{A5408E60-A4C4-4939-AA53-C37459F0A128}" type="pres">
      <dgm:prSet presAssocID="{331CA09C-1688-4151-A38A-656A547E751A}" presName="Name28" presStyleLbl="parChTrans1D2" presStyleIdx="0" presStyleCnt="1"/>
      <dgm:spPr/>
      <dgm:t>
        <a:bodyPr/>
        <a:lstStyle/>
        <a:p>
          <a:endParaRPr lang="ru-RU"/>
        </a:p>
      </dgm:t>
    </dgm:pt>
    <dgm:pt modelId="{E89FEE73-6FD4-48D3-B7CD-3A2144CC3087}" type="pres">
      <dgm:prSet presAssocID="{320BB986-5326-4DDA-A6D1-06763D979D7F}" presName="hierRoot2" presStyleCnt="0">
        <dgm:presLayoutVars>
          <dgm:hierBranch val="init"/>
        </dgm:presLayoutVars>
      </dgm:prSet>
      <dgm:spPr/>
    </dgm:pt>
    <dgm:pt modelId="{0AF3140B-7FAC-4C86-A521-649B04FCC846}" type="pres">
      <dgm:prSet presAssocID="{320BB986-5326-4DDA-A6D1-06763D979D7F}" presName="rootComposite2" presStyleCnt="0"/>
      <dgm:spPr/>
    </dgm:pt>
    <dgm:pt modelId="{084956EC-85FB-4CFD-83A4-FD8DB0D38C53}" type="pres">
      <dgm:prSet presAssocID="{320BB986-5326-4DDA-A6D1-06763D979D7F}" presName="rootText2" presStyleLbl="alignAcc1" presStyleIdx="0" presStyleCnt="0" custLinFactNeighborX="-27025" custLinFactNeighborY="-230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201D-46CD-4612-B730-9473AA9A8493}" type="pres">
      <dgm:prSet presAssocID="{320BB986-5326-4DDA-A6D1-06763D979D7F}" presName="topArc2" presStyleLbl="parChTrans1D1" presStyleIdx="2" presStyleCnt="4"/>
      <dgm:spPr/>
    </dgm:pt>
    <dgm:pt modelId="{0D562CEC-03B4-44EF-953D-287D30203FC0}" type="pres">
      <dgm:prSet presAssocID="{320BB986-5326-4DDA-A6D1-06763D979D7F}" presName="bottomArc2" presStyleLbl="parChTrans1D1" presStyleIdx="3" presStyleCnt="4"/>
      <dgm:spPr/>
    </dgm:pt>
    <dgm:pt modelId="{76781F0C-2FBF-48B1-853F-89EA9A3A7C01}" type="pres">
      <dgm:prSet presAssocID="{320BB986-5326-4DDA-A6D1-06763D979D7F}" presName="topConnNode2" presStyleLbl="node2" presStyleIdx="0" presStyleCnt="0"/>
      <dgm:spPr/>
      <dgm:t>
        <a:bodyPr/>
        <a:lstStyle/>
        <a:p>
          <a:endParaRPr lang="ru-RU"/>
        </a:p>
      </dgm:t>
    </dgm:pt>
    <dgm:pt modelId="{28C763CA-4909-4071-B299-45396B74BB38}" type="pres">
      <dgm:prSet presAssocID="{320BB986-5326-4DDA-A6D1-06763D979D7F}" presName="hierChild4" presStyleCnt="0"/>
      <dgm:spPr/>
    </dgm:pt>
    <dgm:pt modelId="{995349B7-D59A-46C4-B626-AA0631DB8ECE}" type="pres">
      <dgm:prSet presAssocID="{320BB986-5326-4DDA-A6D1-06763D979D7F}" presName="hierChild5" presStyleCnt="0"/>
      <dgm:spPr/>
    </dgm:pt>
    <dgm:pt modelId="{448ECB35-199A-4911-BCE9-7477D5AAA2C4}" type="pres">
      <dgm:prSet presAssocID="{4C611177-841B-427E-977E-0129A9747099}" presName="hierChild3" presStyleCnt="0"/>
      <dgm:spPr/>
    </dgm:pt>
  </dgm:ptLst>
  <dgm:cxnLst>
    <dgm:cxn modelId="{2253080A-6882-4556-9EDD-AC120BD10585}" type="presOf" srcId="{320BB986-5326-4DDA-A6D1-06763D979D7F}" destId="{76781F0C-2FBF-48B1-853F-89EA9A3A7C01}" srcOrd="1" destOrd="0" presId="urn:microsoft.com/office/officeart/2008/layout/HalfCircleOrganizationChart"/>
    <dgm:cxn modelId="{DE0C76E3-5CA6-4681-AD13-1B40145BC5C2}" type="presOf" srcId="{4C611177-841B-427E-977E-0129A9747099}" destId="{2DFB3E26-A6A4-49F8-8978-E6DD70C0D8EE}" srcOrd="0" destOrd="0" presId="urn:microsoft.com/office/officeart/2008/layout/HalfCircleOrganizationChart"/>
    <dgm:cxn modelId="{D7AE9B29-BCE6-4419-A80C-89AC74C55DB6}" srcId="{4C611177-841B-427E-977E-0129A9747099}" destId="{320BB986-5326-4DDA-A6D1-06763D979D7F}" srcOrd="0" destOrd="0" parTransId="{331CA09C-1688-4151-A38A-656A547E751A}" sibTransId="{96B8D649-9E80-4BE8-AA67-088E99133071}"/>
    <dgm:cxn modelId="{543FEF9D-A5DB-4478-99D5-4FF6641FBEDE}" type="presOf" srcId="{331CA09C-1688-4151-A38A-656A547E751A}" destId="{A5408E60-A4C4-4939-AA53-C37459F0A128}" srcOrd="0" destOrd="0" presId="urn:microsoft.com/office/officeart/2008/layout/HalfCircleOrganizationChart"/>
    <dgm:cxn modelId="{02E4A8D5-8847-49F8-AC3D-6BDB410E39B2}" type="presOf" srcId="{320BB986-5326-4DDA-A6D1-06763D979D7F}" destId="{084956EC-85FB-4CFD-83A4-FD8DB0D38C53}" srcOrd="0" destOrd="0" presId="urn:microsoft.com/office/officeart/2008/layout/HalfCircleOrganizationChart"/>
    <dgm:cxn modelId="{744BF7E4-9D1D-42BD-99AA-D8DE7488439B}" type="presOf" srcId="{4C611177-841B-427E-977E-0129A9747099}" destId="{1760069F-D346-4DF7-83BB-C3FB127CDD45}" srcOrd="1" destOrd="0" presId="urn:microsoft.com/office/officeart/2008/layout/HalfCircleOrganizationChart"/>
    <dgm:cxn modelId="{62FD2EA0-DF29-4C73-ACCE-7A5EB0F805B1}" srcId="{8F423CBC-A524-4E6B-89C0-30EDC32EDE30}" destId="{4C611177-841B-427E-977E-0129A9747099}" srcOrd="0" destOrd="0" parTransId="{44F2D51F-95DC-4A9F-BD68-45D9029BAE53}" sibTransId="{B68B8581-8D3E-4BE9-94E7-188CC5DF18BE}"/>
    <dgm:cxn modelId="{0B162CA4-F115-432F-83B3-11ACF2CD3567}" type="presOf" srcId="{8F423CBC-A524-4E6B-89C0-30EDC32EDE30}" destId="{BB50CCB4-8197-4C3B-92F4-6EFCF6353780}" srcOrd="0" destOrd="0" presId="urn:microsoft.com/office/officeart/2008/layout/HalfCircleOrganizationChart"/>
    <dgm:cxn modelId="{C412708D-2E32-4681-8AEB-FFE8FDC27016}" type="presParOf" srcId="{BB50CCB4-8197-4C3B-92F4-6EFCF6353780}" destId="{0B67AFB6-C50E-45E8-B202-005EFDB4556A}" srcOrd="0" destOrd="0" presId="urn:microsoft.com/office/officeart/2008/layout/HalfCircleOrganizationChart"/>
    <dgm:cxn modelId="{60B796F2-536A-4A1F-9817-0522CD729A03}" type="presParOf" srcId="{0B67AFB6-C50E-45E8-B202-005EFDB4556A}" destId="{F7BCB654-C90C-47CE-A340-1EC381ACAD1E}" srcOrd="0" destOrd="0" presId="urn:microsoft.com/office/officeart/2008/layout/HalfCircleOrganizationChart"/>
    <dgm:cxn modelId="{53F4A5D2-CEDA-4A49-BE81-CAEB37D68503}" type="presParOf" srcId="{F7BCB654-C90C-47CE-A340-1EC381ACAD1E}" destId="{2DFB3E26-A6A4-49F8-8978-E6DD70C0D8EE}" srcOrd="0" destOrd="0" presId="urn:microsoft.com/office/officeart/2008/layout/HalfCircleOrganizationChart"/>
    <dgm:cxn modelId="{F360DE9C-CD32-491A-A533-BF6BF95A8BAB}" type="presParOf" srcId="{F7BCB654-C90C-47CE-A340-1EC381ACAD1E}" destId="{9C4181DB-3003-4372-A4A0-CDB6A0FB4B54}" srcOrd="1" destOrd="0" presId="urn:microsoft.com/office/officeart/2008/layout/HalfCircleOrganizationChart"/>
    <dgm:cxn modelId="{2447FCAC-C77C-4F90-8A6A-5343F01E6784}" type="presParOf" srcId="{F7BCB654-C90C-47CE-A340-1EC381ACAD1E}" destId="{08A23786-F8B8-4317-826E-E43B0BA3B5CD}" srcOrd="2" destOrd="0" presId="urn:microsoft.com/office/officeart/2008/layout/HalfCircleOrganizationChart"/>
    <dgm:cxn modelId="{37B8A606-3B18-40A6-B863-311D3B0D32E2}" type="presParOf" srcId="{F7BCB654-C90C-47CE-A340-1EC381ACAD1E}" destId="{1760069F-D346-4DF7-83BB-C3FB127CDD45}" srcOrd="3" destOrd="0" presId="urn:microsoft.com/office/officeart/2008/layout/HalfCircleOrganizationChart"/>
    <dgm:cxn modelId="{846C7564-225A-4DBA-83FB-058CD828FAF6}" type="presParOf" srcId="{0B67AFB6-C50E-45E8-B202-005EFDB4556A}" destId="{8FE23473-EDC8-4829-9778-55B63CA8EEA7}" srcOrd="1" destOrd="0" presId="urn:microsoft.com/office/officeart/2008/layout/HalfCircleOrganizationChart"/>
    <dgm:cxn modelId="{64E324D9-FCC5-4332-A75D-7FDB1D654342}" type="presParOf" srcId="{8FE23473-EDC8-4829-9778-55B63CA8EEA7}" destId="{A5408E60-A4C4-4939-AA53-C37459F0A128}" srcOrd="0" destOrd="0" presId="urn:microsoft.com/office/officeart/2008/layout/HalfCircleOrganizationChart"/>
    <dgm:cxn modelId="{E63064FD-A811-4BD9-8B01-030EB0C20316}" type="presParOf" srcId="{8FE23473-EDC8-4829-9778-55B63CA8EEA7}" destId="{E89FEE73-6FD4-48D3-B7CD-3A2144CC3087}" srcOrd="1" destOrd="0" presId="urn:microsoft.com/office/officeart/2008/layout/HalfCircleOrganizationChart"/>
    <dgm:cxn modelId="{E45F1509-7828-40AD-B8B0-EB0EF1722861}" type="presParOf" srcId="{E89FEE73-6FD4-48D3-B7CD-3A2144CC3087}" destId="{0AF3140B-7FAC-4C86-A521-649B04FCC846}" srcOrd="0" destOrd="0" presId="urn:microsoft.com/office/officeart/2008/layout/HalfCircleOrganizationChart"/>
    <dgm:cxn modelId="{50CB62FD-FABF-4331-8358-F30654DF8CB3}" type="presParOf" srcId="{0AF3140B-7FAC-4C86-A521-649B04FCC846}" destId="{084956EC-85FB-4CFD-83A4-FD8DB0D38C53}" srcOrd="0" destOrd="0" presId="urn:microsoft.com/office/officeart/2008/layout/HalfCircleOrganizationChart"/>
    <dgm:cxn modelId="{0F76B78A-8A69-43A0-82FB-13888C99A0A1}" type="presParOf" srcId="{0AF3140B-7FAC-4C86-A521-649B04FCC846}" destId="{B73A201D-46CD-4612-B730-9473AA9A8493}" srcOrd="1" destOrd="0" presId="urn:microsoft.com/office/officeart/2008/layout/HalfCircleOrganizationChart"/>
    <dgm:cxn modelId="{E674C8F7-4BE5-4652-B948-108C6D72C8AE}" type="presParOf" srcId="{0AF3140B-7FAC-4C86-A521-649B04FCC846}" destId="{0D562CEC-03B4-44EF-953D-287D30203FC0}" srcOrd="2" destOrd="0" presId="urn:microsoft.com/office/officeart/2008/layout/HalfCircleOrganizationChart"/>
    <dgm:cxn modelId="{8153EC85-2289-4F88-8453-801C16A2E4E0}" type="presParOf" srcId="{0AF3140B-7FAC-4C86-A521-649B04FCC846}" destId="{76781F0C-2FBF-48B1-853F-89EA9A3A7C01}" srcOrd="3" destOrd="0" presId="urn:microsoft.com/office/officeart/2008/layout/HalfCircleOrganizationChart"/>
    <dgm:cxn modelId="{07578BB7-2773-4F25-AA85-B26132AF97FC}" type="presParOf" srcId="{E89FEE73-6FD4-48D3-B7CD-3A2144CC3087}" destId="{28C763CA-4909-4071-B299-45396B74BB38}" srcOrd="1" destOrd="0" presId="urn:microsoft.com/office/officeart/2008/layout/HalfCircleOrganizationChart"/>
    <dgm:cxn modelId="{19C427C1-3621-442B-9FD4-1DF79B037D9B}" type="presParOf" srcId="{E89FEE73-6FD4-48D3-B7CD-3A2144CC3087}" destId="{995349B7-D59A-46C4-B626-AA0631DB8ECE}" srcOrd="2" destOrd="0" presId="urn:microsoft.com/office/officeart/2008/layout/HalfCircleOrganizationChart"/>
    <dgm:cxn modelId="{2098C662-A365-42A6-B025-5BAD64F55073}" type="presParOf" srcId="{0B67AFB6-C50E-45E8-B202-005EFDB4556A}" destId="{448ECB35-199A-4911-BCE9-7477D5AAA2C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74838-EFA8-432B-B14B-7BD382846142}">
      <dsp:nvSpPr>
        <dsp:cNvPr id="0" name=""/>
        <dsp:cNvSpPr/>
      </dsp:nvSpPr>
      <dsp:spPr>
        <a:xfrm>
          <a:off x="-29228" y="797529"/>
          <a:ext cx="3705814" cy="3739055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871732-4EEE-4583-A119-7CC0AE3A5DCF}">
      <dsp:nvSpPr>
        <dsp:cNvPr id="0" name=""/>
        <dsp:cNvSpPr/>
      </dsp:nvSpPr>
      <dsp:spPr>
        <a:xfrm>
          <a:off x="1699003" y="866661"/>
          <a:ext cx="4323450" cy="3705814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ВСЕГО ДОХОДОВ</a:t>
          </a:r>
          <a:endParaRPr lang="ru-RU" sz="2800" kern="1200" dirty="0">
            <a:ln w="10541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699003" y="866661"/>
        <a:ext cx="2161725" cy="1111746"/>
      </dsp:txXfrm>
    </dsp:sp>
    <dsp:sp modelId="{72683607-43D2-44F5-87D8-71F58E6E145B}">
      <dsp:nvSpPr>
        <dsp:cNvPr id="0" name=""/>
        <dsp:cNvSpPr/>
      </dsp:nvSpPr>
      <dsp:spPr>
        <a:xfrm>
          <a:off x="971806" y="797545"/>
          <a:ext cx="1629778" cy="1354961"/>
        </a:xfrm>
        <a:prstGeom prst="pie">
          <a:avLst>
            <a:gd name="adj1" fmla="val 5400000"/>
            <a:gd name="adj2" fmla="val 1620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31DBB-9A8D-4484-9684-E3FE7C4F17CE}">
      <dsp:nvSpPr>
        <dsp:cNvPr id="0" name=""/>
        <dsp:cNvSpPr/>
      </dsp:nvSpPr>
      <dsp:spPr>
        <a:xfrm>
          <a:off x="1852907" y="2048472"/>
          <a:ext cx="4323450" cy="240877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Налоговые и неналоговые доходы</a:t>
          </a:r>
        </a:p>
      </dsp:txBody>
      <dsp:txXfrm>
        <a:off x="1852907" y="2048472"/>
        <a:ext cx="2161725" cy="1111743"/>
      </dsp:txXfrm>
    </dsp:sp>
    <dsp:sp modelId="{49A8994A-ED7D-46C5-9E60-E24A759D3E37}">
      <dsp:nvSpPr>
        <dsp:cNvPr id="0" name=""/>
        <dsp:cNvSpPr/>
      </dsp:nvSpPr>
      <dsp:spPr>
        <a:xfrm>
          <a:off x="1080595" y="1948090"/>
          <a:ext cx="1445588" cy="1111743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rgbClr val="F79646">
                <a:shade val="51000"/>
                <a:satMod val="130000"/>
              </a:srgbClr>
            </a:gs>
            <a:gs pos="80000">
              <a:srgbClr val="F79646">
                <a:shade val="93000"/>
                <a:satMod val="130000"/>
              </a:srgbClr>
            </a:gs>
            <a:gs pos="100000">
              <a:srgbClr val="F79646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90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103FA90-7D1E-42D6-BC49-65A42E44545D}">
      <dsp:nvSpPr>
        <dsp:cNvPr id="0" name=""/>
        <dsp:cNvSpPr/>
      </dsp:nvSpPr>
      <dsp:spPr>
        <a:xfrm>
          <a:off x="1800020" y="3281043"/>
          <a:ext cx="4376326" cy="111397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Безвозмездные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n w="10541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поступления</a:t>
          </a:r>
        </a:p>
      </dsp:txBody>
      <dsp:txXfrm>
        <a:off x="1800020" y="3281043"/>
        <a:ext cx="2188163" cy="1113977"/>
      </dsp:txXfrm>
    </dsp:sp>
    <dsp:sp modelId="{93914704-CCE1-444E-9AF6-8B67E9E440D1}">
      <dsp:nvSpPr>
        <dsp:cNvPr id="0" name=""/>
        <dsp:cNvSpPr/>
      </dsp:nvSpPr>
      <dsp:spPr>
        <a:xfrm>
          <a:off x="4001413" y="819634"/>
          <a:ext cx="2161725" cy="111174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5 702 292,77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5 649 154,91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(100,94%)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(+) 53 137,86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>
            <a:ln w="9525" cmpd="sng">
              <a:noFill/>
              <a:prstDash val="solid"/>
            </a:ln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001413" y="819634"/>
        <a:ext cx="2161725" cy="1111746"/>
      </dsp:txXfrm>
    </dsp:sp>
    <dsp:sp modelId="{214FE93C-505F-4109-AACA-555BA238FA96}">
      <dsp:nvSpPr>
        <dsp:cNvPr id="0" name=""/>
        <dsp:cNvSpPr/>
      </dsp:nvSpPr>
      <dsp:spPr>
        <a:xfrm>
          <a:off x="3993069" y="2032650"/>
          <a:ext cx="2161725" cy="111174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2 799 538,54</a:t>
          </a:r>
          <a:endParaRPr lang="ru-RU" sz="1600" b="1" kern="1200" baseline="0" dirty="0">
            <a:ln w="9525" cmpd="sng">
              <a:prstDash val="solid"/>
            </a:ln>
            <a:solidFill>
              <a:srgbClr val="FF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2 603 329,26</a:t>
          </a:r>
          <a:endParaRPr lang="ru-RU" sz="1600" b="1" kern="1200" baseline="0" dirty="0">
            <a:ln w="9525" cmpd="sng">
              <a:prstDash val="solid"/>
            </a:ln>
            <a:solidFill>
              <a:srgbClr val="00B05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(1</a:t>
          </a:r>
          <a:r>
            <a:rPr lang="en-US" sz="1600" b="1" kern="1200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07,</a:t>
          </a:r>
          <a:r>
            <a:rPr lang="ru-RU" sz="1600" b="1" kern="1200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54%)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(+) 196 </a:t>
          </a:r>
          <a:r>
            <a:rPr lang="ru-RU" sz="1600" b="1" kern="1200" baseline="0" dirty="0" smtClean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209,27</a:t>
          </a:r>
          <a:endParaRPr lang="ru-RU" sz="1600" b="1" kern="1200" baseline="0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93069" y="2032650"/>
        <a:ext cx="2161725" cy="1111743"/>
      </dsp:txXfrm>
    </dsp:sp>
    <dsp:sp modelId="{DD87D934-5DBB-48D1-AD01-F77373442F1D}">
      <dsp:nvSpPr>
        <dsp:cNvPr id="0" name=""/>
        <dsp:cNvSpPr/>
      </dsp:nvSpPr>
      <dsp:spPr>
        <a:xfrm>
          <a:off x="3993069" y="3312433"/>
          <a:ext cx="2161725" cy="111174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n w="9525" cmpd="sng">
                <a:prstDash val="solid"/>
              </a:ln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2 902 754,23</a:t>
          </a:r>
          <a:endParaRPr lang="ru-RU" sz="1600" b="1" kern="1200" dirty="0">
            <a:ln w="9525" cmpd="sng">
              <a:prstDash val="solid"/>
            </a:ln>
            <a:solidFill>
              <a:srgbClr val="FF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n w="9525" cmpd="sng">
                <a:prstDash val="solid"/>
              </a:ln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rPr>
            <a:t>3 045 825,65</a:t>
          </a:r>
          <a:endParaRPr lang="ru-RU" sz="1600" b="1" kern="1200" dirty="0">
            <a:ln w="9525" cmpd="sng">
              <a:prstDash val="solid"/>
            </a:ln>
            <a:solidFill>
              <a:srgbClr val="00B05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(95,30%)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(-) 143 </a:t>
          </a:r>
          <a:r>
            <a:rPr lang="ru-RU" sz="1600" b="1" kern="1200" dirty="0" smtClean="0">
              <a:ln w="9525" cmpd="sng">
                <a:prstDash val="solid"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071,42</a:t>
          </a:r>
          <a:endParaRPr lang="ru-RU" sz="1600" b="1" kern="1200" dirty="0">
            <a:ln w="9525" cmpd="sng">
              <a:prstDash val="solid"/>
            </a:ln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93069" y="3312433"/>
        <a:ext cx="2161725" cy="11117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091400" y="470768"/>
          <a:ext cx="556964" cy="193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63"/>
              </a:lnTo>
              <a:lnTo>
                <a:pt x="556964" y="96663"/>
              </a:lnTo>
              <a:lnTo>
                <a:pt x="556964" y="19332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26D88-976B-4EDA-A9AA-643006A2168A}">
      <dsp:nvSpPr>
        <dsp:cNvPr id="0" name=""/>
        <dsp:cNvSpPr/>
      </dsp:nvSpPr>
      <dsp:spPr>
        <a:xfrm>
          <a:off x="461395" y="470768"/>
          <a:ext cx="630005" cy="193326"/>
        </a:xfrm>
        <a:custGeom>
          <a:avLst/>
          <a:gdLst/>
          <a:ahLst/>
          <a:cxnLst/>
          <a:rect l="0" t="0" r="0" b="0"/>
          <a:pathLst>
            <a:path>
              <a:moveTo>
                <a:pt x="630005" y="0"/>
              </a:moveTo>
              <a:lnTo>
                <a:pt x="630005" y="96663"/>
              </a:lnTo>
              <a:lnTo>
                <a:pt x="0" y="96663"/>
              </a:lnTo>
              <a:lnTo>
                <a:pt x="0" y="19332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861250" y="10466"/>
          <a:ext cx="460301" cy="460301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861250" y="10466"/>
          <a:ext cx="460301" cy="460301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631099" y="93320"/>
          <a:ext cx="920603" cy="294593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099" y="93320"/>
        <a:ext cx="920603" cy="294593"/>
      </dsp:txXfrm>
    </dsp:sp>
    <dsp:sp modelId="{B2C4D1F0-623F-4E6F-874D-4A39CC7FBBEA}">
      <dsp:nvSpPr>
        <dsp:cNvPr id="0" name=""/>
        <dsp:cNvSpPr/>
      </dsp:nvSpPr>
      <dsp:spPr>
        <a:xfrm>
          <a:off x="231244" y="664094"/>
          <a:ext cx="460301" cy="460301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B1685-7DB8-4BD2-BF93-B1C3B069D73E}">
      <dsp:nvSpPr>
        <dsp:cNvPr id="0" name=""/>
        <dsp:cNvSpPr/>
      </dsp:nvSpPr>
      <dsp:spPr>
        <a:xfrm>
          <a:off x="231244" y="664094"/>
          <a:ext cx="460301" cy="460301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30E08-8739-4870-AF60-2F4744C5D323}">
      <dsp:nvSpPr>
        <dsp:cNvPr id="0" name=""/>
        <dsp:cNvSpPr/>
      </dsp:nvSpPr>
      <dsp:spPr>
        <a:xfrm>
          <a:off x="1093" y="746949"/>
          <a:ext cx="920603" cy="294593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169 792,74</a:t>
          </a:r>
        </a:p>
      </dsp:txBody>
      <dsp:txXfrm>
        <a:off x="1093" y="746949"/>
        <a:ext cx="920603" cy="294593"/>
      </dsp:txXfrm>
    </dsp:sp>
    <dsp:sp modelId="{B73A201D-46CD-4612-B730-9473AA9A8493}">
      <dsp:nvSpPr>
        <dsp:cNvPr id="0" name=""/>
        <dsp:cNvSpPr/>
      </dsp:nvSpPr>
      <dsp:spPr>
        <a:xfrm>
          <a:off x="1381694" y="664094"/>
          <a:ext cx="533342" cy="460301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1381694" y="664094"/>
          <a:ext cx="533342" cy="460301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1115023" y="746949"/>
          <a:ext cx="1066684" cy="294593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143 539,43</a:t>
          </a:r>
        </a:p>
      </dsp:txBody>
      <dsp:txXfrm>
        <a:off x="1115023" y="746949"/>
        <a:ext cx="1066684" cy="2945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017853" y="486391"/>
          <a:ext cx="557017" cy="193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72"/>
              </a:lnTo>
              <a:lnTo>
                <a:pt x="557017" y="96672"/>
              </a:lnTo>
              <a:lnTo>
                <a:pt x="557017" y="19334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26D88-976B-4EDA-A9AA-643006A2168A}">
      <dsp:nvSpPr>
        <dsp:cNvPr id="0" name=""/>
        <dsp:cNvSpPr/>
      </dsp:nvSpPr>
      <dsp:spPr>
        <a:xfrm>
          <a:off x="460835" y="486391"/>
          <a:ext cx="557017" cy="193344"/>
        </a:xfrm>
        <a:custGeom>
          <a:avLst/>
          <a:gdLst/>
          <a:ahLst/>
          <a:cxnLst/>
          <a:rect l="0" t="0" r="0" b="0"/>
          <a:pathLst>
            <a:path>
              <a:moveTo>
                <a:pt x="557017" y="0"/>
              </a:moveTo>
              <a:lnTo>
                <a:pt x="557017" y="96672"/>
              </a:lnTo>
              <a:lnTo>
                <a:pt x="0" y="96672"/>
              </a:lnTo>
              <a:lnTo>
                <a:pt x="0" y="19334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787680" y="2604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787680" y="2604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557508" y="10890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508" y="108908"/>
        <a:ext cx="920690" cy="294620"/>
      </dsp:txXfrm>
    </dsp:sp>
    <dsp:sp modelId="{B2C4D1F0-623F-4E6F-874D-4A39CC7FBBEA}">
      <dsp:nvSpPr>
        <dsp:cNvPr id="0" name=""/>
        <dsp:cNvSpPr/>
      </dsp:nvSpPr>
      <dsp:spPr>
        <a:xfrm>
          <a:off x="230663" y="67973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B1685-7DB8-4BD2-BF93-B1C3B069D73E}">
      <dsp:nvSpPr>
        <dsp:cNvPr id="0" name=""/>
        <dsp:cNvSpPr/>
      </dsp:nvSpPr>
      <dsp:spPr>
        <a:xfrm>
          <a:off x="230663" y="67973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30E08-8739-4870-AF60-2F4744C5D323}">
      <dsp:nvSpPr>
        <dsp:cNvPr id="0" name=""/>
        <dsp:cNvSpPr/>
      </dsp:nvSpPr>
      <dsp:spPr>
        <a:xfrm>
          <a:off x="490" y="76259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14 062,28</a:t>
          </a:r>
        </a:p>
      </dsp:txBody>
      <dsp:txXfrm>
        <a:off x="490" y="762598"/>
        <a:ext cx="920690" cy="294620"/>
      </dsp:txXfrm>
    </dsp:sp>
    <dsp:sp modelId="{B73A201D-46CD-4612-B730-9473AA9A8493}">
      <dsp:nvSpPr>
        <dsp:cNvPr id="0" name=""/>
        <dsp:cNvSpPr/>
      </dsp:nvSpPr>
      <dsp:spPr>
        <a:xfrm>
          <a:off x="1344698" y="67973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1344698" y="67973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1114525" y="76259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13 561,85</a:t>
          </a:r>
        </a:p>
      </dsp:txBody>
      <dsp:txXfrm>
        <a:off x="1114525" y="762598"/>
        <a:ext cx="920690" cy="2946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017853" y="497089"/>
          <a:ext cx="495377" cy="171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74"/>
              </a:lnTo>
              <a:lnTo>
                <a:pt x="495377" y="85974"/>
              </a:lnTo>
              <a:lnTo>
                <a:pt x="495377" y="17194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26D88-976B-4EDA-A9AA-643006A2168A}">
      <dsp:nvSpPr>
        <dsp:cNvPr id="0" name=""/>
        <dsp:cNvSpPr/>
      </dsp:nvSpPr>
      <dsp:spPr>
        <a:xfrm>
          <a:off x="410778" y="497089"/>
          <a:ext cx="607074" cy="171949"/>
        </a:xfrm>
        <a:custGeom>
          <a:avLst/>
          <a:gdLst/>
          <a:ahLst/>
          <a:cxnLst/>
          <a:rect l="0" t="0" r="0" b="0"/>
          <a:pathLst>
            <a:path>
              <a:moveTo>
                <a:pt x="607074" y="0"/>
              </a:moveTo>
              <a:lnTo>
                <a:pt x="607074" y="85974"/>
              </a:lnTo>
              <a:lnTo>
                <a:pt x="0" y="85974"/>
              </a:lnTo>
              <a:lnTo>
                <a:pt x="0" y="17194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813152" y="87686"/>
          <a:ext cx="409402" cy="409402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813152" y="87686"/>
          <a:ext cx="409402" cy="409402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608450" y="161379"/>
          <a:ext cx="818805" cy="262017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450" y="161379"/>
        <a:ext cx="818805" cy="262017"/>
      </dsp:txXfrm>
    </dsp:sp>
    <dsp:sp modelId="{B2C4D1F0-623F-4E6F-874D-4A39CC7FBBEA}">
      <dsp:nvSpPr>
        <dsp:cNvPr id="0" name=""/>
        <dsp:cNvSpPr/>
      </dsp:nvSpPr>
      <dsp:spPr>
        <a:xfrm>
          <a:off x="206077" y="669038"/>
          <a:ext cx="409402" cy="409402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B1685-7DB8-4BD2-BF93-B1C3B069D73E}">
      <dsp:nvSpPr>
        <dsp:cNvPr id="0" name=""/>
        <dsp:cNvSpPr/>
      </dsp:nvSpPr>
      <dsp:spPr>
        <a:xfrm>
          <a:off x="206077" y="669038"/>
          <a:ext cx="409402" cy="409402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30E08-8739-4870-AF60-2F4744C5D323}">
      <dsp:nvSpPr>
        <dsp:cNvPr id="0" name=""/>
        <dsp:cNvSpPr/>
      </dsp:nvSpPr>
      <dsp:spPr>
        <a:xfrm>
          <a:off x="1376" y="742731"/>
          <a:ext cx="818805" cy="262017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184 956,40</a:t>
          </a:r>
        </a:p>
      </dsp:txBody>
      <dsp:txXfrm>
        <a:off x="1376" y="742731"/>
        <a:ext cx="818805" cy="262017"/>
      </dsp:txXfrm>
    </dsp:sp>
    <dsp:sp modelId="{B73A201D-46CD-4612-B730-9473AA9A8493}">
      <dsp:nvSpPr>
        <dsp:cNvPr id="0" name=""/>
        <dsp:cNvSpPr/>
      </dsp:nvSpPr>
      <dsp:spPr>
        <a:xfrm>
          <a:off x="1252680" y="669038"/>
          <a:ext cx="521100" cy="409402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1252680" y="669038"/>
          <a:ext cx="521100" cy="409402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992130" y="742731"/>
          <a:ext cx="1042200" cy="262017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176 626,77</a:t>
          </a:r>
        </a:p>
      </dsp:txBody>
      <dsp:txXfrm>
        <a:off x="992130" y="742731"/>
        <a:ext cx="1042200" cy="2620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017853" y="486391"/>
          <a:ext cx="557017" cy="193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72"/>
              </a:lnTo>
              <a:lnTo>
                <a:pt x="557017" y="96672"/>
              </a:lnTo>
              <a:lnTo>
                <a:pt x="557017" y="19334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26D88-976B-4EDA-A9AA-643006A2168A}">
      <dsp:nvSpPr>
        <dsp:cNvPr id="0" name=""/>
        <dsp:cNvSpPr/>
      </dsp:nvSpPr>
      <dsp:spPr>
        <a:xfrm>
          <a:off x="460835" y="486391"/>
          <a:ext cx="557017" cy="193344"/>
        </a:xfrm>
        <a:custGeom>
          <a:avLst/>
          <a:gdLst/>
          <a:ahLst/>
          <a:cxnLst/>
          <a:rect l="0" t="0" r="0" b="0"/>
          <a:pathLst>
            <a:path>
              <a:moveTo>
                <a:pt x="557017" y="0"/>
              </a:moveTo>
              <a:lnTo>
                <a:pt x="557017" y="96672"/>
              </a:lnTo>
              <a:lnTo>
                <a:pt x="0" y="96672"/>
              </a:lnTo>
              <a:lnTo>
                <a:pt x="0" y="19334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787680" y="2604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787680" y="2604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557508" y="10890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508" y="108908"/>
        <a:ext cx="920690" cy="294620"/>
      </dsp:txXfrm>
    </dsp:sp>
    <dsp:sp modelId="{B2C4D1F0-623F-4E6F-874D-4A39CC7FBBEA}">
      <dsp:nvSpPr>
        <dsp:cNvPr id="0" name=""/>
        <dsp:cNvSpPr/>
      </dsp:nvSpPr>
      <dsp:spPr>
        <a:xfrm>
          <a:off x="230663" y="67973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B1685-7DB8-4BD2-BF93-B1C3B069D73E}">
      <dsp:nvSpPr>
        <dsp:cNvPr id="0" name=""/>
        <dsp:cNvSpPr/>
      </dsp:nvSpPr>
      <dsp:spPr>
        <a:xfrm>
          <a:off x="230663" y="67973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30E08-8739-4870-AF60-2F4744C5D323}">
      <dsp:nvSpPr>
        <dsp:cNvPr id="0" name=""/>
        <dsp:cNvSpPr/>
      </dsp:nvSpPr>
      <dsp:spPr>
        <a:xfrm>
          <a:off x="490" y="76259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3 999,23</a:t>
          </a:r>
        </a:p>
      </dsp:txBody>
      <dsp:txXfrm>
        <a:off x="490" y="762598"/>
        <a:ext cx="920690" cy="294620"/>
      </dsp:txXfrm>
    </dsp:sp>
    <dsp:sp modelId="{B73A201D-46CD-4612-B730-9473AA9A8493}">
      <dsp:nvSpPr>
        <dsp:cNvPr id="0" name=""/>
        <dsp:cNvSpPr/>
      </dsp:nvSpPr>
      <dsp:spPr>
        <a:xfrm>
          <a:off x="1344698" y="679736"/>
          <a:ext cx="460345" cy="460345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1344698" y="679736"/>
          <a:ext cx="460345" cy="460345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1114525" y="762598"/>
          <a:ext cx="920690" cy="294620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3 999,23</a:t>
          </a:r>
        </a:p>
      </dsp:txBody>
      <dsp:txXfrm>
        <a:off x="1114525" y="762598"/>
        <a:ext cx="920690" cy="2946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199573" y="581069"/>
          <a:ext cx="1124202" cy="91440"/>
        </a:xfrm>
        <a:custGeom>
          <a:avLst/>
          <a:gdLst/>
          <a:ahLst/>
          <a:cxnLst/>
          <a:rect l="0" t="0" r="0" b="0"/>
          <a:pathLst>
            <a:path>
              <a:moveTo>
                <a:pt x="1124202" y="45720"/>
              </a:moveTo>
              <a:lnTo>
                <a:pt x="0" y="45720"/>
              </a:lnTo>
              <a:lnTo>
                <a:pt x="0" y="988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2056716" y="92671"/>
          <a:ext cx="534118" cy="53411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2056716" y="92671"/>
          <a:ext cx="534118" cy="53411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1789657" y="188812"/>
          <a:ext cx="1068237" cy="341835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657" y="188812"/>
        <a:ext cx="1068237" cy="341835"/>
      </dsp:txXfrm>
    </dsp:sp>
    <dsp:sp modelId="{B73A201D-46CD-4612-B730-9473AA9A8493}">
      <dsp:nvSpPr>
        <dsp:cNvPr id="0" name=""/>
        <dsp:cNvSpPr/>
      </dsp:nvSpPr>
      <dsp:spPr>
        <a:xfrm>
          <a:off x="932514" y="679941"/>
          <a:ext cx="534118" cy="53411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932514" y="679941"/>
          <a:ext cx="534118" cy="53411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665455" y="776083"/>
          <a:ext cx="1068237" cy="341835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25 000,00</a:t>
          </a:r>
        </a:p>
      </dsp:txBody>
      <dsp:txXfrm>
        <a:off x="665455" y="776083"/>
        <a:ext cx="1068237" cy="3418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F2ADB-5E9E-4382-B6E1-48F473B3F462}">
      <dsp:nvSpPr>
        <dsp:cNvPr id="0" name=""/>
        <dsp:cNvSpPr/>
      </dsp:nvSpPr>
      <dsp:spPr>
        <a:xfrm>
          <a:off x="919462" y="274"/>
          <a:ext cx="1379193" cy="10706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>
              <a:latin typeface="Times New Roman" pitchFamily="18" charset="0"/>
              <a:cs typeface="Times New Roman" pitchFamily="18" charset="0"/>
            </a:rPr>
            <a:t>1 748,87 </a:t>
          </a:r>
          <a:r>
            <a:rPr lang="ru-RU" sz="1500" kern="1200" dirty="0">
              <a:latin typeface="Times New Roman" pitchFamily="18" charset="0"/>
              <a:cs typeface="Times New Roman" pitchFamily="18" charset="0"/>
            </a:rPr>
            <a:t>(33,06%)</a:t>
          </a:r>
        </a:p>
      </dsp:txBody>
      <dsp:txXfrm>
        <a:off x="919462" y="134109"/>
        <a:ext cx="977687" cy="803013"/>
      </dsp:txXfrm>
    </dsp:sp>
    <dsp:sp modelId="{014271EC-8872-4E6C-BB9B-BDDA9F555F31}">
      <dsp:nvSpPr>
        <dsp:cNvPr id="0" name=""/>
        <dsp:cNvSpPr/>
      </dsp:nvSpPr>
      <dsp:spPr>
        <a:xfrm>
          <a:off x="0" y="274"/>
          <a:ext cx="919462" cy="10706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Краевой бюджет</a:t>
          </a:r>
        </a:p>
      </dsp:txBody>
      <dsp:txXfrm>
        <a:off x="44884" y="45158"/>
        <a:ext cx="829694" cy="980915"/>
      </dsp:txXfrm>
    </dsp:sp>
    <dsp:sp modelId="{6620FB10-6FD8-4BD6-867C-396F60167DF5}">
      <dsp:nvSpPr>
        <dsp:cNvPr id="0" name=""/>
        <dsp:cNvSpPr/>
      </dsp:nvSpPr>
      <dsp:spPr>
        <a:xfrm>
          <a:off x="919462" y="1171913"/>
          <a:ext cx="1379193" cy="10706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>
              <a:latin typeface="Times New Roman" pitchFamily="18" charset="0"/>
              <a:cs typeface="Times New Roman" pitchFamily="18" charset="0"/>
            </a:rPr>
            <a:t>2 332,50 </a:t>
          </a:r>
          <a:r>
            <a:rPr lang="ru-RU" sz="1500" kern="1200" dirty="0">
              <a:latin typeface="Times New Roman" pitchFamily="18" charset="0"/>
              <a:cs typeface="Times New Roman" pitchFamily="18" charset="0"/>
            </a:rPr>
            <a:t>(44,09%)</a:t>
          </a:r>
        </a:p>
      </dsp:txBody>
      <dsp:txXfrm>
        <a:off x="919462" y="1305748"/>
        <a:ext cx="977687" cy="803013"/>
      </dsp:txXfrm>
    </dsp:sp>
    <dsp:sp modelId="{EFC6DA4C-7ADA-41E6-B9EF-23EE10FB285E}">
      <dsp:nvSpPr>
        <dsp:cNvPr id="0" name=""/>
        <dsp:cNvSpPr/>
      </dsp:nvSpPr>
      <dsp:spPr>
        <a:xfrm>
          <a:off x="0" y="1178026"/>
          <a:ext cx="919462" cy="107068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</a:t>
          </a:r>
        </a:p>
      </dsp:txBody>
      <dsp:txXfrm>
        <a:off x="44884" y="1222910"/>
        <a:ext cx="829694" cy="98091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F2ADB-5E9E-4382-B6E1-48F473B3F462}">
      <dsp:nvSpPr>
        <dsp:cNvPr id="0" name=""/>
        <dsp:cNvSpPr/>
      </dsp:nvSpPr>
      <dsp:spPr>
        <a:xfrm>
          <a:off x="1024122" y="269"/>
          <a:ext cx="1226970" cy="10524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928,00 </a:t>
          </a:r>
          <a:r>
            <a:rPr lang="ru-RU" sz="1300" kern="1200" dirty="0">
              <a:latin typeface="Times New Roman" pitchFamily="18" charset="0"/>
              <a:cs typeface="Times New Roman" pitchFamily="18" charset="0"/>
            </a:rPr>
            <a:t>(17,54%)</a:t>
          </a:r>
        </a:p>
      </dsp:txBody>
      <dsp:txXfrm>
        <a:off x="1024122" y="131819"/>
        <a:ext cx="832319" cy="789303"/>
      </dsp:txXfrm>
    </dsp:sp>
    <dsp:sp modelId="{014271EC-8872-4E6C-BB9B-BDDA9F555F31}">
      <dsp:nvSpPr>
        <dsp:cNvPr id="0" name=""/>
        <dsp:cNvSpPr/>
      </dsp:nvSpPr>
      <dsp:spPr>
        <a:xfrm>
          <a:off x="15778" y="0"/>
          <a:ext cx="1023571" cy="1052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ИП и организации</a:t>
          </a:r>
        </a:p>
      </dsp:txBody>
      <dsp:txXfrm>
        <a:off x="65745" y="49967"/>
        <a:ext cx="923637" cy="952469"/>
      </dsp:txXfrm>
    </dsp:sp>
    <dsp:sp modelId="{6620FB10-6FD8-4BD6-867C-396F60167DF5}">
      <dsp:nvSpPr>
        <dsp:cNvPr id="0" name=""/>
        <dsp:cNvSpPr/>
      </dsp:nvSpPr>
      <dsp:spPr>
        <a:xfrm>
          <a:off x="900657" y="1151904"/>
          <a:ext cx="1350987" cy="10524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280,94 </a:t>
          </a:r>
          <a:r>
            <a:rPr lang="ru-RU" sz="1300" kern="1200" dirty="0">
              <a:latin typeface="Times New Roman" pitchFamily="18" charset="0"/>
              <a:cs typeface="Times New Roman" pitchFamily="18" charset="0"/>
            </a:rPr>
            <a:t>(5,32%)</a:t>
          </a:r>
        </a:p>
      </dsp:txBody>
      <dsp:txXfrm>
        <a:off x="900657" y="1283454"/>
        <a:ext cx="956336" cy="789303"/>
      </dsp:txXfrm>
    </dsp:sp>
    <dsp:sp modelId="{EFC6DA4C-7ADA-41E6-B9EF-23EE10FB285E}">
      <dsp:nvSpPr>
        <dsp:cNvPr id="0" name=""/>
        <dsp:cNvSpPr/>
      </dsp:nvSpPr>
      <dsp:spPr>
        <a:xfrm>
          <a:off x="0" y="1157914"/>
          <a:ext cx="900658" cy="105240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Население</a:t>
          </a:r>
        </a:p>
      </dsp:txBody>
      <dsp:txXfrm>
        <a:off x="43966" y="1201880"/>
        <a:ext cx="812726" cy="96447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D0E0E-9B79-4BDF-BA22-A3AE62F480F7}">
      <dsp:nvSpPr>
        <dsp:cNvPr id="0" name=""/>
        <dsp:cNvSpPr/>
      </dsp:nvSpPr>
      <dsp:spPr>
        <a:xfrm>
          <a:off x="1368298" y="1126082"/>
          <a:ext cx="397190" cy="525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8595" y="0"/>
              </a:lnTo>
              <a:lnTo>
                <a:pt x="198595" y="525942"/>
              </a:lnTo>
              <a:lnTo>
                <a:pt x="397190" y="52594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1550416" y="1372576"/>
        <a:ext cx="32953" cy="32953"/>
      </dsp:txXfrm>
    </dsp:sp>
    <dsp:sp modelId="{E463A548-A729-470C-9FA9-D522877A2CFB}">
      <dsp:nvSpPr>
        <dsp:cNvPr id="0" name=""/>
        <dsp:cNvSpPr/>
      </dsp:nvSpPr>
      <dsp:spPr>
        <a:xfrm>
          <a:off x="1368298" y="610317"/>
          <a:ext cx="400930" cy="515765"/>
        </a:xfrm>
        <a:custGeom>
          <a:avLst/>
          <a:gdLst/>
          <a:ahLst/>
          <a:cxnLst/>
          <a:rect l="0" t="0" r="0" b="0"/>
          <a:pathLst>
            <a:path>
              <a:moveTo>
                <a:pt x="0" y="515765"/>
              </a:moveTo>
              <a:lnTo>
                <a:pt x="200465" y="515765"/>
              </a:lnTo>
              <a:lnTo>
                <a:pt x="200465" y="0"/>
              </a:lnTo>
              <a:lnTo>
                <a:pt x="400930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1552431" y="851868"/>
        <a:ext cx="32663" cy="32663"/>
      </dsp:txXfrm>
    </dsp:sp>
    <dsp:sp modelId="{C25F74BC-99F3-4E58-982A-BDCE20C95BF1}">
      <dsp:nvSpPr>
        <dsp:cNvPr id="0" name=""/>
        <dsp:cNvSpPr/>
      </dsp:nvSpPr>
      <dsp:spPr>
        <a:xfrm rot="16200000">
          <a:off x="-160979" y="561991"/>
          <a:ext cx="1930374" cy="11281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счет </a:t>
          </a:r>
          <a:r>
            <a:rPr lang="ru-RU" sz="1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</a:t>
          </a:r>
          <a:r>
            <a:rPr lang="ru-RU" sz="18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краевого бюджета</a:t>
          </a:r>
        </a:p>
      </dsp:txBody>
      <dsp:txXfrm>
        <a:off x="-160979" y="561991"/>
        <a:ext cx="1930374" cy="1128180"/>
      </dsp:txXfrm>
    </dsp:sp>
    <dsp:sp modelId="{751A1DCA-7E58-4F9D-B522-3DBCAFD63900}">
      <dsp:nvSpPr>
        <dsp:cNvPr id="0" name=""/>
        <dsp:cNvSpPr/>
      </dsp:nvSpPr>
      <dsp:spPr>
        <a:xfrm>
          <a:off x="1769228" y="156173"/>
          <a:ext cx="5097020" cy="9082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211 852,39 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автодорог по ул. </a:t>
          </a:r>
          <a:r>
            <a:rPr lang="ru-RU" sz="1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Мазикина</a:t>
          </a:r>
          <a:r>
            <a: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(с. Пелагиада),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ул. Федора Крюкова (г. Михайловск) и ул. Николая Носова (г. Михайловск), </a:t>
          </a:r>
        </a:p>
      </dsp:txBody>
      <dsp:txXfrm>
        <a:off x="1769228" y="156173"/>
        <a:ext cx="5097020" cy="908287"/>
      </dsp:txXfrm>
    </dsp:sp>
    <dsp:sp modelId="{66A27D7B-72FA-4CF2-8FD4-1DC548124EE2}">
      <dsp:nvSpPr>
        <dsp:cNvPr id="0" name=""/>
        <dsp:cNvSpPr/>
      </dsp:nvSpPr>
      <dsp:spPr>
        <a:xfrm>
          <a:off x="1765489" y="1184874"/>
          <a:ext cx="5102396" cy="9343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4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17 659,58 тыс. рублей</a:t>
          </a:r>
          <a:r>
            <a:rPr lang="ru-RU" sz="14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начата реконструкция автомобильной дороги по ул. Орджоникидзе в с. Надежда</a:t>
          </a:r>
        </a:p>
      </dsp:txBody>
      <dsp:txXfrm>
        <a:off x="1765489" y="1184874"/>
        <a:ext cx="5102396" cy="9343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AE00C-AB14-4FDE-9860-8A86AE923CEB}">
      <dsp:nvSpPr>
        <dsp:cNvPr id="0" name=""/>
        <dsp:cNvSpPr/>
      </dsp:nvSpPr>
      <dsp:spPr>
        <a:xfrm>
          <a:off x="1863256" y="1770824"/>
          <a:ext cx="2059805" cy="1899700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ПРОСРОЧЕННОЙ 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КРЕДИТОРСКОЙ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ЗАДОЛЖЕННОСТИ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5402" y="2215820"/>
        <a:ext cx="1255513" cy="976485"/>
      </dsp:txXfrm>
    </dsp:sp>
    <dsp:sp modelId="{60688B62-496A-4526-933A-221BE17B28C0}">
      <dsp:nvSpPr>
        <dsp:cNvPr id="0" name=""/>
        <dsp:cNvSpPr/>
      </dsp:nvSpPr>
      <dsp:spPr>
        <a:xfrm>
          <a:off x="132537" y="1614306"/>
          <a:ext cx="1859197" cy="1784387"/>
        </a:xfrm>
        <a:prstGeom prst="gear6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МУНИЦИПАЛЬНОГО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ДОЛГА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636" y="2066246"/>
        <a:ext cx="938999" cy="880507"/>
      </dsp:txXfrm>
    </dsp:sp>
    <dsp:sp modelId="{A8A6943F-7EA5-4CA8-B23D-F4A8574DEE22}">
      <dsp:nvSpPr>
        <dsp:cNvPr id="0" name=""/>
        <dsp:cNvSpPr/>
      </dsp:nvSpPr>
      <dsp:spPr>
        <a:xfrm rot="20865621">
          <a:off x="1243817" y="13604"/>
          <a:ext cx="1930636" cy="2049020"/>
        </a:xfrm>
        <a:prstGeom prst="gear6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И 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БЕЗДЕФИЦИТНОГО </a:t>
          </a:r>
        </a:p>
        <a:p>
          <a:pPr lvl="0" algn="ctr" defTabSz="4445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БЮДЖЕТА</a:t>
          </a:r>
        </a:p>
      </dsp:txBody>
      <dsp:txXfrm rot="-20700000">
        <a:off x="1660241" y="470036"/>
        <a:ext cx="1097789" cy="1136156"/>
      </dsp:txXfrm>
    </dsp:sp>
    <dsp:sp modelId="{470E052F-EEB5-4B96-8A7C-74382D3C1B91}">
      <dsp:nvSpPr>
        <dsp:cNvPr id="0" name=""/>
        <dsp:cNvSpPr/>
      </dsp:nvSpPr>
      <dsp:spPr>
        <a:xfrm rot="286515">
          <a:off x="2102233" y="616537"/>
          <a:ext cx="1965916" cy="1982011"/>
        </a:xfrm>
        <a:prstGeom prst="circularArrow">
          <a:avLst>
            <a:gd name="adj1" fmla="val 4688"/>
            <a:gd name="adj2" fmla="val 299029"/>
            <a:gd name="adj3" fmla="val 2496087"/>
            <a:gd name="adj4" fmla="val 15905227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F9B89-2211-4074-893A-360687140905}">
      <dsp:nvSpPr>
        <dsp:cNvPr id="0" name=""/>
        <dsp:cNvSpPr/>
      </dsp:nvSpPr>
      <dsp:spPr>
        <a:xfrm>
          <a:off x="98841" y="902448"/>
          <a:ext cx="2324870" cy="177449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6BFBE-4420-4BA8-A8CB-946335D13731}">
      <dsp:nvSpPr>
        <dsp:cNvPr id="0" name=""/>
        <dsp:cNvSpPr/>
      </dsp:nvSpPr>
      <dsp:spPr>
        <a:xfrm rot="21406731">
          <a:off x="942998" y="-237965"/>
          <a:ext cx="1974332" cy="193597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CC8FB-F93E-47C3-9697-65E0713B7CB4}">
      <dsp:nvSpPr>
        <dsp:cNvPr id="0" name=""/>
        <dsp:cNvSpPr/>
      </dsp:nvSpPr>
      <dsp:spPr>
        <a:xfrm>
          <a:off x="384972" y="520226"/>
          <a:ext cx="1340440" cy="1447681"/>
        </a:xfrm>
        <a:prstGeom prst="rect">
          <a:avLst/>
        </a:prstGeom>
        <a:solidFill>
          <a:schemeClr val="accent5">
            <a:tint val="55000"/>
            <a:satMod val="130000"/>
          </a:schemeClr>
        </a:solidFill>
        <a:ln w="10000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КОНТРОЛЬНЫХ МЕРОПРИЯТИЙ</a:t>
          </a:r>
        </a:p>
      </dsp:txBody>
      <dsp:txXfrm>
        <a:off x="384972" y="520226"/>
        <a:ext cx="1340440" cy="1447681"/>
      </dsp:txXfrm>
    </dsp:sp>
    <dsp:sp modelId="{5817AF22-C57C-4DBA-AB88-38720D21A3F6}">
      <dsp:nvSpPr>
        <dsp:cNvPr id="0" name=""/>
        <dsp:cNvSpPr/>
      </dsp:nvSpPr>
      <dsp:spPr>
        <a:xfrm>
          <a:off x="99781" y="2392950"/>
          <a:ext cx="2162042" cy="724723"/>
        </a:xfrm>
        <a:prstGeom prst="rect">
          <a:avLst/>
        </a:prstGeom>
        <a:gradFill rotWithShape="1">
          <a:gsLst>
            <a:gs pos="0">
              <a:schemeClr val="accent5"/>
            </a:gs>
            <a:gs pos="90000">
              <a:schemeClr val="accent5">
                <a:shade val="100000"/>
                <a:satMod val="105000"/>
              </a:schemeClr>
            </a:gs>
            <a:gs pos="100000">
              <a:schemeClr val="accent5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5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491 762 938,18</a:t>
          </a:r>
        </a:p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</dsp:txBody>
      <dsp:txXfrm>
        <a:off x="99781" y="2392950"/>
        <a:ext cx="2162042" cy="724723"/>
      </dsp:txXfrm>
    </dsp:sp>
    <dsp:sp modelId="{5AA8FC69-6DF9-47FC-A75D-762BEAA2ADD6}">
      <dsp:nvSpPr>
        <dsp:cNvPr id="0" name=""/>
        <dsp:cNvSpPr/>
      </dsp:nvSpPr>
      <dsp:spPr>
        <a:xfrm>
          <a:off x="575017" y="621956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264A01-D160-43CE-8D6E-CE8D03D58EC7}">
      <dsp:nvSpPr>
        <dsp:cNvPr id="0" name=""/>
        <dsp:cNvSpPr/>
      </dsp:nvSpPr>
      <dsp:spPr>
        <a:xfrm>
          <a:off x="429498" y="766521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F0A3E7-38B3-497F-A532-0734D6D39435}">
      <dsp:nvSpPr>
        <dsp:cNvPr id="0" name=""/>
        <dsp:cNvSpPr/>
      </dsp:nvSpPr>
      <dsp:spPr>
        <a:xfrm>
          <a:off x="610987" y="739842"/>
          <a:ext cx="146727" cy="146727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EAA10-FB6C-4DAF-B964-007B64CCE778}">
      <dsp:nvSpPr>
        <dsp:cNvPr id="0" name=""/>
        <dsp:cNvSpPr/>
      </dsp:nvSpPr>
      <dsp:spPr>
        <a:xfrm>
          <a:off x="827650" y="663828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31C581-817B-4274-AC6C-FF9B74A942F3}">
      <dsp:nvSpPr>
        <dsp:cNvPr id="0" name=""/>
        <dsp:cNvSpPr/>
      </dsp:nvSpPr>
      <dsp:spPr>
        <a:xfrm>
          <a:off x="952060" y="813206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6FB30C-58CA-48B3-B96D-41B8290B8714}">
      <dsp:nvSpPr>
        <dsp:cNvPr id="0" name=""/>
        <dsp:cNvSpPr/>
      </dsp:nvSpPr>
      <dsp:spPr>
        <a:xfrm>
          <a:off x="1309578" y="813207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11C4E-5B8D-4D0C-AF2B-E7EEDE820AD8}">
      <dsp:nvSpPr>
        <dsp:cNvPr id="0" name=""/>
        <dsp:cNvSpPr/>
      </dsp:nvSpPr>
      <dsp:spPr>
        <a:xfrm>
          <a:off x="1532581" y="739843"/>
          <a:ext cx="146727" cy="146727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61B6BE-303A-417B-B221-07A93DD594F0}">
      <dsp:nvSpPr>
        <dsp:cNvPr id="0" name=""/>
        <dsp:cNvSpPr/>
      </dsp:nvSpPr>
      <dsp:spPr>
        <a:xfrm>
          <a:off x="1741605" y="813207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10F558-0FD8-4C19-B8A2-5C5847BB35FF}">
      <dsp:nvSpPr>
        <dsp:cNvPr id="0" name=""/>
        <dsp:cNvSpPr/>
      </dsp:nvSpPr>
      <dsp:spPr>
        <a:xfrm flipH="1" flipV="1">
          <a:off x="1392403" y="598324"/>
          <a:ext cx="129140" cy="1079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90F85-0ED4-4B93-BCFE-2341BB5ADA89}">
      <dsp:nvSpPr>
        <dsp:cNvPr id="0" name=""/>
        <dsp:cNvSpPr/>
      </dsp:nvSpPr>
      <dsp:spPr>
        <a:xfrm>
          <a:off x="1046373" y="573107"/>
          <a:ext cx="240099" cy="240099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59B71A-3020-43CE-AE71-5B7FB50F4244}">
      <dsp:nvSpPr>
        <dsp:cNvPr id="0" name=""/>
        <dsp:cNvSpPr/>
      </dsp:nvSpPr>
      <dsp:spPr>
        <a:xfrm>
          <a:off x="517616" y="1821722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E33804-50C4-436C-B575-4E34DE6D01B6}">
      <dsp:nvSpPr>
        <dsp:cNvPr id="0" name=""/>
        <dsp:cNvSpPr/>
      </dsp:nvSpPr>
      <dsp:spPr>
        <a:xfrm>
          <a:off x="379898" y="1648318"/>
          <a:ext cx="146727" cy="146727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B1B209-2C54-4BC1-A0E2-5AC08ECC0088}">
      <dsp:nvSpPr>
        <dsp:cNvPr id="0" name=""/>
        <dsp:cNvSpPr/>
      </dsp:nvSpPr>
      <dsp:spPr>
        <a:xfrm>
          <a:off x="610987" y="1654987"/>
          <a:ext cx="213421" cy="21342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8A1053-01D1-4042-8A0F-B72277EF650F}">
      <dsp:nvSpPr>
        <dsp:cNvPr id="0" name=""/>
        <dsp:cNvSpPr/>
      </dsp:nvSpPr>
      <dsp:spPr>
        <a:xfrm>
          <a:off x="925851" y="1728351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0A9B04-D44C-4073-98CF-712A772B6FBF}">
      <dsp:nvSpPr>
        <dsp:cNvPr id="0" name=""/>
        <dsp:cNvSpPr/>
      </dsp:nvSpPr>
      <dsp:spPr>
        <a:xfrm>
          <a:off x="1030172" y="1867602"/>
          <a:ext cx="146727" cy="146727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D8ECE4-8167-4C0F-825B-F909BDFA3421}">
      <dsp:nvSpPr>
        <dsp:cNvPr id="0" name=""/>
        <dsp:cNvSpPr/>
      </dsp:nvSpPr>
      <dsp:spPr>
        <a:xfrm>
          <a:off x="1245443" y="1821722"/>
          <a:ext cx="93371" cy="9337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BE1EAD-42D4-41F7-B904-456682296920}">
      <dsp:nvSpPr>
        <dsp:cNvPr id="0" name=""/>
        <dsp:cNvSpPr/>
      </dsp:nvSpPr>
      <dsp:spPr>
        <a:xfrm>
          <a:off x="1330573" y="1654987"/>
          <a:ext cx="213421" cy="213421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12E26E-83F4-46D1-8136-63132183569B}">
      <dsp:nvSpPr>
        <dsp:cNvPr id="0" name=""/>
        <dsp:cNvSpPr/>
      </dsp:nvSpPr>
      <dsp:spPr>
        <a:xfrm>
          <a:off x="1637261" y="1648317"/>
          <a:ext cx="146727" cy="146727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9612E9-F969-426E-A9D3-94E664DBA451}">
      <dsp:nvSpPr>
        <dsp:cNvPr id="0" name=""/>
        <dsp:cNvSpPr/>
      </dsp:nvSpPr>
      <dsp:spPr>
        <a:xfrm>
          <a:off x="2085433" y="872443"/>
          <a:ext cx="430916" cy="649273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3E27AF-01A4-49E6-8772-05494DEEF9AE}">
      <dsp:nvSpPr>
        <dsp:cNvPr id="0" name=""/>
        <dsp:cNvSpPr/>
      </dsp:nvSpPr>
      <dsp:spPr>
        <a:xfrm>
          <a:off x="2340442" y="872443"/>
          <a:ext cx="430916" cy="649273"/>
        </a:xfrm>
        <a:prstGeom prst="chevron">
          <a:avLst>
            <a:gd name="adj" fmla="val 623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5F6E12-ABC9-47EB-ACDA-07BF48C602B6}">
      <dsp:nvSpPr>
        <dsp:cNvPr id="0" name=""/>
        <dsp:cNvSpPr/>
      </dsp:nvSpPr>
      <dsp:spPr>
        <a:xfrm>
          <a:off x="3059136" y="635057"/>
          <a:ext cx="1396293" cy="1124031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</a:schemeClr>
            </a:gs>
            <a:gs pos="90000">
              <a:schemeClr val="accent2">
                <a:hueOff val="4681519"/>
                <a:satOff val="-5839"/>
                <a:lumOff val="1373"/>
                <a:alphaOff val="0"/>
                <a:shade val="100000"/>
                <a:satMod val="105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248 </a:t>
          </a:r>
          <a:r>
            <a:rPr lang="ru-RU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нарушений</a:t>
          </a:r>
        </a:p>
      </dsp:txBody>
      <dsp:txXfrm>
        <a:off x="3263618" y="799668"/>
        <a:ext cx="987329" cy="794809"/>
      </dsp:txXfrm>
    </dsp:sp>
    <dsp:sp modelId="{C32B5F84-35CD-4BFF-89E8-23536B77D572}">
      <dsp:nvSpPr>
        <dsp:cNvPr id="0" name=""/>
        <dsp:cNvSpPr/>
      </dsp:nvSpPr>
      <dsp:spPr>
        <a:xfrm>
          <a:off x="2837129" y="2332454"/>
          <a:ext cx="1818982" cy="754691"/>
        </a:xfrm>
        <a:prstGeom prst="rect">
          <a:avLst/>
        </a:prstGeom>
        <a:gradFill rotWithShape="1">
          <a:gsLst>
            <a:gs pos="0">
              <a:schemeClr val="accent3"/>
            </a:gs>
            <a:gs pos="90000">
              <a:schemeClr val="accent3">
                <a:shade val="100000"/>
                <a:satMod val="105000"/>
              </a:schemeClr>
            </a:gs>
            <a:gs pos="100000">
              <a:schemeClr val="accent3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288 858,22</a:t>
          </a: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</dsp:txBody>
      <dsp:txXfrm>
        <a:off x="2837129" y="2332454"/>
        <a:ext cx="1818982" cy="754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D6F8F-8F32-47A3-9C19-5A0C270F0A15}">
      <dsp:nvSpPr>
        <dsp:cNvPr id="0" name=""/>
        <dsp:cNvSpPr/>
      </dsp:nvSpPr>
      <dsp:spPr>
        <a:xfrm>
          <a:off x="0" y="467988"/>
          <a:ext cx="347388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C7E57-422A-43E1-91CF-451BCB815CE7}">
      <dsp:nvSpPr>
        <dsp:cNvPr id="0" name=""/>
        <dsp:cNvSpPr/>
      </dsp:nvSpPr>
      <dsp:spPr>
        <a:xfrm>
          <a:off x="173524" y="47705"/>
          <a:ext cx="2326994" cy="6416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913" tIns="0" rIns="91913" bIns="0" numCol="1" spcCol="1270" anchor="ctr" anchorCtr="0">
          <a:noAutofit/>
        </a:bodyPr>
        <a:lstStyle/>
        <a:p>
          <a:pPr lvl="0" algn="ctr" defTabSz="889000">
            <a:lnSpc>
              <a:spcPts val="1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118 553,85</a:t>
          </a:r>
        </a:p>
        <a:p>
          <a:pPr lvl="0" algn="ctr" defTabSz="889000">
            <a:lnSpc>
              <a:spcPts val="1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204848" y="79029"/>
        <a:ext cx="2264346" cy="579035"/>
      </dsp:txXfrm>
    </dsp:sp>
    <dsp:sp modelId="{800E9DDC-1B86-43A2-A690-0F55F006F7D9}">
      <dsp:nvSpPr>
        <dsp:cNvPr id="0" name=""/>
        <dsp:cNvSpPr/>
      </dsp:nvSpPr>
      <dsp:spPr>
        <a:xfrm>
          <a:off x="0" y="1347272"/>
          <a:ext cx="347388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F545D-0520-44BA-A7FE-DCDDB8E5BB86}">
      <dsp:nvSpPr>
        <dsp:cNvPr id="0" name=""/>
        <dsp:cNvSpPr/>
      </dsp:nvSpPr>
      <dsp:spPr>
        <a:xfrm>
          <a:off x="173524" y="926988"/>
          <a:ext cx="2326994" cy="641683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913" tIns="0" rIns="91913" bIns="0" numCol="1" spcCol="1270" anchor="ctr" anchorCtr="0">
          <a:noAutofit/>
        </a:bodyPr>
        <a:lstStyle/>
        <a:p>
          <a:pPr lvl="0" algn="ctr" defTabSz="8890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301 566,91</a:t>
          </a:r>
        </a:p>
        <a:p>
          <a:pPr lvl="0" algn="ctr" defTabSz="8890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204848" y="958312"/>
        <a:ext cx="2264346" cy="579035"/>
      </dsp:txXfrm>
    </dsp:sp>
    <dsp:sp modelId="{56FA6F16-0043-4654-9530-2585101E4B37}">
      <dsp:nvSpPr>
        <dsp:cNvPr id="0" name=""/>
        <dsp:cNvSpPr/>
      </dsp:nvSpPr>
      <dsp:spPr>
        <a:xfrm>
          <a:off x="0" y="2207907"/>
          <a:ext cx="347388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AB286-CC3B-4069-BFB7-3F4BE1C2D861}">
      <dsp:nvSpPr>
        <dsp:cNvPr id="0" name=""/>
        <dsp:cNvSpPr/>
      </dsp:nvSpPr>
      <dsp:spPr>
        <a:xfrm>
          <a:off x="173524" y="1806272"/>
          <a:ext cx="2326994" cy="64168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913" tIns="0" rIns="91913" bIns="0" numCol="1" spcCol="1270" anchor="ctr" anchorCtr="0">
          <a:noAutofit/>
        </a:bodyPr>
        <a:lstStyle/>
        <a:p>
          <a:pPr lvl="0" algn="ctr" defTabSz="8890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2 248,89</a:t>
          </a:r>
        </a:p>
        <a:p>
          <a:pPr lvl="0" algn="ctr" defTabSz="8890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204848" y="1837596"/>
        <a:ext cx="2264346" cy="579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07B88-E5E5-46F3-B0F3-402D66DA338E}">
      <dsp:nvSpPr>
        <dsp:cNvPr id="0" name=""/>
        <dsp:cNvSpPr/>
      </dsp:nvSpPr>
      <dsp:spPr>
        <a:xfrm>
          <a:off x="-4168748" y="-694069"/>
          <a:ext cx="4970145" cy="6468637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4CB8F2-E9B6-4A21-8862-B0C1F38ED72A}">
      <dsp:nvSpPr>
        <dsp:cNvPr id="0" name=""/>
        <dsp:cNvSpPr/>
      </dsp:nvSpPr>
      <dsp:spPr>
        <a:xfrm>
          <a:off x="605786" y="269588"/>
          <a:ext cx="2468069" cy="4984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Начато строительство детского сада на 300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мест (г. Михайловск, ул. Ботаническая 34/1)</a:t>
          </a:r>
        </a:p>
      </dsp:txBody>
      <dsp:txXfrm>
        <a:off x="605786" y="269588"/>
        <a:ext cx="2468069" cy="498409"/>
      </dsp:txXfrm>
    </dsp:sp>
    <dsp:sp modelId="{5CC6F3A6-8325-4BC5-A10E-621BC6F957EB}">
      <dsp:nvSpPr>
        <dsp:cNvPr id="0" name=""/>
        <dsp:cNvSpPr/>
      </dsp:nvSpPr>
      <dsp:spPr>
        <a:xfrm>
          <a:off x="120120" y="374938"/>
          <a:ext cx="376703" cy="3780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50DB6D-4E1B-4D81-BB4B-93744C4E934E}">
      <dsp:nvSpPr>
        <dsp:cNvPr id="0" name=""/>
        <dsp:cNvSpPr/>
      </dsp:nvSpPr>
      <dsp:spPr>
        <a:xfrm>
          <a:off x="809279" y="1022741"/>
          <a:ext cx="2302159" cy="543913"/>
        </a:xfrm>
        <a:prstGeom prst="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</a:schemeClr>
            </a:gs>
            <a:gs pos="90000">
              <a:schemeClr val="accent4">
                <a:hueOff val="-892954"/>
                <a:satOff val="5380"/>
                <a:lumOff val="431"/>
                <a:alphaOff val="0"/>
                <a:shade val="100000"/>
                <a:satMod val="105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Произведены ежемесячные денежные выплаты в случае рождения третьего ребенка (и последующих)</a:t>
          </a:r>
        </a:p>
      </dsp:txBody>
      <dsp:txXfrm>
        <a:off x="809279" y="1022741"/>
        <a:ext cx="2302159" cy="543913"/>
      </dsp:txXfrm>
    </dsp:sp>
    <dsp:sp modelId="{8919F5AB-DB31-478C-BE9E-35EBFBEB3219}">
      <dsp:nvSpPr>
        <dsp:cNvPr id="0" name=""/>
        <dsp:cNvSpPr/>
      </dsp:nvSpPr>
      <dsp:spPr>
        <a:xfrm>
          <a:off x="309341" y="1055118"/>
          <a:ext cx="376703" cy="408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16F458-ED82-4090-9034-E69BFF1107FC}">
      <dsp:nvSpPr>
        <dsp:cNvPr id="0" name=""/>
        <dsp:cNvSpPr/>
      </dsp:nvSpPr>
      <dsp:spPr>
        <a:xfrm>
          <a:off x="903794" y="1735331"/>
          <a:ext cx="2207644" cy="565913"/>
        </a:xfrm>
        <a:prstGeom prst="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</a:schemeClr>
            </a:gs>
            <a:gs pos="90000">
              <a:schemeClr val="accent4">
                <a:hueOff val="-1785908"/>
                <a:satOff val="10760"/>
                <a:lumOff val="862"/>
                <a:alphaOff val="0"/>
                <a:shade val="100000"/>
                <a:satMod val="105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Капитальный ремонт здания МКУК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«Культурно –досуговый центр 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с. Татарка</a:t>
          </a:r>
        </a:p>
      </dsp:txBody>
      <dsp:txXfrm>
        <a:off x="903794" y="1735331"/>
        <a:ext cx="2207644" cy="565913"/>
      </dsp:txXfrm>
    </dsp:sp>
    <dsp:sp modelId="{16239617-90B2-4B81-A033-63CB234C1620}">
      <dsp:nvSpPr>
        <dsp:cNvPr id="0" name=""/>
        <dsp:cNvSpPr/>
      </dsp:nvSpPr>
      <dsp:spPr>
        <a:xfrm>
          <a:off x="368712" y="1748925"/>
          <a:ext cx="418565" cy="4369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C676A5-9616-4AA2-B206-5F315B4D5F3E}">
      <dsp:nvSpPr>
        <dsp:cNvPr id="0" name=""/>
        <dsp:cNvSpPr/>
      </dsp:nvSpPr>
      <dsp:spPr>
        <a:xfrm>
          <a:off x="1025364" y="2438095"/>
          <a:ext cx="2038358" cy="721547"/>
        </a:xfrm>
        <a:prstGeom prst="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</a:schemeClr>
            </a:gs>
            <a:gs pos="90000">
              <a:schemeClr val="accent4">
                <a:hueOff val="-2678862"/>
                <a:satOff val="16139"/>
                <a:lumOff val="1294"/>
                <a:alphaOff val="0"/>
                <a:shade val="100000"/>
                <a:satMod val="105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lvl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Выполнены работы по благоустройству пешеходной </a:t>
          </a:r>
        </a:p>
        <a:p>
          <a:pPr lvl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зоны вдоль реки </a:t>
          </a:r>
          <a:r>
            <a:rPr lang="ru-RU" sz="900" b="1" kern="1200" dirty="0" err="1">
              <a:latin typeface="Arial Narrow" panose="020B0606020202030204" pitchFamily="34" charset="0"/>
              <a:cs typeface="Times New Roman" panose="02020603050405020304" pitchFamily="18" charset="0"/>
            </a:rPr>
            <a:t>Чла</a:t>
          </a: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 </a:t>
          </a:r>
        </a:p>
        <a:p>
          <a:pPr lvl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в г. Михайловске.</a:t>
          </a:r>
        </a:p>
      </dsp:txBody>
      <dsp:txXfrm>
        <a:off x="1025364" y="2438095"/>
        <a:ext cx="2038358" cy="721547"/>
      </dsp:txXfrm>
    </dsp:sp>
    <dsp:sp modelId="{9915DAC6-6046-4A60-86ED-2D05A3D2F34F}">
      <dsp:nvSpPr>
        <dsp:cNvPr id="0" name=""/>
        <dsp:cNvSpPr/>
      </dsp:nvSpPr>
      <dsp:spPr>
        <a:xfrm>
          <a:off x="486564" y="2639104"/>
          <a:ext cx="380203" cy="3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EFF948-9471-4E8F-B9A8-A67DAAD7FFC1}">
      <dsp:nvSpPr>
        <dsp:cNvPr id="0" name=""/>
        <dsp:cNvSpPr/>
      </dsp:nvSpPr>
      <dsp:spPr>
        <a:xfrm>
          <a:off x="749344" y="3287019"/>
          <a:ext cx="2276949" cy="579053"/>
        </a:xfrm>
        <a:prstGeom prst="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</a:schemeClr>
            </a:gs>
            <a:gs pos="90000">
              <a:schemeClr val="accent4">
                <a:hueOff val="-3571816"/>
                <a:satOff val="21519"/>
                <a:lumOff val="1725"/>
                <a:alphaOff val="0"/>
                <a:shade val="100000"/>
                <a:satMod val="105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Проведен капитальный ремонт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в МБОУ «СОШ № 12» с. Татарка»</a:t>
          </a:r>
        </a:p>
      </dsp:txBody>
      <dsp:txXfrm>
        <a:off x="749344" y="3287019"/>
        <a:ext cx="2276949" cy="579053"/>
      </dsp:txXfrm>
    </dsp:sp>
    <dsp:sp modelId="{A3E02108-1B03-4274-8821-EF9DD0322E4E}">
      <dsp:nvSpPr>
        <dsp:cNvPr id="0" name=""/>
        <dsp:cNvSpPr/>
      </dsp:nvSpPr>
      <dsp:spPr>
        <a:xfrm>
          <a:off x="274281" y="3481486"/>
          <a:ext cx="380203" cy="3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46DB97-9AD3-4899-95C0-DD1ACDC55A7A}">
      <dsp:nvSpPr>
        <dsp:cNvPr id="0" name=""/>
        <dsp:cNvSpPr/>
      </dsp:nvSpPr>
      <dsp:spPr>
        <a:xfrm>
          <a:off x="568390" y="4036523"/>
          <a:ext cx="2426762" cy="835321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</a:schemeClr>
            </a:gs>
            <a:gs pos="90000">
              <a:schemeClr val="accent4">
                <a:hueOff val="-4464770"/>
                <a:satOff val="26899"/>
                <a:lumOff val="2156"/>
                <a:alphaOff val="0"/>
                <a:shade val="100000"/>
                <a:satMod val="10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013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Осуществлены выплаты советникам директора по воспитанию детей),а так же выплаты ежемесячного денежного вознаграждения за классное руководство педагогическим работникам</a:t>
          </a:r>
        </a:p>
      </dsp:txBody>
      <dsp:txXfrm>
        <a:off x="568390" y="4036523"/>
        <a:ext cx="2426762" cy="835321"/>
      </dsp:txXfrm>
    </dsp:sp>
    <dsp:sp modelId="{EB0D7920-0057-4685-9F1D-A260433E0632}">
      <dsp:nvSpPr>
        <dsp:cNvPr id="0" name=""/>
        <dsp:cNvSpPr/>
      </dsp:nvSpPr>
      <dsp:spPr>
        <a:xfrm>
          <a:off x="55215" y="4283725"/>
          <a:ext cx="380203" cy="3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73863-8273-4580-AFC7-9A982B9DDBDB}">
      <dsp:nvSpPr>
        <dsp:cNvPr id="0" name=""/>
        <dsp:cNvSpPr/>
      </dsp:nvSpPr>
      <dsp:spPr>
        <a:xfrm>
          <a:off x="4415214" y="3034715"/>
          <a:ext cx="2204631" cy="1428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2 736,32</a:t>
          </a:r>
        </a:p>
      </dsp:txBody>
      <dsp:txXfrm>
        <a:off x="5107974" y="3423111"/>
        <a:ext cx="1480500" cy="1008334"/>
      </dsp:txXfrm>
    </dsp:sp>
    <dsp:sp modelId="{F20214EF-85BF-4E45-8665-4EB696AFB131}">
      <dsp:nvSpPr>
        <dsp:cNvPr id="0" name=""/>
        <dsp:cNvSpPr/>
      </dsp:nvSpPr>
      <dsp:spPr>
        <a:xfrm>
          <a:off x="818183" y="3034715"/>
          <a:ext cx="2204631" cy="1428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9554" y="3423111"/>
        <a:ext cx="1480500" cy="1008334"/>
      </dsp:txXfrm>
    </dsp:sp>
    <dsp:sp modelId="{C6D7CA01-DF1B-4490-A333-B7C3666D1AF5}">
      <dsp:nvSpPr>
        <dsp:cNvPr id="0" name=""/>
        <dsp:cNvSpPr/>
      </dsp:nvSpPr>
      <dsp:spPr>
        <a:xfrm>
          <a:off x="4415214" y="0"/>
          <a:ext cx="2204631" cy="1428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7974" y="31371"/>
        <a:ext cx="1480500" cy="1008334"/>
      </dsp:txXfrm>
    </dsp:sp>
    <dsp:sp modelId="{E9FC9554-BED3-4AB5-AC3E-B15B58AC40BD}">
      <dsp:nvSpPr>
        <dsp:cNvPr id="0" name=""/>
        <dsp:cNvSpPr/>
      </dsp:nvSpPr>
      <dsp:spPr>
        <a:xfrm>
          <a:off x="818183" y="0"/>
          <a:ext cx="2204631" cy="1428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2 736,32</a:t>
          </a:r>
        </a:p>
      </dsp:txBody>
      <dsp:txXfrm>
        <a:off x="849554" y="31371"/>
        <a:ext cx="1480500" cy="1008334"/>
      </dsp:txXfrm>
    </dsp:sp>
    <dsp:sp modelId="{77BC5631-8970-4BC8-9A6B-50EA3B280536}">
      <dsp:nvSpPr>
        <dsp:cNvPr id="0" name=""/>
        <dsp:cNvSpPr/>
      </dsp:nvSpPr>
      <dsp:spPr>
        <a:xfrm>
          <a:off x="1741987" y="254380"/>
          <a:ext cx="1932399" cy="1932399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Питание в садах (местный бюджет)</a:t>
          </a:r>
        </a:p>
      </dsp:txBody>
      <dsp:txXfrm>
        <a:off x="2307974" y="820367"/>
        <a:ext cx="1366412" cy="1366412"/>
      </dsp:txXfrm>
    </dsp:sp>
    <dsp:sp modelId="{F7D2E24A-BDDE-4F25-A58B-A08E3318B397}">
      <dsp:nvSpPr>
        <dsp:cNvPr id="0" name=""/>
        <dsp:cNvSpPr/>
      </dsp:nvSpPr>
      <dsp:spPr>
        <a:xfrm rot="5400000">
          <a:off x="3763643" y="254380"/>
          <a:ext cx="1932399" cy="1932399"/>
        </a:xfrm>
        <a:prstGeom prst="pieWedg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</a:schemeClr>
            </a:gs>
            <a:gs pos="90000">
              <a:schemeClr val="accent2">
                <a:hueOff val="1560506"/>
                <a:satOff val="-1946"/>
                <a:lumOff val="458"/>
                <a:alphaOff val="0"/>
                <a:shade val="100000"/>
                <a:satMod val="105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28016" rIns="36000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Питание в школах (местный бюджет) </a:t>
          </a:r>
        </a:p>
      </dsp:txBody>
      <dsp:txXfrm rot="-5400000">
        <a:off x="3763643" y="820367"/>
        <a:ext cx="1366412" cy="1366412"/>
      </dsp:txXfrm>
    </dsp:sp>
    <dsp:sp modelId="{8B10FB1C-900B-433B-8658-2831D848C5D5}">
      <dsp:nvSpPr>
        <dsp:cNvPr id="0" name=""/>
        <dsp:cNvSpPr/>
      </dsp:nvSpPr>
      <dsp:spPr>
        <a:xfrm rot="10800000">
          <a:off x="3763643" y="2276036"/>
          <a:ext cx="1932399" cy="1932399"/>
        </a:xfrm>
        <a:prstGeom prst="pieWedg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</a:schemeClr>
            </a:gs>
            <a:gs pos="90000">
              <a:schemeClr val="accent2">
                <a:hueOff val="3121013"/>
                <a:satOff val="-3893"/>
                <a:lumOff val="915"/>
                <a:alphaOff val="0"/>
                <a:shade val="100000"/>
                <a:satMod val="105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0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участников СВО</a:t>
          </a:r>
        </a:p>
      </dsp:txBody>
      <dsp:txXfrm rot="10800000">
        <a:off x="3763643" y="2276036"/>
        <a:ext cx="1366412" cy="1366412"/>
      </dsp:txXfrm>
    </dsp:sp>
    <dsp:sp modelId="{C3AA6780-C34E-44F5-B319-B8A6654A123A}">
      <dsp:nvSpPr>
        <dsp:cNvPr id="0" name=""/>
        <dsp:cNvSpPr/>
      </dsp:nvSpPr>
      <dsp:spPr>
        <a:xfrm rot="16200000">
          <a:off x="1741987" y="2276036"/>
          <a:ext cx="1932399" cy="1932399"/>
        </a:xfrm>
        <a:prstGeom prst="pieWedg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</a:schemeClr>
            </a:gs>
            <a:gs pos="90000">
              <a:schemeClr val="accent2">
                <a:hueOff val="4681519"/>
                <a:satOff val="-5839"/>
                <a:lumOff val="1373"/>
                <a:alphaOff val="0"/>
                <a:shade val="100000"/>
                <a:satMod val="105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Льготное питание в начальных классах</a:t>
          </a:r>
        </a:p>
      </dsp:txBody>
      <dsp:txXfrm rot="5400000">
        <a:off x="2307974" y="2276036"/>
        <a:ext cx="1366412" cy="1366412"/>
      </dsp:txXfrm>
    </dsp:sp>
    <dsp:sp modelId="{A7F6335B-00DC-49BB-BBE3-81726A65B208}">
      <dsp:nvSpPr>
        <dsp:cNvPr id="0" name=""/>
        <dsp:cNvSpPr/>
      </dsp:nvSpPr>
      <dsp:spPr>
        <a:xfrm>
          <a:off x="3385419" y="1829754"/>
          <a:ext cx="667191" cy="58016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C8905B-ECC3-4DFF-A64C-FC79E136B11D}">
      <dsp:nvSpPr>
        <dsp:cNvPr id="0" name=""/>
        <dsp:cNvSpPr/>
      </dsp:nvSpPr>
      <dsp:spPr>
        <a:xfrm rot="10800000">
          <a:off x="3385419" y="2052895"/>
          <a:ext cx="667191" cy="58016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CC561-6508-4DBD-A731-3996820B1894}">
      <dsp:nvSpPr>
        <dsp:cNvPr id="0" name=""/>
        <dsp:cNvSpPr/>
      </dsp:nvSpPr>
      <dsp:spPr>
        <a:xfrm>
          <a:off x="0" y="188571"/>
          <a:ext cx="3210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0FABB-95C6-4387-866A-D4E72517B42E}">
      <dsp:nvSpPr>
        <dsp:cNvPr id="0" name=""/>
        <dsp:cNvSpPr/>
      </dsp:nvSpPr>
      <dsp:spPr>
        <a:xfrm>
          <a:off x="168197" y="37730"/>
          <a:ext cx="2506126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931" tIns="0" rIns="84931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ДОМА КУЛЬТУРЫ</a:t>
          </a:r>
        </a:p>
      </dsp:txBody>
      <dsp:txXfrm>
        <a:off x="191254" y="60787"/>
        <a:ext cx="2460012" cy="426206"/>
      </dsp:txXfrm>
    </dsp:sp>
    <dsp:sp modelId="{C460005D-7D64-450C-A41E-9E4886F8AC86}">
      <dsp:nvSpPr>
        <dsp:cNvPr id="0" name=""/>
        <dsp:cNvSpPr/>
      </dsp:nvSpPr>
      <dsp:spPr>
        <a:xfrm>
          <a:off x="0" y="785649"/>
          <a:ext cx="3210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0140C-620B-4BDB-9F16-30720DF7E629}">
      <dsp:nvSpPr>
        <dsp:cNvPr id="0" name=""/>
        <dsp:cNvSpPr/>
      </dsp:nvSpPr>
      <dsp:spPr>
        <a:xfrm>
          <a:off x="158964" y="646860"/>
          <a:ext cx="2506126" cy="47232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931" tIns="0" rIns="84931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БИБЛИОТЕКИ</a:t>
          </a:r>
        </a:p>
      </dsp:txBody>
      <dsp:txXfrm>
        <a:off x="182021" y="669917"/>
        <a:ext cx="2460012" cy="426206"/>
      </dsp:txXfrm>
    </dsp:sp>
    <dsp:sp modelId="{EFCA8D67-E87F-498D-A431-93329E501223}">
      <dsp:nvSpPr>
        <dsp:cNvPr id="0" name=""/>
        <dsp:cNvSpPr/>
      </dsp:nvSpPr>
      <dsp:spPr>
        <a:xfrm>
          <a:off x="0" y="1399606"/>
          <a:ext cx="3210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A3671-659D-49CB-AA64-32BD988E5474}">
      <dsp:nvSpPr>
        <dsp:cNvPr id="0" name=""/>
        <dsp:cNvSpPr/>
      </dsp:nvSpPr>
      <dsp:spPr>
        <a:xfrm>
          <a:off x="172080" y="1257048"/>
          <a:ext cx="2506126" cy="4723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931" tIns="0" rIns="84931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МУЗЕИ</a:t>
          </a:r>
        </a:p>
      </dsp:txBody>
      <dsp:txXfrm>
        <a:off x="195137" y="1280105"/>
        <a:ext cx="2460012" cy="426206"/>
      </dsp:txXfrm>
    </dsp:sp>
    <dsp:sp modelId="{B4AB1DD4-75B9-4128-8C27-A82FBCC28BBC}">
      <dsp:nvSpPr>
        <dsp:cNvPr id="0" name=""/>
        <dsp:cNvSpPr/>
      </dsp:nvSpPr>
      <dsp:spPr>
        <a:xfrm>
          <a:off x="0" y="2034094"/>
          <a:ext cx="3210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37209-B92F-48CF-8197-B329B2936283}">
      <dsp:nvSpPr>
        <dsp:cNvPr id="0" name=""/>
        <dsp:cNvSpPr/>
      </dsp:nvSpPr>
      <dsp:spPr>
        <a:xfrm>
          <a:off x="172080" y="1876914"/>
          <a:ext cx="2506126" cy="47232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931" tIns="0" rIns="84931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МЕТОДИЧЕСКИЙ ЦЕНТР</a:t>
          </a:r>
        </a:p>
      </dsp:txBody>
      <dsp:txXfrm>
        <a:off x="195137" y="1899971"/>
        <a:ext cx="2460012" cy="426206"/>
      </dsp:txXfrm>
    </dsp:sp>
    <dsp:sp modelId="{7253D566-B3E9-43B7-8F12-F55AE5203446}">
      <dsp:nvSpPr>
        <dsp:cNvPr id="0" name=""/>
        <dsp:cNvSpPr/>
      </dsp:nvSpPr>
      <dsp:spPr>
        <a:xfrm>
          <a:off x="0" y="2678339"/>
          <a:ext cx="32100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58B44-8280-48DA-851A-44CBC6AD1C91}">
      <dsp:nvSpPr>
        <dsp:cNvPr id="0" name=""/>
        <dsp:cNvSpPr/>
      </dsp:nvSpPr>
      <dsp:spPr>
        <a:xfrm>
          <a:off x="162267" y="2535538"/>
          <a:ext cx="2506126" cy="47232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931" tIns="0" rIns="84931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ЦЕНТР</a:t>
          </a:r>
        </a:p>
      </dsp:txBody>
      <dsp:txXfrm>
        <a:off x="185324" y="2558595"/>
        <a:ext cx="2460012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85485-D7CD-44C8-A275-AD6EBDA21A33}">
      <dsp:nvSpPr>
        <dsp:cNvPr id="0" name=""/>
        <dsp:cNvSpPr/>
      </dsp:nvSpPr>
      <dsp:spPr>
        <a:xfrm>
          <a:off x="626726" y="165833"/>
          <a:ext cx="1612891" cy="55274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дошкольных</a:t>
          </a:r>
        </a:p>
      </dsp:txBody>
      <dsp:txXfrm>
        <a:off x="626726" y="165833"/>
        <a:ext cx="1612891" cy="552747"/>
      </dsp:txXfrm>
    </dsp:sp>
    <dsp:sp modelId="{D34B6571-9F5D-4674-A321-E0C066DC5444}">
      <dsp:nvSpPr>
        <dsp:cNvPr id="0" name=""/>
        <dsp:cNvSpPr/>
      </dsp:nvSpPr>
      <dsp:spPr>
        <a:xfrm>
          <a:off x="412692" y="76717"/>
          <a:ext cx="386923" cy="58038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E21DB-6C72-495E-8DE7-B2273ABA99C1}">
      <dsp:nvSpPr>
        <dsp:cNvPr id="0" name=""/>
        <dsp:cNvSpPr/>
      </dsp:nvSpPr>
      <dsp:spPr>
        <a:xfrm>
          <a:off x="626726" y="861681"/>
          <a:ext cx="1612891" cy="55274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45720" rIns="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</a:t>
          </a:r>
        </a:p>
      </dsp:txBody>
      <dsp:txXfrm>
        <a:off x="626726" y="861681"/>
        <a:ext cx="1612891" cy="552747"/>
      </dsp:txXfrm>
    </dsp:sp>
    <dsp:sp modelId="{A6929EC6-3A4D-4020-BF98-3869CFF81353}">
      <dsp:nvSpPr>
        <dsp:cNvPr id="0" name=""/>
        <dsp:cNvSpPr/>
      </dsp:nvSpPr>
      <dsp:spPr>
        <a:xfrm>
          <a:off x="400245" y="797963"/>
          <a:ext cx="386923" cy="58038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0DACA-364A-4D0F-A46E-748908F3CBB2}">
      <dsp:nvSpPr>
        <dsp:cNvPr id="0" name=""/>
        <dsp:cNvSpPr/>
      </dsp:nvSpPr>
      <dsp:spPr>
        <a:xfrm>
          <a:off x="626726" y="1557529"/>
          <a:ext cx="1612891" cy="55274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дополнительного образования</a:t>
          </a:r>
        </a:p>
      </dsp:txBody>
      <dsp:txXfrm>
        <a:off x="626726" y="1557529"/>
        <a:ext cx="1612891" cy="552747"/>
      </dsp:txXfrm>
    </dsp:sp>
    <dsp:sp modelId="{2E229AB3-E7EC-4567-B5AF-F76F25B5AF30}">
      <dsp:nvSpPr>
        <dsp:cNvPr id="0" name=""/>
        <dsp:cNvSpPr/>
      </dsp:nvSpPr>
      <dsp:spPr>
        <a:xfrm>
          <a:off x="423251" y="1446277"/>
          <a:ext cx="386923" cy="58038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4905B-F884-44C8-9BE0-6E412E6954B7}">
      <dsp:nvSpPr>
        <dsp:cNvPr id="0" name=""/>
        <dsp:cNvSpPr/>
      </dsp:nvSpPr>
      <dsp:spPr>
        <a:xfrm>
          <a:off x="2241841" y="0"/>
          <a:ext cx="1612922" cy="16130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452E15-AD32-4881-BCA8-9A0FE2038B87}">
      <dsp:nvSpPr>
        <dsp:cNvPr id="0" name=""/>
        <dsp:cNvSpPr/>
      </dsp:nvSpPr>
      <dsp:spPr>
        <a:xfrm>
          <a:off x="1871566" y="311647"/>
          <a:ext cx="2188130" cy="628251"/>
        </a:xfrm>
        <a:prstGeom prst="rect">
          <a:avLst/>
        </a:prstGeom>
        <a:solidFill>
          <a:schemeClr val="accent5"/>
        </a:solidFill>
        <a:ln w="53975" cap="flat" cmpd="dbl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2015-2024 </a:t>
          </a:r>
          <a:r>
            <a:rPr lang="ru-RU" sz="105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гг</a:t>
          </a:r>
          <a:endParaRPr lang="ru-RU" sz="105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1566" y="311647"/>
        <a:ext cx="2188130" cy="628251"/>
      </dsp:txXfrm>
    </dsp:sp>
    <dsp:sp modelId="{73D1CCFE-F38F-4767-B398-CDCE5F27D9F6}">
      <dsp:nvSpPr>
        <dsp:cNvPr id="0" name=""/>
        <dsp:cNvSpPr/>
      </dsp:nvSpPr>
      <dsp:spPr>
        <a:xfrm>
          <a:off x="1793756" y="926774"/>
          <a:ext cx="1612922" cy="16130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</a:schemeClr>
            </a:gs>
            <a:gs pos="90000">
              <a:schemeClr val="accent4">
                <a:hueOff val="-1116192"/>
                <a:satOff val="6725"/>
                <a:lumOff val="539"/>
                <a:alphaOff val="0"/>
                <a:shade val="100000"/>
                <a:satMod val="10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48849-6BD9-40A5-BE82-09896F2A93EF}">
      <dsp:nvSpPr>
        <dsp:cNvPr id="0" name=""/>
        <dsp:cNvSpPr/>
      </dsp:nvSpPr>
      <dsp:spPr>
        <a:xfrm>
          <a:off x="1818962" y="1338216"/>
          <a:ext cx="1327308" cy="651751"/>
        </a:xfrm>
        <a:prstGeom prst="rect">
          <a:avLst/>
        </a:prstGeom>
        <a:solidFill>
          <a:schemeClr val="accent4">
            <a:tint val="55000"/>
            <a:satMod val="130000"/>
          </a:schemeClr>
        </a:solidFill>
        <a:ln w="10000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3200" b="1" u="sng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объектов:</a:t>
          </a:r>
        </a:p>
      </dsp:txBody>
      <dsp:txXfrm>
        <a:off x="1818962" y="1338216"/>
        <a:ext cx="1327308" cy="651751"/>
      </dsp:txXfrm>
    </dsp:sp>
    <dsp:sp modelId="{D3D427A3-3E9A-453E-B4F4-C804BA127E2E}">
      <dsp:nvSpPr>
        <dsp:cNvPr id="0" name=""/>
        <dsp:cNvSpPr/>
      </dsp:nvSpPr>
      <dsp:spPr>
        <a:xfrm>
          <a:off x="2241841" y="1857713"/>
          <a:ext cx="1612922" cy="16130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</a:schemeClr>
            </a:gs>
            <a:gs pos="90000">
              <a:schemeClr val="accent4">
                <a:hueOff val="-2232385"/>
                <a:satOff val="13449"/>
                <a:lumOff val="1078"/>
                <a:alphaOff val="0"/>
                <a:shade val="100000"/>
                <a:satMod val="10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E54D87-EE69-4EEB-B4FF-AA3EF98C33DC}">
      <dsp:nvSpPr>
        <dsp:cNvPr id="0" name=""/>
        <dsp:cNvSpPr/>
      </dsp:nvSpPr>
      <dsp:spPr>
        <a:xfrm>
          <a:off x="2795975" y="2345130"/>
          <a:ext cx="1234715" cy="589397"/>
        </a:xfrm>
        <a:prstGeom prst="rect">
          <a:avLst/>
        </a:prstGeom>
        <a:solidFill>
          <a:schemeClr val="accent4">
            <a:tint val="55000"/>
            <a:satMod val="130000"/>
          </a:schemeClr>
        </a:solidFill>
        <a:ln w="10000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школы</a:t>
          </a:r>
        </a:p>
      </dsp:txBody>
      <dsp:txXfrm>
        <a:off x="2795975" y="2345130"/>
        <a:ext cx="1234715" cy="589397"/>
      </dsp:txXfrm>
    </dsp:sp>
    <dsp:sp modelId="{3466FFD2-E94E-4EEC-88B7-718ABA6FCAAB}">
      <dsp:nvSpPr>
        <dsp:cNvPr id="0" name=""/>
        <dsp:cNvSpPr/>
      </dsp:nvSpPr>
      <dsp:spPr>
        <a:xfrm>
          <a:off x="1793756" y="2786050"/>
          <a:ext cx="1612922" cy="16130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</a:schemeClr>
            </a:gs>
            <a:gs pos="90000">
              <a:schemeClr val="accent4">
                <a:hueOff val="-3348577"/>
                <a:satOff val="20174"/>
                <a:lumOff val="1617"/>
                <a:alphaOff val="0"/>
                <a:shade val="100000"/>
                <a:satMod val="10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3AE562-E764-49CE-B826-3968BE2AE7E8}">
      <dsp:nvSpPr>
        <dsp:cNvPr id="0" name=""/>
        <dsp:cNvSpPr/>
      </dsp:nvSpPr>
      <dsp:spPr>
        <a:xfrm>
          <a:off x="1700945" y="2952863"/>
          <a:ext cx="933901" cy="898188"/>
        </a:xfrm>
        <a:prstGeom prst="rect">
          <a:avLst/>
        </a:prstGeom>
        <a:solidFill>
          <a:schemeClr val="accent4">
            <a:tint val="55000"/>
            <a:satMod val="130000"/>
          </a:schemeClr>
        </a:solidFill>
        <a:ln w="10000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детских садов</a:t>
          </a:r>
        </a:p>
      </dsp:txBody>
      <dsp:txXfrm>
        <a:off x="1700945" y="2952863"/>
        <a:ext cx="933901" cy="898188"/>
      </dsp:txXfrm>
    </dsp:sp>
    <dsp:sp modelId="{EE4DAC61-9C21-44AC-A92F-3F1F990E261C}">
      <dsp:nvSpPr>
        <dsp:cNvPr id="0" name=""/>
        <dsp:cNvSpPr/>
      </dsp:nvSpPr>
      <dsp:spPr>
        <a:xfrm>
          <a:off x="2356509" y="3820080"/>
          <a:ext cx="1385703" cy="138651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</a:schemeClr>
            </a:gs>
            <a:gs pos="90000">
              <a:schemeClr val="accent4">
                <a:hueOff val="-4464770"/>
                <a:satOff val="26899"/>
                <a:lumOff val="2156"/>
                <a:alphaOff val="0"/>
                <a:shade val="100000"/>
                <a:satMod val="10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5EAD4-0D00-428A-B898-5CD68DA1FFA8}">
      <dsp:nvSpPr>
        <dsp:cNvPr id="0" name=""/>
        <dsp:cNvSpPr/>
      </dsp:nvSpPr>
      <dsp:spPr>
        <a:xfrm>
          <a:off x="1425660" y="4194987"/>
          <a:ext cx="2852594" cy="910289"/>
        </a:xfrm>
        <a:prstGeom prst="rect">
          <a:avLst/>
        </a:prstGeom>
        <a:solidFill>
          <a:schemeClr val="accent4"/>
        </a:solidFill>
        <a:ln w="53975" cap="flat" cmpd="dbl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  <a:r>
            <a:rPr lang="ru-RU" sz="2400" b="1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млрд. рублей</a:t>
          </a:r>
        </a:p>
      </dsp:txBody>
      <dsp:txXfrm>
        <a:off x="1425660" y="4194987"/>
        <a:ext cx="2852594" cy="9102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4FADB-4EC0-46BC-A966-BDD1761D3D0F}">
      <dsp:nvSpPr>
        <dsp:cNvPr id="0" name=""/>
        <dsp:cNvSpPr/>
      </dsp:nvSpPr>
      <dsp:spPr>
        <a:xfrm>
          <a:off x="0" y="0"/>
          <a:ext cx="4460925" cy="12468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0"/>
        <a:ext cx="4460925" cy="673284"/>
      </dsp:txXfrm>
    </dsp:sp>
    <dsp:sp modelId="{474EA893-EA31-48D5-AE6D-7F90FF08F844}">
      <dsp:nvSpPr>
        <dsp:cNvPr id="0" name=""/>
        <dsp:cNvSpPr/>
      </dsp:nvSpPr>
      <dsp:spPr>
        <a:xfrm>
          <a:off x="8309" y="0"/>
          <a:ext cx="1425610" cy="61785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tabLst>
              <a:tab pos="179388" algn="l"/>
            </a:tabLs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</a:p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tabLst>
              <a:tab pos="179388" algn="l"/>
            </a:tabLst>
          </a:pPr>
          <a:r>
            <a:rPr lang="ru-RU" sz="1600" b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178 191,90 </a:t>
          </a:r>
          <a:r>
            <a:rPr lang="ru-RU" sz="1000" b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(освоено)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09" y="0"/>
        <a:ext cx="1425610" cy="617855"/>
      </dsp:txXfrm>
    </dsp:sp>
    <dsp:sp modelId="{21AF532A-2E43-4BC3-B5B9-2CD4BBE2059C}">
      <dsp:nvSpPr>
        <dsp:cNvPr id="0" name=""/>
        <dsp:cNvSpPr/>
      </dsp:nvSpPr>
      <dsp:spPr>
        <a:xfrm>
          <a:off x="1418420" y="368190"/>
          <a:ext cx="1589912" cy="628815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9388" algn="l"/>
            </a:tabLs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</a:p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9388" algn="l"/>
            </a:tabLst>
          </a:pPr>
          <a:r>
            <a:rPr lang="ru-RU" sz="1600" b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279 653,49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8420" y="368190"/>
        <a:ext cx="1589912" cy="628815"/>
      </dsp:txXfrm>
    </dsp:sp>
    <dsp:sp modelId="{572F9836-AFAE-458B-B08A-51D2A93258D6}">
      <dsp:nvSpPr>
        <dsp:cNvPr id="0" name=""/>
        <dsp:cNvSpPr/>
      </dsp:nvSpPr>
      <dsp:spPr>
        <a:xfrm>
          <a:off x="3016301" y="626814"/>
          <a:ext cx="1444623" cy="623671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9388" algn="l"/>
            </a:tabLs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</a:t>
          </a:r>
        </a:p>
        <a:p>
          <a:pPr marL="179388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9388" algn="l"/>
            </a:tabLst>
          </a:pPr>
          <a:r>
            <a:rPr lang="ru-RU" sz="1600" b="1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165 251,55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6301" y="626814"/>
        <a:ext cx="1444623" cy="6236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08E60-A4C4-4939-AA53-C37459F0A128}">
      <dsp:nvSpPr>
        <dsp:cNvPr id="0" name=""/>
        <dsp:cNvSpPr/>
      </dsp:nvSpPr>
      <dsp:spPr>
        <a:xfrm>
          <a:off x="1199573" y="581069"/>
          <a:ext cx="1124202" cy="91440"/>
        </a:xfrm>
        <a:custGeom>
          <a:avLst/>
          <a:gdLst/>
          <a:ahLst/>
          <a:cxnLst/>
          <a:rect l="0" t="0" r="0" b="0"/>
          <a:pathLst>
            <a:path>
              <a:moveTo>
                <a:pt x="1124202" y="45720"/>
              </a:moveTo>
              <a:lnTo>
                <a:pt x="0" y="45720"/>
              </a:lnTo>
              <a:lnTo>
                <a:pt x="0" y="988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181DB-3003-4372-A4A0-CDB6A0FB4B54}">
      <dsp:nvSpPr>
        <dsp:cNvPr id="0" name=""/>
        <dsp:cNvSpPr/>
      </dsp:nvSpPr>
      <dsp:spPr>
        <a:xfrm>
          <a:off x="2056716" y="92671"/>
          <a:ext cx="534118" cy="53411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3786-F8B8-4317-826E-E43B0BA3B5CD}">
      <dsp:nvSpPr>
        <dsp:cNvPr id="0" name=""/>
        <dsp:cNvSpPr/>
      </dsp:nvSpPr>
      <dsp:spPr>
        <a:xfrm>
          <a:off x="2056716" y="92671"/>
          <a:ext cx="534118" cy="53411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B3E26-A6A4-49F8-8978-E6DD70C0D8EE}">
      <dsp:nvSpPr>
        <dsp:cNvPr id="0" name=""/>
        <dsp:cNvSpPr/>
      </dsp:nvSpPr>
      <dsp:spPr>
        <a:xfrm>
          <a:off x="1789657" y="188812"/>
          <a:ext cx="1068237" cy="341835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657" y="188812"/>
        <a:ext cx="1068237" cy="341835"/>
      </dsp:txXfrm>
    </dsp:sp>
    <dsp:sp modelId="{B73A201D-46CD-4612-B730-9473AA9A8493}">
      <dsp:nvSpPr>
        <dsp:cNvPr id="0" name=""/>
        <dsp:cNvSpPr/>
      </dsp:nvSpPr>
      <dsp:spPr>
        <a:xfrm>
          <a:off x="932514" y="679941"/>
          <a:ext cx="534118" cy="53411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62CEC-03B4-44EF-953D-287D30203FC0}">
      <dsp:nvSpPr>
        <dsp:cNvPr id="0" name=""/>
        <dsp:cNvSpPr/>
      </dsp:nvSpPr>
      <dsp:spPr>
        <a:xfrm>
          <a:off x="932514" y="679941"/>
          <a:ext cx="534118" cy="53411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56EC-85FB-4CFD-83A4-FD8DB0D38C53}">
      <dsp:nvSpPr>
        <dsp:cNvPr id="0" name=""/>
        <dsp:cNvSpPr/>
      </dsp:nvSpPr>
      <dsp:spPr>
        <a:xfrm>
          <a:off x="665455" y="776083"/>
          <a:ext cx="1068237" cy="341835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5 290,31</a:t>
          </a:r>
        </a:p>
      </dsp:txBody>
      <dsp:txXfrm>
        <a:off x="665455" y="776083"/>
        <a:ext cx="1068237" cy="341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0.38369</cdr:x>
      <cdr:y>0.72425</cdr:y>
    </cdr:from>
    <cdr:to>
      <cdr:x>0.4588</cdr:x>
      <cdr:y>0.79321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23977" y="4062136"/>
          <a:ext cx="670257" cy="386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60,6%</a:t>
          </a:r>
        </a:p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0.20256</cdr:x>
      <cdr:y>0.37747</cdr:y>
    </cdr:from>
    <cdr:to>
      <cdr:x>0.28361</cdr:x>
      <cdr:y>0.44138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4627" y="2317045"/>
          <a:ext cx="982133" cy="392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0.14286</cdr:x>
      <cdr:y>0.40496</cdr:y>
    </cdr:from>
    <cdr:to>
      <cdr:x>0.27041</cdr:x>
      <cdr:y>0.46446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431" y="2188173"/>
          <a:ext cx="1136056" cy="321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1 380 873</a:t>
          </a:r>
        </a:p>
      </cdr:txBody>
    </cdr:sp>
  </cdr:relSizeAnchor>
  <cdr:relSizeAnchor xmlns:cdr="http://schemas.openxmlformats.org/drawingml/2006/chartDrawing">
    <cdr:from>
      <cdr:x>0.2881</cdr:x>
      <cdr:y>0.93553</cdr:y>
    </cdr:from>
    <cdr:to>
      <cdr:x>0.40053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38405" y="5391111"/>
          <a:ext cx="1341889" cy="371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0.13869</cdr:x>
      <cdr:y>0.93463</cdr:y>
    </cdr:from>
    <cdr:to>
      <cdr:x>0.2372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5257" y="5385915"/>
          <a:ext cx="1175657" cy="37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0.14834</cdr:x>
      <cdr:y>0.93379</cdr:y>
    </cdr:from>
    <cdr:to>
      <cdr:x>0.25404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70380" y="5381063"/>
          <a:ext cx="1261502" cy="381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</cdr:txBody>
    </cdr:sp>
  </cdr:relSizeAnchor>
  <cdr:relSizeAnchor xmlns:cdr="http://schemas.openxmlformats.org/drawingml/2006/chartDrawing">
    <cdr:from>
      <cdr:x>0.27968</cdr:x>
      <cdr:y>0.94076</cdr:y>
    </cdr:from>
    <cdr:to>
      <cdr:x>0.38997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37922" y="5421257"/>
          <a:ext cx="1316334" cy="341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0.41439</cdr:x>
      <cdr:y>0.93727</cdr:y>
    </cdr:from>
    <cdr:to>
      <cdr:x>0.52805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945658" y="5401160"/>
          <a:ext cx="1356526" cy="36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</a:p>
      </cdr:txBody>
    </cdr:sp>
  </cdr:relSizeAnchor>
  <cdr:relSizeAnchor xmlns:cdr="http://schemas.openxmlformats.org/drawingml/2006/chartDrawing">
    <cdr:from>
      <cdr:x>0.54405</cdr:x>
      <cdr:y>0.93379</cdr:y>
    </cdr:from>
    <cdr:to>
      <cdr:x>0.64087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493104" y="5381063"/>
          <a:ext cx="1155561" cy="381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</a:p>
      </cdr:txBody>
    </cdr:sp>
  </cdr:relSizeAnchor>
  <cdr:relSizeAnchor xmlns:cdr="http://schemas.openxmlformats.org/drawingml/2006/chartDrawing">
    <cdr:from>
      <cdr:x>0.67539</cdr:x>
      <cdr:y>0.93204</cdr:y>
    </cdr:from>
    <cdr:to>
      <cdr:x>0.7781</cdr:x>
      <cdr:y>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060647" y="5371015"/>
          <a:ext cx="1225898" cy="391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0.35931</cdr:x>
      <cdr:y>0.05015</cdr:y>
    </cdr:from>
    <cdr:to>
      <cdr:x>0.64069</cdr:x>
      <cdr:y>0.19568</cdr:y>
    </cdr:to>
    <cdr:sp macro="" textlink="">
      <cdr:nvSpPr>
        <cdr:cNvPr id="2" name="Скругленный прямоугольник 1"/>
        <cdr:cNvSpPr/>
      </cdr:nvSpPr>
      <cdr:spPr bwMode="auto">
        <a:xfrm xmlns:a="http://schemas.openxmlformats.org/drawingml/2006/main">
          <a:off x="1650327" y="188170"/>
          <a:ext cx="1292355" cy="546128"/>
        </a:xfrm>
        <a:prstGeom xmlns:a="http://schemas.openxmlformats.org/drawingml/2006/main" prst="roundRect">
          <a:avLst>
            <a:gd name="adj" fmla="val 50000"/>
          </a:avLst>
        </a:prstGeom>
        <a:solidFill xmlns:a="http://schemas.openxmlformats.org/drawingml/2006/main">
          <a:schemeClr val="accent3">
            <a:lumMod val="50000"/>
          </a:schemeClr>
        </a:solidFill>
        <a:ln xmlns:a="http://schemas.openxmlformats.org/drawingml/2006/main">
          <a:gradFill flip="none" rotWithShape="1">
            <a:gsLst>
              <a:gs pos="0">
                <a:srgbClr val="91A992"/>
              </a:gs>
              <a:gs pos="100000">
                <a:schemeClr val="bg1"/>
              </a:gs>
            </a:gsLst>
            <a:lin ang="18900000" scaled="1"/>
            <a:tileRect/>
          </a:gradFill>
        </a:ln>
        <a:effectLst xmlns:a="http://schemas.openxmlformats.org/drawingml/2006/main">
          <a:innerShdw blurRad="63500" dist="50800" dir="8100000">
            <a:prstClr val="black">
              <a:alpha val="50000"/>
            </a:prstClr>
          </a:inn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 anchor="ctr"/>
        <a:lstStyle xmlns:a="http://schemas.openxmlformats.org/drawingml/2006/main">
          <a:defPPr>
            <a:defRPr lang="ru-RU"/>
          </a:defPPr>
          <a:lvl1pPr marL="0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1947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04472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56709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08944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61470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13415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65384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17748" algn="l" defTabSz="904472" rtl="0" eaLnBrk="1" latinLnBrk="0" hangingPunct="1">
            <a:defRPr sz="19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3 145 183,16</a:t>
          </a:r>
        </a:p>
        <a:p xmlns:a="http://schemas.openxmlformats.org/drawingml/2006/main">
          <a:pPr algn="ctr"/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 53,1%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0.22976</cdr:x>
      <cdr:y>0.03219</cdr:y>
    </cdr:from>
    <cdr:to>
      <cdr:x>0.81524</cdr:x>
      <cdr:y>0.11631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0445" y="150438"/>
          <a:ext cx="4511513" cy="393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Текущая кредиторская задолженность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9"/>
            <a:ext cx="2951216" cy="497604"/>
          </a:xfrm>
          <a:prstGeom prst="rect">
            <a:avLst/>
          </a:prstGeom>
        </p:spPr>
        <p:txBody>
          <a:bodyPr vert="horz" lIns="93498" tIns="46750" rIns="93498" bIns="4675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8" y="19"/>
            <a:ext cx="2951216" cy="497604"/>
          </a:xfrm>
          <a:prstGeom prst="rect">
            <a:avLst/>
          </a:prstGeom>
        </p:spPr>
        <p:txBody>
          <a:bodyPr vert="horz" lIns="93498" tIns="46750" rIns="93498" bIns="46750" rtlCol="0"/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41739"/>
            <a:ext cx="2951216" cy="497603"/>
          </a:xfrm>
          <a:prstGeom prst="rect">
            <a:avLst/>
          </a:prstGeom>
        </p:spPr>
        <p:txBody>
          <a:bodyPr vert="horz" lIns="93498" tIns="46750" rIns="93498" bIns="4675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8" y="9441739"/>
            <a:ext cx="2951216" cy="497603"/>
          </a:xfrm>
          <a:prstGeom prst="rect">
            <a:avLst/>
          </a:prstGeom>
        </p:spPr>
        <p:txBody>
          <a:bodyPr vert="horz" lIns="93498" tIns="46750" rIns="93498" bIns="46750" rtlCol="0" anchor="b"/>
          <a:lstStyle>
            <a:lvl1pPr algn="r">
              <a:defRPr sz="1200"/>
            </a:lvl1pPr>
          </a:lstStyle>
          <a:p>
            <a:fld id="{303818CC-532B-44BD-A280-18E3F22208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299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50475" cy="497047"/>
          </a:xfrm>
          <a:prstGeom prst="rect">
            <a:avLst/>
          </a:prstGeom>
        </p:spPr>
        <p:txBody>
          <a:bodyPr vert="horz" lIns="93498" tIns="46750" rIns="93498" bIns="4675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4" y="1"/>
            <a:ext cx="2950475" cy="497047"/>
          </a:xfrm>
          <a:prstGeom prst="rect">
            <a:avLst/>
          </a:prstGeom>
        </p:spPr>
        <p:txBody>
          <a:bodyPr vert="horz" lIns="93498" tIns="46750" rIns="93498" bIns="46750" rtlCol="0"/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8" tIns="46750" rIns="93498" bIns="4675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1" y="4721941"/>
            <a:ext cx="5447030" cy="4473417"/>
          </a:xfrm>
          <a:prstGeom prst="rect">
            <a:avLst/>
          </a:prstGeom>
        </p:spPr>
        <p:txBody>
          <a:bodyPr vert="horz" lIns="93498" tIns="46750" rIns="93498" bIns="4675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42157"/>
            <a:ext cx="2950475" cy="497047"/>
          </a:xfrm>
          <a:prstGeom prst="rect">
            <a:avLst/>
          </a:prstGeom>
        </p:spPr>
        <p:txBody>
          <a:bodyPr vert="horz" lIns="93498" tIns="46750" rIns="93498" bIns="4675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4" y="9442157"/>
            <a:ext cx="2950475" cy="497047"/>
          </a:xfrm>
          <a:prstGeom prst="rect">
            <a:avLst/>
          </a:prstGeom>
        </p:spPr>
        <p:txBody>
          <a:bodyPr vert="horz" lIns="93498" tIns="46750" rIns="93498" bIns="46750" rtlCol="0" anchor="b"/>
          <a:lstStyle>
            <a:lvl1pPr algn="r">
              <a:defRPr sz="1200"/>
            </a:lvl1pPr>
          </a:lstStyle>
          <a:p>
            <a:fld id="{BADB9F25-4D04-4F8E-91EE-368DD2E38C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73892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1947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4472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6709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8944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1470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3415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5384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7748" algn="l" defTabSz="9044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46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67249">
              <a:defRPr/>
            </a:pPr>
            <a:endParaRPr lang="ru-RU" dirty="0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66741" fontAlgn="base">
              <a:spcBef>
                <a:spcPct val="0"/>
              </a:spcBef>
              <a:spcAft>
                <a:spcPct val="0"/>
              </a:spcAft>
            </a:pPr>
            <a:fld id="{AE2DBCD2-2DF4-4CD8-9D27-157D00253A70}" type="slidenum">
              <a:rPr lang="ru-RU">
                <a:cs typeface="Arial" charset="0"/>
              </a:rPr>
              <a:pPr defTabSz="1066741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14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9050" y="1065213"/>
            <a:ext cx="7181850" cy="538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404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2724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7463" y="1068388"/>
            <a:ext cx="7197726" cy="53975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7249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15440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9050" y="1065213"/>
            <a:ext cx="7181850" cy="538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404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5138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9050" y="1065213"/>
            <a:ext cx="7181850" cy="538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404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2948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301750" y="1077913"/>
            <a:ext cx="7265988" cy="54498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7D55-CF8C-46CE-B1B1-B14D24AA2E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867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7D55-CF8C-46CE-B1B1-B14D24AA2E0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10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224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091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55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73682">
              <a:defRPr/>
            </a:pPr>
            <a:endParaRPr lang="ru-RU" altLang="ru-RU" sz="1400"/>
          </a:p>
        </p:txBody>
      </p:sp>
      <p:sp>
        <p:nvSpPr>
          <p:cNvPr id="82947" name="Дата 2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2131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34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000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745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008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304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04925" y="1082675"/>
            <a:ext cx="7269163" cy="5451475"/>
          </a:xfrm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1204" name="Дата 2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75688" indent="-297704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94128" indent="-238164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70453" indent="-238164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48436" indent="-238164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4762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101090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77417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53745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6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04925" y="1082675"/>
            <a:ext cx="7269163" cy="5451475"/>
          </a:xfrm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1204" name="Дата 2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75688" indent="-297704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94128" indent="-238164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70453" indent="-238164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48436" indent="-238164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4762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101090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77417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53745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7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503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803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04925" y="1082675"/>
            <a:ext cx="7269163" cy="5451475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Дата 2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75688" indent="-297704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94128" indent="-238164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70453" indent="-238164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48436" indent="-238164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4762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101090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77417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53745" indent="-2381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05829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04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3682">
              <a:defRPr/>
            </a:pPr>
            <a:endParaRPr lang="ru-RU" sz="1400" dirty="0"/>
          </a:p>
        </p:txBody>
      </p:sp>
      <p:sp>
        <p:nvSpPr>
          <p:cNvPr id="171011" name="Дата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073170" fontAlgn="base">
              <a:spcBef>
                <a:spcPct val="0"/>
              </a:spcBef>
              <a:spcAft>
                <a:spcPct val="0"/>
              </a:spcAft>
            </a:pP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4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279525" y="1077913"/>
            <a:ext cx="7202488" cy="5400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0461">
              <a:defRPr/>
            </a:pPr>
            <a:endParaRPr lang="ru-RU" dirty="0"/>
          </a:p>
        </p:txBody>
      </p:sp>
      <p:sp>
        <p:nvSpPr>
          <p:cNvPr id="84995" name="Дата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069951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31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D0D4C-22C1-4137-8874-455CFB02064E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72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05829"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65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7022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7866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8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9050" y="1065213"/>
            <a:ext cx="7181850" cy="538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404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6296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287463" y="1068388"/>
            <a:ext cx="7197726" cy="53975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221" y="6280535"/>
            <a:ext cx="3715899" cy="5947068"/>
          </a:xfrm>
          <a:ln/>
        </p:spPr>
        <p:txBody>
          <a:bodyPr/>
          <a:lstStyle/>
          <a:p>
            <a:pPr defTabSz="1067249">
              <a:spcBef>
                <a:spcPct val="0"/>
              </a:spcBef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7530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89050" y="1065213"/>
            <a:ext cx="7181850" cy="538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064048">
              <a:defRPr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208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32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79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9CE00-02E4-4461-A371-AC55586AD4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84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8963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8963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8963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79DAF5-0A9A-4AF9-98CC-829622FCB94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2568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3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71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5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1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5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defTabSz="90585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defTabSz="90585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905850"/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585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4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  <p:sldLayoutId id="2147484606" r:id="rId12"/>
    <p:sldLayoutId id="2147484607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13.xm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8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26" Type="http://schemas.openxmlformats.org/officeDocument/2006/relationships/diagramColors" Target="../diagrams/colors13.xml"/><Relationship Id="rId3" Type="http://schemas.openxmlformats.org/officeDocument/2006/relationships/diagramData" Target="../diagrams/data9.xml"/><Relationship Id="rId21" Type="http://schemas.openxmlformats.org/officeDocument/2006/relationships/diagramColors" Target="../diagrams/colors12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openxmlformats.org/officeDocument/2006/relationships/diagramQuickStyle" Target="../diagrams/quickStyle13.xml"/><Relationship Id="rId2" Type="http://schemas.openxmlformats.org/officeDocument/2006/relationships/image" Target="../media/image23.jpeg"/><Relationship Id="rId16" Type="http://schemas.openxmlformats.org/officeDocument/2006/relationships/diagramColors" Target="../diagrams/colors11.xml"/><Relationship Id="rId20" Type="http://schemas.openxmlformats.org/officeDocument/2006/relationships/diagramQuickStyle" Target="../diagrams/quickStyle12.xml"/><Relationship Id="rId29" Type="http://schemas.openxmlformats.org/officeDocument/2006/relationships/diagramLayout" Target="../diagrams/layout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diagramLayout" Target="../diagrams/layout13.xml"/><Relationship Id="rId32" Type="http://schemas.microsoft.com/office/2007/relationships/diagramDrawing" Target="../diagrams/drawing14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diagramData" Target="../diagrams/data13.xml"/><Relationship Id="rId28" Type="http://schemas.openxmlformats.org/officeDocument/2006/relationships/diagramData" Target="../diagrams/data14.xml"/><Relationship Id="rId10" Type="http://schemas.openxmlformats.org/officeDocument/2006/relationships/diagramQuickStyle" Target="../diagrams/quickStyle10.xml"/><Relationship Id="rId19" Type="http://schemas.openxmlformats.org/officeDocument/2006/relationships/diagramLayout" Target="../diagrams/layout12.xml"/><Relationship Id="rId31" Type="http://schemas.openxmlformats.org/officeDocument/2006/relationships/diagramColors" Target="../diagrams/colors14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Relationship Id="rId27" Type="http://schemas.microsoft.com/office/2007/relationships/diagramDrawing" Target="../diagrams/drawing13.xml"/><Relationship Id="rId30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chart" Target="../charts/chart16.xml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6954" y="3330900"/>
            <a:ext cx="9143999" cy="1845823"/>
          </a:xfrm>
          <a:prstGeom prst="rect">
            <a:avLst/>
          </a:prstGeom>
          <a:noFill/>
          <a:effectLst/>
        </p:spPr>
        <p:txBody>
          <a:bodyPr wrap="square" lIns="90612" tIns="45306" rIns="90612" bIns="45306">
            <a:spAutoFit/>
          </a:bodyPr>
          <a:lstStyle/>
          <a:p>
            <a:pPr algn="ctr" defTabSz="905063"/>
            <a:r>
              <a:rPr lang="ru-RU" sz="30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</a:p>
          <a:p>
            <a:pPr algn="ctr" defTabSz="905063"/>
            <a:r>
              <a:rPr lang="ru-RU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 РЕШЕНИЯ ОБ ИСПОЛНЕНИИ БЮДЖЕТА</a:t>
            </a:r>
          </a:p>
          <a:p>
            <a:pPr algn="ctr" defTabSz="905063"/>
            <a:r>
              <a:rPr lang="ru-RU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ШПАКОВСКОГО МУНИЦИПАЛЬНОГО ОКРУГА СТАВРОПОЛЬСКОГО КРАЯ </a:t>
            </a:r>
          </a:p>
          <a:p>
            <a:pPr algn="ctr" defTabSz="905063"/>
            <a:r>
              <a:rPr lang="ru-RU" sz="21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8" y="1157672"/>
            <a:ext cx="7513649" cy="1616241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/>
        </p:nvSpPr>
        <p:spPr bwMode="auto">
          <a:xfrm>
            <a:off x="4175448" y="5006667"/>
            <a:ext cx="4968552" cy="98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12" tIns="45306" rIns="90612" bIns="45306" numCol="1" anchor="t" anchorCtr="0" compatLnSpc="1">
            <a:prstTxWarp prst="textNoShape">
              <a:avLst/>
            </a:prstTxWarp>
            <a:noAutofit/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050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1" u="sng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141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50838" y="714665"/>
            <a:ext cx="8907462" cy="711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891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1846" b="1" i="0" u="none" strike="noStrike" baseline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СТРУКТУРА ДОХОДОВ БЮДЖЕТА </a:t>
            </a:r>
            <a:br>
              <a:rPr lang="ru-RU" dirty="0"/>
            </a:br>
            <a:r>
              <a:rPr lang="ru-RU" dirty="0"/>
              <a:t>ШПАКОВСКОГО МУНИЦИПАЛЬНОГО ОКРУГА </a:t>
            </a:r>
            <a:br>
              <a:rPr lang="ru-RU" dirty="0"/>
            </a:br>
            <a:r>
              <a:rPr lang="ru-RU" dirty="0"/>
              <a:t>СТАВРОПОЛЬСКОГО КРАЯ В 2025 ГОДУ</a:t>
            </a:r>
          </a:p>
          <a:p>
            <a:r>
              <a:rPr lang="ru-RU" dirty="0"/>
              <a:t>                                                   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7" name="Line 42"/>
          <p:cNvSpPr>
            <a:spLocks noChangeShapeType="1"/>
          </p:cNvSpPr>
          <p:nvPr/>
        </p:nvSpPr>
        <p:spPr bwMode="auto">
          <a:xfrm>
            <a:off x="7406341" y="3889235"/>
            <a:ext cx="0" cy="383382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8" name="Line 41"/>
          <p:cNvSpPr>
            <a:spLocks noChangeShapeType="1"/>
          </p:cNvSpPr>
          <p:nvPr/>
        </p:nvSpPr>
        <p:spPr bwMode="auto">
          <a:xfrm flipH="1">
            <a:off x="2219325" y="3889235"/>
            <a:ext cx="0" cy="382191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314575" y="1582936"/>
            <a:ext cx="4686300" cy="322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7942" tIns="34289" rIns="67942" bIns="34289" anchor="ctr">
            <a:sp3d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ПОСТУПИЛО ДОХОДОВ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600575" y="1915717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отклонение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743575" y="1915717"/>
            <a:ext cx="12573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296319" y="1915717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2024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457575" y="1915717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2025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314575" y="2212181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6 250 397,71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457575" y="2201466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5 702 292,77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00575" y="2201466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548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104,94</a:t>
            </a:r>
            <a:endParaRPr lang="ru-RU" altLang="ru-RU" sz="1425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43575" y="2201466"/>
            <a:ext cx="1257300" cy="28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-8,77%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36539" y="2943875"/>
            <a:ext cx="4119562" cy="3440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17741" y="3401617"/>
            <a:ext cx="992187" cy="285750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отклонение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208339" y="3401617"/>
            <a:ext cx="1147762" cy="285750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36538" y="3287965"/>
            <a:ext cx="9906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227138" y="3287965"/>
            <a:ext cx="1047381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12956" y="3573720"/>
            <a:ext cx="1013322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fontAlgn="ctr">
              <a:buNone/>
            </a:pPr>
            <a:r>
              <a:rPr lang="ru-RU" sz="14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3 637 789,65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227139" y="3573741"/>
            <a:ext cx="1047379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fontAlgn="ctr">
              <a:buNone/>
            </a:pPr>
            <a:r>
              <a:rPr lang="ru-RU" sz="14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2 902 754,23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217741" y="3573741"/>
            <a:ext cx="1152525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fontAlgn="ctr">
              <a:buNone/>
            </a:pPr>
            <a:r>
              <a:rPr lang="ru-RU" sz="14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-735 035,42</a:t>
            </a: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3371122" y="3573741"/>
            <a:ext cx="985837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-20,21 %</a:t>
            </a: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4600813" y="2943875"/>
            <a:ext cx="4343400" cy="3440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</a:t>
            </a: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4600851" y="3573741"/>
            <a:ext cx="1051057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2 612 608,06</a:t>
            </a:r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73532" y="3562891"/>
            <a:ext cx="1256378" cy="3268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2 799 538,54</a:t>
            </a: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6886820" y="3573741"/>
            <a:ext cx="1117598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fontAlgn="ctr">
              <a:buNone/>
            </a:pPr>
            <a:r>
              <a:rPr lang="ru-RU" sz="14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186 930,48</a:t>
            </a: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8004853" y="3573741"/>
            <a:ext cx="939803" cy="315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7,15%</a:t>
            </a:r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4600575" y="2497931"/>
            <a:ext cx="0" cy="17145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 flipV="1">
            <a:off x="2189163" y="2669381"/>
            <a:ext cx="5230812" cy="1191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flipH="1">
            <a:off x="2194722" y="2647953"/>
            <a:ext cx="0" cy="295923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7406341" y="2670033"/>
            <a:ext cx="0" cy="273844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942" tIns="34289" rIns="67942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75" u="sng" dirty="0">
              <a:solidFill>
                <a:prstClr val="black"/>
              </a:solidFill>
            </a:endParaRP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1228728" y="4265360"/>
            <a:ext cx="1979613" cy="435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Удельный вес 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структуре</a:t>
            </a: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1228725" y="4700053"/>
            <a:ext cx="9906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2219325" y="4700053"/>
            <a:ext cx="9906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1227138" y="4995922"/>
            <a:ext cx="990600" cy="2797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58,20 %</a:t>
            </a: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2219325" y="4986878"/>
            <a:ext cx="990600" cy="2797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50,91 %</a:t>
            </a: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5939309" y="4265359"/>
            <a:ext cx="2065338" cy="43457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Удельный</a:t>
            </a:r>
            <a:r>
              <a:rPr lang="ru-RU" sz="1575" b="1" u="sng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75" b="1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 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5" b="1" u="sng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структуре</a:t>
            </a:r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5939310" y="4699491"/>
            <a:ext cx="9906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6929909" y="4699491"/>
            <a:ext cx="1074738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5939310" y="4985687"/>
            <a:ext cx="990600" cy="2797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41,80%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6930349" y="4985687"/>
            <a:ext cx="1074738" cy="2797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425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49,09%</a:t>
            </a: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227263" y="3287965"/>
            <a:ext cx="11430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отклонение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3371122" y="3287965"/>
            <a:ext cx="985837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4600950" y="3287965"/>
            <a:ext cx="1050925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2024</a:t>
            </a:r>
          </a:p>
        </p:txBody>
      </p:sp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5651875" y="3287965"/>
            <a:ext cx="1235075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2025</a:t>
            </a:r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6886818" y="3287965"/>
            <a:ext cx="1141413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отклонение</a:t>
            </a: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004416" y="3287965"/>
            <a:ext cx="93980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7942" tIns="34289" rIns="67942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229611" y="1257409"/>
            <a:ext cx="1244705" cy="254452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100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100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5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24196"/>
            <a:ext cx="7406640" cy="872837"/>
          </a:xfrm>
        </p:spPr>
        <p:txBody>
          <a:bodyPr>
            <a:noAutofit/>
          </a:bodyPr>
          <a:lstStyle/>
          <a:p>
            <a:pPr lvl="0" algn="ctr" defTabSz="68206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ДОХОД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rPr>
              <a:t>ОВ </a:t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БЮДЖЕТА ШПАКОВСКОГО МУНИЦИПАЛЬНОГО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ОКРУГА </a:t>
            </a:r>
            <a:r>
              <a:rPr lang="ru-RU" sz="1800" b="1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rPr>
              <a:t>ЗА </a:t>
            </a:r>
            <a:r>
              <a:rPr lang="ru-RU" sz="1800" b="1" smtClean="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rPr>
              <a:t>2025 год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38B-E980-4BAF-9BDC-E5F47D28A1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1142542"/>
              </p:ext>
            </p:extLst>
          </p:nvPr>
        </p:nvGraphicFramePr>
        <p:xfrm>
          <a:off x="3433155" y="1130531"/>
          <a:ext cx="6176358" cy="534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Line 2"/>
          <p:cNvSpPr>
            <a:spLocks noChangeShapeType="1"/>
          </p:cNvSpPr>
          <p:nvPr/>
        </p:nvSpPr>
        <p:spPr bwMode="auto">
          <a:xfrm rot="10800000" flipH="1">
            <a:off x="-2017713" y="1985960"/>
            <a:ext cx="0" cy="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Line 1"/>
          <p:cNvSpPr>
            <a:spLocks noChangeShapeType="1"/>
          </p:cNvSpPr>
          <p:nvPr/>
        </p:nvSpPr>
        <p:spPr bwMode="auto">
          <a:xfrm rot="10800000">
            <a:off x="-1352550" y="1436685"/>
            <a:ext cx="0" cy="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90943" y="775159"/>
            <a:ext cx="347472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отчетный период 2025 года общий объем поступлений доходов в местный бюджет составил 5</a:t>
            </a:r>
            <a:r>
              <a:rPr kumimoji="0" lang="ru-RU" altLang="ru-RU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702 292,77 тыс. рублей или 100,94% к уточненным плановым показателям 5 649 154,91 тыс. рублей, отклонение в абсолютном выражении 53 137,86 тыс. рублей. </a:t>
            </a:r>
          </a:p>
          <a:p>
            <a:pPr lvl="0"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доходов за отчетный период поступило в местный бюджет в объеме 2 799 538,54 тыс. рублей, исполнение уточненного плана составило 107,54%, что в абсолютном выражении выше на 196 209,27 тыс. рублей. </a:t>
            </a:r>
          </a:p>
          <a:p>
            <a:pPr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в местный бюджет утвержден в сумме 3 045 825,65 тыс. рублей. Фактическое исполнение по безвозмездным поступлениям  составило 2 902 754,23 тыс. рублей или 95,30%, что </a:t>
            </a:r>
            <a:r>
              <a:rPr lang="ru-RU" alt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абсолютном выражении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на 143 071,42 тыс. рублей или на 4,7%.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Наибольший удельный вес в структуре налоговых и неналоговых доходов составляют 5 видов налогов: налог на доходы физических лиц; земельный налог; налог взимаемый в связи с применением упрощенной системы налогообложения; доходы от использования имущества, находящегося в государственной и муниципальной собственности; налог на имущество физических. </a:t>
            </a:r>
          </a:p>
          <a:p>
            <a:pPr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структуре безвозмездных поступлений основная доля поступлений приходится на субвенции.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1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99295" y="623443"/>
            <a:ext cx="1244705" cy="254452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100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100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50" y="216900"/>
            <a:ext cx="8840367" cy="507077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ИСПОЛНЕНИЕ ДОХОДНОЙ ЧАСТИ БЮДЖЕТА ШПАКОВСКОГО МУНИЦИПАЛЬНОГО ОКРУГА СТАВРОПОЛЬСКОГО КРАЯ В 2025 ГОДУ</a:t>
            </a:r>
          </a:p>
        </p:txBody>
      </p:sp>
      <p:graphicFrame>
        <p:nvGraphicFramePr>
          <p:cNvPr id="6" name="Group 31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99923"/>
              </p:ext>
            </p:extLst>
          </p:nvPr>
        </p:nvGraphicFramePr>
        <p:xfrm>
          <a:off x="273850" y="877895"/>
          <a:ext cx="8590751" cy="589471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098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72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Поступления</a:t>
                      </a:r>
                    </a:p>
                  </a:txBody>
                  <a:tcPr marL="8792" marR="8792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92" marR="8792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</a:t>
                      </a:r>
                    </a:p>
                  </a:txBody>
                  <a:tcPr marL="8792" marR="8792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</a:txBody>
                  <a:tcPr marL="8792" marR="8792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8792" marR="8792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1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 </a:t>
                      </a:r>
                    </a:p>
                  </a:txBody>
                  <a:tcPr marL="72000" marR="36000" marT="879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2 384 665,36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2 554 334,41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169 669,05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52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1 650 641,28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1 696 927,40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46 286,12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51 443,40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53 451,96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2 008,56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1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ТУРИСТИЧЕСКИЙ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288,11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917924"/>
                  </a:ext>
                </a:extLst>
              </a:tr>
              <a:tr h="3478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 СИСТЕМЫ НАЛОГООБЛОЖЕНИЯ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283 077,00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284 977,67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1 900,67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100,67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3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С/Х НАЛОГ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37 496,52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37 501,41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8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 СИСТЕМЫ НАЛОГООБЛОЖЕНИЯ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35 027,00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50 596,45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15 569,45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144,45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99 179,05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157 157,76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57 978,71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158,46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ЗЕМЕЛЬНИЙ НАЛОГ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157 588,00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196 779,99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39 191,99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ГОСПОШЛИНА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69 925,00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76 510,93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6 585,93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62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 </a:t>
                      </a:r>
                    </a:p>
                  </a:txBody>
                  <a:tcPr marL="72000" marR="36000" marT="87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218 663,90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245 204,13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26 540,23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109 800,42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126 342,46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16 542,04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115,07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   ОКРУЖАЮЩУЮ СРЕДУ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2 114,36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2 168,46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7 227,20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6 464,21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-762,99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ЗЕМЛИ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78 349,93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88 017,75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9 667,82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112,34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17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5 854,37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6 470,48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616,11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110,52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9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72000" marR="36000" marT="879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15 317,62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15 740,77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423,15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102,76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07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72000" marR="36000" marT="87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3 045 825,65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2 902 754,23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-143 071,42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8794" marR="8794" marT="87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805 661,44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666 909,99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-138 751,45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72618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8794" marR="8794" marT="87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2 167 884,56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2 165 736,63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-2 147,93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84586"/>
                  </a:ext>
                </a:extLst>
              </a:tr>
              <a:tr h="254153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ИНЫЕ, ПРОЧИЕ МЕЖБЮДЖЕТНЫЕ ТРАНСФЕРТЫ</a:t>
                      </a:r>
                    </a:p>
                  </a:txBody>
                  <a:tcPr marL="8794" marR="8794" marT="87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75 508,41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75 557,33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134141"/>
                  </a:ext>
                </a:extLst>
              </a:tr>
              <a:tr h="21057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ВОЗВРАТЫ ОСТАТКОВ</a:t>
                      </a:r>
                      <a:r>
                        <a:rPr lang="ru-RU" sz="9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ПРОШЛЫХ ЛЕТ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8792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         3 228,76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          5 449,72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-2 220,96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168,79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794083"/>
                  </a:ext>
                </a:extLst>
              </a:tr>
              <a:tr h="24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 </a:t>
                      </a:r>
                    </a:p>
                  </a:txBody>
                  <a:tcPr marL="72000" marR="36000" marT="87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5 649 154,91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5 702 292,77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53 137,86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11985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544638" y="319366"/>
            <a:ext cx="8274912" cy="547604"/>
          </a:xfrm>
        </p:spPr>
        <p:txBody>
          <a:bodyPr rtlCol="0">
            <a:normAutofit/>
          </a:bodyPr>
          <a:lstStyle/>
          <a:p>
            <a:pPr algn="ctr" defTabSz="989632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ru-RU" alt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СТРУКТУРА СОБСТВЕННЫХ ДОХОДОВ БЮДЖЕТА ЗА 2025 ГОД</a:t>
            </a:r>
          </a:p>
        </p:txBody>
      </p:sp>
      <p:graphicFrame>
        <p:nvGraphicFramePr>
          <p:cNvPr id="28693" name="Object 21"/>
          <p:cNvGraphicFramePr>
            <a:graphicFrameLocks noGrp="1"/>
          </p:cNvGraphicFramePr>
          <p:nvPr>
            <p:ph idx="1"/>
          </p:nvPr>
        </p:nvGraphicFramePr>
        <p:xfrm>
          <a:off x="1484435" y="3578470"/>
          <a:ext cx="3587262" cy="158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" name="Диаграмма" r:id="rId4" imgW="5200339" imgH="2298391" progId="">
                  <p:embed/>
                </p:oleObj>
              </mc:Choice>
              <mc:Fallback>
                <p:oleObj name="Диаграмма" r:id="rId4" imgW="5200339" imgH="2298391" progId="">
                  <p:embed/>
                  <p:pic>
                    <p:nvPicPr>
                      <p:cNvPr id="28693" name="Object 2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435" y="3578470"/>
                        <a:ext cx="3587262" cy="15855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334176"/>
              </p:ext>
            </p:extLst>
          </p:nvPr>
        </p:nvGraphicFramePr>
        <p:xfrm>
          <a:off x="220189" y="985503"/>
          <a:ext cx="8923810" cy="560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92484243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62507" y="849887"/>
            <a:ext cx="1262910" cy="284011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292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39359" y="6021288"/>
            <a:ext cx="531751" cy="332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5050" y="297827"/>
            <a:ext cx="8840367" cy="633213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ИСПОЛНЕНИЕ ПЛАНА ПО НАЛОГОВЫМ И НЕНАЛОГОВЫМ ДОХОДАМ БЮДЖЕТА ШПАКОВСКОГО МУНИЦИПАЛЬНОГО ОКРУГА СТАВРОПОЛЬСКОГО КРАЯ В 2025 ГОДУ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16395"/>
              </p:ext>
            </p:extLst>
          </p:nvPr>
        </p:nvGraphicFramePr>
        <p:xfrm>
          <a:off x="278766" y="1133898"/>
          <a:ext cx="8602766" cy="550486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303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77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45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Источники доходов 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Отчет на 01.01.2025 года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2025 год  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 </a:t>
                      </a:r>
                    </a:p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плана </a:t>
                      </a:r>
                    </a:p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ts val="1200"/>
                        </a:lnSpc>
                      </a:pP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6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года </a:t>
                      </a:r>
                    </a:p>
                    <a:p>
                      <a:pPr algn="ctr" rtl="0" fontAlgn="ctr">
                        <a:lnSpc>
                          <a:spcPts val="10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 2024</a:t>
                      </a:r>
                      <a:r>
                        <a:rPr lang="ru-RU" sz="1100" b="1" kern="12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году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ts val="1200"/>
                        </a:lnSpc>
                      </a:pP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1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Уточненный план 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Отчет </a:t>
                      </a:r>
                    </a:p>
                  </a:txBody>
                  <a:tcPr marL="4589" marR="4589" marT="45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ru-RU" sz="1100" b="1" kern="12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</a:p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 </a:t>
                      </a:r>
                    </a:p>
                  </a:txBody>
                  <a:tcPr marL="7475" marR="7475" marT="747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</a:t>
                      </a:r>
                    </a:p>
                  </a:txBody>
                  <a:tcPr marL="7475" marR="7475" marT="747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ru-RU" sz="1100" b="1" kern="12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</a:p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 </a:t>
                      </a:r>
                    </a:p>
                  </a:txBody>
                  <a:tcPr marL="7475" marR="7475" marT="747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475" marR="7475" marT="747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618">
                <a:tc>
                  <a:txBody>
                    <a:bodyPr/>
                    <a:lstStyle/>
                    <a:p>
                      <a:pPr algn="l" rtl="0" fontAlgn="b"/>
                      <a:endParaRPr lang="ru-RU" sz="11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472" marR="7475" marT="747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75" marR="66472" marT="74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1 608 147,10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1 650 641,28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1 696 927,40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46 286,12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102,80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88 780,30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105,52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52 458,01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51 731,51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53 795,45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2 063,94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103,99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1 337,44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365 589,62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355 600,52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373 162,89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17 562,37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7 573,27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102 619,09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99 179,05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157 157,76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57 978,71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158,46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54 538,67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174 644,67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157 588,00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196 779,99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39 191,99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22 135,32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ГОСПОШЛИНА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37 680,33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69 925,00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76 510,93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6 585,93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38 830,60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203,05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131 287,12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109 800,42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126 342,46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16 542,04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-4 944,66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68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   ОКРУЖАЮЩУЮ СРЕДУ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1 530,46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2 114,36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2 168,46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141,69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17 384,77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7 227,20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6 464,21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-762,99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-10 920,56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ЗЕМЛИ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94 617,16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78 349,93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88 017,75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9 667,82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112,34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-6 599,41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73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14 721,75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5 854,37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6 470,48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616,11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110,52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-8 251,27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11 927,98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15 317,62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15 740,77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423,15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3 812,79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65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 НАЛОГОВЫХ И НЕНАЛОГОВЫХ</a:t>
                      </a:r>
                      <a:r>
                        <a:rPr lang="ru-RU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 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2 612 608,06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2 603 329,26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2 799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186 930,49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8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200672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Заголовок 1"/>
          <p:cNvSpPr>
            <a:spLocks noGrp="1"/>
          </p:cNvSpPr>
          <p:nvPr>
            <p:ph type="title"/>
          </p:nvPr>
        </p:nvSpPr>
        <p:spPr>
          <a:xfrm>
            <a:off x="231162" y="504093"/>
            <a:ext cx="8912838" cy="864577"/>
          </a:xfrm>
        </p:spPr>
        <p:txBody>
          <a:bodyPr>
            <a:normAutofit/>
          </a:bodyPr>
          <a:lstStyle/>
          <a:p>
            <a:pPr algn="ctr" defTabSz="989632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ПОСТУПЛЕНИЙ НАЛОГОВЫХ И НЕНАЛОГОВЫХ ДОХОДОВ БЮДЖЕТА ШПАКОВСКОГО МУНИЦИПАЛЬНОГО ОКРУГА СТАВРОПОЛЬСКОГО КРАЯ ЗА 2024 И 2025 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75680" y="1567871"/>
            <a:ext cx="1160557" cy="284011"/>
          </a:xfrm>
          <a:prstGeom prst="rect">
            <a:avLst/>
          </a:prstGeom>
          <a:effectLst/>
        </p:spPr>
        <p:txBody>
          <a:bodyPr wrap="none"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292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1248554" y="1574457"/>
            <a:ext cx="834546" cy="22589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5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229137"/>
              </p:ext>
            </p:extLst>
          </p:nvPr>
        </p:nvGraphicFramePr>
        <p:xfrm>
          <a:off x="317989" y="1368670"/>
          <a:ext cx="8508023" cy="498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637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48325" y="1282547"/>
            <a:ext cx="1295675" cy="284011"/>
          </a:xfrm>
          <a:prstGeom prst="rect">
            <a:avLst/>
          </a:prstGeom>
        </p:spPr>
        <p:txBody>
          <a:bodyPr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292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3633" y="284554"/>
            <a:ext cx="8840367" cy="997993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РОСТА НАЛОГОВЫХ И НЕНАЛОГОВЫХ ДОХОДОВ БЮДЖЕТА ШПАКОВСКОГО МУНИЦИПАЛЬНОГО ОКРУГА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46999179"/>
              </p:ext>
            </p:extLst>
          </p:nvPr>
        </p:nvGraphicFramePr>
        <p:xfrm>
          <a:off x="118582" y="1282547"/>
          <a:ext cx="8906836" cy="540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2232372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828977" y="1235526"/>
            <a:ext cx="1396876" cy="284011"/>
          </a:xfrm>
          <a:prstGeom prst="rect">
            <a:avLst/>
          </a:prstGeom>
        </p:spPr>
        <p:txBody>
          <a:bodyPr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292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50" y="535844"/>
            <a:ext cx="8840367" cy="997993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АНАЛИЗ ЗАМЕНЫ ДОТАЦИИ НА ДОПОЛНИТЕЛЬНЫЙ НОРМАТИВ ОТЧИСЛЕНИЙ ОТ НАЛОГА НА ДОХОДЫ ФИЗИЧЕСКИХ ЛИЦ ПО ШПАКОВСКОМУ МУНИЦИПАЛЬНОМУ ОКРУГУ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397966"/>
              </p:ext>
            </p:extLst>
          </p:nvPr>
        </p:nvGraphicFramePr>
        <p:xfrm>
          <a:off x="273849" y="1711715"/>
          <a:ext cx="8616150" cy="227893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8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3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7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5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2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Дотация на  </a:t>
                      </a:r>
                    </a:p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выравнивание МФ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259 306,00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290 064,00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280 521,00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212 920,00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230 601,00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433 890,00</a:t>
                      </a: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470 454,00</a:t>
                      </a:r>
                    </a:p>
                  </a:txBody>
                  <a:tcPr marL="6571" marR="6571" marT="657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НДФЛ на   </a:t>
                      </a:r>
                    </a:p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доп.норматив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297 413,73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338 315,50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247,93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255 623,58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290 357,33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603 417,14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880,12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Дополнительно  </a:t>
                      </a:r>
                    </a:p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получено: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38 107,73  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48 251,50  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42 726,93  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42 703,58  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en-US" sz="130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59 756,33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169 527,14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r>
                        <a:rPr lang="ru-RU" sz="1300" u="none" strike="noStrike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426,12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Норматив отчисления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28,68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29,50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27,00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18,76   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18,29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30,56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27,78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1" marR="6571" marT="657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26728957"/>
              </p:ext>
            </p:extLst>
          </p:nvPr>
        </p:nvGraphicFramePr>
        <p:xfrm>
          <a:off x="185053" y="4465527"/>
          <a:ext cx="8773895" cy="155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8236187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48325" y="1282547"/>
            <a:ext cx="1295675" cy="284011"/>
          </a:xfrm>
          <a:prstGeom prst="rect">
            <a:avLst/>
          </a:prstGeom>
        </p:spPr>
        <p:txBody>
          <a:bodyPr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292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50" y="535844"/>
            <a:ext cx="8840367" cy="997993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И СТРУКТУРА МЕЖБЮДЖЕТНЫХ ТРАНСФЕРТОВ В  БЮДЖЕТЕ ШПАКОВСКОГО МУНИЦИПАЛЬНОГО ОКРУГА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 2022 - 2025 ГОДЫ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204"/>
              </p:ext>
            </p:extLst>
          </p:nvPr>
        </p:nvGraphicFramePr>
        <p:xfrm>
          <a:off x="273849" y="1558267"/>
          <a:ext cx="8633085" cy="218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9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8792" marR="8792" marT="8792" marB="0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8792" marR="8792" marT="8792" marB="0" anchor="b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Дотации 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15 883,55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3 355,23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5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01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1 422 919,30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1 380 327,42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1 294 992,43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666 909,99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74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2 716 887,39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2 289 200,22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2 192 501,50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2 165 736,63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960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Иные, прочие межбюджетные трансферты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157 665,02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38 496,62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149 886,31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75 557,33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00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Возвраты остатков прошлых лет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-16 220,23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-20 012,19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-2 945,82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-5 449,72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8794" marR="8794" marT="879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4 281 251,48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3 703 583,37  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3 637 789,65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2 902 754,23 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133398"/>
              </p:ext>
            </p:extLst>
          </p:nvPr>
        </p:nvGraphicFramePr>
        <p:xfrm>
          <a:off x="273850" y="3718246"/>
          <a:ext cx="8870151" cy="2998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105483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48325" y="1282547"/>
            <a:ext cx="1295675" cy="284011"/>
          </a:xfrm>
          <a:prstGeom prst="rect">
            <a:avLst/>
          </a:prstGeom>
        </p:spPr>
        <p:txBody>
          <a:bodyPr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292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292" b="1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50" y="535844"/>
            <a:ext cx="8840367" cy="997993"/>
          </a:xfrm>
        </p:spPr>
        <p:txBody>
          <a:bodyPr rtlCol="0">
            <a:noAutofit/>
          </a:bodyPr>
          <a:lstStyle/>
          <a:p>
            <a:pPr algn="ctr" defTabSz="989160" fontAlgn="base">
              <a:spcAft>
                <a:spcPct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ПОСТУПЛЕНИЙ МЕЖБЮДЖЕТНЫХ ТРАНСФЕРТОВ В  БЮДЖЕТ ШПАКОВСКОГО МУНИЦИПАЛЬНОГО ОКРУГА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 2024 И 2025 ГОДЫ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40947793"/>
              </p:ext>
            </p:extLst>
          </p:nvPr>
        </p:nvGraphicFramePr>
        <p:xfrm>
          <a:off x="185052" y="1644160"/>
          <a:ext cx="8773898" cy="4723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886394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3532631" y="436922"/>
            <a:ext cx="1927599" cy="284285"/>
          </a:xfrm>
        </p:spPr>
        <p:txBody>
          <a:bodyPr>
            <a:noAutofit/>
          </a:bodyPr>
          <a:lstStyle/>
          <a:p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СОДЕРЖАНИЕ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485971"/>
              </p:ext>
            </p:extLst>
          </p:nvPr>
        </p:nvGraphicFramePr>
        <p:xfrm>
          <a:off x="293853" y="924855"/>
          <a:ext cx="8574491" cy="5534411"/>
        </p:xfrm>
        <a:graphic>
          <a:graphicData uri="http://schemas.openxmlformats.org/drawingml/2006/table">
            <a:tbl>
              <a:tblPr/>
              <a:tblGrid>
                <a:gridCol w="798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Глоссарий (основные термины)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Административно-территориальное деление Шпаковского муниципального округа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социально – экономического развития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Шпаковского муниципального округа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основных направлений бюджетной, налоговой и долговой политики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бюджета Шпаковского муниципального округа в динамике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Удельные и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подушевые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показатели доходов и расходов бюджета в сравнении с аналогичными показателями других муниципальных образований края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285742"/>
                  </a:ext>
                </a:extLst>
              </a:tr>
              <a:tr h="18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Оценка налоговых расходов бюджета Шпаковского муниципального округа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10-19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039071"/>
                  </a:ext>
                </a:extLst>
              </a:tr>
              <a:tr h="343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и структура налоговых и неналоговых доходов, а также межбюджетных трансфертов, поступающих в бюджет, сведения о планируемых и фактических       значениях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837" marR="43837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10-12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6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поступление налоговых и неналоговых доходов в динамике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837" marR="43837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13-16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65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безвозмездные поступления в местный бюджет в динамике</a:t>
                      </a:r>
                    </a:p>
                  </a:txBody>
                  <a:tcPr marL="43837" marR="43837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17-19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819100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20-43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Шпаковского муниципального округа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(программная и непрограммная часть)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реализация муниципальных программ Шпаковского муниципального округа,  результаты оценки эффективности их реализации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21-22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реализация национальных проектов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29518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функциональная структура расходов бюджета в динамике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611659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местного бюджета с учетом интересов целевых групп пользователей (социально-культурная сфера)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26-27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расходы на социальную поддержку отдельных категорий граждан, 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услуг в сфере образования, в сфере культуры и физической культуры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28-35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об общественно значимых проектах (капитальное строительство муниципальных учреждений)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36-37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расходы на благоустройство территории (формирование городской среды) и жилищно-коммунальное хозяйство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5574">
                <a:tc>
                  <a:txBody>
                    <a:bodyPr/>
                    <a:lstStyle/>
                    <a:p>
                      <a:pPr marL="0" marR="0" lvl="0" indent="0" algn="l" defTabSz="90963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реализации инициативных проектов (количество проектов, финансовое обеспечение), сведения об учете мнения граждан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39-41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транспортной инфраструктуры (муниципальный дорожный фонд)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13660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особенности исполнения бюджета (оплата труда работников учреждений и ОМСУ)</a:t>
                      </a:r>
                    </a:p>
                  </a:txBody>
                  <a:tcPr marL="10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44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101129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долговой нагрузки на бюджет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25416"/>
                  </a:ext>
                </a:extLst>
              </a:tr>
              <a:tr h="212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Информация о кредиторской задолженности бюджета округа в динамике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Информация об итогах внутреннего муниципального финансового контроля</a:t>
                      </a: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позиции округа в рейтингах Ставропольского края и участии в конкурсах проектов бюджетов для граждан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48-49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Способы информирования граждан (контактная информация)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50-51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349" marR="30349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92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44" y="443555"/>
            <a:ext cx="9224825" cy="825773"/>
          </a:xfrm>
        </p:spPr>
        <p:txBody>
          <a:bodyPr>
            <a:noAutofit/>
          </a:bodyPr>
          <a:lstStyle/>
          <a:p>
            <a:pPr algn="ctr" defTabSz="989632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БЮДЖЕТА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ШПАКОВСКОГО МУНИЦИПАЛЬНОГО ОКРУГА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СТАВРОПОЛЬСКОГО КРАЯ В 2025 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5282" y="1222503"/>
            <a:ext cx="1174873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88763" y="1663715"/>
            <a:ext cx="2050990" cy="769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577483" y="1663715"/>
            <a:ext cx="2184163" cy="769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399376" y="1663715"/>
            <a:ext cx="2086598" cy="107676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люс 3"/>
          <p:cNvSpPr/>
          <p:nvPr/>
        </p:nvSpPr>
        <p:spPr>
          <a:xfrm>
            <a:off x="3012392" y="1784713"/>
            <a:ext cx="492451" cy="5271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5803484" y="1885905"/>
            <a:ext cx="554053" cy="3247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2677" y="2336128"/>
            <a:ext cx="1803162" cy="6152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5 257 690,87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765492" y="2288914"/>
            <a:ext cx="1803162" cy="6152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945 919,76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541094" y="1807634"/>
            <a:ext cx="1803162" cy="7889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6 203 610,63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5" y="1642327"/>
            <a:ext cx="4529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</a:p>
          <a:p>
            <a:r>
              <a:rPr lang="ru-RU" dirty="0"/>
              <a:t>Л</a:t>
            </a:r>
          </a:p>
          <a:p>
            <a:r>
              <a:rPr lang="ru-RU" dirty="0"/>
              <a:t>А</a:t>
            </a:r>
          </a:p>
          <a:p>
            <a:r>
              <a:rPr lang="ru-RU" dirty="0"/>
              <a:t>Н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88763" y="3499636"/>
            <a:ext cx="2050990" cy="769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577483" y="3499636"/>
            <a:ext cx="2184163" cy="769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399376" y="3499636"/>
            <a:ext cx="2086598" cy="107676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люс 58"/>
          <p:cNvSpPr/>
          <p:nvPr/>
        </p:nvSpPr>
        <p:spPr>
          <a:xfrm>
            <a:off x="3012392" y="3620634"/>
            <a:ext cx="492451" cy="5271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Равно 60"/>
          <p:cNvSpPr/>
          <p:nvPr/>
        </p:nvSpPr>
        <p:spPr>
          <a:xfrm>
            <a:off x="5803484" y="3721826"/>
            <a:ext cx="554053" cy="3247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91850" y="4147758"/>
            <a:ext cx="1803162" cy="6152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5 044 295,2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765492" y="4124835"/>
            <a:ext cx="1803162" cy="6152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880 196,1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541094" y="3643555"/>
            <a:ext cx="1803162" cy="7889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5 924 491,3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5905" y="3501171"/>
            <a:ext cx="4529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</a:t>
            </a:r>
          </a:p>
          <a:p>
            <a:r>
              <a:rPr lang="ru-RU" dirty="0"/>
              <a:t>А</a:t>
            </a:r>
          </a:p>
          <a:p>
            <a:r>
              <a:rPr lang="ru-RU" dirty="0"/>
              <a:t>К</a:t>
            </a:r>
          </a:p>
          <a:p>
            <a:r>
              <a:rPr lang="ru-RU" dirty="0"/>
              <a:t>Т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9558" y="5058586"/>
            <a:ext cx="452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% </a:t>
            </a:r>
            <a:r>
              <a:rPr lang="ru-RU" sz="1100" dirty="0"/>
              <a:t>исп.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82072" y="5098130"/>
            <a:ext cx="1083241" cy="40011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95,94 %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908769" y="5098130"/>
            <a:ext cx="1137186" cy="40011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95,5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0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%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190195" y="5098130"/>
            <a:ext cx="1089121" cy="40011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93,39 %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557" y="5707928"/>
            <a:ext cx="848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Шпаковского муниципального округа Ставропольского края направлены на реализацию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муниципальной программы Шпаковского муниципального округа Ставропольского края,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обеспечивающей решение взаимоувязанных задач в целях развития Шпаковского муниципального округа, а также непрограммных направлений деятельности по основным сферам деятельности органов местного самоуправления округа.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1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162" y="315991"/>
            <a:ext cx="8820472" cy="546665"/>
          </a:xfrm>
          <a:prstGeom prst="rect">
            <a:avLst/>
          </a:prstGeom>
          <a:effectLst/>
        </p:spPr>
        <p:txBody>
          <a:bodyPr wrap="square" lIns="91290" tIns="45645" rIns="91290" bIns="45645">
            <a:spAutoFit/>
          </a:bodyPr>
          <a:lstStyle/>
          <a:p>
            <a:pPr lvl="0"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/>
              </a:rPr>
              <a:t> РЕАЛИЗАЦИЯ 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МУНИЦИПАЛЬНЫХ ПРОГРАММ ШПАКОВСКОГО МУНИЦИПАЛЬНОГО ОКРУГА СТАВРОПОЛЬСКОГО КРАЯ В 2025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934451"/>
              </p:ext>
            </p:extLst>
          </p:nvPr>
        </p:nvGraphicFramePr>
        <p:xfrm>
          <a:off x="300415" y="1124266"/>
          <a:ext cx="8491967" cy="546434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937744">
                  <a:extLst>
                    <a:ext uri="{9D8B030D-6E8A-4147-A177-3AD203B41FA5}">
                      <a16:colId xmlns:a16="http://schemas.microsoft.com/office/drawing/2014/main" val="2839394050"/>
                    </a:ext>
                  </a:extLst>
                </a:gridCol>
                <a:gridCol w="977595">
                  <a:extLst>
                    <a:ext uri="{9D8B030D-6E8A-4147-A177-3AD203B41FA5}">
                      <a16:colId xmlns:a16="http://schemas.microsoft.com/office/drawing/2014/main" val="1599552804"/>
                    </a:ext>
                  </a:extLst>
                </a:gridCol>
                <a:gridCol w="850699">
                  <a:extLst>
                    <a:ext uri="{9D8B030D-6E8A-4147-A177-3AD203B41FA5}">
                      <a16:colId xmlns:a16="http://schemas.microsoft.com/office/drawing/2014/main" val="3965734589"/>
                    </a:ext>
                  </a:extLst>
                </a:gridCol>
                <a:gridCol w="725929">
                  <a:extLst>
                    <a:ext uri="{9D8B030D-6E8A-4147-A177-3AD203B41FA5}">
                      <a16:colId xmlns:a16="http://schemas.microsoft.com/office/drawing/2014/main" val="3906371327"/>
                    </a:ext>
                  </a:extLst>
                </a:gridCol>
              </a:tblGrid>
              <a:tr h="434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36000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Кассовый расход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36000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58921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муниципальной службы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2 417,43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2 376,70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98,32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807094391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доступности информации и информатизации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20 465,30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18 240,89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89,13</a:t>
                      </a: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018730354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функциональности имущественного комплекса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32 895,80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31 747,52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96,51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870919057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Шпаковского муниципального округа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213 541,15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199 126,43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93,25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4119521994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828947245"/>
                  </a:ext>
                </a:extLst>
              </a:tr>
              <a:tr h="5184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и ликвидация последствий чрезвычайных ситуаций природного и техногенного характера, реализация мер пожарной безопасности, безопасности на водных объектах и развитие гражданской обороны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7 765,61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7 753,20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99,84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659178660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системы и обеспечение безопасности дорожного движения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777 493,53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622 520,20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80,07</a:t>
                      </a: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13274375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771,36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771,36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367386310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финансами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56 550,56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56 526,92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1357318796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285,71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285,71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818982787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и повышение энергетической эффективности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82 348,97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67 157,93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81,55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948668925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16 987,70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16 987,70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354003257"/>
                  </a:ext>
                </a:extLst>
              </a:tr>
              <a:tr h="22282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3 096 300,32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3 080 951,02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271756520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 коррупции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49,32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49,32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2650435668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реализация молодежной политики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285 050,29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278 171,80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97,59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95831146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инициативного бюджетирования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5 290,31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5 290,31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163240659"/>
                  </a:ext>
                </a:extLst>
              </a:tr>
              <a:tr h="21808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граждан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610 561,92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608 571,68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99,67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312178144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14 945,72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14 800,00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99,03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554714547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терроризма, а также минимизация и (или) ликвидация последствий его проявлений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2 061,16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1 910,03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92,62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1467802155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правонарушений, незаконного потребления наркотических средств и психотропных веществ, наркомании, совершенствование деятельности добровольных народных дружин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6 758,71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5 906,51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87,39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3962199261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современной городской среды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/>
                </a:tc>
                <a:extLst>
                  <a:ext uri="{0D108BD9-81ED-4DB2-BD59-A6C34878D82A}">
                    <a16:rowId xmlns:a16="http://schemas.microsoft.com/office/drawing/2014/main" val="1365196191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Всего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5 257 690,87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5 044 295,23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95,94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7" marR="4507" marT="450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4161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23979" y="862656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204175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9467" y="240310"/>
            <a:ext cx="85851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/>
              </a:rPr>
              <a:t>РЕЗУЛЬТАТЫ ОЦЕНКИ ЭФФЕКТИВНОСТИ РЕАЛИЗАЦИИ МУНИЦИПАЛЬНЫХ ПРОГРАММ ШПАКОВСКОГО МУНИЦИПАЛЬНОГО ОКРУГА СТАВРОПОЛЬСКОГО КРАЯ В 2023-2025 ГОДАХ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321416"/>
              </p:ext>
            </p:extLst>
          </p:nvPr>
        </p:nvGraphicFramePr>
        <p:xfrm>
          <a:off x="308883" y="997440"/>
          <a:ext cx="8491969" cy="548396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931985">
                  <a:extLst>
                    <a:ext uri="{9D8B030D-6E8A-4147-A177-3AD203B41FA5}">
                      <a16:colId xmlns:a16="http://schemas.microsoft.com/office/drawing/2014/main" val="2839394050"/>
                    </a:ext>
                  </a:extLst>
                </a:gridCol>
                <a:gridCol w="784578">
                  <a:extLst>
                    <a:ext uri="{9D8B030D-6E8A-4147-A177-3AD203B41FA5}">
                      <a16:colId xmlns:a16="http://schemas.microsoft.com/office/drawing/2014/main" val="2242036303"/>
                    </a:ext>
                  </a:extLst>
                </a:gridCol>
                <a:gridCol w="784578">
                  <a:extLst>
                    <a:ext uri="{9D8B030D-6E8A-4147-A177-3AD203B41FA5}">
                      <a16:colId xmlns:a16="http://schemas.microsoft.com/office/drawing/2014/main" val="1599552804"/>
                    </a:ext>
                  </a:extLst>
                </a:gridCol>
                <a:gridCol w="784578">
                  <a:extLst>
                    <a:ext uri="{9D8B030D-6E8A-4147-A177-3AD203B41FA5}">
                      <a16:colId xmlns:a16="http://schemas.microsoft.com/office/drawing/2014/main" val="3965734589"/>
                    </a:ext>
                  </a:extLst>
                </a:gridCol>
                <a:gridCol w="1206250">
                  <a:extLst>
                    <a:ext uri="{9D8B030D-6E8A-4147-A177-3AD203B41FA5}">
                      <a16:colId xmlns:a16="http://schemas.microsoft.com/office/drawing/2014/main" val="3906371327"/>
                    </a:ext>
                  </a:extLst>
                </a:gridCol>
              </a:tblGrid>
              <a:tr h="4345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Значение* интегральной оценки эффективности  реализации муниципальной программы, %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эффективности реализации муниципальной программы за 2025 год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58921"/>
                  </a:ext>
                </a:extLst>
              </a:tr>
              <a:tr h="235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19854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муниципальной службы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169,73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7094391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доступности информации и информатизации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137,40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92,00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8730354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функциональности имущественного комплекса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130,80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91,43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919057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Шпаковского муниципального округа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163,00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9521994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142,50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122,50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8947245"/>
                  </a:ext>
                </a:extLst>
              </a:tr>
              <a:tr h="51844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и ликвидация последствий чрезвычайных ситуаций природного и техногенного характера, реализация мер пожарной безопасности, безопасности на водных объектах и развитие гражданской обороны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85,58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76,30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Ниже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9178660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системы и обеспечение безопасности дорожного движения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274375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93,33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7386310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финансами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83,91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Ниже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7318796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982787"/>
                  </a:ext>
                </a:extLst>
              </a:tr>
              <a:tr h="1790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и повышение энергетической эффективности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91,25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8668925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150,40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400325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93,13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1756520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 коррупции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0435668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реализация молодежной политики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142,70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165,52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8311467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инициативного бюджетирования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240659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граждан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2178144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100,66 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Выше плановой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4714547"/>
                  </a:ext>
                </a:extLst>
              </a:tr>
              <a:tr h="2073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терроризма, а также минимизация и (или) ликвидация последствий его проявлений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7802155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правонарушений, незаконного потребления наркотических средств и психотропных веществ, наркомании, совершенствование деятельности добровольных народных дружин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91,10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2199261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современной городской среды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Плановая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5196191"/>
                  </a:ext>
                </a:extLst>
              </a:tr>
              <a:tr h="171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качественные дороги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4507" marT="450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60329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08883" y="6509706"/>
            <a:ext cx="926253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*в соответствии с постановлениями АШМО СК от 15.04.2021 г. № 433 и от 01.12.2023 г. №1776 "Об утверждении Методики оценки эффективности реализации муниципальных программ ШМО СК"</a:t>
            </a:r>
          </a:p>
        </p:txBody>
      </p:sp>
    </p:spTree>
    <p:extLst>
      <p:ext uri="{BB962C8B-B14F-4D97-AF65-F5344CB8AC3E}">
        <p14:creationId xmlns:p14="http://schemas.microsoft.com/office/powerpoint/2010/main" val="934320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913" y="512681"/>
            <a:ext cx="6553915" cy="523972"/>
          </a:xfrm>
          <a:effectLst/>
        </p:spPr>
        <p:txBody>
          <a:bodyPr>
            <a:normAutofit fontScale="90000"/>
          </a:bodyPr>
          <a:lstStyle/>
          <a:p>
            <a:pPr algn="ctr" defTabSz="1072074">
              <a:spcBef>
                <a:spcPts val="0"/>
              </a:spcBef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РЕАЛИЗАЦИЯ НАЦИОНАЛЬНЫХ ПРОЕКТОВ В ШПАКОВСКОМ МУНИЦИПАЛЬНОМ ОКРУГЕ В 2025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863" y="1211060"/>
            <a:ext cx="8485974" cy="317994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48826" algn="l"/>
              </a:tabLst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 направлением расходования средств бюджета Шпаковского муниципального округа Ставропольского края в 2025 году являлось реализация национальных целей, определенных указом Президента Российской Федерации от 07 мая 2024 года №309 «О национальных целях развития Российской Федерации на период до 2030 года и на перспективу до 2036 года.</a:t>
            </a:r>
          </a:p>
          <a:p>
            <a:pPr marL="0" indent="0" algn="just">
              <a:spcBef>
                <a:spcPts val="0"/>
              </a:spcBef>
              <a:buNone/>
              <a:tabLst>
                <a:tab pos="448826" algn="l"/>
              </a:tabLst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периоде реализовывались национальные проекты «Инфраструктура для жизни», «Молодежь и дети», «Семья», в рамках которых предусмотрена реализация шести региональных проектов:</a:t>
            </a:r>
          </a:p>
          <a:p>
            <a:pPr marL="444500" indent="-268288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городской среды;</a:t>
            </a:r>
          </a:p>
          <a:p>
            <a:pPr marL="444500" indent="-268288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лучшее детям;</a:t>
            </a:r>
          </a:p>
          <a:p>
            <a:pPr marL="444500" indent="-268288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наставники</a:t>
            </a:r>
            <a:r>
              <a:rPr lang="en-US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25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946" indent="0">
              <a:spcBef>
                <a:spcPts val="0"/>
              </a:spcBef>
              <a:buClr>
                <a:srgbClr val="B329C1"/>
              </a:buClr>
              <a:buNone/>
            </a:pPr>
            <a:endParaRPr lang="ru-RU" sz="1425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75852023"/>
              </p:ext>
            </p:extLst>
          </p:nvPr>
        </p:nvGraphicFramePr>
        <p:xfrm>
          <a:off x="3020922" y="3734512"/>
          <a:ext cx="3473882" cy="265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5421147" y="4216594"/>
            <a:ext cx="120894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15"/>
              </a:lnSpc>
              <a:defRPr/>
            </a:pPr>
            <a:r>
              <a:rPr lang="ru-RU" sz="1108" b="1" dirty="0"/>
              <a:t>Федеральный</a:t>
            </a:r>
            <a:endParaRPr sz="1754" dirty="0"/>
          </a:p>
          <a:p>
            <a:pPr algn="ctr">
              <a:lnSpc>
                <a:spcPts val="1015"/>
              </a:lnSpc>
              <a:defRPr/>
            </a:pPr>
            <a:r>
              <a:rPr lang="ru-RU" sz="1108" b="1" dirty="0"/>
              <a:t>бюджет</a:t>
            </a:r>
            <a:endParaRPr sz="1754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521697" y="5079506"/>
            <a:ext cx="1007845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15"/>
              </a:lnSpc>
              <a:defRPr/>
            </a:pPr>
            <a:r>
              <a:rPr lang="ru-RU" sz="1108" b="1" dirty="0"/>
              <a:t>Краевой </a:t>
            </a:r>
            <a:endParaRPr sz="1754" dirty="0"/>
          </a:p>
          <a:p>
            <a:pPr algn="ctr">
              <a:lnSpc>
                <a:spcPts val="1015"/>
              </a:lnSpc>
              <a:defRPr/>
            </a:pPr>
            <a:r>
              <a:rPr lang="ru-RU" sz="1108" b="1" dirty="0"/>
              <a:t>бюджет</a:t>
            </a:r>
            <a:endParaRPr sz="1754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562161" y="5942419"/>
            <a:ext cx="82972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15"/>
              </a:lnSpc>
              <a:defRPr/>
            </a:pPr>
            <a:r>
              <a:rPr lang="ru-RU" sz="1108" b="1" dirty="0"/>
              <a:t>Местный </a:t>
            </a:r>
            <a:endParaRPr sz="1754" dirty="0"/>
          </a:p>
          <a:p>
            <a:pPr algn="ctr">
              <a:lnSpc>
                <a:spcPts val="1015"/>
              </a:lnSpc>
              <a:defRPr/>
            </a:pPr>
            <a:r>
              <a:rPr lang="ru-RU" sz="1108" b="1" dirty="0"/>
              <a:t>бюджет</a:t>
            </a:r>
            <a:endParaRPr sz="1754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4524" y="4282846"/>
            <a:ext cx="2315911" cy="148151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422 369,65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54603" y="4108440"/>
            <a:ext cx="1468451" cy="2008385"/>
          </a:xfrm>
          <a:prstGeom prst="roundRect">
            <a:avLst/>
          </a:prstGeom>
          <a:ln>
            <a:solidFill>
              <a:srgbClr val="7030A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99,99%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назначений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817041" y="2395228"/>
            <a:ext cx="3038796" cy="1940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Corbel" pitchFamily="34" charset="0"/>
              <a:buNone/>
              <a:tabLst>
                <a:tab pos="448826" algn="l"/>
              </a:tabLst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endParaRPr lang="ru-RU" sz="1425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715" indent="-268769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семьи</a:t>
            </a:r>
            <a:r>
              <a:rPr lang="en-US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25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715" indent="-268769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Многодетная семья</a:t>
            </a:r>
            <a:r>
              <a:rPr lang="en-US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2715" indent="-268769">
              <a:spcBef>
                <a:spcPts val="0"/>
              </a:spcBef>
              <a:buClr>
                <a:srgbClr val="B329C1"/>
              </a:buClr>
              <a:buFont typeface="Wingdings" panose="05000000000000000000" pitchFamily="2" charset="2"/>
              <a:buChar char="ü"/>
            </a:pPr>
            <a:r>
              <a:rPr lang="ru-RU" sz="1425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ценности и инфраструктура культуры.</a:t>
            </a:r>
          </a:p>
          <a:p>
            <a:pPr marL="353946" indent="0">
              <a:spcBef>
                <a:spcPts val="0"/>
              </a:spcBef>
              <a:buClr>
                <a:srgbClr val="B329C1"/>
              </a:buClr>
              <a:buNone/>
            </a:pPr>
            <a:endParaRPr lang="ru-RU" sz="1425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9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38806"/>
              </p:ext>
            </p:extLst>
          </p:nvPr>
        </p:nvGraphicFramePr>
        <p:xfrm>
          <a:off x="330096" y="1365642"/>
          <a:ext cx="5543054" cy="4517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147">
                  <a:extLst>
                    <a:ext uri="{9D8B030D-6E8A-4147-A177-3AD203B41FA5}">
                      <a16:colId xmlns:a16="http://schemas.microsoft.com/office/drawing/2014/main" val="43157164"/>
                    </a:ext>
                  </a:extLst>
                </a:gridCol>
                <a:gridCol w="2778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013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defRPr/>
                      </a:pPr>
                      <a:endParaRPr lang="ru-RU"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ahnschrift Semi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33231" marR="33231" marT="33231" marB="33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9"/>
                        </a:lnSpc>
                        <a:defRPr/>
                      </a:pPr>
                      <a:endParaRPr sz="15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defRPr/>
                      </a:pPr>
                      <a:r>
                        <a:rPr lang="ru-RU" sz="15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РЕГИОНАЛЬНЫЕ ПРОЕКТЫ</a:t>
                      </a:r>
                    </a:p>
                  </a:txBody>
                  <a:tcPr marL="33231" marR="33231" marT="33231" marB="33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defRPr/>
                      </a:pP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Bahnschrift Semi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33231" marR="33231" marT="33231" marB="33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7">
                <a:tc>
                  <a:txBody>
                    <a:bodyPr/>
                    <a:lstStyle/>
                    <a:p>
                      <a:pPr algn="ctr">
                        <a:lnSpc>
                          <a:spcPts val="0"/>
                        </a:lnSpc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3231" marB="33231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0"/>
                        </a:lnSpc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3231" marB="33231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0"/>
                        </a:lnSpc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3231" marB="33231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98">
                <a:tc rowSpan="3">
                  <a:txBody>
                    <a:bodyPr/>
                    <a:lstStyle/>
                    <a:p>
                      <a:pPr algn="just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92" marR="8792" marT="879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l" defTabSz="914377" rtl="0" eaLnBrk="1" fontAlgn="t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Поддержка семьи</a:t>
                      </a:r>
                    </a:p>
                  </a:txBody>
                  <a:tcPr marL="8792" marR="8792" marT="8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56659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178 191,90</a:t>
                      </a:r>
                    </a:p>
                  </a:txBody>
                  <a:tcPr marL="6498" marR="99692" marT="6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472">
                <a:tc vMerge="1">
                  <a:txBody>
                    <a:bodyPr/>
                    <a:lstStyle/>
                    <a:p>
                      <a:pPr algn="just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C9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l" defTabSz="914377" rtl="0" eaLnBrk="1" fontAlgn="t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Многодетная семья</a:t>
                      </a:r>
                    </a:p>
                  </a:txBody>
                  <a:tcPr marL="8792" marR="8792" marT="8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56659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59 062,00</a:t>
                      </a:r>
                    </a:p>
                  </a:txBody>
                  <a:tcPr marL="6498" marR="99692" marT="6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510">
                <a:tc vMerge="1">
                  <a:txBody>
                    <a:bodyPr/>
                    <a:lstStyle/>
                    <a:p>
                      <a:pPr algn="just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C9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l" defTabSz="914377" rtl="0" eaLnBrk="1" fontAlgn="t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Семейные ценности и инфраструктура культуры</a:t>
                      </a:r>
                    </a:p>
                  </a:txBody>
                  <a:tcPr marL="8792" marR="8792" marT="8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56659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8 036, 37</a:t>
                      </a:r>
                    </a:p>
                  </a:txBody>
                  <a:tcPr marL="6498" marR="99692" marT="6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63"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9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0"/>
                        </a:lnSpc>
                        <a:defRPr/>
                      </a:pPr>
                      <a:endParaRPr lang="ru-RU" sz="15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06" marR="84406" marT="42203" marB="42203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0813">
                <a:tc>
                  <a:txBody>
                    <a:bodyPr/>
                    <a:lstStyle/>
                    <a:p>
                      <a:pPr algn="just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92" marR="8792" marT="879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l" defTabSz="914377" rtl="0" eaLnBrk="1" fontAlgn="t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Формирование комфортной городской</a:t>
                      </a:r>
                      <a:r>
                        <a:rPr lang="ru-RU" sz="1400" b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среды</a:t>
                      </a:r>
                      <a:endParaRPr lang="ru-RU" sz="14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68AFD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ru-RU" sz="1400" b="0" kern="1200" baseline="0" dirty="0">
                          <a:solidFill>
                            <a:srgbClr val="68AFD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68AFD0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000,00</a:t>
                      </a:r>
                      <a:endParaRPr sz="1400" b="0" kern="1200" dirty="0">
                        <a:solidFill>
                          <a:srgbClr val="68AFD0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6498" marR="99692" marT="6498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563"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9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0"/>
                        </a:lnSpc>
                        <a:defRPr/>
                      </a:pPr>
                      <a:endParaRPr lang="ru-RU" sz="15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06" marR="84406" marT="42203" marB="42203">
                    <a:lnL w="12700" algn="ctr">
                      <a:noFill/>
                    </a:lnL>
                    <a:lnR w="12700" algn="ctr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2172">
                <a:tc rowSpan="2"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462" marR="66462" marT="6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Все лучшее детям</a:t>
                      </a:r>
                      <a:endParaRPr sz="14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66462" marR="66462" marT="6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B67A4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44 443,38</a:t>
                      </a:r>
                    </a:p>
                  </a:txBody>
                  <a:tcPr marL="6498" marR="99692" marT="6498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0610">
                <a:tc vMerge="1">
                  <a:txBody>
                    <a:bodyPr/>
                    <a:lstStyle/>
                    <a:p>
                      <a:pPr algn="just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l" defTabSz="914377" rtl="0" eaLnBrk="1" fontAlgn="t" latinLnBrk="0" hangingPunct="1">
                        <a:lnSpc>
                          <a:spcPts val="1199"/>
                        </a:lnSpc>
                        <a:defRPr/>
                      </a:pPr>
                      <a:r>
                        <a:rPr lang="ru-RU" sz="1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 Педагоги и наставники</a:t>
                      </a:r>
                    </a:p>
                  </a:txBody>
                  <a:tcPr marL="8792" marR="8792" marT="8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400" b="0" kern="1200" dirty="0">
                          <a:solidFill>
                            <a:srgbClr val="B67A4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 107 636,00 </a:t>
                      </a:r>
                    </a:p>
                  </a:txBody>
                  <a:tcPr marL="6498" marR="99692" marT="6498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166"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ts val="1199"/>
                        </a:lnSpc>
                        <a:defRPr/>
                      </a:pPr>
                      <a:endParaRPr lang="ru-RU" sz="9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0"/>
                        </a:lnSpc>
                        <a:defRPr/>
                      </a:pPr>
                      <a:endParaRPr lang="ru-RU" sz="15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06" marR="84406" marT="42203" marB="4220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12189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98250"/>
              </p:ext>
            </p:extLst>
          </p:nvPr>
        </p:nvGraphicFramePr>
        <p:xfrm>
          <a:off x="357814" y="4703051"/>
          <a:ext cx="5558585" cy="910254"/>
        </p:xfrm>
        <a:graphic>
          <a:graphicData uri="http://schemas.openxmlformats.org/drawingml/2006/table">
            <a:tbl>
              <a:tblPr/>
              <a:tblGrid>
                <a:gridCol w="1543604">
                  <a:extLst>
                    <a:ext uri="{9D8B030D-6E8A-4147-A177-3AD203B41FA5}">
                      <a16:colId xmlns:a16="http://schemas.microsoft.com/office/drawing/2014/main" val="285306394"/>
                    </a:ext>
                  </a:extLst>
                </a:gridCol>
                <a:gridCol w="2986616">
                  <a:extLst>
                    <a:ext uri="{9D8B030D-6E8A-4147-A177-3AD203B41FA5}">
                      <a16:colId xmlns:a16="http://schemas.microsoft.com/office/drawing/2014/main" val="2051528797"/>
                    </a:ext>
                  </a:extLst>
                </a:gridCol>
                <a:gridCol w="1028365">
                  <a:extLst>
                    <a:ext uri="{9D8B030D-6E8A-4147-A177-3AD203B41FA5}">
                      <a16:colId xmlns:a16="http://schemas.microsoft.com/office/drawing/2014/main" val="4154733131"/>
                    </a:ext>
                  </a:extLst>
                </a:gridCol>
              </a:tblGrid>
              <a:tr h="910254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mpd="sng">
                      <a:solidFill>
                        <a:srgbClr val="B67A41"/>
                      </a:solidFill>
                      <a:prstDash val="solid"/>
                    </a:lnL>
                    <a:lnR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67A41"/>
                      </a:solidFill>
                      <a:prstDash val="solid"/>
                    </a:lnT>
                    <a:lnB w="12700" cmpd="sng">
                      <a:solidFill>
                        <a:srgbClr val="B67A4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B67A41"/>
                      </a:solidFill>
                      <a:prstDash val="solid"/>
                    </a:lnR>
                    <a:lnT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667312"/>
                  </a:ext>
                </a:extLst>
              </a:tr>
            </a:tbl>
          </a:graphicData>
        </a:graphic>
      </p:graphicFrame>
      <p:sp>
        <p:nvSpPr>
          <p:cNvPr id="99" name="Прямоугольник 98"/>
          <p:cNvSpPr/>
          <p:nvPr/>
        </p:nvSpPr>
        <p:spPr bwMode="auto">
          <a:xfrm>
            <a:off x="445247" y="2614277"/>
            <a:ext cx="1210652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46" dirty="0">
                <a:solidFill>
                  <a:srgbClr val="566590"/>
                </a:solidFill>
                <a:latin typeface="Impact" panose="020B0806030902050204" pitchFamily="34" charset="0"/>
              </a:rPr>
              <a:t>245 290,27</a:t>
            </a:r>
          </a:p>
        </p:txBody>
      </p:sp>
      <p:sp>
        <p:nvSpPr>
          <p:cNvPr id="101" name="Прямоугольник 100"/>
          <p:cNvSpPr/>
          <p:nvPr/>
        </p:nvSpPr>
        <p:spPr bwMode="auto">
          <a:xfrm>
            <a:off x="507480" y="4064453"/>
            <a:ext cx="1144864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46" dirty="0">
                <a:solidFill>
                  <a:srgbClr val="68AFD0"/>
                </a:solidFill>
                <a:latin typeface="Impact" panose="020B0806030902050204" pitchFamily="34" charset="0"/>
              </a:rPr>
              <a:t>25 000,00</a:t>
            </a:r>
            <a:endParaRPr sz="1846" dirty="0">
              <a:solidFill>
                <a:srgbClr val="68AFD0"/>
              </a:solidFill>
              <a:latin typeface="Impact" panose="020B080603090205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497843" y="5240467"/>
            <a:ext cx="1196225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46" dirty="0">
                <a:solidFill>
                  <a:srgbClr val="B67A41"/>
                </a:solidFill>
                <a:latin typeface="Impact" panose="020B0806030902050204" pitchFamily="34" charset="0"/>
              </a:rPr>
              <a:t>152 079,38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6352" y="2139528"/>
            <a:ext cx="179803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sz="1108" dirty="0">
                <a:solidFill>
                  <a:srgbClr val="56659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Национальный проект </a:t>
            </a:r>
          </a:p>
          <a:p>
            <a:pPr algn="ctr">
              <a:lnSpc>
                <a:spcPts val="1350"/>
              </a:lnSpc>
            </a:pPr>
            <a:r>
              <a:rPr lang="ru-RU" sz="1662" dirty="0">
                <a:solidFill>
                  <a:srgbClr val="56659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«Семья»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7350" y="4713374"/>
            <a:ext cx="16571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sz="1108" dirty="0">
                <a:solidFill>
                  <a:srgbClr val="B67A4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Национальный проект </a:t>
            </a:r>
            <a:r>
              <a:rPr lang="ru-RU" sz="1477" dirty="0">
                <a:solidFill>
                  <a:srgbClr val="B67A4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«Молодежь и дети»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45267" y="3567636"/>
            <a:ext cx="16891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sz="1108" dirty="0">
                <a:solidFill>
                  <a:srgbClr val="68AFD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Национальный проект </a:t>
            </a:r>
            <a:r>
              <a:rPr lang="ru-RU" sz="1477" dirty="0">
                <a:solidFill>
                  <a:srgbClr val="68AFD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«Инфраструктура для жизни»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82571" y="442773"/>
            <a:ext cx="8406499" cy="637352"/>
          </a:xfrm>
          <a:prstGeom prst="rect">
            <a:avLst/>
          </a:prstGeom>
        </p:spPr>
        <p:txBody>
          <a:bodyPr wrap="square" lIns="67958" tIns="34289" rIns="67958" bIns="34289">
            <a:spAutoFit/>
          </a:bodyPr>
          <a:lstStyle/>
          <a:p>
            <a:pPr lvl="0"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ИСПОЛНЕНИЕ НАЦИОНАЛЬНЫХ ПРОЕКТОВ, РЕАЛИЗУЕМЫХ В </a:t>
            </a:r>
          </a:p>
          <a:p>
            <a:pPr lvl="0"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ШПАКОВСКОМ МУНИЦИПАЛЬНОМ ОКРУГЕ В 2025 ГОДУ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 bwMode="auto">
          <a:xfrm>
            <a:off x="7655690" y="1031534"/>
            <a:ext cx="1368669" cy="33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51" tIns="42175" rIns="84351" bIns="42175" anchor="ctr"/>
          <a:lstStyle/>
          <a:p>
            <a:pPr algn="ctr" defTabSz="842618"/>
            <a:r>
              <a:rPr lang="ru-RU" sz="1108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15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8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15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108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500283"/>
              </p:ext>
            </p:extLst>
          </p:nvPr>
        </p:nvGraphicFramePr>
        <p:xfrm>
          <a:off x="349636" y="3549688"/>
          <a:ext cx="5523514" cy="912596"/>
        </p:xfrm>
        <a:graphic>
          <a:graphicData uri="http://schemas.openxmlformats.org/drawingml/2006/table">
            <a:tbl>
              <a:tblPr/>
              <a:tblGrid>
                <a:gridCol w="1536329">
                  <a:extLst>
                    <a:ext uri="{9D8B030D-6E8A-4147-A177-3AD203B41FA5}">
                      <a16:colId xmlns:a16="http://schemas.microsoft.com/office/drawing/2014/main" val="2952714396"/>
                    </a:ext>
                  </a:extLst>
                </a:gridCol>
                <a:gridCol w="2958234">
                  <a:extLst>
                    <a:ext uri="{9D8B030D-6E8A-4147-A177-3AD203B41FA5}">
                      <a16:colId xmlns:a16="http://schemas.microsoft.com/office/drawing/2014/main" val="221034041"/>
                    </a:ext>
                  </a:extLst>
                </a:gridCol>
                <a:gridCol w="1028951">
                  <a:extLst>
                    <a:ext uri="{9D8B030D-6E8A-4147-A177-3AD203B41FA5}">
                      <a16:colId xmlns:a16="http://schemas.microsoft.com/office/drawing/2014/main" val="2897597165"/>
                    </a:ext>
                  </a:extLst>
                </a:gridCol>
              </a:tblGrid>
              <a:tr h="912596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803549"/>
                  </a:ext>
                </a:extLst>
              </a:tr>
            </a:tbl>
          </a:graphicData>
        </a:graphic>
      </p:graphicFrame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023898"/>
              </p:ext>
            </p:extLst>
          </p:nvPr>
        </p:nvGraphicFramePr>
        <p:xfrm>
          <a:off x="332020" y="1819783"/>
          <a:ext cx="5563844" cy="1522560"/>
        </p:xfrm>
        <a:graphic>
          <a:graphicData uri="http://schemas.openxmlformats.org/drawingml/2006/table">
            <a:tbl>
              <a:tblPr/>
              <a:tblGrid>
                <a:gridCol w="1545064">
                  <a:extLst>
                    <a:ext uri="{9D8B030D-6E8A-4147-A177-3AD203B41FA5}">
                      <a16:colId xmlns:a16="http://schemas.microsoft.com/office/drawing/2014/main" val="285306394"/>
                    </a:ext>
                  </a:extLst>
                </a:gridCol>
                <a:gridCol w="2989443">
                  <a:extLst>
                    <a:ext uri="{9D8B030D-6E8A-4147-A177-3AD203B41FA5}">
                      <a16:colId xmlns:a16="http://schemas.microsoft.com/office/drawing/2014/main" val="2051528797"/>
                    </a:ext>
                  </a:extLst>
                </a:gridCol>
                <a:gridCol w="1029337">
                  <a:extLst>
                    <a:ext uri="{9D8B030D-6E8A-4147-A177-3AD203B41FA5}">
                      <a16:colId xmlns:a16="http://schemas.microsoft.com/office/drawing/2014/main" val="4154733131"/>
                    </a:ext>
                  </a:extLst>
                </a:gridCol>
              </a:tblGrid>
              <a:tr h="152256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mpd="sng">
                      <a:solidFill>
                        <a:srgbClr val="B67A41"/>
                      </a:solidFill>
                      <a:prstDash val="solid"/>
                    </a:lnL>
                    <a:lnR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67A41"/>
                      </a:solidFill>
                      <a:prstDash val="solid"/>
                    </a:lnT>
                    <a:lnB w="12700" cmpd="sng">
                      <a:solidFill>
                        <a:srgbClr val="B67A4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B67A41"/>
                      </a:solidFill>
                      <a:prstDash val="solid"/>
                    </a:lnR>
                    <a:lnT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7A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667312"/>
                  </a:ext>
                </a:extLst>
              </a:tr>
            </a:tbl>
          </a:graphicData>
        </a:graphic>
      </p:graphicFrame>
      <p:sp>
        <p:nvSpPr>
          <p:cNvPr id="53" name="Прямоугольник 52"/>
          <p:cNvSpPr/>
          <p:nvPr/>
        </p:nvSpPr>
        <p:spPr bwMode="auto">
          <a:xfrm>
            <a:off x="890536" y="6022856"/>
            <a:ext cx="184730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sz="1846" dirty="0">
              <a:solidFill>
                <a:srgbClr val="68AFD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62634456"/>
              </p:ext>
            </p:extLst>
          </p:nvPr>
        </p:nvGraphicFramePr>
        <p:xfrm>
          <a:off x="5767861" y="1218854"/>
          <a:ext cx="3111439" cy="4871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12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43418"/>
              </p:ext>
            </p:extLst>
          </p:nvPr>
        </p:nvGraphicFramePr>
        <p:xfrm>
          <a:off x="306975" y="1467614"/>
          <a:ext cx="8571207" cy="45504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85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5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20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6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2024 год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endParaRPr lang="ru-RU" sz="1400" b="1" i="0" u="none" strike="noStrike" dirty="0">
                        <a:solidFill>
                          <a:srgbClr val="1C623C"/>
                        </a:solidFill>
                        <a:effectLst/>
                        <a:latin typeface="Times New Roman"/>
                      </a:endParaRPr>
                    </a:p>
                  </a:txBody>
                  <a:tcPr marL="8556" marR="8556" marT="8556" marB="0" anchor="ctr">
                    <a:solidFill>
                      <a:srgbClr val="EEF6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2025 года</a:t>
                      </a:r>
                    </a:p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году*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исполнения 2025 года </a:t>
                      </a:r>
                    </a:p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году, %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55" marR="8555" marT="8556" marB="0" anchor="ctr"/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endParaRPr lang="ru-RU" sz="1400" b="1" i="0" u="none" strike="noStrike" dirty="0">
                        <a:solidFill>
                          <a:srgbClr val="1C623C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>
                    <a:solidFill>
                      <a:srgbClr val="EEF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8556" marR="8556" marT="8556" marB="0" anchor="ctr">
                    <a:solidFill>
                      <a:srgbClr val="EE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474 916,82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680 909,51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630 715,14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155 798,31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49 797,83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72 938,02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72 938,02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23 140,19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33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</a:t>
                      </a:r>
                    </a:p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правоохранительная</a:t>
                      </a:r>
                      <a:r>
                        <a:rPr lang="en-US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18 423,05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22 412,82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22 367,24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3 944,19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121,41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521 401,32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777 964,89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622 991,56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101 590,24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119,48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300" b="0" kern="120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220 245,64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403 100,97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368 017,59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147 771,95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167,09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3 617 448,18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3 160 796,16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3 145 183,16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-472 265,02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163 965,05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239 570,55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232 498,16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68 533,11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141,80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798 283,23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777 132,14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761 191,90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-37 091,32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39 104,24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55 793,27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55 641,13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16 536,89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142,29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18 266,12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-18 266,12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6570640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algn="l" fontAlgn="t">
                        <a:lnSpc>
                          <a:spcPts val="1000"/>
                        </a:lnSpc>
                      </a:pPr>
                      <a:r>
                        <a:rPr lang="ru-RU" sz="13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300" b="0" kern="120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массовой информации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000" marR="14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6 641,53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12 992,31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12 947,45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6 305,92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0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194,95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069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lnSpc>
                          <a:spcPts val="1200"/>
                        </a:lnSpc>
                      </a:pPr>
                      <a:r>
                        <a:rPr lang="ru-RU" sz="1300" b="1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7993" marR="143991" marT="8556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5 928 493,00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6 203 610,63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5 924 491,35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1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-4 001,65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b="1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</a:t>
                      </a:r>
                      <a:r>
                        <a:rPr lang="en-US" sz="1200" b="1" i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0160" y="454387"/>
            <a:ext cx="8820472" cy="768264"/>
          </a:xfrm>
          <a:prstGeom prst="rect">
            <a:avLst/>
          </a:prstGeom>
          <a:effectLst/>
        </p:spPr>
        <p:txBody>
          <a:bodyPr wrap="square" lIns="91290" tIns="45645" rIns="91290" bIns="45645">
            <a:spAutoFit/>
          </a:bodyPr>
          <a:lstStyle/>
          <a:p>
            <a:pPr lvl="0"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/>
              </a:rPr>
              <a:t> ФУНКЦИОНАЛЬНАЯ СТРУКТУРА РАСХОДОВ </a:t>
            </a:r>
          </a:p>
          <a:p>
            <a:pPr lvl="0"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/>
              </a:rPr>
              <a:t>БЮДЖЕТА 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ШПАКОВСКОГО МУНИЦИПАЛЬНОГО ОКРУГА СТАВРОПОЛЬСКОГО КРАЯ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5528" y="1088048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6975" y="3845001"/>
            <a:ext cx="8571207" cy="12262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749799" y="2298596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8767782" y="2640587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8752300" y="3300435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8731816" y="4824870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749799" y="3653129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8731816" y="5476207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733302" y="3915012"/>
            <a:ext cx="0" cy="202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730391" y="4529443"/>
            <a:ext cx="8092" cy="177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731816" y="5154598"/>
            <a:ext cx="0" cy="202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8760425" y="2975867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8731816" y="4215429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6975" y="6136063"/>
            <a:ext cx="8424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Изменение объема расходов по соответствующим разделам в 2025 году в сравнении с предыдущим финансовым годом обусловлено                            изменением объема межбюджетных трансфертов, получаемых из бюджета Ставропольского края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8730391" y="5760223"/>
            <a:ext cx="0" cy="202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82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50877"/>
              </p:ext>
            </p:extLst>
          </p:nvPr>
        </p:nvGraphicFramePr>
        <p:xfrm>
          <a:off x="839445" y="1559101"/>
          <a:ext cx="3818549" cy="387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740808"/>
              </p:ext>
            </p:extLst>
          </p:nvPr>
        </p:nvGraphicFramePr>
        <p:xfrm>
          <a:off x="28284" y="1747365"/>
          <a:ext cx="4593010" cy="375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53845" y="1555771"/>
            <a:ext cx="935197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25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456136" y="3176892"/>
            <a:ext cx="1768788" cy="9856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  <a:effectLst>
            <a:outerShdw blurRad="50800" dist="25400" dir="1890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ctr"/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</a:rPr>
              <a:t>4 618 800,70</a:t>
            </a:r>
          </a:p>
          <a:p>
            <a:pPr algn="ctr" fontAlgn="ctr"/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</a:rPr>
              <a:t>77,9%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533421" y="4546987"/>
            <a:ext cx="1231937" cy="500589"/>
          </a:xfrm>
          <a:prstGeom prst="roundRect">
            <a:avLst>
              <a:gd name="adj" fmla="val 50000"/>
            </a:avLst>
          </a:prstGeom>
          <a:solidFill>
            <a:srgbClr val="64B7CE"/>
          </a:solidFill>
          <a:ln>
            <a:gradFill flip="none" rotWithShape="1">
              <a:gsLst>
                <a:gs pos="0">
                  <a:srgbClr val="91A992"/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indent="-298847"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203 069,29</a:t>
            </a:r>
          </a:p>
          <a:p>
            <a:pPr indent="-298847"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3,4%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694352" y="1981645"/>
            <a:ext cx="1292355" cy="546128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gradFill flip="none" rotWithShape="1">
              <a:gsLst>
                <a:gs pos="0">
                  <a:srgbClr val="91A992"/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3 617 448,18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61,0%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985267" y="5047576"/>
            <a:ext cx="1293034" cy="523222"/>
          </a:xfrm>
          <a:prstGeom prst="roundRect">
            <a:avLst>
              <a:gd name="adj" fmla="val 50000"/>
            </a:avLst>
          </a:prstGeom>
          <a:solidFill>
            <a:srgbClr val="A4D1DC"/>
          </a:solidFill>
          <a:ln>
            <a:gradFill flip="none" rotWithShape="1">
              <a:gsLst>
                <a:gs pos="0">
                  <a:srgbClr val="91A992"/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798 283,23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13,5%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104337" y="387551"/>
            <a:ext cx="9524661" cy="7817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72074">
              <a:spcBef>
                <a:spcPts val="0"/>
              </a:spcBef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ОТРАСЛЕЙ СОЦИАЛЬНО-КУЛЬТУРНОЙ СФЕРЫ </a:t>
            </a:r>
          </a:p>
          <a:p>
            <a:pPr algn="ctr" defTabSz="1072074">
              <a:spcBef>
                <a:spcPts val="0"/>
              </a:spcBef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В 2024-2025 ГГ И ДОЛЯ В ОБЩЕМ ОБЪЕМЕ РАСХОДОВ </a:t>
            </a:r>
          </a:p>
          <a:p>
            <a:pPr algn="ctr" defTabSz="1072074">
              <a:spcBef>
                <a:spcPts val="0"/>
              </a:spcBef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БЮДЖЕТА ШПАКОВСКОГО МУНИЦИПАЛЬНОГО ОКРУГА 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181571" y="6200691"/>
            <a:ext cx="13034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00"/>
              </a:lnSpc>
              <a:buNone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Культура и спорт</a:t>
            </a:r>
            <a:endParaRPr lang="ru-RU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7" name="TextBox 101"/>
          <p:cNvSpPr txBox="1">
            <a:spLocks noChangeArrowheads="1"/>
          </p:cNvSpPr>
          <p:nvPr/>
        </p:nvSpPr>
        <p:spPr bwMode="auto">
          <a:xfrm>
            <a:off x="2267123" y="6202541"/>
            <a:ext cx="1179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Образование</a:t>
            </a:r>
            <a:endParaRPr lang="ru-RU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2035527" y="6211238"/>
            <a:ext cx="207554" cy="186654"/>
          </a:xfrm>
          <a:prstGeom prst="ellipse">
            <a:avLst/>
          </a:prstGeom>
          <a:solidFill>
            <a:srgbClr val="8DC8B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 extrusionH="69850">
            <a:bevelT w="50800" h="508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9" name="Овал 18"/>
          <p:cNvSpPr/>
          <p:nvPr/>
        </p:nvSpPr>
        <p:spPr bwMode="auto">
          <a:xfrm>
            <a:off x="3868641" y="6232215"/>
            <a:ext cx="207554" cy="186654"/>
          </a:xfrm>
          <a:prstGeom prst="ellipse">
            <a:avLst/>
          </a:prstGeom>
          <a:gradFill>
            <a:gsLst>
              <a:gs pos="100000">
                <a:srgbClr val="87C4D5"/>
              </a:gs>
              <a:gs pos="0">
                <a:srgbClr val="67ADC0"/>
              </a:gs>
            </a:gsLst>
            <a:lin ang="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 extrusionH="69850">
            <a:bevelT w="50800" h="508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6215893" y="6221786"/>
            <a:ext cx="163482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00"/>
              </a:lnSpc>
              <a:buNone/>
              <a:defRPr/>
            </a:pP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Социальная политика</a:t>
            </a:r>
            <a:endParaRPr lang="ru-RU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6005141" y="6221786"/>
            <a:ext cx="207554" cy="186654"/>
          </a:xfrm>
          <a:prstGeom prst="ellipse">
            <a:avLst/>
          </a:prstGeom>
          <a:solidFill>
            <a:srgbClr val="BADCE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 extrusionH="69850">
            <a:bevelT w="50800" h="508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graphicFrame>
        <p:nvGraphicFramePr>
          <p:cNvPr id="25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138917"/>
              </p:ext>
            </p:extLst>
          </p:nvPr>
        </p:nvGraphicFramePr>
        <p:xfrm>
          <a:off x="4491660" y="1747365"/>
          <a:ext cx="4593010" cy="409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Скругленный прямоугольник 26"/>
          <p:cNvSpPr/>
          <p:nvPr/>
        </p:nvSpPr>
        <p:spPr bwMode="auto">
          <a:xfrm>
            <a:off x="5942730" y="3130782"/>
            <a:ext cx="1768788" cy="9856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  <a:effectLst>
            <a:outerShdw blurRad="50800" dist="25400" dir="1890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ctr"/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</a:rPr>
              <a:t> 4 194 514,35 70,8%</a:t>
            </a: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5484989" y="5199421"/>
            <a:ext cx="1293034" cy="523222"/>
          </a:xfrm>
          <a:prstGeom prst="roundRect">
            <a:avLst>
              <a:gd name="adj" fmla="val 50000"/>
            </a:avLst>
          </a:prstGeom>
          <a:solidFill>
            <a:srgbClr val="A4D1DC"/>
          </a:solidFill>
          <a:ln>
            <a:gradFill flip="none" rotWithShape="1">
              <a:gsLst>
                <a:gs pos="0">
                  <a:srgbClr val="91A992"/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761 191,90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12,8 %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675540" y="4879773"/>
            <a:ext cx="1231937" cy="500589"/>
          </a:xfrm>
          <a:prstGeom prst="roundRect">
            <a:avLst>
              <a:gd name="adj" fmla="val 50000"/>
            </a:avLst>
          </a:prstGeom>
          <a:solidFill>
            <a:srgbClr val="64B7CE"/>
          </a:solidFill>
          <a:ln>
            <a:gradFill flip="none" rotWithShape="1">
              <a:gsLst>
                <a:gs pos="0">
                  <a:srgbClr val="91A992"/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indent="-298847"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288 139,29</a:t>
            </a:r>
          </a:p>
          <a:p>
            <a:pPr indent="-298847"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4,9 %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76033" y="1575495"/>
            <a:ext cx="935197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25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45530" y="1256454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2590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низ 8"/>
          <p:cNvSpPr/>
          <p:nvPr/>
        </p:nvSpPr>
        <p:spPr>
          <a:xfrm>
            <a:off x="306214" y="1432282"/>
            <a:ext cx="8520851" cy="3957554"/>
          </a:xfrm>
          <a:prstGeom prst="downArrowCallout">
            <a:avLst/>
          </a:prstGeom>
          <a:solidFill>
            <a:srgbClr val="CC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>
              <a:solidFill>
                <a:schemeClr val="tx1"/>
              </a:solidFill>
            </a:endParaRPr>
          </a:p>
        </p:txBody>
      </p:sp>
      <p:sp>
        <p:nvSpPr>
          <p:cNvPr id="135169" name="Заголовок 1"/>
          <p:cNvSpPr>
            <a:spLocks noGrp="1"/>
          </p:cNvSpPr>
          <p:nvPr>
            <p:ph type="title"/>
          </p:nvPr>
        </p:nvSpPr>
        <p:spPr>
          <a:xfrm>
            <a:off x="148282" y="315981"/>
            <a:ext cx="8606428" cy="845526"/>
          </a:xfrm>
        </p:spPr>
        <p:txBody>
          <a:bodyPr>
            <a:noAutofit/>
          </a:bodyPr>
          <a:lstStyle/>
          <a:p>
            <a:pPr algn="ctr" defTabSz="989632">
              <a:spcBef>
                <a:spcPts val="0"/>
              </a:spcBef>
              <a:defRPr/>
            </a:pPr>
            <a:r>
              <a:rPr lang="ru-RU" sz="18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БЮДЖЕТА ШПАКОВСКОГО МУНИЦИПАЛЬНОГО ОКРУГА </a:t>
            </a:r>
            <a:b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 УЧЕТОМ ИНТЕРЕСОВ ЦЕЛЕВЫХ ГРУПП ПОЛЬЗОВАТЕЛЕЙ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571" y="1534451"/>
            <a:ext cx="8376138" cy="2387151"/>
          </a:xfrm>
          <a:prstGeom prst="rect">
            <a:avLst/>
          </a:prstGeom>
        </p:spPr>
        <p:txBody>
          <a:bodyPr lIns="84351" tIns="42175" rIns="84351" bIns="42175">
            <a:spAutoFit/>
          </a:bodyPr>
          <a:lstStyle/>
          <a:p>
            <a:pPr algn="just" defTabSz="989632">
              <a:tabLst>
                <a:tab pos="415905" algn="l"/>
              </a:tabLst>
              <a:defRPr/>
            </a:pPr>
            <a:r>
              <a:rPr 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6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 –  это совокупность отраслей, предприятий, организаций, непосредственным образом связанных и определяющих образ и уровень жизни людей, их благосостояние, потребление (образование, молодежное развитие, культура, искусство, физическая культура и спорт).</a:t>
            </a:r>
          </a:p>
          <a:p>
            <a:pPr algn="just" defTabSz="989632">
              <a:tabLst>
                <a:tab pos="415905" algn="l"/>
              </a:tabLst>
              <a:defRPr/>
            </a:pPr>
            <a:r>
              <a:rPr lang="ru-RU" sz="166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Социальная сфера охватывает все пространство жизни человека –  от условий его труда и быта, здоровья и досуга до социально - классовых и национальных отношений.  </a:t>
            </a:r>
            <a:r>
              <a:rPr lang="ru-RU" sz="166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направлением в социальной сфере является создание оптимальных условий жизни для каждого человека, его здоровья, образования, трудовой деятельности и социальной справедливости для всех слоев населения.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7689" y="968353"/>
            <a:ext cx="8275027" cy="463929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89632">
              <a:spcBef>
                <a:spcPts val="0"/>
              </a:spcBef>
              <a:defRPr/>
            </a:pPr>
            <a:r>
              <a:rPr lang="ru-RU" sz="2031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46" b="1" dirty="0">
                <a:ln w="9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  <a:t>СОЦИАЛЬНО-КУЛЬТУРНАЯ СФЕРА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366661" y="4137850"/>
            <a:ext cx="3190508" cy="4900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fontAlgn="auto">
              <a:spcAft>
                <a:spcPts val="0"/>
              </a:spcAft>
              <a:buFont typeface="Corbel" pitchFamily="34" charset="0"/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92" dirty="0"/>
              <a:t>РАБОТНИКИ УЧРЕЖДЕНИЙ </a:t>
            </a:r>
          </a:p>
          <a:p>
            <a:r>
              <a:rPr lang="ru-RU" sz="1292" dirty="0"/>
              <a:t>БЮДЖЕТНОЙ СФЕРЫ</a:t>
            </a:r>
          </a:p>
        </p:txBody>
      </p:sp>
      <p:pic>
        <p:nvPicPr>
          <p:cNvPr id="6" name="Picture 2" descr="C:\Users\Adm\Desktop\543-5437295_go-arrow-next-svg-clip-arts-portable-net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4" y="4147633"/>
            <a:ext cx="466839" cy="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992" y="4137850"/>
            <a:ext cx="2692551" cy="4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НУЖДАЮЩИЕСЯ </a:t>
            </a:r>
          </a:p>
          <a:p>
            <a:r>
              <a:rPr lang="ru-RU" sz="12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ПОДДЕРЖКЕ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0163" y="4124348"/>
            <a:ext cx="1723431" cy="4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С ДЕТЬМИ</a:t>
            </a:r>
          </a:p>
          <a:p>
            <a:pPr algn="ctr"/>
            <a:r>
              <a:rPr lang="ru-RU" sz="12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МОЛОДЁЖЬ</a:t>
            </a:r>
          </a:p>
        </p:txBody>
      </p:sp>
      <p:pic>
        <p:nvPicPr>
          <p:cNvPr id="12" name="Picture 2" descr="C:\Users\Adm\Desktop\543-5437295_go-arrow-next-svg-clip-arts-portable-net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24" y="4143597"/>
            <a:ext cx="466839" cy="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\Desktop\543-5437295_go-arrow-next-svg-clip-arts-portable-net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75" y="4158397"/>
            <a:ext cx="466839" cy="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\Desktop\8892d50e49112f23de5f90574ad0c3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551">
            <a:off x="4623017" y="4816992"/>
            <a:ext cx="1835783" cy="13140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\Desktop\rr7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498">
            <a:off x="6643943" y="4842749"/>
            <a:ext cx="2099222" cy="1395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\Desktop\dzyudo3_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160">
            <a:off x="375425" y="4887330"/>
            <a:ext cx="1879383" cy="12709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\Desktop\e300dfe6ec7b56077aa64a52afc04c74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795">
            <a:off x="2405588" y="4887229"/>
            <a:ext cx="2039362" cy="13070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69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402580" y="4000225"/>
            <a:ext cx="5583808" cy="2286166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2612"/>
              </p:ext>
            </p:extLst>
          </p:nvPr>
        </p:nvGraphicFramePr>
        <p:xfrm>
          <a:off x="402567" y="1071257"/>
          <a:ext cx="8377686" cy="24045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87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финансового обеспечения по годам (тыс. рублей)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(уточненный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 исполнения)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798 283,23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777 132,14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761 191,90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4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411 407,73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508 215,82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493 906,70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4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343 898,89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228 172,72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226 541,6</a:t>
                      </a:r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4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42 976,61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40 743,60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40 743,60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2290" y="343245"/>
            <a:ext cx="8778240" cy="60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РАСХОДЫ БЮДЖЕТА ШПАКОВСКОГО МУНИЦИПАЛЬНОГО ОКРУГА </a:t>
            </a:r>
            <a:endParaRPr lang="en-US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СФЕРЕ СОЦИАЛЬНОЙ ПОЛИТИКИ В 2025 ГОДУ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10225891"/>
              </p:ext>
            </p:extLst>
          </p:nvPr>
        </p:nvGraphicFramePr>
        <p:xfrm>
          <a:off x="6675179" y="3993692"/>
          <a:ext cx="2105074" cy="205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92849" y="3576945"/>
            <a:ext cx="2369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 на 1 жителя (рублей)**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346351" y="4872380"/>
            <a:ext cx="580400" cy="1845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31913"/>
              </p:ext>
            </p:extLst>
          </p:nvPr>
        </p:nvGraphicFramePr>
        <p:xfrm>
          <a:off x="473095" y="3708498"/>
          <a:ext cx="5254505" cy="252120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7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655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2024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2025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05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семей с детьми, молодёжи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215 489,23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145 109,90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86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9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</a:t>
                      </a:r>
                      <a:r>
                        <a:rPr lang="ru-RU" sz="9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социальной поддержки отдельным категориям граждан (ветеранам,</a:t>
                      </a:r>
                      <a:r>
                        <a:rPr lang="ru-RU" sz="9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ветеранам труда, инвалидам, почетным донорам)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409 554,82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435 971,30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9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мест проживания многодетных и социально - неблагополучных семей, из числа малоимущих, автономными пожарными </a:t>
                      </a:r>
                      <a:r>
                        <a:rPr lang="ru-RU" sz="9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извещателями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499,62</a:t>
                      </a:r>
                      <a:endParaRPr lang="ru-RU" sz="90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1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дополнительных социальных гарантий членам семей отдельных категорий военнослужащих, добровольцев, мобилизованных граждан и гражданам, заключившим контракт о прохождении военной службы с МО РФ</a:t>
                      </a: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1 900,00</a:t>
                      </a: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58 300,00</a:t>
                      </a:r>
                    </a:p>
                  </a:txBody>
                  <a:tcPr marL="8792" marR="8792" marT="8792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81103"/>
                  </a:ext>
                </a:extLst>
              </a:tr>
              <a:tr h="145095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9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приемных семей, опекунов, детей-сирот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07" marR="77907" marT="31650" marB="3165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36 168,44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38 268,19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853">
                <a:tc>
                  <a:txBody>
                    <a:bodyPr/>
                    <a:lstStyle/>
                    <a:p>
                      <a:pPr marL="0" indent="0" algn="ctr" defTabSz="639763" rtl="0" eaLnBrk="1" fontAlgn="ctr" latinLnBrk="0" hangingPunct="1">
                        <a:tabLst>
                          <a:tab pos="5113338" algn="l"/>
                        </a:tabLst>
                      </a:pPr>
                      <a:r>
                        <a:rPr lang="ru-RU" sz="1100" b="1" u="non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   </a:t>
                      </a:r>
                      <a:endParaRPr lang="ru-RU" sz="1100" b="1" u="none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050" b="1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663 312,49</a:t>
                      </a:r>
                      <a:endParaRPr lang="ru-RU" sz="105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05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678 149,01</a:t>
                      </a:r>
                      <a:endParaRPr lang="ru-RU" sz="105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463821"/>
                  </a:ext>
                </a:extLst>
              </a:tr>
            </a:tbl>
          </a:graphicData>
        </a:graphic>
      </p:graphicFrame>
      <p:sp>
        <p:nvSpPr>
          <p:cNvPr id="22" name="Пятиугольник 21"/>
          <p:cNvSpPr/>
          <p:nvPr/>
        </p:nvSpPr>
        <p:spPr>
          <a:xfrm>
            <a:off x="360986" y="3598586"/>
            <a:ext cx="3981032" cy="506770"/>
          </a:xfrm>
          <a:prstGeom prst="homePlate">
            <a:avLst/>
          </a:prstGeom>
          <a:gradFill flip="none" rotWithShape="1">
            <a:gsLst>
              <a:gs pos="1805">
                <a:schemeClr val="accent1">
                  <a:lumMod val="75000"/>
                </a:schemeClr>
              </a:gs>
              <a:gs pos="100000">
                <a:srgbClr val="A5D3DF"/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ea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МЕРЫ СОЦИАЛЬНОЙ ПОДДЕРЖКИ*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5763022" y="5825203"/>
            <a:ext cx="6172" cy="1688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4595" y="5902832"/>
            <a:ext cx="236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Изменение объема расходов обусловлено  изменением объема межбюджетных трансфертов, получаемых из бюджета Ставропольского края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763022" y="4877469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775565" y="4144947"/>
            <a:ext cx="1425" cy="16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0957" y="6287842"/>
            <a:ext cx="619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Меры социальной поддержки назначены в соответствии с действующим законодательством Российской Федерации, Ставропольского края и нормативными актами Шпаковского муниципального округа, и носят заявительный характер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763022" y="5396982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775565" y="4491484"/>
            <a:ext cx="0" cy="179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81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98" y="321684"/>
            <a:ext cx="8229600" cy="607506"/>
          </a:xfrm>
          <a:effectLst/>
        </p:spPr>
        <p:txBody>
          <a:bodyPr>
            <a:noAutofit/>
          </a:bodyPr>
          <a:lstStyle/>
          <a:p>
            <a:pPr algn="ctr" defTabSz="1072074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НА СОЦИАЛЬНУЮ ПОДДЕРЖКУ ОТДЕЛЬНЫХ КАТЕГОРИЙ ГРАЖДАН В 2023-</a:t>
            </a:r>
            <a:r>
              <a:rPr lang="en-US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202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5 ГОДАХ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5836" y="1217241"/>
            <a:ext cx="8297965" cy="5294654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273346" y="1059678"/>
            <a:ext cx="6043742" cy="642186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ПОДДЕРЖКА СЕМЕЙ С ДЕТЬМИ, МОЛОДЁЖИ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104389"/>
              </p:ext>
            </p:extLst>
          </p:nvPr>
        </p:nvGraphicFramePr>
        <p:xfrm>
          <a:off x="706361" y="1770231"/>
          <a:ext cx="7902190" cy="4455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3426">
                  <a:extLst>
                    <a:ext uri="{9D8B030D-6E8A-4147-A177-3AD203B41FA5}">
                      <a16:colId xmlns:a16="http://schemas.microsoft.com/office/drawing/2014/main" val="3390506041"/>
                    </a:ext>
                  </a:extLst>
                </a:gridCol>
                <a:gridCol w="988436">
                  <a:extLst>
                    <a:ext uri="{9D8B030D-6E8A-4147-A177-3AD203B41FA5}">
                      <a16:colId xmlns:a16="http://schemas.microsoft.com/office/drawing/2014/main" val="1104748981"/>
                    </a:ext>
                  </a:extLst>
                </a:gridCol>
                <a:gridCol w="990200">
                  <a:extLst>
                    <a:ext uri="{9D8B030D-6E8A-4147-A177-3AD203B41FA5}">
                      <a16:colId xmlns:a16="http://schemas.microsoft.com/office/drawing/2014/main" val="2129139966"/>
                    </a:ext>
                  </a:extLst>
                </a:gridCol>
                <a:gridCol w="882532">
                  <a:extLst>
                    <a:ext uri="{9D8B030D-6E8A-4147-A177-3AD203B41FA5}">
                      <a16:colId xmlns:a16="http://schemas.microsoft.com/office/drawing/2014/main" val="4065810305"/>
                    </a:ext>
                  </a:extLst>
                </a:gridCol>
                <a:gridCol w="882532">
                  <a:extLst>
                    <a:ext uri="{9D8B030D-6E8A-4147-A177-3AD203B41FA5}">
                      <a16:colId xmlns:a16="http://schemas.microsoft.com/office/drawing/2014/main" val="2708165900"/>
                    </a:ext>
                  </a:extLst>
                </a:gridCol>
                <a:gridCol w="882532">
                  <a:extLst>
                    <a:ext uri="{9D8B030D-6E8A-4147-A177-3AD203B41FA5}">
                      <a16:colId xmlns:a16="http://schemas.microsoft.com/office/drawing/2014/main" val="673044867"/>
                    </a:ext>
                  </a:extLst>
                </a:gridCol>
                <a:gridCol w="882532">
                  <a:extLst>
                    <a:ext uri="{9D8B030D-6E8A-4147-A177-3AD203B41FA5}">
                      <a16:colId xmlns:a16="http://schemas.microsoft.com/office/drawing/2014/main" val="3176103734"/>
                    </a:ext>
                  </a:extLst>
                </a:gridCol>
              </a:tblGrid>
              <a:tr h="2741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Мера</a:t>
                      </a:r>
                      <a:r>
                        <a:rPr lang="ru-RU" sz="9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социальной поддержки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48360"/>
                  </a:ext>
                </a:extLst>
              </a:tr>
              <a:tr h="44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811976"/>
                  </a:ext>
                </a:extLst>
              </a:tr>
              <a:tr h="29589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выплата в связи с рождением (усыновлением) первого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350244"/>
                  </a:ext>
                </a:extLst>
              </a:tr>
              <a:tr h="30052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223950"/>
                  </a:ext>
                </a:extLst>
              </a:tr>
              <a:tr h="4411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85 946,09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98 065,75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102 141,99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692833"/>
                  </a:ext>
                </a:extLst>
              </a:tr>
              <a:tr h="9076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 и школьных письменных принадлежностей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23 982,83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30 066,61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30 642,66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793601"/>
                  </a:ext>
                </a:extLst>
              </a:tr>
              <a:tr h="18243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на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26 772,57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40 656,00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31816"/>
                  </a:ext>
                </a:extLst>
              </a:tr>
              <a:tr h="4243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161766"/>
                  </a:ext>
                </a:extLst>
              </a:tr>
              <a:tr h="2990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ежемесячной выплаты на детей в возрасте от трех до семи лет включительно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283 547,73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348610"/>
                  </a:ext>
                </a:extLst>
              </a:tr>
              <a:tr h="58630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72000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106 941,01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46 527,96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161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80181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46042" y="446738"/>
            <a:ext cx="4720443" cy="32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1846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defRPr>
            </a:lvl1pPr>
          </a:lstStyle>
          <a:p>
            <a:r>
              <a:rPr lang="ru-RU" dirty="0"/>
              <a:t>ГЛОССАРИЙ (ОСНОВНЫЕ ТЕРМИНЫ)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5932" y="774963"/>
            <a:ext cx="8840665" cy="5684142"/>
          </a:xfrm>
          <a:prstGeom prst="rect">
            <a:avLst/>
          </a:prstGeom>
          <a:noFill/>
          <a:ln>
            <a:noFill/>
          </a:ln>
        </p:spPr>
        <p:txBody>
          <a:bodyPr lIns="84351" tIns="42175" rIns="84351" bIns="42175">
            <a:spAutoFit/>
          </a:bodyPr>
          <a:lstStyle/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Бюджет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Бюджетный процесс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Бюджетные инвестиции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бюджетные средства, направляемые на создание или увеличение за счет средств бюджета стоимости государственного (муниципального) имущества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Бюджетный кредит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Государственная (муниципальная) программа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 экономического развития и безопасности 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Государственный или муниципальный долг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Дотации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Доходы бюджета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Консолидированный бюджет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Межбюджетные отношения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взаимоотношения между публично- правовыми образованиями по вопросам регулирования бюджетных правоотношений, организации и осуществления бюджетного процесса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Налоговые доходы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поступления от уплаты налогов и сборов, установленных Налоговым кодексом Российской Федерации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Неналоговые доходы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все доходы, поступающие в соответствующий бюджет, не отнесенные к налоговым доходам и безвозмездным поступлениям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Расходы бюджета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</a:p>
          <a:p>
            <a:pPr marL="158155" indent="-158155" defTabSz="843460"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Сбалансированность бюджета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</a:t>
            </a:r>
          </a:p>
          <a:p>
            <a:pPr marL="158155" indent="-158155" defTabSz="843460">
              <a:lnSpc>
                <a:spcPct val="150000"/>
              </a:lnSpc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Субвенции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</a:t>
            </a:r>
          </a:p>
          <a:p>
            <a:pPr marL="158155" indent="-158155" defTabSz="843460">
              <a:lnSpc>
                <a:spcPct val="150000"/>
              </a:lnSpc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Субсидии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межбюджетные трансферты, предоставляемые в целях </a:t>
            </a:r>
            <a:r>
              <a:rPr lang="ru-RU" sz="900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софинансирования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расходов на решение вопросов местного значения</a:t>
            </a:r>
          </a:p>
          <a:p>
            <a:pPr marL="158155" indent="-158155" defTabSz="843460">
              <a:spcAft>
                <a:spcPts val="369"/>
              </a:spcAft>
              <a:buClr>
                <a:srgbClr val="2D11FF"/>
              </a:buClr>
              <a:buFont typeface="Wingdings" panose="05000000000000000000" pitchFamily="2" charset="2"/>
              <a:buChar char="v"/>
              <a:defRPr/>
            </a:pPr>
            <a:r>
              <a:rPr lang="ru-RU" sz="9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Устойчивость бюджета</a:t>
            </a:r>
            <a:r>
              <a:rPr lang="ru-RU" sz="9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–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4146097566"/>
      </p:ext>
    </p:extLst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98" y="321684"/>
            <a:ext cx="8229600" cy="607506"/>
          </a:xfrm>
          <a:effectLst/>
        </p:spPr>
        <p:txBody>
          <a:bodyPr>
            <a:noAutofit/>
          </a:bodyPr>
          <a:lstStyle/>
          <a:p>
            <a:pPr algn="ctr" defTabSz="1072074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НА СОЦИАЛЬНУЮ ПОДДЕРЖКУ ОТДЕЛЬНЫХ КАТЕГОРИЙ ГРАЖДАН В 2023-</a:t>
            </a:r>
            <a:r>
              <a:rPr lang="en-US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202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5 ГОДАХ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3346" y="1217240"/>
            <a:ext cx="8563005" cy="5448479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273346" y="1059678"/>
            <a:ext cx="6043742" cy="642186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ПОДДЕРЖКА ОТДЕЛЬНЫХ КАТЕГОРИЙ ГРАЖДАН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33124"/>
              </p:ext>
            </p:extLst>
          </p:nvPr>
        </p:nvGraphicFramePr>
        <p:xfrm>
          <a:off x="393109" y="1701864"/>
          <a:ext cx="8229597" cy="4669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7041">
                  <a:extLst>
                    <a:ext uri="{9D8B030D-6E8A-4147-A177-3AD203B41FA5}">
                      <a16:colId xmlns:a16="http://schemas.microsoft.com/office/drawing/2014/main" val="3390506041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1104748981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2129139966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4065810305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2708165900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673044867"/>
                    </a:ext>
                  </a:extLst>
                </a:gridCol>
                <a:gridCol w="810426">
                  <a:extLst>
                    <a:ext uri="{9D8B030D-6E8A-4147-A177-3AD203B41FA5}">
                      <a16:colId xmlns:a16="http://schemas.microsoft.com/office/drawing/2014/main" val="3176103734"/>
                    </a:ext>
                  </a:extLst>
                </a:gridCol>
              </a:tblGrid>
              <a:tr h="2741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Мера</a:t>
                      </a:r>
                      <a:r>
                        <a:rPr lang="ru-RU" sz="8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48360"/>
                  </a:ext>
                </a:extLst>
              </a:tr>
              <a:tr h="44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r>
                        <a:rPr lang="ru-RU" sz="8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811976"/>
                  </a:ext>
                </a:extLst>
              </a:tr>
              <a:tr h="25412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Осуществление ежегодной денежной выплаты лицам, награжденным нагрудным знаком "Почетный донор России"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4 711,33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5 164,56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307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5 981,19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350244"/>
                  </a:ext>
                </a:extLst>
              </a:tr>
              <a:tr h="19750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жилищно-коммунальных услуг отдельным категориям граждан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7 043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107 357,48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6 899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109 900,00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351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123 750,00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223950"/>
                  </a:ext>
                </a:extLst>
              </a:tr>
              <a:tr h="2730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3 619,49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679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2 999,46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581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3 699,18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692833"/>
                  </a:ext>
                </a:extLst>
              </a:tr>
              <a:tr h="3662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Ежегодная денежная выплата гражданам Российской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3 982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32 607,85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3 929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30 709,90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669,89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161766"/>
                  </a:ext>
                </a:extLst>
              </a:tr>
              <a:tr h="18979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мер социальной поддержки ветеранов труда и тружеников тыла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3 716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86 062,89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3 635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88 271,75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3 538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89 305,53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348610"/>
                  </a:ext>
                </a:extLst>
              </a:tr>
              <a:tr h="18622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мер социальной поддержки ветеранов труда Ставропольского края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3 721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85 694,67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88 226,29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3 545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89 176,26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161132"/>
                  </a:ext>
                </a:extLst>
              </a:tr>
              <a:tr h="2991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мер социальной поддержки реабилитированных лиц и лиц, признанных пострадавшими от политических репрессий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2 566,99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2 608,13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2 540,48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91044"/>
                  </a:ext>
                </a:extLst>
              </a:tr>
              <a:tr h="2795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доплата к пенсии гражданам, ставшим инвалидами при исполнении служебных обязанностей в районах боевых действий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561428"/>
                  </a:ext>
                </a:extLst>
              </a:tr>
              <a:tr h="17764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семьям погибших ветеранов боевых действий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505,76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1 446,45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535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3 411,97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904665"/>
                  </a:ext>
                </a:extLst>
              </a:tr>
              <a:tr h="27701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Предоставление гражданам субсидий на оплату жилого помещения и коммунальных услуг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1 406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48 224,13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30 094,59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26 599,79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946211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367,14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266,77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052497"/>
                  </a:ext>
                </a:extLst>
              </a:tr>
              <a:tr h="16035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Осуществление выплаты социального пособия на погребение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1 196,87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1 480,99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1 320,66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130097"/>
                  </a:ext>
                </a:extLst>
              </a:tr>
              <a:tr h="2820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Компенсация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1 044,45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1 431,20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169052"/>
                  </a:ext>
                </a:extLst>
              </a:tr>
              <a:tr h="30946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</a:p>
                  </a:txBody>
                  <a:tcPr marL="72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42 969,24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46 858,24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59 061,99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60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7698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30896" y="4874691"/>
            <a:ext cx="8297965" cy="616747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0896" y="5805647"/>
            <a:ext cx="8297965" cy="723340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98" y="321684"/>
            <a:ext cx="8229600" cy="607506"/>
          </a:xfrm>
          <a:effectLst/>
        </p:spPr>
        <p:txBody>
          <a:bodyPr>
            <a:noAutofit/>
          </a:bodyPr>
          <a:lstStyle/>
          <a:p>
            <a:pPr algn="ctr" defTabSz="1072074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НА СОЦИАЛЬНУЮ ПОДДЕРЖКУ ОТДЕЛЬНЫХ КАТЕГОРИЙ ГРАЖДАН В 2023-</a:t>
            </a:r>
            <a:r>
              <a:rPr lang="en-US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202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5 ГОДАХ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5836" y="1333143"/>
            <a:ext cx="8297965" cy="3343189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313998" y="1076770"/>
            <a:ext cx="5873157" cy="69294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Поддержка приемных семей, опекунов, </a:t>
            </a:r>
          </a:p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                              детей-сирот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23845" y="1683522"/>
          <a:ext cx="7912068" cy="2967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6418">
                  <a:extLst>
                    <a:ext uri="{9D8B030D-6E8A-4147-A177-3AD203B41FA5}">
                      <a16:colId xmlns:a16="http://schemas.microsoft.com/office/drawing/2014/main" val="3390506041"/>
                    </a:ext>
                  </a:extLst>
                </a:gridCol>
                <a:gridCol w="989672">
                  <a:extLst>
                    <a:ext uri="{9D8B030D-6E8A-4147-A177-3AD203B41FA5}">
                      <a16:colId xmlns:a16="http://schemas.microsoft.com/office/drawing/2014/main" val="1104748981"/>
                    </a:ext>
                  </a:extLst>
                </a:gridCol>
                <a:gridCol w="991438">
                  <a:extLst>
                    <a:ext uri="{9D8B030D-6E8A-4147-A177-3AD203B41FA5}">
                      <a16:colId xmlns:a16="http://schemas.microsoft.com/office/drawing/2014/main" val="2129139966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4065810305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2708165900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673044867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3176103734"/>
                    </a:ext>
                  </a:extLst>
                </a:gridCol>
              </a:tblGrid>
              <a:tr h="3397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Мера</a:t>
                      </a:r>
                      <a:r>
                        <a:rPr lang="ru-RU" sz="9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социальной поддержки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48360"/>
                  </a:ext>
                </a:extLst>
              </a:tr>
              <a:tr h="44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получателей, 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расходов,</a:t>
                      </a:r>
                      <a:b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5" marR="4605" marT="46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811976"/>
                  </a:ext>
                </a:extLst>
              </a:tr>
              <a:tr h="29589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Выплата денежных средств на содержание ребенка опекуну (попечителю)</a:t>
                      </a: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9 954,01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9 866,00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10 971,24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350244"/>
                  </a:ext>
                </a:extLst>
              </a:tr>
              <a:tr h="30052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183,67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166,49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167,64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223950"/>
                  </a:ext>
                </a:extLst>
              </a:tr>
              <a:tr h="4411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Выплата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23 149,07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25 535,94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25 929,31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692833"/>
                  </a:ext>
                </a:extLst>
              </a:tr>
              <a:tr h="3633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793601"/>
                  </a:ext>
                </a:extLst>
              </a:tr>
            </a:tbl>
          </a:graphicData>
        </a:graphic>
      </p:graphicFrame>
      <p:sp>
        <p:nvSpPr>
          <p:cNvPr id="7" name="Пятиугольник 6"/>
          <p:cNvSpPr/>
          <p:nvPr/>
        </p:nvSpPr>
        <p:spPr>
          <a:xfrm>
            <a:off x="313997" y="4733811"/>
            <a:ext cx="2984679" cy="692947"/>
          </a:xfrm>
          <a:prstGeom prst="homePlat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Оснащение мест проживания многодетных и социально - неблагополучных семей, из числа малоимущих, автономными пожарными </a:t>
            </a:r>
            <a:r>
              <a:rPr lang="ru-RU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извещателями</a:t>
            </a:r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313996" y="5632318"/>
            <a:ext cx="2984679" cy="954649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Предоставление дополнительных социальных гарантий членам семей отдельных категорий военнослужащих, добровольцев, мобилизованных граждан и гражданам, заключившим контракт о прохождении военной службы с МО РФ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02703"/>
              </p:ext>
            </p:extLst>
          </p:nvPr>
        </p:nvGraphicFramePr>
        <p:xfrm>
          <a:off x="631530" y="5007495"/>
          <a:ext cx="7912068" cy="300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6418">
                  <a:extLst>
                    <a:ext uri="{9D8B030D-6E8A-4147-A177-3AD203B41FA5}">
                      <a16:colId xmlns:a16="http://schemas.microsoft.com/office/drawing/2014/main" val="3390506041"/>
                    </a:ext>
                  </a:extLst>
                </a:gridCol>
                <a:gridCol w="989672">
                  <a:extLst>
                    <a:ext uri="{9D8B030D-6E8A-4147-A177-3AD203B41FA5}">
                      <a16:colId xmlns:a16="http://schemas.microsoft.com/office/drawing/2014/main" val="1104748981"/>
                    </a:ext>
                  </a:extLst>
                </a:gridCol>
                <a:gridCol w="991438">
                  <a:extLst>
                    <a:ext uri="{9D8B030D-6E8A-4147-A177-3AD203B41FA5}">
                      <a16:colId xmlns:a16="http://schemas.microsoft.com/office/drawing/2014/main" val="2129139966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4065810305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2708165900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673044867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3176103734"/>
                    </a:ext>
                  </a:extLst>
                </a:gridCol>
              </a:tblGrid>
              <a:tr h="300521">
                <a:tc>
                  <a:txBody>
                    <a:bodyPr/>
                    <a:lstStyle/>
                    <a:p>
                      <a:pPr algn="just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 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499,62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22395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335762"/>
              </p:ext>
            </p:extLst>
          </p:nvPr>
        </p:nvGraphicFramePr>
        <p:xfrm>
          <a:off x="706345" y="6017056"/>
          <a:ext cx="7912068" cy="300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6418">
                  <a:extLst>
                    <a:ext uri="{9D8B030D-6E8A-4147-A177-3AD203B41FA5}">
                      <a16:colId xmlns:a16="http://schemas.microsoft.com/office/drawing/2014/main" val="3390506041"/>
                    </a:ext>
                  </a:extLst>
                </a:gridCol>
                <a:gridCol w="989672">
                  <a:extLst>
                    <a:ext uri="{9D8B030D-6E8A-4147-A177-3AD203B41FA5}">
                      <a16:colId xmlns:a16="http://schemas.microsoft.com/office/drawing/2014/main" val="1104748981"/>
                    </a:ext>
                  </a:extLst>
                </a:gridCol>
                <a:gridCol w="991438">
                  <a:extLst>
                    <a:ext uri="{9D8B030D-6E8A-4147-A177-3AD203B41FA5}">
                      <a16:colId xmlns:a16="http://schemas.microsoft.com/office/drawing/2014/main" val="2129139966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4065810305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2708165900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673044867"/>
                    </a:ext>
                  </a:extLst>
                </a:gridCol>
                <a:gridCol w="883635">
                  <a:extLst>
                    <a:ext uri="{9D8B030D-6E8A-4147-A177-3AD203B41FA5}">
                      <a16:colId xmlns:a16="http://schemas.microsoft.com/office/drawing/2014/main" val="3176103734"/>
                    </a:ext>
                  </a:extLst>
                </a:gridCol>
              </a:tblGrid>
              <a:tr h="300521">
                <a:tc>
                  <a:txBody>
                    <a:bodyPr/>
                    <a:lstStyle/>
                    <a:p>
                      <a:pPr algn="just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45 семей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                  семей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1 900,00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108 семей</a:t>
                      </a:r>
                    </a:p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219</a:t>
                      </a:r>
                      <a:r>
                        <a:rPr lang="ru-RU" sz="9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граждан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223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26360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2" t="26169" r="1461" b="15265"/>
          <a:stretch/>
        </p:blipFill>
        <p:spPr>
          <a:xfrm>
            <a:off x="6534516" y="3000963"/>
            <a:ext cx="2367030" cy="2397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27414" r="48941" b="21495"/>
          <a:stretch/>
        </p:blipFill>
        <p:spPr>
          <a:xfrm>
            <a:off x="179462" y="2939240"/>
            <a:ext cx="2476677" cy="1949016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4370" y="361338"/>
            <a:ext cx="8229600" cy="607506"/>
          </a:xfrm>
          <a:effectLst/>
        </p:spPr>
        <p:txBody>
          <a:bodyPr>
            <a:noAutofit/>
          </a:bodyPr>
          <a:lstStyle/>
          <a:p>
            <a:pPr algn="ctr" defTabSz="1072074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РАСХОДЫ НА СОЦИАЛЬНУЮ ПОДДЕРЖКУ ОТДЕЛЬНЫХ КАТЕГОРИЙ ГРАЖДАН В </a:t>
            </a:r>
            <a:r>
              <a:rPr lang="en-US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202</a:t>
            </a:r>
            <a:r>
              <a:rPr lang="ru-RU" sz="1846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5 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ГОДУ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0965" y="968844"/>
            <a:ext cx="8275027" cy="463929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89632">
              <a:spcBef>
                <a:spcPts val="0"/>
              </a:spcBef>
              <a:defRPr/>
            </a:pPr>
            <a:r>
              <a:rPr lang="ru-RU" sz="2031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46" b="1" dirty="0">
                <a:ln w="9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  <a:t>ОБЕСПЕЧЕНИЕ БЕСПЛАТНЫМ ПИТАНИЕМ ДЕТЕЙ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859809" y="1733266"/>
          <a:ext cx="7438030" cy="446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824962" y="2114107"/>
            <a:ext cx="1490237" cy="5863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43 166,30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35200" y="2125820"/>
            <a:ext cx="1490237" cy="5863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67 016,20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24961" y="5248989"/>
            <a:ext cx="1490237" cy="5863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4 174,29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35201" y="5248988"/>
            <a:ext cx="1490237" cy="5863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128 266,35</a:t>
            </a:r>
          </a:p>
        </p:txBody>
      </p:sp>
      <p:sp>
        <p:nvSpPr>
          <p:cNvPr id="17" name="Овал 16"/>
          <p:cNvSpPr/>
          <p:nvPr/>
        </p:nvSpPr>
        <p:spPr>
          <a:xfrm>
            <a:off x="577824" y="1616858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240" y="1783115"/>
            <a:ext cx="87119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7 727</a:t>
            </a:r>
          </a:p>
        </p:txBody>
      </p:sp>
      <p:sp>
        <p:nvSpPr>
          <p:cNvPr id="19" name="Овал 18"/>
          <p:cNvSpPr/>
          <p:nvPr/>
        </p:nvSpPr>
        <p:spPr>
          <a:xfrm>
            <a:off x="7795802" y="1699884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28499" y="1860345"/>
            <a:ext cx="87119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3 579</a:t>
            </a:r>
          </a:p>
        </p:txBody>
      </p:sp>
      <p:sp>
        <p:nvSpPr>
          <p:cNvPr id="22" name="Овал 21"/>
          <p:cNvSpPr/>
          <p:nvPr/>
        </p:nvSpPr>
        <p:spPr>
          <a:xfrm>
            <a:off x="7780012" y="5781577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031" y="5958548"/>
            <a:ext cx="87119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442</a:t>
            </a:r>
          </a:p>
        </p:txBody>
      </p:sp>
      <p:sp>
        <p:nvSpPr>
          <p:cNvPr id="24" name="Овал 23"/>
          <p:cNvSpPr/>
          <p:nvPr/>
        </p:nvSpPr>
        <p:spPr>
          <a:xfrm>
            <a:off x="584404" y="5748972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3240" y="5958548"/>
            <a:ext cx="945778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9 599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73467" y="1355009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259" y="1991856"/>
            <a:ext cx="756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3713" y="6152142"/>
            <a:ext cx="683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54477" y="2083483"/>
            <a:ext cx="683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17280" y="6152142"/>
            <a:ext cx="716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9687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https://shmr.ru/upload/iblock/979/19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64" b="10724"/>
          <a:stretch/>
        </p:blipFill>
        <p:spPr bwMode="auto">
          <a:xfrm>
            <a:off x="2973937" y="2948299"/>
            <a:ext cx="6315342" cy="419675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Схема 2"/>
          <p:cNvGraphicFramePr/>
          <p:nvPr/>
        </p:nvGraphicFramePr>
        <p:xfrm>
          <a:off x="362138" y="3365391"/>
          <a:ext cx="3210003" cy="367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AutoShape 4" descr="https://top-fon.com/uploads/posts/2023-01/1674689586_top-fon-com-p-foni-dlya-prezentatsii-po-narodnoi-kulture-148.jpg"/>
          <p:cNvSpPr>
            <a:spLocks noChangeAspect="1" noChangeArrowheads="1"/>
          </p:cNvSpPr>
          <p:nvPr/>
        </p:nvSpPr>
        <p:spPr bwMode="auto">
          <a:xfrm>
            <a:off x="97393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425"/>
          </a:p>
        </p:txBody>
      </p:sp>
      <p:sp>
        <p:nvSpPr>
          <p:cNvPr id="13" name="TextBox 12"/>
          <p:cNvSpPr txBox="1"/>
          <p:nvPr/>
        </p:nvSpPr>
        <p:spPr>
          <a:xfrm>
            <a:off x="3056395" y="3570686"/>
            <a:ext cx="435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8762" y="4162095"/>
            <a:ext cx="435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8762" y="5374297"/>
            <a:ext cx="435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6395" y="6012930"/>
            <a:ext cx="435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2075" y="4800728"/>
            <a:ext cx="435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2290" y="374757"/>
            <a:ext cx="8778240" cy="60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РАСХОДЫ БЮДЖЕТА ШПАКОВСКОГО МУНИЦИПАЛЬНОГО ОКРУГА </a:t>
            </a:r>
            <a:endParaRPr lang="en-US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СФЕРЕ КУЛЬТУРЫ В 2025 ГОДУ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103592"/>
              </p:ext>
            </p:extLst>
          </p:nvPr>
        </p:nvGraphicFramePr>
        <p:xfrm>
          <a:off x="202290" y="1110922"/>
          <a:ext cx="8705705" cy="20785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10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87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финансового обеспечения по годам (тыс.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рублей)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6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(уточненный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 исполнения)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173 191,27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239 570,55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232 498,15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156 683,21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222 914,58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216 069,22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16 508,06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16 655,97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16 428,93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05057" y="3646566"/>
            <a:ext cx="4477461" cy="2616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проведено 47 окружных мероприятий</a:t>
            </a:r>
            <a:r>
              <a:rPr lang="en-US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открыт Сквер героев специальной военной операции (г. Михайловск)</a:t>
            </a:r>
            <a:r>
              <a:rPr lang="en-US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открыто 12 мемориальных табличек памяти участников специальной военной операции</a:t>
            </a:r>
            <a:r>
              <a:rPr lang="en-US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охват библиотечной системы: 20 сельских поселений и 4 филиала в г. Михайловске</a:t>
            </a:r>
            <a:r>
              <a:rPr lang="en-US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музеем проведено 228 экскурсии и 27 выставок</a:t>
            </a:r>
            <a:r>
              <a:rPr lang="en-US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54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290" y="374757"/>
            <a:ext cx="8778240" cy="60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РАСХОДЫ БЮДЖЕТА ШПАКОВСКОГО МУНИЦИПАЛЬНОГО ОКРУГА </a:t>
            </a:r>
            <a:endParaRPr lang="en-US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СФЕРЕ ФИЗИЧЕСКОЙ КУЛЬТУРЫ И СПОРТА В 2025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5654" y="1102376"/>
          <a:ext cx="8531512" cy="24906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0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4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87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финансового обеспечения по годам (тыс.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рублей)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6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(уточненный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 исполнения)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39 104,24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55 793,27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55 641,13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9 202,01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12 901,88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12  844,37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25 283,62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37 937,45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37 937,45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4 618,61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4 953,93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4 859,31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24545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5654" y="3662167"/>
            <a:ext cx="853151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в Шпаковском муниципальном округе проведено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188 физкультурно-оздоровительных и спортивных мероприятий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(99 окружных и 89 в территориальных отделах).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Сборные команды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округа приняли участие в 83 региональных и 35 всероссийских соревнованиях, заняли первые и призовые места по различным видам спорта.</a:t>
            </a:r>
            <a:endParaRPr lang="ru-RU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91" y="5083753"/>
            <a:ext cx="2732090" cy="1546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1" y="5083753"/>
            <a:ext cx="2944020" cy="1546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21" y="5083753"/>
            <a:ext cx="2666995" cy="15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5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6136140" y="5741604"/>
            <a:ext cx="1182479" cy="524145"/>
            <a:chOff x="4144360" y="2672548"/>
            <a:chExt cx="1327308" cy="684695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0" name="TextBox 29"/>
            <p:cNvSpPr txBox="1"/>
            <p:nvPr/>
          </p:nvSpPr>
          <p:spPr>
            <a:xfrm>
              <a:off x="4174761" y="2672548"/>
              <a:ext cx="1242099" cy="4895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6 803</a:t>
              </a: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воспитанников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144360" y="2705492"/>
              <a:ext cx="1327308" cy="651751"/>
            </a:xfrm>
            <a:prstGeom prst="rect">
              <a:avLst/>
            </a:prstGeom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Группа 18"/>
          <p:cNvGrpSpPr/>
          <p:nvPr/>
        </p:nvGrpSpPr>
        <p:grpSpPr>
          <a:xfrm>
            <a:off x="6136142" y="5035651"/>
            <a:ext cx="1182479" cy="493805"/>
            <a:chOff x="4144360" y="2705492"/>
            <a:chExt cx="1327308" cy="65175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2" name="Прямоугольник 21"/>
            <p:cNvSpPr/>
            <p:nvPr/>
          </p:nvSpPr>
          <p:spPr>
            <a:xfrm>
              <a:off x="4144360" y="2705492"/>
              <a:ext cx="1327308" cy="651751"/>
            </a:xfrm>
            <a:prstGeom prst="rect">
              <a:avLst/>
            </a:prstGeom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4186964" y="2705492"/>
              <a:ext cx="1242099" cy="4895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 </a:t>
              </a:r>
              <a:r>
                <a:rPr lang="ru-RU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705</a:t>
              </a: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воспитанников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136141" y="4329534"/>
            <a:ext cx="1182479" cy="493805"/>
            <a:chOff x="4144360" y="2705492"/>
            <a:chExt cx="1327308" cy="65175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Прямоугольник 15"/>
            <p:cNvSpPr/>
            <p:nvPr/>
          </p:nvSpPr>
          <p:spPr>
            <a:xfrm>
              <a:off x="4144360" y="2705492"/>
              <a:ext cx="1327308" cy="651751"/>
            </a:xfrm>
            <a:prstGeom prst="rect">
              <a:avLst/>
            </a:prstGeom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4186964" y="2705492"/>
              <a:ext cx="1242099" cy="4895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ru-RU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226</a:t>
              </a:r>
              <a:endParaRPr lang="ru-RU" sz="105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воспитанников</a:t>
              </a:r>
            </a:p>
          </p:txBody>
        </p:sp>
      </p:grpSp>
      <p:sp>
        <p:nvSpPr>
          <p:cNvPr id="20" name="Выноска со стрелкой вправо 19"/>
          <p:cNvSpPr/>
          <p:nvPr/>
        </p:nvSpPr>
        <p:spPr>
          <a:xfrm>
            <a:off x="2233763" y="4228694"/>
            <a:ext cx="1974081" cy="2037220"/>
          </a:xfrm>
          <a:prstGeom prst="rightArrow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428841"/>
              </p:ext>
            </p:extLst>
          </p:nvPr>
        </p:nvGraphicFramePr>
        <p:xfrm>
          <a:off x="310394" y="1006464"/>
          <a:ext cx="8565158" cy="30120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2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2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960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финансового обеспечения по годам (тыс. рублей)</a:t>
                      </a:r>
                      <a:endParaRPr lang="ru-RU" sz="12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2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(уточненный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 исполнения)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3 617 448,18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3 160 796,16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3 145 183,16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942 507,72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1 140 664,63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1 137</a:t>
                      </a:r>
                      <a:r>
                        <a:rPr lang="ru-RU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983,71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2 452 230,41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1 805 747,61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1 793 216,95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156 498,05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136 774,95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136 674,69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4 571,55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5 215,70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5 215,70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61 640,45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72 393,27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72 092,11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2290" y="296935"/>
            <a:ext cx="8778240" cy="60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РАСХОДЫ БЮДЖЕТА ШПАКОВСКОГО МУНИЦИПАЛЬНОГО ОКРУГА </a:t>
            </a:r>
            <a:endParaRPr lang="en-US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СФЕРЕ ОБРАЗОВАНИЯ И МОЛОДЕЖНОЙ ПОЛИТИКИ В 2025 ГОДУ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89383878"/>
              </p:ext>
            </p:extLst>
          </p:nvPr>
        </p:nvGraphicFramePr>
        <p:xfrm>
          <a:off x="128689" y="4507747"/>
          <a:ext cx="2105074" cy="205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524" y="4145550"/>
            <a:ext cx="2287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 (рублей)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794759" y="5358213"/>
            <a:ext cx="752030" cy="2307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/>
        </p:nvGraphicFramePr>
        <p:xfrm>
          <a:off x="3809580" y="4145550"/>
          <a:ext cx="2714694" cy="2196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7390352" y="4263943"/>
            <a:ext cx="1389901" cy="2037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 оказано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 видов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услуг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образования*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21210" y="4228694"/>
            <a:ext cx="327945" cy="56566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21210" y="4951235"/>
            <a:ext cx="327945" cy="5418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21210" y="5662663"/>
            <a:ext cx="327945" cy="50954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334908" y="4370824"/>
            <a:ext cx="1085316" cy="8812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2567" y="6447721"/>
            <a:ext cx="8943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Образовательными организациями Шпаковского муниципального округа установленное в 2025 году муниципальное задание выполнено на 100%</a:t>
            </a:r>
          </a:p>
        </p:txBody>
      </p:sp>
    </p:spTree>
    <p:extLst>
      <p:ext uri="{BB962C8B-B14F-4D97-AF65-F5344CB8AC3E}">
        <p14:creationId xmlns:p14="http://schemas.microsoft.com/office/powerpoint/2010/main" val="1740181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0301" y="6039075"/>
            <a:ext cx="5018440" cy="269840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algn="r" defTabSz="989632">
              <a:tabLst>
                <a:tab pos="415905" algn="l"/>
              </a:tabLst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6775" y="421947"/>
            <a:ext cx="8481966" cy="60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295" tIns="47648" rIns="95295" bIns="47648">
            <a:spAutoFit/>
          </a:bodyPr>
          <a:lstStyle>
            <a:defPPr>
              <a:defRPr lang="ru-RU"/>
            </a:defPPr>
            <a:lvl1pPr lvl="0" algn="ctr" defTabSz="1072074">
              <a:lnSpc>
                <a:spcPct val="90000"/>
              </a:lnSpc>
              <a:spcBef>
                <a:spcPts val="0"/>
              </a:spcBef>
              <a:defRPr sz="20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  <a:cs typeface="+mn-cs"/>
              </a:defRPr>
            </a:lvl1pPr>
          </a:lstStyle>
          <a:p>
            <a:r>
              <a:rPr lang="ru-RU" sz="1846" dirty="0"/>
              <a:t>СВЕДЕНИЯ ОБ ОБЩЕСТВЕННО ЗНАЧИМЫХ ПРОЕКТАХ -</a:t>
            </a:r>
          </a:p>
          <a:p>
            <a:r>
              <a:rPr lang="ru-RU" sz="1846" dirty="0"/>
              <a:t>СТРОИТЕЛЬСТВО ОБЪЕКТОВ УЧРЕЖДЕНИЙ ОБРАЗОВАНИЯ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37888562"/>
              </p:ext>
            </p:extLst>
          </p:nvPr>
        </p:nvGraphicFramePr>
        <p:xfrm>
          <a:off x="-1102852" y="1081024"/>
          <a:ext cx="6096000" cy="520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531103" y="1131653"/>
            <a:ext cx="5182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1498">
              <a:tabLst>
                <a:tab pos="449464" algn="l"/>
              </a:tabLs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виду значительного прироста численности постоянного населения на территории Шпаковского округа, начиная с 2015 года приоритетным направлением расходов бюджета является строительство объектов образования. За период 2015-2024 годов построено и приобретено в муниципальную собственность 9 объектов. В 2025 году в рамках регионального проекта «Поддержка семьи» начато строительство дошкольного образовательного учреждения на 300 мест по адресу: г. Михайловск, ул. Ботаническая, д. 34/1.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31103" y="5953896"/>
            <a:ext cx="5558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1498">
              <a:tabLst>
                <a:tab pos="449464" algn="l"/>
              </a:tabLs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строительно-монтажных работ – до 30 июля 2027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2" name="AutoShape 2" descr="C:\Users\Tarusova_DV\Desktop\61c461feeb5cc7ba6d42304cbf8240abe4d104e82034eabd1d2d12d616ca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C:\Users\Tarusova_DV\Desktop\61c461feeb5cc7ba6d42304cbf8240abe4d104e82034eabd1d2d12d616ca (2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45" y="2861059"/>
            <a:ext cx="4991100" cy="28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носка со стрелкой вниз 14"/>
          <p:cNvSpPr/>
          <p:nvPr/>
        </p:nvSpPr>
        <p:spPr>
          <a:xfrm>
            <a:off x="3349495" y="2198116"/>
            <a:ext cx="2416153" cy="1117569"/>
          </a:xfrm>
          <a:prstGeom prst="downArrowCallou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623 096,94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23217" y="326683"/>
            <a:ext cx="8481966" cy="60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295" tIns="47648" rIns="95295" bIns="47648">
            <a:spAutoFit/>
          </a:bodyPr>
          <a:lstStyle>
            <a:defPPr>
              <a:defRPr lang="ru-RU"/>
            </a:defPPr>
            <a:lvl1pPr lvl="0" algn="ctr" defTabSz="1072074">
              <a:lnSpc>
                <a:spcPct val="90000"/>
              </a:lnSpc>
              <a:spcBef>
                <a:spcPts val="0"/>
              </a:spcBef>
              <a:defRPr sz="20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  <a:cs typeface="+mn-cs"/>
              </a:defRPr>
            </a:lvl1pPr>
          </a:lstStyle>
          <a:p>
            <a:r>
              <a:rPr lang="ru-RU" sz="1846" dirty="0"/>
              <a:t>СВЕДЕНИЯ ОБ ОБЩЕСТВЕННО ЗНАЧИМЫХ ПРОЕКТАХ -</a:t>
            </a:r>
          </a:p>
          <a:p>
            <a:r>
              <a:rPr lang="ru-RU" sz="1846" dirty="0"/>
              <a:t>СТРОИТЕЛЬСТВО ОБЪЕКТОВ УЧРЕЖДЕНИЙ ОБРАЗОВАНИЯ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367888" y="3346642"/>
          <a:ext cx="4460925" cy="1250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75113" y="3103294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16" name="Лента лицом вверх 15"/>
          <p:cNvSpPr/>
          <p:nvPr/>
        </p:nvSpPr>
        <p:spPr>
          <a:xfrm>
            <a:off x="244581" y="1000113"/>
            <a:ext cx="8676580" cy="84417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 г. Михайловске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Ботаническая, 34/1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52255" y="6300823"/>
            <a:ext cx="6309839" cy="431422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algn="r" defTabSz="989632">
              <a:tabLst>
                <a:tab pos="415905" algn="l"/>
              </a:tabLst>
              <a:defRPr/>
            </a:pPr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 defTabSz="911498">
              <a:tabLst>
                <a:tab pos="449464" algn="l"/>
              </a:tabLst>
            </a:pPr>
            <a:r>
              <a:rPr lang="ru-RU" sz="10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строительно-монтажных работ – до 30 июля 2027 года</a:t>
            </a:r>
          </a:p>
        </p:txBody>
      </p:sp>
      <p:sp>
        <p:nvSpPr>
          <p:cNvPr id="18" name="Блок-схема: типовой процесс 17"/>
          <p:cNvSpPr/>
          <p:nvPr/>
        </p:nvSpPr>
        <p:spPr>
          <a:xfrm>
            <a:off x="3691530" y="1721160"/>
            <a:ext cx="1732085" cy="378069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300 мест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35" y="1883841"/>
            <a:ext cx="2202959" cy="1406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7" y="1891435"/>
            <a:ext cx="2507919" cy="14169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68" y="4967940"/>
            <a:ext cx="2357930" cy="15539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" y="5012104"/>
            <a:ext cx="2398329" cy="152178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676046" y="5501154"/>
            <a:ext cx="3812932" cy="1015380"/>
            <a:chOff x="0" y="0"/>
            <a:chExt cx="4495087" cy="13332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4495087" cy="133320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0" y="0"/>
              <a:ext cx="4495087" cy="719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15646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8" name="Выноска со стрелкой вниз 27"/>
          <p:cNvSpPr/>
          <p:nvPr/>
        </p:nvSpPr>
        <p:spPr>
          <a:xfrm>
            <a:off x="3518551" y="4705712"/>
            <a:ext cx="2244066" cy="717095"/>
          </a:xfrm>
          <a:prstGeom prst="downArrowCallou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"/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"/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lvl="0" algn="ctr" fontAlgn="b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178 191,90)</a:t>
            </a:r>
            <a:endParaRPr lang="ru-RU" sz="1600" dirty="0">
              <a:solidFill>
                <a:schemeClr val="tx1"/>
              </a:solidFill>
            </a:endParaRPr>
          </a:p>
          <a:p>
            <a:pPr algn="ctr" fontAlgn="b"/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624511" y="5440907"/>
            <a:ext cx="1325836" cy="520113"/>
            <a:chOff x="-123367" y="51873"/>
            <a:chExt cx="1436527" cy="7288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Прямоугольник 29"/>
            <p:cNvSpPr/>
            <p:nvPr/>
          </p:nvSpPr>
          <p:spPr>
            <a:xfrm>
              <a:off x="-123367" y="51873"/>
              <a:ext cx="1436527" cy="728843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/>
            <p:nvPr/>
          </p:nvSpPr>
          <p:spPr>
            <a:xfrm>
              <a:off x="-101744" y="109431"/>
              <a:ext cx="1307551" cy="56594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tabLst>
                  <a:tab pos="179388" algn="l"/>
                </a:tabLst>
              </a:pPr>
              <a:r>
                <a:rPr lang="ru-RU" sz="1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федеральный бюджет </a:t>
              </a:r>
            </a:p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tabLst>
                  <a:tab pos="179388" algn="l"/>
                </a:tabLst>
              </a:pPr>
              <a:r>
                <a:rPr lang="ru-RU" sz="1400" b="1" u="none" strike="noStrike" kern="1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44 471,40</a:t>
              </a: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857553" y="5643323"/>
            <a:ext cx="1576262" cy="512115"/>
            <a:chOff x="1316791" y="450418"/>
            <a:chExt cx="1707656" cy="71219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3" name="Прямоугольник 32"/>
            <p:cNvSpPr/>
            <p:nvPr/>
          </p:nvSpPr>
          <p:spPr>
            <a:xfrm>
              <a:off x="1422359" y="490236"/>
              <a:ext cx="1602088" cy="672379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TextBox 33"/>
            <p:cNvSpPr txBox="1"/>
            <p:nvPr/>
          </p:nvSpPr>
          <p:spPr>
            <a:xfrm>
              <a:off x="1316791" y="450418"/>
              <a:ext cx="1696606" cy="67935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179388" algn="l"/>
                </a:tabLst>
              </a:pPr>
              <a:r>
                <a:rPr lang="ru-RU" sz="1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краевой бюджет</a:t>
              </a:r>
            </a:p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179388" algn="l"/>
                </a:tabLst>
              </a:pPr>
              <a:r>
                <a:rPr lang="ru-RU" sz="1400" b="1" u="none" strike="noStrike" kern="1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132 342,87</a:t>
              </a: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132066" y="5988678"/>
            <a:ext cx="1473056" cy="588103"/>
            <a:chOff x="2822642" y="698318"/>
            <a:chExt cx="1710806" cy="7566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Прямоугольник 35"/>
            <p:cNvSpPr/>
            <p:nvPr/>
          </p:nvSpPr>
          <p:spPr>
            <a:xfrm>
              <a:off x="3039400" y="698318"/>
              <a:ext cx="1455686" cy="666878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/>
            <p:cNvSpPr txBox="1"/>
            <p:nvPr/>
          </p:nvSpPr>
          <p:spPr>
            <a:xfrm>
              <a:off x="2822642" y="698318"/>
              <a:ext cx="1710806" cy="756600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179388" algn="l"/>
                </a:tabLst>
              </a:pPr>
              <a:r>
                <a:rPr lang="ru-RU" sz="1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</a:t>
              </a:r>
            </a:p>
            <a:p>
              <a:pPr marL="179388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179388" algn="l"/>
                </a:tabLst>
              </a:pPr>
              <a:r>
                <a:rPr lang="ru-RU" sz="1400" b="1" u="none" strike="noStrike" kern="1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1 377,63</a:t>
              </a: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273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40" y="1797602"/>
            <a:ext cx="4142866" cy="32167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1107" y="2010677"/>
            <a:ext cx="2931206" cy="10508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План – 403 100,97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5C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Факт – 368 017,59</a:t>
            </a:r>
            <a:endParaRPr lang="ru-RU" sz="12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3304013702"/>
              </p:ext>
            </p:extLst>
          </p:nvPr>
        </p:nvGraphicFramePr>
        <p:xfrm>
          <a:off x="215793" y="5267934"/>
          <a:ext cx="2976530" cy="129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113907054"/>
              </p:ext>
            </p:extLst>
          </p:nvPr>
        </p:nvGraphicFramePr>
        <p:xfrm>
          <a:off x="432412" y="2220548"/>
          <a:ext cx="2182802" cy="113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2" name="Схема 31"/>
          <p:cNvGraphicFramePr/>
          <p:nvPr/>
        </p:nvGraphicFramePr>
        <p:xfrm>
          <a:off x="6569454" y="1982713"/>
          <a:ext cx="2035707" cy="116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434316684"/>
              </p:ext>
            </p:extLst>
          </p:nvPr>
        </p:nvGraphicFramePr>
        <p:xfrm>
          <a:off x="6642793" y="4079926"/>
          <a:ext cx="2035707" cy="116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530791589"/>
              </p:ext>
            </p:extLst>
          </p:nvPr>
        </p:nvGraphicFramePr>
        <p:xfrm>
          <a:off x="335835" y="3837292"/>
          <a:ext cx="2035707" cy="116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3330" y="328553"/>
            <a:ext cx="8778240" cy="859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РАСХОДЫ БЮДЖЕТА ШПАКОВСКОГО МУНИЦИПАЛЬНОГО ОКРУГА </a:t>
            </a:r>
            <a:endParaRPr lang="en-US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СФЕРЕ БЛАГОУСТРОЙСТВА </a:t>
            </a:r>
          </a:p>
          <a:p>
            <a:pPr algn="ctr" defTabSz="1072074">
              <a:lnSpc>
                <a:spcPct val="90000"/>
              </a:lnSpc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И ЖИЛИЩНО-КОММУНАЛЬНОГО ХОЗЯЙСТВА В 2025 ГОДУ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99133" y="1444652"/>
            <a:ext cx="2102264" cy="1300984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55623" y="55932"/>
              <a:ext cx="1028191" cy="10968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Уличное освещение и мероприятия по энергосбережению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2720" y="3727002"/>
            <a:ext cx="2102265" cy="628164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55623" y="55932"/>
              <a:ext cx="1028191" cy="10968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Озеленение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85467" y="1469063"/>
            <a:ext cx="2102265" cy="1027300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55623" y="55932"/>
              <a:ext cx="1028191" cy="10968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Содержание мест захоронения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578845" y="3474064"/>
            <a:ext cx="2179148" cy="1114532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55623" y="27925"/>
              <a:ext cx="1028191" cy="11248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Прочие мероприятия по благоустройству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096288" y="5294613"/>
            <a:ext cx="2102265" cy="1211196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55623" y="55932"/>
              <a:ext cx="1028191" cy="10968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Проекты развития территорий (местные инициативы)</a:t>
              </a:r>
            </a:p>
          </p:txBody>
        </p:sp>
      </p:grpSp>
      <p:sp>
        <p:nvSpPr>
          <p:cNvPr id="39" name="Овал 38"/>
          <p:cNvSpPr/>
          <p:nvPr/>
        </p:nvSpPr>
        <p:spPr>
          <a:xfrm>
            <a:off x="5486791" y="2195210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35278" y="2388804"/>
            <a:ext cx="87119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91,30%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28657" y="3212595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84,54%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32293" y="4837608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65699" y="2982620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96,44%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14991" y="5063275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95,50%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1387" y="6375004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97176" y="1163556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877343076"/>
              </p:ext>
            </p:extLst>
          </p:nvPr>
        </p:nvGraphicFramePr>
        <p:xfrm>
          <a:off x="3750544" y="5232343"/>
          <a:ext cx="2976530" cy="129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5675941" y="5323433"/>
            <a:ext cx="2102265" cy="1211196"/>
            <a:chOff x="0" y="309"/>
            <a:chExt cx="1139437" cy="12081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0" y="309"/>
              <a:ext cx="1139437" cy="120812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 txBox="1"/>
            <p:nvPr/>
          </p:nvSpPr>
          <p:spPr>
            <a:xfrm>
              <a:off x="55623" y="55932"/>
              <a:ext cx="1028191" cy="10968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Комфортная городская среда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084038" y="6365744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065268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ая выноска 12"/>
          <p:cNvSpPr/>
          <p:nvPr/>
        </p:nvSpPr>
        <p:spPr>
          <a:xfrm>
            <a:off x="167389" y="3274457"/>
            <a:ext cx="8662712" cy="3358355"/>
          </a:xfrm>
          <a:prstGeom prst="wedgeRectCallout">
            <a:avLst>
              <a:gd name="adj1" fmla="val 47133"/>
              <a:gd name="adj2" fmla="val -487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3" name="Прямоугольник 2"/>
          <p:cNvSpPr/>
          <p:nvPr/>
        </p:nvSpPr>
        <p:spPr>
          <a:xfrm>
            <a:off x="196362" y="3319322"/>
            <a:ext cx="86337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15593" algn="just"/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Шпаковского муниципального округа с 2017 года продолжается реализация проектов развития территорий, основанных на местных инициативах, а также практика инициативного бюджетирования. На сегодняшний день в округе уже реализовано 42 проекта (из них в 2025 году - 5 проектов), связанных с благоустройством территории населенных пунктов, спортивных объектов и объектов мест массового отдыха, на что было направлено более 91 млн. рублей. 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96362" y="373641"/>
            <a:ext cx="8947638" cy="65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1" tIns="42200" rIns="84401" bIns="42200">
            <a:spAutoFit/>
          </a:bodyPr>
          <a:lstStyle/>
          <a:p>
            <a:pPr algn="ctr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РЕАЛИЗАЦИЯ ИНИЦИАТИВНЫХ ПРОЕКТОВ В ШПАКОВСКОМ МУНИЦИПАЛЬНОМ ОКРУГЕ СТАВРОПОЛЬСКОГО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6589" y="1388379"/>
            <a:ext cx="2883030" cy="15695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1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2017-2025</a:t>
            </a:r>
          </a:p>
          <a:p>
            <a:pPr algn="ctr"/>
            <a:r>
              <a:rPr lang="ru-RU" sz="221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реализовано </a:t>
            </a:r>
          </a:p>
          <a:p>
            <a:pPr algn="ctr"/>
            <a:r>
              <a:rPr lang="ru-RU" sz="221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42 ПРОЕКТА,</a:t>
            </a:r>
          </a:p>
          <a:p>
            <a:pPr algn="ctr"/>
            <a:r>
              <a:rPr lang="ru-RU" sz="2954" b="1" dirty="0">
                <a:latin typeface="Times New Roman" pitchFamily="18" charset="0"/>
                <a:cs typeface="Times New Roman" pitchFamily="18" charset="0"/>
              </a:rPr>
              <a:t>91 341,16 </a:t>
            </a:r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7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706900" y="4422153"/>
            <a:ext cx="2697996" cy="1960300"/>
          </a:xfrm>
          <a:prstGeom prst="wedgeRectCallout">
            <a:avLst>
              <a:gd name="adj1" fmla="val 47133"/>
              <a:gd name="adj2" fmla="val -487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11" name="Прямоугольник 10"/>
          <p:cNvSpPr/>
          <p:nvPr/>
        </p:nvSpPr>
        <p:spPr>
          <a:xfrm>
            <a:off x="1051909" y="4695479"/>
            <a:ext cx="2015576" cy="7740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1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2025 г.</a:t>
            </a:r>
          </a:p>
          <a:p>
            <a:pPr algn="ctr"/>
            <a:r>
              <a:rPr lang="ru-RU" sz="221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 проектов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5440" y="5624149"/>
            <a:ext cx="1852045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2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5 290,31</a:t>
            </a:r>
            <a:endParaRPr lang="ru-RU" sz="2954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436407397"/>
              </p:ext>
            </p:extLst>
          </p:nvPr>
        </p:nvGraphicFramePr>
        <p:xfrm>
          <a:off x="3789619" y="4258612"/>
          <a:ext cx="2298656" cy="224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2589470" y="4277676"/>
            <a:ext cx="1111321" cy="2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8" b="1" dirty="0">
                <a:latin typeface="Times New Roman" pitchFamily="18" charset="0"/>
                <a:cs typeface="Times New Roman" pitchFamily="18" charset="0"/>
              </a:rPr>
              <a:t>(тыс. рублей)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843730871"/>
              </p:ext>
            </p:extLst>
          </p:nvPr>
        </p:nvGraphicFramePr>
        <p:xfrm>
          <a:off x="6265931" y="4297009"/>
          <a:ext cx="2251645" cy="221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298649" y="1098439"/>
            <a:ext cx="39345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проектов, основанных на местных инициативах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87 327,61 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8649" y="2185572"/>
            <a:ext cx="39345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проекта, основанных на инициативном бюджетировании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4 013,55 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4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99" y="637306"/>
            <a:ext cx="5051638" cy="1008645"/>
          </a:xfrm>
        </p:spPr>
        <p:txBody>
          <a:bodyPr rtlCol="0">
            <a:noAutofit/>
          </a:bodyPr>
          <a:lstStyle/>
          <a:p>
            <a:pPr algn="ctr" defTabSz="840282">
              <a:defRPr/>
            </a:pPr>
            <a:r>
              <a:rPr lang="ru-RU" sz="2585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62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ШПАКОВСКИЙ МУНИЦИПАЛЬНЫЙ ОКРУГ СТАВРОПОЛЬСКОГО КРАЯ</a:t>
            </a:r>
            <a:br>
              <a:rPr lang="ru-RU" sz="1662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8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и общая информация</a:t>
            </a:r>
          </a:p>
        </p:txBody>
      </p:sp>
      <p:sp>
        <p:nvSpPr>
          <p:cNvPr id="83970" name="Объект 2"/>
          <p:cNvSpPr>
            <a:spLocks noGrp="1"/>
          </p:cNvSpPr>
          <p:nvPr>
            <p:ph idx="1"/>
          </p:nvPr>
        </p:nvSpPr>
        <p:spPr>
          <a:xfrm>
            <a:off x="5103751" y="637305"/>
            <a:ext cx="3788729" cy="5716327"/>
          </a:xfrm>
        </p:spPr>
        <p:txBody>
          <a:bodyPr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413249" algn="just">
              <a:spcBef>
                <a:spcPct val="0"/>
              </a:spcBef>
              <a:buNone/>
            </a:pP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Территорию Шпаковского муниципального округа составляют 12 территориальных отделов. Административный центр муниципального округа- г. Михайловск. Площадь округа составляет 236,3 тыс. га, в том числе сельхозугодий 188,3 тыс. га, из них пашни 99,9 тыс. га. Граничит с Андроповским, Кочубеевским,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Изобильненским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Труновским,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Грачевским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муниципальными округами Ставропольского края, а также с Краснодарским краем. Численность постоянного населения в среднем за 2025 год составила – </a:t>
            </a:r>
            <a:r>
              <a:rPr lang="ru-RU" sz="1292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166 170 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человек. В округе проживают представители более 100 национальностей, их основной состав - русские (85,2 %).</a:t>
            </a:r>
          </a:p>
          <a:p>
            <a:pPr marL="0" indent="413249" algn="just">
              <a:spcBef>
                <a:spcPct val="0"/>
              </a:spcBef>
              <a:buNone/>
            </a:pP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Шпаковский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округ занимает уникальное географическое положение. Располагается в самом центр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Предкавказья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является частью Главного водораздела мира, а именно точкой между бассейнами Каспийского и Черного морей, находится на равном от них расстоянии. В округе находятся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Сенгилеевское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Егорлыкское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водохранилища. Протекают реки Ташла, Егорлык, Татарка,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Мамайка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Янкуль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другие. Занимая центральную часть Ставропольской возвышенности,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Шпаковский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округ является самой высокой территорией на всей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Восточно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Европейской равнине. На территории округа расположена высшая точка Ставропольской возвышенности - гора </a:t>
            </a:r>
            <a:r>
              <a:rPr lang="ru-RU" sz="1292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Стрижамент</a:t>
            </a:r>
            <a:r>
              <a:rPr lang="ru-RU" sz="129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826498" algn="just">
              <a:spcBef>
                <a:spcPct val="0"/>
              </a:spcBef>
              <a:buNone/>
            </a:pPr>
            <a:endParaRPr lang="ru-RU" sz="1292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292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5" descr="карта Шпаковского района (2)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0" y="1900215"/>
            <a:ext cx="4785762" cy="4042993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552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3867" y="1736729"/>
            <a:ext cx="3692401" cy="2322491"/>
            <a:chOff x="673158" y="754074"/>
            <a:chExt cx="3062975" cy="1667176"/>
          </a:xfrm>
          <a:gradFill>
            <a:gsLst>
              <a:gs pos="0">
                <a:srgbClr val="5E9EFF"/>
              </a:gs>
              <a:gs pos="39999">
                <a:schemeClr val="bg1"/>
              </a:gs>
            </a:gsLst>
            <a:lin ang="2700000" scaled="1"/>
          </a:gradFill>
          <a:effectLst/>
        </p:grpSpPr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688980" y="754074"/>
              <a:ext cx="3031332" cy="306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Устройство детской площадки в х. </a:t>
              </a:r>
              <a:r>
                <a:rPr lang="ru-RU" sz="1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Верхнеегорлыкский</a:t>
              </a: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(ул. Шолохова</a:t>
              </a:r>
            </a:p>
          </p:txBody>
        </p:sp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673158" y="2153918"/>
              <a:ext cx="3062975" cy="267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1 319,96 тыс. рублей</a:t>
              </a:r>
            </a:p>
          </p:txBody>
        </p:sp>
      </p:grp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66786" y="152881"/>
            <a:ext cx="8947638" cy="8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1" tIns="42200" rIns="84401" bIns="42200">
            <a:spAutoFit/>
          </a:bodyPr>
          <a:lstStyle/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БЛАГОУСТРОЙСТВО ТЕРРИТОРИЙ И РЕАЛИЗАЦИЯ ИНИЦИАТИВНЫХ ПРОЕКТОВ </a:t>
            </a:r>
          </a:p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ШПАКОВСКОМ МУНИЦИПАЛЬНОМ ОКРУГЕ СТАВРОПОЛЬСКОГО КРАЯ</a:t>
            </a:r>
          </a:p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 В 2025 ГОДУ(основанных на местных инициативах)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694405" y="4246958"/>
            <a:ext cx="3692400" cy="2413340"/>
            <a:chOff x="657337" y="87050"/>
            <a:chExt cx="3062977" cy="1878024"/>
          </a:xfrm>
          <a:gradFill>
            <a:gsLst>
              <a:gs pos="0">
                <a:srgbClr val="5E9EFF"/>
              </a:gs>
              <a:gs pos="39999">
                <a:schemeClr val="bg1"/>
              </a:gs>
            </a:gsLst>
            <a:lin ang="2700000" scaled="1"/>
          </a:gradFill>
          <a:effectLst/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657337" y="87050"/>
              <a:ext cx="3062977" cy="34135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Ремонт детской площадки в с. </a:t>
              </a:r>
              <a:r>
                <a:rPr lang="ru-RU" sz="1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Сенгилеевское</a:t>
              </a:r>
              <a:endPara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657337" y="1711714"/>
              <a:ext cx="3062975" cy="2533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1 357,46 тыс. рублей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202409" y="1690627"/>
            <a:ext cx="3692397" cy="2344005"/>
            <a:chOff x="631755" y="711391"/>
            <a:chExt cx="3062975" cy="1701986"/>
          </a:xfrm>
          <a:gradFill>
            <a:gsLst>
              <a:gs pos="0">
                <a:srgbClr val="5E9EFF"/>
              </a:gs>
              <a:gs pos="39999">
                <a:schemeClr val="bg1"/>
              </a:gs>
            </a:gsLst>
            <a:lin ang="2700000" scaled="1"/>
          </a:gradFill>
          <a:effectLst/>
        </p:grpSpPr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31756" y="711391"/>
              <a:ext cx="3062974" cy="262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Устройство детской площадки в с. </a:t>
              </a:r>
              <a:r>
                <a:rPr lang="ru-RU" sz="1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Верхнерусское</a:t>
              </a: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(ул.50 лет Победы №32А)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31755" y="2178676"/>
              <a:ext cx="3062975" cy="2347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621,15 тыс. рублей</a:t>
              </a:r>
            </a:p>
          </p:txBody>
        </p:sp>
      </p:grpSp>
      <p:cxnSp>
        <p:nvCxnSpPr>
          <p:cNvPr id="22" name="Скругленная соединительная линия 21"/>
          <p:cNvCxnSpPr/>
          <p:nvPr/>
        </p:nvCxnSpPr>
        <p:spPr>
          <a:xfrm rot="5400000">
            <a:off x="3926883" y="2070844"/>
            <a:ext cx="405105" cy="21876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/>
          <p:nvPr/>
        </p:nvCxnSpPr>
        <p:spPr>
          <a:xfrm rot="16200000" flipH="1">
            <a:off x="4769773" y="2320321"/>
            <a:ext cx="450720" cy="23870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>
            <a:off x="4371721" y="3528727"/>
            <a:ext cx="405105" cy="21876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7" y="2196007"/>
            <a:ext cx="3692399" cy="1471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44" y="2073708"/>
            <a:ext cx="3697462" cy="1607458"/>
          </a:xfrm>
          <a:prstGeom prst="rect">
            <a:avLst/>
          </a:prstGeom>
        </p:spPr>
      </p:pic>
      <p:sp>
        <p:nvSpPr>
          <p:cNvPr id="26" name="10-конечная звезда 25"/>
          <p:cNvSpPr/>
          <p:nvPr/>
        </p:nvSpPr>
        <p:spPr>
          <a:xfrm>
            <a:off x="4825224" y="2722568"/>
            <a:ext cx="578520" cy="418054"/>
          </a:xfrm>
          <a:prstGeom prst="star10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0" name="10-конечная звезда 9"/>
          <p:cNvSpPr/>
          <p:nvPr/>
        </p:nvSpPr>
        <p:spPr>
          <a:xfrm>
            <a:off x="3685310" y="2385841"/>
            <a:ext cx="645257" cy="391201"/>
          </a:xfrm>
          <a:prstGeom prst="star10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09228" y="972645"/>
            <a:ext cx="1521151" cy="81770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Количество граждан, принявших участие </a:t>
            </a:r>
          </a:p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в процедурах выдвижения, отбора и реализации </a:t>
            </a:r>
          </a:p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данных проектов</a:t>
            </a:r>
            <a:endParaRPr lang="ru-RU" sz="1050" dirty="0">
              <a:ln w="900" cmpd="sng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05" y="4705234"/>
            <a:ext cx="3692399" cy="1638149"/>
          </a:xfrm>
          <a:prstGeom prst="rect">
            <a:avLst/>
          </a:prstGeom>
        </p:spPr>
      </p:pic>
      <p:sp>
        <p:nvSpPr>
          <p:cNvPr id="27" name="10-конечная звезда 26"/>
          <p:cNvSpPr/>
          <p:nvPr/>
        </p:nvSpPr>
        <p:spPr>
          <a:xfrm>
            <a:off x="4207915" y="3833608"/>
            <a:ext cx="636389" cy="410286"/>
          </a:xfrm>
          <a:prstGeom prst="star10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32593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66785" y="418617"/>
            <a:ext cx="8947638" cy="8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1" tIns="42200" rIns="84401" bIns="42200">
            <a:spAutoFit/>
          </a:bodyPr>
          <a:lstStyle/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БЛАГОУСТРОЙСТВО ТЕРРИТОРИЙ И РЕАЛИЗАЦИЯ ИНИЦИАТИВНЫХ ПРОЕКТОВ </a:t>
            </a:r>
          </a:p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ШПАКОВСКОМ МУНИЦИПАЛЬНОМ ОКРУГЕ СТАВРОПОЛЬСКОГО КРАЯ </a:t>
            </a:r>
          </a:p>
          <a:p>
            <a:pPr algn="ctr"/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В 2025 ГОДУ(основанных на инициативном бюджетировании)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105540" y="3045073"/>
            <a:ext cx="3706651" cy="2756811"/>
            <a:chOff x="607250" y="135745"/>
            <a:chExt cx="3074798" cy="1567587"/>
          </a:xfrm>
          <a:gradFill>
            <a:gsLst>
              <a:gs pos="0">
                <a:srgbClr val="5E9EFF"/>
              </a:gs>
              <a:gs pos="39999">
                <a:schemeClr val="bg1"/>
              </a:gs>
            </a:gsLst>
            <a:lin ang="2700000" scaled="1"/>
          </a:gradFill>
          <a:effectLst/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619074" y="135745"/>
              <a:ext cx="3062974" cy="349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Устройство тротуара и парковочных мест в х. </a:t>
              </a:r>
              <a:r>
                <a:rPr lang="ru-RU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Демино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(пер. Студенческий)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607250" y="1438720"/>
              <a:ext cx="3062975" cy="2646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766,44 тыс. рублей</a:t>
              </a:r>
            </a:p>
          </p:txBody>
        </p:sp>
      </p:grpSp>
      <p:cxnSp>
        <p:nvCxnSpPr>
          <p:cNvPr id="34" name="Скругленная соединительная линия 33"/>
          <p:cNvCxnSpPr/>
          <p:nvPr/>
        </p:nvCxnSpPr>
        <p:spPr>
          <a:xfrm rot="16200000" flipH="1">
            <a:off x="4640895" y="3176396"/>
            <a:ext cx="435971" cy="2036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60" y="3656510"/>
            <a:ext cx="3697461" cy="177286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666146" y="1598402"/>
            <a:ext cx="1663915" cy="102436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Количество граждан, принявших участие </a:t>
            </a:r>
          </a:p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в процедурах выдвижения, отбора и реализации </a:t>
            </a:r>
          </a:p>
          <a:p>
            <a:pPr algn="ctr">
              <a:lnSpc>
                <a:spcPts val="800"/>
              </a:lnSpc>
            </a:pPr>
            <a:r>
              <a:rPr lang="ru-RU" sz="1050" b="1" dirty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данных проектов</a:t>
            </a:r>
            <a:endParaRPr lang="ru-RU" sz="1050" dirty="0">
              <a:ln w="900" cmpd="sng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87039" y="2973931"/>
            <a:ext cx="3421872" cy="2845465"/>
            <a:chOff x="-1750862" y="-2042882"/>
            <a:chExt cx="2838564" cy="2214298"/>
          </a:xfrm>
          <a:gradFill>
            <a:gsLst>
              <a:gs pos="0">
                <a:srgbClr val="5E9EFF"/>
              </a:gs>
              <a:gs pos="39999">
                <a:schemeClr val="bg1"/>
              </a:gs>
            </a:gsLst>
            <a:lin ang="2700000" scaled="1"/>
          </a:gradFill>
          <a:effectLst/>
        </p:grpSpPr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-1750861" y="-2042882"/>
              <a:ext cx="2838563" cy="3371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Устройство детской площадки в ст. Новомарьевская (ул. Свердлова, з/у 4б/1)</a:t>
              </a: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-1750862" y="-281614"/>
              <a:ext cx="2838563" cy="45303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headEnd/>
              <a:tailEnd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1 225,31 тыс. рублей</a:t>
              </a: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9" y="3407223"/>
            <a:ext cx="3421871" cy="1788469"/>
          </a:xfrm>
          <a:prstGeom prst="rect">
            <a:avLst/>
          </a:prstGeom>
        </p:spPr>
      </p:pic>
      <p:sp>
        <p:nvSpPr>
          <p:cNvPr id="38" name="10-конечная звезда 37"/>
          <p:cNvSpPr/>
          <p:nvPr/>
        </p:nvSpPr>
        <p:spPr>
          <a:xfrm>
            <a:off x="4858880" y="3771912"/>
            <a:ext cx="626143" cy="430573"/>
          </a:xfrm>
          <a:prstGeom prst="star10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40" name="10-конечная звезда 39"/>
          <p:cNvSpPr/>
          <p:nvPr/>
        </p:nvSpPr>
        <p:spPr>
          <a:xfrm>
            <a:off x="3517108" y="3488406"/>
            <a:ext cx="636389" cy="410286"/>
          </a:xfrm>
          <a:prstGeom prst="star10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cxnSp>
        <p:nvCxnSpPr>
          <p:cNvPr id="39" name="Скругленная соединительная линия 38"/>
          <p:cNvCxnSpPr/>
          <p:nvPr/>
        </p:nvCxnSpPr>
        <p:spPr>
          <a:xfrm rot="5400000">
            <a:off x="3861659" y="3066797"/>
            <a:ext cx="405105" cy="21876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типовой процесс 18"/>
          <p:cNvSpPr/>
          <p:nvPr/>
        </p:nvSpPr>
        <p:spPr>
          <a:xfrm>
            <a:off x="279503" y="1598064"/>
            <a:ext cx="2337992" cy="2375118"/>
          </a:xfrm>
          <a:prstGeom prst="flowChartPredefined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2794465" y="2239251"/>
            <a:ext cx="3439358" cy="1258795"/>
          </a:xfrm>
          <a:prstGeom prst="striped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733378" y="2870559"/>
            <a:ext cx="1122723" cy="11026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25876" y="1716815"/>
            <a:ext cx="1122723" cy="11026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39803" y="398294"/>
            <a:ext cx="8947638" cy="93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1" tIns="42200" rIns="84401" bIns="42200">
            <a:spAutoFit/>
          </a:bodyPr>
          <a:lstStyle/>
          <a:p>
            <a:pPr algn="ctr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РАЗВИТИЕ ТРАНСПОРТНОЙ ИНФРАСТРУКТУРЫ-</a:t>
            </a:r>
          </a:p>
          <a:p>
            <a:pPr algn="ctr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МУНИЦИПАЛЬНЫЙ ДОРОЖНЫЙ ФОНД</a:t>
            </a:r>
          </a:p>
          <a:p>
            <a:pPr algn="ctr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ШПАКОВСКОГО МУНИЦИПАЛЬНОГО ОКРУГА В 2025 ГОДУ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57983410"/>
              </p:ext>
            </p:extLst>
          </p:nvPr>
        </p:nvGraphicFramePr>
        <p:xfrm>
          <a:off x="5427432" y="1210903"/>
          <a:ext cx="3716568" cy="310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91589866"/>
              </p:ext>
            </p:extLst>
          </p:nvPr>
        </p:nvGraphicFramePr>
        <p:xfrm>
          <a:off x="139803" y="4312402"/>
          <a:ext cx="7581362" cy="234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79921" y="1765412"/>
            <a:ext cx="2131834" cy="206210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собственности Шпаковского муниципального округа находится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725 дорог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протяженностью 781,367 км.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39310" y="1992041"/>
            <a:ext cx="156966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768 822,25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01995" y="3209779"/>
            <a:ext cx="156966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65C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614 326,76</a:t>
            </a:r>
            <a:endParaRPr lang="ru-RU" sz="2000" b="1" dirty="0">
              <a:solidFill>
                <a:srgbClr val="65C6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19490" y="4496677"/>
            <a:ext cx="1565080" cy="851083"/>
            <a:chOff x="-48863" y="150516"/>
            <a:chExt cx="1335086" cy="1868221"/>
          </a:xfrm>
          <a:scene3d>
            <a:camera prst="orthographicFront"/>
            <a:lightRig rig="chilly" dir="t"/>
          </a:scene3d>
        </p:grpSpPr>
        <p:sp>
          <p:nvSpPr>
            <p:cNvPr id="10" name="Прямоугольник 9"/>
            <p:cNvSpPr/>
            <p:nvPr/>
          </p:nvSpPr>
          <p:spPr>
            <a:xfrm rot="16200000">
              <a:off x="-290997" y="441516"/>
              <a:ext cx="1868218" cy="1286223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 rot="16200000">
              <a:off x="-339860" y="441513"/>
              <a:ext cx="1868218" cy="1286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Субсидия на капитальный ремонт дорог</a:t>
              </a:r>
              <a:endParaRPr lang="ru-RU" sz="1600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07118" y="1808951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51840" y="3977003"/>
            <a:ext cx="643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79,91%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52864" y="2103998"/>
            <a:ext cx="8374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52864" y="3315669"/>
            <a:ext cx="78085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65C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276770" y="5552585"/>
            <a:ext cx="1507799" cy="851082"/>
            <a:chOff x="0" y="150519"/>
            <a:chExt cx="1286223" cy="1868218"/>
          </a:xfrm>
          <a:scene3d>
            <a:camera prst="orthographicFront"/>
            <a:lightRig rig="chilly" dir="t"/>
          </a:scene3d>
        </p:grpSpPr>
        <p:sp>
          <p:nvSpPr>
            <p:cNvPr id="21" name="Прямоугольник 20"/>
            <p:cNvSpPr/>
            <p:nvPr/>
          </p:nvSpPr>
          <p:spPr>
            <a:xfrm rot="16200000">
              <a:off x="-290997" y="441516"/>
              <a:ext cx="1868218" cy="1286223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21"/>
            <p:cNvSpPr txBox="1"/>
            <p:nvPr/>
          </p:nvSpPr>
          <p:spPr>
            <a:xfrm rot="16200000">
              <a:off x="-290997" y="441516"/>
              <a:ext cx="1868218" cy="1286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Субсидия на реконструкцию дорог</a:t>
              </a:r>
              <a:endParaRPr lang="ru-RU" sz="1600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343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1452" y="2154507"/>
            <a:ext cx="1904099" cy="117117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63841" name="Заголовок 1"/>
          <p:cNvSpPr>
            <a:spLocks noGrp="1"/>
          </p:cNvSpPr>
          <p:nvPr>
            <p:ph type="title"/>
          </p:nvPr>
        </p:nvSpPr>
        <p:spPr>
          <a:xfrm>
            <a:off x="300845" y="333534"/>
            <a:ext cx="8607669" cy="773134"/>
          </a:xfrm>
        </p:spPr>
        <p:txBody>
          <a:bodyPr>
            <a:normAutofit fontScale="90000"/>
          </a:bodyPr>
          <a:lstStyle/>
          <a:p>
            <a:pPr algn="ctr" defTabSz="989160" fontAlgn="base">
              <a:spcAft>
                <a:spcPct val="0"/>
              </a:spcAft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ОБЕСПЕЧЕНИЕ ЖИЛЬЕМ МОЛОДЫХ СЕМЕЙ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НА ТЕРРИТОРИИ ШПАКОВСКОГО МУНИЦИПАЛЬНОГО ОКРУГА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СТАВРОПОЛЬСКОГО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2" y="3620542"/>
            <a:ext cx="7971613" cy="2849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r="12821"/>
          <a:stretch/>
        </p:blipFill>
        <p:spPr>
          <a:xfrm>
            <a:off x="308876" y="995590"/>
            <a:ext cx="2350095" cy="1750632"/>
          </a:xfrm>
          <a:prstGeom prst="rect">
            <a:avLst/>
          </a:prstGeom>
        </p:spPr>
      </p:pic>
      <p:pic>
        <p:nvPicPr>
          <p:cNvPr id="1026" name="Picture 2" descr="https://avatars.mds.yandex.net/i?id=00f8a636dc6aa0be487c401916757213_l-4012690-images-thumbs&amp;n=1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72" y="1106668"/>
            <a:ext cx="2548309" cy="23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0665" y="1644499"/>
            <a:ext cx="16835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77838" y="1281753"/>
            <a:ext cx="2271567" cy="1398470"/>
            <a:chOff x="5512164" y="116407"/>
            <a:chExt cx="2916520" cy="1849128"/>
          </a:xfrm>
          <a:scene3d>
            <a:camera prst="orthographicFront"/>
            <a:lightRig rig="chilly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512164" y="116407"/>
              <a:ext cx="2916520" cy="1849128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 txBox="1"/>
            <p:nvPr/>
          </p:nvSpPr>
          <p:spPr>
            <a:xfrm>
              <a:off x="5566323" y="170566"/>
              <a:ext cx="2808202" cy="17408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16 987,70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тыс. рублей</a:t>
              </a:r>
              <a:endParaRPr lang="ru-RU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Овал 14"/>
          <p:cNvSpPr/>
          <p:nvPr/>
        </p:nvSpPr>
        <p:spPr>
          <a:xfrm>
            <a:off x="2987005" y="2708825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0154" y="3040898"/>
            <a:ext cx="117191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14 388,13</a:t>
            </a:r>
          </a:p>
        </p:txBody>
      </p:sp>
      <p:sp>
        <p:nvSpPr>
          <p:cNvPr id="19" name="Овал 18"/>
          <p:cNvSpPr/>
          <p:nvPr/>
        </p:nvSpPr>
        <p:spPr>
          <a:xfrm>
            <a:off x="5084383" y="2721183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6799" y="3031624"/>
            <a:ext cx="102038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849,39</a:t>
            </a:r>
          </a:p>
        </p:txBody>
      </p:sp>
      <p:sp>
        <p:nvSpPr>
          <p:cNvPr id="21" name="Овал 20"/>
          <p:cNvSpPr/>
          <p:nvPr/>
        </p:nvSpPr>
        <p:spPr>
          <a:xfrm>
            <a:off x="3992159" y="2712291"/>
            <a:ext cx="768168" cy="741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1613" y="3016461"/>
            <a:ext cx="1234217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1 750,18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151" y="2758596"/>
            <a:ext cx="102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1975" y="2758077"/>
            <a:ext cx="102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КБ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3172" y="2758076"/>
            <a:ext cx="102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</a:p>
        </p:txBody>
      </p:sp>
    </p:spTree>
    <p:extLst>
      <p:ext uri="{BB962C8B-B14F-4D97-AF65-F5344CB8AC3E}">
        <p14:creationId xmlns:p14="http://schemas.microsoft.com/office/powerpoint/2010/main" val="2027164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27507" y="1901983"/>
            <a:ext cx="4295522" cy="1730159"/>
          </a:xfrm>
          <a:prstGeom prst="roundRect">
            <a:avLst>
              <a:gd name="adj" fmla="val 71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200"/>
              </a:lnSpc>
              <a:defRPr/>
            </a:pPr>
            <a:endParaRPr lang="ru-RU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57849" y="1617141"/>
            <a:ext cx="4054475" cy="555625"/>
          </a:xfrm>
          <a:prstGeom prst="homePlate">
            <a:avLst/>
          </a:prstGeom>
          <a:gradFill flip="none" rotWithShape="1">
            <a:gsLst>
              <a:gs pos="1805">
                <a:schemeClr val="accent1">
                  <a:lumMod val="75000"/>
                </a:schemeClr>
              </a:gs>
              <a:gs pos="100000">
                <a:srgbClr val="A5D3DF"/>
              </a:gs>
            </a:gsLst>
            <a:lin ang="0" scaled="1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eaLnBrk="1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 2025 ГОДУ ДОПОЛНИТЕЛЬНО НАПРАВЛЕНО: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21788" y="2381201"/>
            <a:ext cx="1050457" cy="2922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21 279,88</a:t>
            </a:r>
          </a:p>
        </p:txBody>
      </p:sp>
      <p:sp>
        <p:nvSpPr>
          <p:cNvPr id="9" name="Прямоугольник 47"/>
          <p:cNvSpPr>
            <a:spLocks noChangeArrowheads="1"/>
          </p:cNvSpPr>
          <p:nvPr/>
        </p:nvSpPr>
        <p:spPr bwMode="auto">
          <a:xfrm>
            <a:off x="427507" y="455960"/>
            <a:ext cx="828947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1800"/>
              </a:lnSpc>
              <a:defRPr/>
            </a:pPr>
            <a:r>
              <a:rPr lang="ru-RU" alt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  <a:cs typeface="+mn-cs"/>
              </a:rPr>
              <a:t>ПОВЫШЕНИЕ ОПЛАТЫ ТРУДА РАБОТНИКОВ МУНИЦИПАЛЬНЫХ УЧРЕЖДЕНИЙ И ОМСУ ШПАКОВСКОГО МУНИЦИПАЛЬНОГО ОКРУГА СТАВРОПОЛЬСКОГО КРАЯ В 2025 ГОДУ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87144" y="2300810"/>
          <a:ext cx="2997878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4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оплаты труда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«указных» категорий*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выплаты зарплаты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ниже МРОТ**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3008" y="4111360"/>
            <a:ext cx="8578472" cy="22445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10318" algn="just" defTabSz="989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*объем средств на повышение оплаты труда работников в сфере образования, культуры в соответствии с указами Президента Российской Федерации от 7 мая 2012 г. № 597 «О мероприятиях по реализации государственной социальной политики», от 1 июня 2012 г. № 761 «О Национальной стратегии действий в интересах детей на 2012-2017 годы», от 28 декабря 2012 г. № 1688 «О некоторых мерах по реализации государственной политики в сфере защиты детей-сирот и детей, оставшихся без попечения родителей» исходя из необходимости сохранения целевых показателей на достигнутом уровне (значение среднемесячного дохода от трудовой деятельности в 2024-2025 годах увеличилось с 34 035,40 рубля </a:t>
            </a:r>
            <a:r>
              <a:rPr lang="ru-RU" sz="1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       39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288,00 рубля);</a:t>
            </a:r>
          </a:p>
          <a:p>
            <a:pPr indent="410318" algn="just" defTabSz="989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**средства на обеспечение выплаты минимального размера оплаты труда не менее 22 440,00 рубля;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21787" y="3088075"/>
            <a:ext cx="1050457" cy="3264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/>
          <a:lstStyle/>
          <a:p>
            <a:pPr algn="ctr" eaLnBrk="1" hangingPunct="1">
              <a:defRPr/>
            </a:pPr>
            <a:r>
              <a:rPr lang="ru-RU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60 171,02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33383" y="1765816"/>
          <a:ext cx="3572232" cy="18663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50479">
                  <a:extLst>
                    <a:ext uri="{9D8B030D-6E8A-4147-A177-3AD203B41FA5}">
                      <a16:colId xmlns:a16="http://schemas.microsoft.com/office/drawing/2014/main" val="793735663"/>
                    </a:ext>
                  </a:extLst>
                </a:gridCol>
                <a:gridCol w="924445">
                  <a:extLst>
                    <a:ext uri="{9D8B030D-6E8A-4147-A177-3AD203B41FA5}">
                      <a16:colId xmlns:a16="http://schemas.microsoft.com/office/drawing/2014/main" val="1669413403"/>
                    </a:ext>
                  </a:extLst>
                </a:gridCol>
                <a:gridCol w="897308">
                  <a:extLst>
                    <a:ext uri="{9D8B030D-6E8A-4147-A177-3AD203B41FA5}">
                      <a16:colId xmlns:a16="http://schemas.microsoft.com/office/drawing/2014/main" val="988977571"/>
                    </a:ext>
                  </a:extLst>
                </a:gridCol>
              </a:tblGrid>
              <a:tr h="304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3658225"/>
                  </a:ext>
                </a:extLst>
              </a:tr>
              <a:tr h="884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Среднемесячный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 от трудовой деятельности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34 035,40</a:t>
                      </a:r>
                      <a:endParaRPr lang="ru-RU" sz="14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sz="1400" u="sng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288,00</a:t>
                      </a:r>
                      <a:endParaRPr lang="ru-RU" sz="14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221518892"/>
                  </a:ext>
                </a:extLst>
              </a:tr>
              <a:tr h="67786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МРОТ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sng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19 242,00</a:t>
                      </a:r>
                      <a:endParaRPr lang="ru-RU" sz="1400" b="1" u="sng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sng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22 440,00</a:t>
                      </a:r>
                      <a:endParaRPr lang="ru-RU" sz="1400" b="1" u="sng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4524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848913" y="124900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83329" y="1217928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(рублей)</a:t>
            </a:r>
          </a:p>
        </p:txBody>
      </p:sp>
      <p:sp>
        <p:nvSpPr>
          <p:cNvPr id="2" name="Выгнутая вниз стрелка 1"/>
          <p:cNvSpPr/>
          <p:nvPr/>
        </p:nvSpPr>
        <p:spPr>
          <a:xfrm>
            <a:off x="7204103" y="2665933"/>
            <a:ext cx="1016949" cy="366397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низ стрелка 27"/>
          <p:cNvSpPr/>
          <p:nvPr/>
        </p:nvSpPr>
        <p:spPr>
          <a:xfrm>
            <a:off x="7204103" y="3414529"/>
            <a:ext cx="1016949" cy="366397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40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27" y="456815"/>
            <a:ext cx="8215310" cy="502444"/>
          </a:xfrm>
        </p:spPr>
        <p:txBody>
          <a:bodyPr>
            <a:normAutofit fontScale="90000"/>
          </a:bodyPr>
          <a:lstStyle/>
          <a:p>
            <a:pPr algn="ctr" defTabSz="989160"/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УРОВЕНЬ ДОЛГОВОЙ НАГРУЗКИ НА БЮДЖЕТ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ШПАКОВСКОГО МУНИЦИПАЛЬНОГО ОКРУГА В 2025 ГОДУ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501982"/>
              </p:ext>
            </p:extLst>
          </p:nvPr>
        </p:nvGraphicFramePr>
        <p:xfrm>
          <a:off x="4349870" y="2956846"/>
          <a:ext cx="4473867" cy="267348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4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8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5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33">
                <a:tc vMerge="1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основной</a:t>
                      </a:r>
                      <a:r>
                        <a:rPr lang="ru-RU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суммы долга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Бюджетные кредиты, привлеченные из бюджета Ставропольского края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8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Кредиты, полученные от кредитных организаций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900" y="5745551"/>
            <a:ext cx="8789615" cy="536975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заемные средства не привлекались, расходы по обслуживанию муниципального долга не производились, муниципальные гарантии Шпаковского муниципального округа в течении периода не предоставлялись.</a:t>
            </a: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4349870" y="1213401"/>
            <a:ext cx="4556109" cy="536975"/>
          </a:xfrm>
          <a:prstGeom prst="rect">
            <a:avLst/>
          </a:prstGeom>
        </p:spPr>
        <p:txBody>
          <a:bodyPr vert="horz" lIns="90754" tIns="45377" rIns="90754" bIns="45377" rtlCol="0">
            <a:noAutofit/>
          </a:bodyPr>
          <a:lstStyle>
            <a:lvl1pPr marL="0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603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450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133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0898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8500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6110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3904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1614" indent="0" algn="l" defTabSz="12154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политика – деятельность органов местного самоуправления, направленная на поддержание объема муниципального долга на оптимальном уровне, минимизацию стоимости его обслуживания и равномерное распределение платежей, связанных с его погашением и обслуживанием</a:t>
            </a:r>
          </a:p>
          <a:p>
            <a:pPr algn="just"/>
            <a:endParaRPr lang="ru-RU" sz="7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муниципальных внутренних заимствований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3674" y="1219463"/>
            <a:ext cx="2439880" cy="530913"/>
          </a:xfrm>
          <a:prstGeom prst="rect">
            <a:avLst/>
          </a:prstGeom>
        </p:spPr>
        <p:txBody>
          <a:bodyPr wrap="none" lIns="68253" tIns="34289" rIns="68253" bIns="34289">
            <a:spAutoFit/>
          </a:bodyPr>
          <a:lstStyle/>
          <a:p>
            <a:pPr algn="ctr"/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</a:p>
          <a:p>
            <a:pPr algn="ctr"/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ДОЛГОВОЙ ПОЛИТИКИ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81877" y="1891884"/>
          <a:ext cx="4147226" cy="346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3277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329" y="413554"/>
            <a:ext cx="8579978" cy="700873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defTabSz="904472" eaLnBrk="0" hangingPunct="0">
              <a:lnSpc>
                <a:spcPts val="1800"/>
              </a:lnSpc>
              <a:defRPr/>
            </a:pPr>
            <a:r>
              <a:rPr lang="ru-RU" sz="1800" b="1" dirty="0">
                <a:ln w="317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n w="317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ДИНАМИКА КРЕДИТОРСКОЙ ЗАДОЛЖЕННОСТИ БЮДЖЕТА ШПАКОВСКОГО МУНИЦИПАЛЬНОГО ОКРУГА ЗА 2023 – 20</a:t>
            </a:r>
            <a:r>
              <a:rPr lang="en-US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2</a:t>
            </a: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5 ГОДЫ</a:t>
            </a:r>
            <a:b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(без учета расчетов по доходам)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44217" y="3696933"/>
            <a:ext cx="928687" cy="482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923" tIns="34289" rIns="67923" bIns="34289" anchor="ctr"/>
          <a:lstStyle/>
          <a:p>
            <a:pPr algn="ctr">
              <a:defRPr/>
            </a:pPr>
            <a:endParaRPr lang="ru-RU" sz="1425" dirty="0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58063" y="4286252"/>
            <a:ext cx="914400" cy="428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7923" tIns="34289" rIns="67923" bIns="34289" anchor="ctr"/>
          <a:lstStyle/>
          <a:p>
            <a:pPr algn="ctr">
              <a:defRPr/>
            </a:pPr>
            <a:endParaRPr lang="ru-RU" sz="142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2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62349756"/>
              </p:ext>
            </p:extLst>
          </p:nvPr>
        </p:nvGraphicFramePr>
        <p:xfrm>
          <a:off x="464116" y="1454141"/>
          <a:ext cx="7705664" cy="467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6464034" y="1801134"/>
            <a:ext cx="2316273" cy="29137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кредиторская 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 г.,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01.01.2025 г. и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01.01.2026 г. </a:t>
            </a:r>
          </a:p>
          <a:p>
            <a:pPr algn="ctr"/>
            <a:r>
              <a:rPr lang="ru-RU" sz="20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588" y="122330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2957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03305" y="436255"/>
            <a:ext cx="7853585" cy="53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439" tIns="38720" rIns="77439" bIns="38720">
            <a:sp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РЕЗУЛЬТАТЫ ПРОВЕДЕННОЙ РАБОТЫ ПО ВНУТРЕННЕМУ МУНИЦИПАЛЬНОМУ ФИНАНСОВОМУ КОНТРОЛЮ ЗА 2025 ГОД 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20207" y="4419932"/>
            <a:ext cx="8499052" cy="215178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38745" rIns="77489" bIns="38745" anchor="ctr"/>
          <a:lstStyle/>
          <a:p>
            <a:pPr indent="444500" algn="just" defTabSz="678354"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отчетный период в адрес руководителей учреждений и в вышестоящую организацию было направлено 4 представления, с целью устранения нарушений и недопущения их в дальнейшем. </a:t>
            </a:r>
          </a:p>
          <a:p>
            <a:pPr indent="444500" algn="just" defTabSz="678354"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Проверка соблюдения законодательства в сфере закупок, предусмотренного частью 8 статьи 99 Федерального закона от 05.04.2013 г. № 44-ФЗ «О контрактной системе в сфере закупок, товаров, работ, услуг для обеспечения государственных и муниципальных нужд», в 2025 году проведена у 12 заказчиков. </a:t>
            </a:r>
          </a:p>
          <a:p>
            <a:pPr indent="444500" algn="just" defTabSz="678354"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проведенных контрольных мероприятиях и их результатах размещена в единой информационной системе в сфере закупок (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zakupki.gov.ru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154184" y="1084212"/>
          <a:ext cx="3397149" cy="225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49361389"/>
              </p:ext>
            </p:extLst>
          </p:nvPr>
        </p:nvGraphicFramePr>
        <p:xfrm>
          <a:off x="208961" y="986557"/>
          <a:ext cx="4767388" cy="320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Шеврон 9"/>
          <p:cNvSpPr/>
          <p:nvPr/>
        </p:nvSpPr>
        <p:spPr>
          <a:xfrm>
            <a:off x="4835833" y="1724404"/>
            <a:ext cx="566196" cy="853102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Шеврон 10"/>
          <p:cNvSpPr/>
          <p:nvPr/>
        </p:nvSpPr>
        <p:spPr>
          <a:xfrm>
            <a:off x="5160574" y="1724404"/>
            <a:ext cx="566196" cy="853102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Прямоугольник 2"/>
          <p:cNvSpPr/>
          <p:nvPr/>
        </p:nvSpPr>
        <p:spPr>
          <a:xfrm>
            <a:off x="5757188" y="3489555"/>
            <a:ext cx="1768979" cy="415498"/>
          </a:xfrm>
          <a:prstGeom prst="rect">
            <a:avLst/>
          </a:prstGeom>
          <a:noFill/>
          <a:ln w="28575">
            <a:solidFill>
              <a:srgbClr val="4AADC7"/>
            </a:solidFill>
          </a:ln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 сфере закупок товаров, работ (услуг)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06553" y="1398776"/>
            <a:ext cx="1115257" cy="738664"/>
          </a:xfrm>
          <a:prstGeom prst="rect">
            <a:avLst/>
          </a:prstGeom>
          <a:ln w="28575">
            <a:solidFill>
              <a:srgbClr val="4D81BF"/>
            </a:solidFill>
          </a:ln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неправомерное расходование бюджетных 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04002" y="2273593"/>
            <a:ext cx="1115257" cy="1546577"/>
          </a:xfrm>
          <a:prstGeom prst="rect">
            <a:avLst/>
          </a:prstGeom>
          <a:ln w="28575">
            <a:solidFill>
              <a:srgbClr val="9CBC58"/>
            </a:solidFill>
          </a:ln>
        </p:spPr>
        <p:txBody>
          <a:bodyPr wrap="square" lIns="72000" rIns="7200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порядка ведения бюджетного (бухгалтерского) учета и предоставления бюджетной (бухгалтерской) отчетности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6178877" y="3192721"/>
            <a:ext cx="178917" cy="296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7136826" y="1128025"/>
            <a:ext cx="669727" cy="239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235182" y="1420367"/>
            <a:ext cx="571371" cy="853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8177" y="3046881"/>
            <a:ext cx="17689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ПРОВЕРЕНО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02832" y="3034976"/>
            <a:ext cx="17689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2D050"/>
                </a:solidFill>
              </a:rPr>
              <a:t>ВЫЯВЛЕНО</a:t>
            </a:r>
          </a:p>
        </p:txBody>
      </p:sp>
    </p:spTree>
    <p:extLst>
      <p:ext uri="{BB962C8B-B14F-4D97-AF65-F5344CB8AC3E}">
        <p14:creationId xmlns:p14="http://schemas.microsoft.com/office/powerpoint/2010/main" val="42593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190" y="715680"/>
            <a:ext cx="8530209" cy="79130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ИФОРМАЦИЯ О ПОЗИЦИИ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ШПАКОВСКОГО МУНИЦИПАЛЬНОГО ОКРУГА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В РЕЙТИНГАХ </a:t>
            </a: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</a:rPr>
              <a:t>СТАВРОПОЛЬСКОГО КРАЯ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</a:rPr>
            </a:br>
            <a:endParaRPr lang="ru-RU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08190" y="1501401"/>
          <a:ext cx="8375086" cy="4848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587">
                  <a:extLst>
                    <a:ext uri="{9D8B030D-6E8A-4147-A177-3AD203B41FA5}">
                      <a16:colId xmlns:a16="http://schemas.microsoft.com/office/drawing/2014/main" val="3706023309"/>
                    </a:ext>
                  </a:extLst>
                </a:gridCol>
                <a:gridCol w="1692587">
                  <a:extLst>
                    <a:ext uri="{9D8B030D-6E8A-4147-A177-3AD203B41FA5}">
                      <a16:colId xmlns:a16="http://schemas.microsoft.com/office/drawing/2014/main" val="1509895452"/>
                    </a:ext>
                  </a:extLst>
                </a:gridCol>
                <a:gridCol w="1692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385">
                <a:tc gridSpan="4">
                  <a:txBody>
                    <a:bodyPr/>
                    <a:lstStyle/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«РЕЙТИНГ ОТКРЫТОСТИ БЮДЖЕТНЫХ ДАННЫХ»</a:t>
                      </a:r>
                    </a:p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(составлен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министерством финансов Ставропольского края </a:t>
                      </a:r>
                    </a:p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 приказом МФ СК от 09.03.2022 г. №63)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2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702">
                <a:tc>
                  <a:txBody>
                    <a:bodyPr/>
                    <a:lstStyle/>
                    <a:p>
                      <a:pPr algn="l"/>
                      <a:r>
                        <a:rPr lang="ru-RU" sz="15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ОЧЕНЬ ВЫСОКИЙ УРОВЕНЬ ОТКРЫТОСТИ БЮДЖЕТНЫХ ДАННЫХ (от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90,0 до 100,0 баллов)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702">
                <a:tc>
                  <a:txBody>
                    <a:bodyPr/>
                    <a:lstStyle/>
                    <a:p>
                      <a:r>
                        <a:rPr lang="ru-RU" sz="15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ВЫСОКИЙ УРОВЕНЬ ОТКРЫТОСТИ БЮДЖЕТНЫХ ДАННЫХ (от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70,0 до 89,9 баллов)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702">
                <a:tc>
                  <a:txBody>
                    <a:bodyPr/>
                    <a:lstStyle/>
                    <a:p>
                      <a:r>
                        <a:rPr lang="en-US" sz="15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НИЗКИЙ УРОВЕНЬ ОТКРЫТОСТИ БЮДЖЕТНЫХ ДАННЫХ (от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50,0 до 69,9 баллов)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385">
                <a:tc gridSpan="4">
                  <a:txBody>
                    <a:bodyPr/>
                    <a:lstStyle/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«ОЦЕНКА КАЧЕСТВА УПРАВЛЕНИЯ БЮДЖЕТНЫМ ПРОЦЕССОМ»</a:t>
                      </a:r>
                    </a:p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(составлен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министерством финансов Ставропольского края </a:t>
                      </a:r>
                    </a:p>
                    <a:p>
                      <a:pPr algn="ctr"/>
                      <a:r>
                        <a:rPr lang="ru-RU" sz="11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 приказом МФ СК от 21.09.2018 г. №246)</a:t>
                      </a:r>
                      <a:endParaRPr lang="ru-RU" sz="11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8057"/>
                  </a:ext>
                </a:extLst>
              </a:tr>
              <a:tr h="53070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БАЛЛ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67,57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75,75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71,64</a:t>
                      </a: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348029875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9" y="2645606"/>
            <a:ext cx="664689" cy="567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02" y="2623793"/>
            <a:ext cx="673574" cy="574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03" y="2638026"/>
            <a:ext cx="673574" cy="5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89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/>
          <p:cNvSpPr/>
          <p:nvPr/>
        </p:nvSpPr>
        <p:spPr>
          <a:xfrm flipH="1">
            <a:off x="275345" y="4618234"/>
            <a:ext cx="8606188" cy="899165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275345" y="1520859"/>
            <a:ext cx="8679920" cy="899165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479" t="17863" r="37396" b="14815"/>
          <a:stretch/>
        </p:blipFill>
        <p:spPr>
          <a:xfrm>
            <a:off x="6227911" y="3175418"/>
            <a:ext cx="2483270" cy="334357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5056" y="391399"/>
            <a:ext cx="8530209" cy="791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УЧАСТИЕ ШПАКОВСКОГО МУНИЦИПАЛЬНОГО ОКРУГА </a:t>
            </a:r>
            <a:b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В КОНКУРСАХ ПРОЕКТОВ ПО ПРЕДСТАВЛЕНИЮ </a:t>
            </a:r>
          </a:p>
          <a:p>
            <a:pPr algn="ctr">
              <a:defRPr/>
            </a:pPr>
            <a:r>
              <a:rPr lang="ru-RU" sz="185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БЮДЖЕТОВ ДЛЯ ГРАЖДАН В 2024-2025 ГГ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6404" t="6530" r="36403" b="8947"/>
          <a:stretch/>
        </p:blipFill>
        <p:spPr>
          <a:xfrm>
            <a:off x="2605394" y="1222948"/>
            <a:ext cx="1053486" cy="1841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6227" t="4503" r="36316" b="8947"/>
          <a:stretch/>
        </p:blipFill>
        <p:spPr>
          <a:xfrm>
            <a:off x="812431" y="1182707"/>
            <a:ext cx="1255878" cy="2226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6228" t="4035" r="36228" b="14873"/>
          <a:stretch/>
        </p:blipFill>
        <p:spPr>
          <a:xfrm>
            <a:off x="4396872" y="1222939"/>
            <a:ext cx="1163221" cy="192635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7548" y="3629373"/>
            <a:ext cx="2127846" cy="2837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4323" t="21202" r="22155" b="22072"/>
          <a:stretch/>
        </p:blipFill>
        <p:spPr>
          <a:xfrm>
            <a:off x="3214252" y="4915328"/>
            <a:ext cx="2900765" cy="1665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5813" t="21068" r="22057" b="21127"/>
          <a:stretch/>
        </p:blipFill>
        <p:spPr>
          <a:xfrm>
            <a:off x="3203786" y="3189505"/>
            <a:ext cx="2911231" cy="16724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36341" t="26181" r="24968" b="31591"/>
          <a:stretch/>
        </p:blipFill>
        <p:spPr>
          <a:xfrm>
            <a:off x="5997564" y="1233047"/>
            <a:ext cx="2713617" cy="1604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3" y="3129305"/>
            <a:ext cx="2631458" cy="34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5401" y="233456"/>
            <a:ext cx="8638401" cy="75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923" tIns="34289" rIns="67923" bIns="34289">
            <a:spAutoFit/>
          </a:bodyPr>
          <a:lstStyle/>
          <a:p>
            <a:pPr marL="0" marR="0" lvl="0" indent="0" algn="ctr" defTabSz="989632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ОСНОВНЫЕ ПОКАЗАТЕЛИ СОЦИАЛЬНО – ЭКОНОМИЧЕСКОГО РАЗВИТИЯ ШПАКОВСКО МУНИЦИПАЛЬНОГО ОКРУГА </a:t>
            </a:r>
          </a:p>
          <a:p>
            <a:pPr marL="0" marR="0" lvl="0" indent="0" algn="ctr" defTabSz="989632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ЗА 2024-20</a:t>
            </a:r>
            <a:r>
              <a:rPr kumimoji="0" lang="en-US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</a:t>
            </a:r>
            <a:r>
              <a:rPr kumimoji="0" lang="ru-RU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 ГОДЫ</a:t>
            </a:r>
            <a:endParaRPr kumimoji="0" lang="ru-RU" sz="1200" b="1" i="0" u="none" strike="noStrike" kern="1200" cap="none" spc="0" normalizeH="0" baseline="0" noProof="0" dirty="0">
              <a:ln w="3175" cmpd="sng">
                <a:noFill/>
                <a:prstDash val="solid"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2" name="Group 1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35801"/>
              </p:ext>
            </p:extLst>
          </p:nvPr>
        </p:nvGraphicFramePr>
        <p:xfrm>
          <a:off x="290556" y="1020276"/>
          <a:ext cx="8605616" cy="557102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3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7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к 2024 г.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(в среднегодовом исчислении)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детей в дошкольных образовательных учреждениях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8 313,0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общей площади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-13,4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4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35 946,8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37 201,9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1 255,1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физического объема в основной капитал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</a:t>
                      </a:r>
                      <a:r>
                        <a:rPr lang="ru-RU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ценах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-43,7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безработных, зарегистрированных в службе занятости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Оборот розничной торговли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23 546,5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25 639,2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2 092,7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малых и средних предпринимателей, включая </a:t>
                      </a:r>
                      <a:r>
                        <a:rPr kumimoji="0" lang="ru-RU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микропредприятия</a:t>
                      </a: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(на конец года)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Произведено важнейших видов продукции в натуральном выражении: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Сбор зерна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47,3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Молоко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Скот и птица на убой (в живом весе)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43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</a:p>
                  </a:txBody>
                  <a:tcPr marL="9525" marR="720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32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76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12 692,1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2 124,0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7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фонда оплаты труда работников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76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-5,1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2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76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59 459,5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62 135,22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2 675,7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40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 в среднем на душу населения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среднем за год) **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76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мес. </a:t>
                      </a: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13 908,0</a:t>
                      </a: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15 960,0</a:t>
                      </a:r>
                    </a:p>
                  </a:txBody>
                  <a:tcPr marL="8464" marR="8464" marT="8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2 052,0</a:t>
                      </a:r>
                    </a:p>
                  </a:txBody>
                  <a:tcPr marL="108000" marR="3600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0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21E77-B408-4F50-9C2C-30096619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17" y="444895"/>
            <a:ext cx="7995014" cy="6006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ИНФОРМИРОВАНИЕ ГРАЖДАН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и их участие в обсуждении вопросов местного значения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BA2A2-26D5-4A54-AF96-189B369D8D92}"/>
              </a:ext>
            </a:extLst>
          </p:cNvPr>
          <p:cNvSpPr txBox="1"/>
          <p:nvPr/>
        </p:nvSpPr>
        <p:spPr>
          <a:xfrm>
            <a:off x="220757" y="5209351"/>
            <a:ext cx="3084042" cy="12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Официальный сайт</a:t>
            </a:r>
          </a:p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Думы Шпаковского муниципального округа</a:t>
            </a:r>
          </a:p>
          <a:p>
            <a:pPr algn="ctr"/>
            <a:r>
              <a:rPr lang="ru-RU" sz="923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https://dumashpak.ru/</a:t>
            </a: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проекты решений о бюджете и его изменениях, иных решений, регулирующих бюджетные правоотношения;</a:t>
            </a: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принятые решения о бюджете и его изменениях;</a:t>
            </a: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информирование о публичных слушаниях по проекту бюджету и другим вопросам</a:t>
            </a:r>
            <a:r>
              <a:rPr lang="en-US" sz="900" dirty="0">
                <a:latin typeface="Arial Narrow" panose="020B0606020202030204" pitchFamily="34" charset="0"/>
              </a:rPr>
              <a:t>;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B9880-0E91-4E0F-AE14-A09F7C7A4FBD}"/>
              </a:ext>
            </a:extLst>
          </p:cNvPr>
          <p:cNvSpPr txBox="1"/>
          <p:nvPr/>
        </p:nvSpPr>
        <p:spPr>
          <a:xfrm>
            <a:off x="6069271" y="3158228"/>
            <a:ext cx="2542831" cy="138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Официальный сайт для размещения информации о государственных </a:t>
            </a:r>
          </a:p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(муниципальных) учреждениях </a:t>
            </a:r>
          </a:p>
          <a:p>
            <a:pPr algn="ctr"/>
            <a:r>
              <a:rPr lang="en-US" sz="9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www.bus.gov.ru</a:t>
            </a:r>
            <a:endParaRPr lang="ru-RU" sz="900" b="1" u="sng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Информация о детских садах, школах, больницах, домах культуры и т.д.</a:t>
            </a:r>
            <a:r>
              <a:rPr lang="en-US" sz="900" dirty="0">
                <a:latin typeface="Arial Narrow" panose="020B0606020202030204" pitchFamily="34" charset="0"/>
              </a:rPr>
              <a:t>;</a:t>
            </a:r>
            <a:endParaRPr lang="ru-RU" sz="900" dirty="0">
              <a:latin typeface="Arial Narrow" panose="020B0606020202030204" pitchFamily="34" charset="0"/>
            </a:endParaRP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Оценка качества услуг, отзывы и предложения от граждан</a:t>
            </a:r>
            <a:r>
              <a:rPr lang="en-US" sz="900" dirty="0">
                <a:latin typeface="Arial Narrow" panose="020B0606020202030204" pitchFamily="34" charset="0"/>
              </a:rPr>
              <a:t>;</a:t>
            </a:r>
            <a:endParaRPr lang="ru-RU" sz="900" dirty="0">
              <a:latin typeface="Arial Narrow" panose="020B0606020202030204" pitchFamily="34" charset="0"/>
            </a:endParaRPr>
          </a:p>
          <a:p>
            <a:r>
              <a:rPr lang="ru-RU" sz="825" dirty="0"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46A88-8C41-4339-B01C-7A301BA22289}"/>
              </a:ext>
            </a:extLst>
          </p:cNvPr>
          <p:cNvSpPr txBox="1"/>
          <p:nvPr/>
        </p:nvSpPr>
        <p:spPr>
          <a:xfrm>
            <a:off x="3165946" y="3349190"/>
            <a:ext cx="2658757" cy="151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5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Общественно-политическая газета </a:t>
            </a:r>
          </a:p>
          <a:p>
            <a:pPr algn="ctr"/>
            <a:r>
              <a:rPr lang="ru-RU" sz="1015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«</a:t>
            </a:r>
            <a:r>
              <a:rPr lang="ru-RU" sz="1015" b="1" u="sng" dirty="0" err="1">
                <a:solidFill>
                  <a:srgbClr val="0070C0"/>
                </a:solidFill>
                <a:latin typeface="Arial Narrow" panose="020B0606020202030204" pitchFamily="34" charset="0"/>
              </a:rPr>
              <a:t>Шпаковский</a:t>
            </a:r>
            <a:r>
              <a:rPr lang="ru-RU" sz="1015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 вестник»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актуальная информация о событиях Шпаковского округа;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официальное опубликование правовых актов муниципального округа;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извещения о публичных слушаниях;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архив номеров размещен на сайте района: 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0070C0"/>
                </a:solidFill>
                <a:latin typeface="Arial Narrow" panose="020B0606020202030204" pitchFamily="34" charset="0"/>
              </a:rPr>
              <a:t>https://shmr.ru/region/obshchestvenno-politicheskaya-gazeta-shpakovskiy-vestnik/</a:t>
            </a:r>
            <a:endParaRPr lang="ru-RU" sz="9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7B4EC1-2E9B-4E63-B56A-2B3ACE0A46D9}"/>
              </a:ext>
            </a:extLst>
          </p:cNvPr>
          <p:cNvSpPr txBox="1"/>
          <p:nvPr/>
        </p:nvSpPr>
        <p:spPr>
          <a:xfrm>
            <a:off x="3237735" y="5177737"/>
            <a:ext cx="2525819" cy="123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5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Способы участия граждан в обсуждении бюджетных вопросов: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Участие в публичных слушаниях по проекту бюджета;</a:t>
            </a: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Участие в обсуждении и выборе инициативных проектов, иных проектов  развития территории</a:t>
            </a:r>
            <a:r>
              <a:rPr lang="en-US" sz="900" dirty="0">
                <a:latin typeface="Arial Narrow" panose="020B0606020202030204" pitchFamily="34" charset="0"/>
              </a:rPr>
              <a:t>;</a:t>
            </a:r>
            <a:endParaRPr lang="ru-RU" sz="900" dirty="0">
              <a:latin typeface="Arial Narrow" panose="020B0606020202030204" pitchFamily="34" charset="0"/>
            </a:endParaRPr>
          </a:p>
          <a:p>
            <a:pPr marL="128591" indent="-128591">
              <a:buFont typeface="Arial" panose="020B0604020202020204" pitchFamily="34" charset="0"/>
              <a:buChar char="•"/>
            </a:pPr>
            <a:r>
              <a:rPr lang="ru-RU" sz="900" dirty="0">
                <a:latin typeface="Arial Narrow" panose="020B0606020202030204" pitchFamily="34" charset="0"/>
              </a:rPr>
              <a:t>Вопросы и обращения посредством обратной связи на сайтах или по почте;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BA2A2-26D5-4A54-AF96-189B369D8D92}"/>
              </a:ext>
            </a:extLst>
          </p:cNvPr>
          <p:cNvSpPr txBox="1"/>
          <p:nvPr/>
        </p:nvSpPr>
        <p:spPr>
          <a:xfrm>
            <a:off x="220757" y="1265141"/>
            <a:ext cx="3492420" cy="1824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Официальный интернет-портал</a:t>
            </a:r>
          </a:p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Администрации Шпаковского муниципального округа</a:t>
            </a:r>
          </a:p>
          <a:p>
            <a:pPr algn="ctr"/>
            <a:r>
              <a:rPr lang="en-US" sz="923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https://shmr.ru/</a:t>
            </a: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Актуальная информация о деятельности органов местного самоуправления по сферам деятельности</a:t>
            </a:r>
            <a:r>
              <a:rPr lang="en-US" sz="923" dirty="0">
                <a:latin typeface="Arial Narrow" panose="020B0606020202030204" pitchFamily="34" charset="0"/>
              </a:rPr>
              <a:t>;</a:t>
            </a:r>
            <a:endParaRPr lang="ru-RU" sz="923" dirty="0">
              <a:latin typeface="Arial Narrow" panose="020B0606020202030204" pitchFamily="34" charset="0"/>
            </a:endParaRP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Информация о реализуемых социально-значимых проектах, направленных на развитие округа</a:t>
            </a:r>
            <a:r>
              <a:rPr lang="en-US" sz="923" dirty="0">
                <a:latin typeface="Arial Narrow" panose="020B0606020202030204" pitchFamily="34" charset="0"/>
              </a:rPr>
              <a:t>;</a:t>
            </a:r>
            <a:endParaRPr lang="ru-RU" sz="923" dirty="0">
              <a:latin typeface="Arial Narrow" panose="020B0606020202030204" pitchFamily="34" charset="0"/>
            </a:endParaRP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Новости и события Шпаковского округа;</a:t>
            </a: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Общественное обсуждение проектов правовых актов округа </a:t>
            </a: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и их опубликование;</a:t>
            </a:r>
          </a:p>
          <a:p>
            <a:pPr marL="213952" indent="-128957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Информация о реализуемых муниципальных программах Шпаковского округа</a:t>
            </a:r>
            <a:r>
              <a:rPr lang="en-US" sz="923" dirty="0">
                <a:latin typeface="Arial Narrow" panose="020B0606020202030204" pitchFamily="34" charset="0"/>
              </a:rPr>
              <a:t>;</a:t>
            </a:r>
            <a:endParaRPr lang="ru-RU" sz="923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1498" y="1258826"/>
            <a:ext cx="3144492" cy="195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15" b="1" dirty="0">
                <a:solidFill>
                  <a:srgbClr val="0070C0"/>
                </a:solidFill>
                <a:latin typeface="Arial Narrow" panose="020B0606020202030204" pitchFamily="34" charset="0"/>
              </a:rPr>
              <a:t>Открытые бюджетные данные</a:t>
            </a:r>
          </a:p>
          <a:p>
            <a:pPr algn="ctr"/>
            <a:r>
              <a:rPr lang="en-US" sz="923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https://shmr.ru/activities/otkrytyy-byudzhet/</a:t>
            </a: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Актуальная информация о бюджетных данных округа (формирование проекта бюджета и его утверждение, внесение изменений в ходе исполнения)</a:t>
            </a:r>
            <a:r>
              <a:rPr lang="en-US" sz="923" dirty="0">
                <a:latin typeface="Arial Narrow" panose="020B0606020202030204" pitchFamily="34" charset="0"/>
              </a:rPr>
              <a:t>;</a:t>
            </a:r>
            <a:endParaRPr lang="ru-RU" sz="923" dirty="0">
              <a:latin typeface="Arial Narrow" panose="020B0606020202030204" pitchFamily="34" charset="0"/>
            </a:endParaRP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Информация об исполнении бюджета: промежуточная отчетность (годовая, ежеквартальная, ежемесячная) и аналитические данные</a:t>
            </a:r>
            <a:r>
              <a:rPr lang="en-US" sz="923" dirty="0">
                <a:latin typeface="Arial Narrow" panose="020B0606020202030204" pitchFamily="34" charset="0"/>
              </a:rPr>
              <a:t>;</a:t>
            </a:r>
            <a:endParaRPr lang="ru-RU" sz="923" dirty="0">
              <a:latin typeface="Arial Narrow" panose="020B0606020202030204" pitchFamily="34" charset="0"/>
            </a:endParaRP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«Бюджет для граждан», обратная связь по вопросам бюджета;</a:t>
            </a:r>
          </a:p>
          <a:p>
            <a:pPr marL="214318" indent="-214318">
              <a:buFont typeface="Arial" panose="020B0604020202020204" pitchFamily="34" charset="0"/>
              <a:buChar char="•"/>
            </a:pPr>
            <a:r>
              <a:rPr lang="ru-RU" sz="923" dirty="0">
                <a:latin typeface="Arial Narrow" panose="020B0606020202030204" pitchFamily="34" charset="0"/>
              </a:rPr>
              <a:t>Информация о реализации муниципального финансового контроля;</a:t>
            </a:r>
          </a:p>
          <a:p>
            <a:endParaRPr lang="ru-RU" sz="923" b="1" u="sng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19322" t="9318" r="37796" b="30329"/>
          <a:stretch/>
        </p:blipFill>
        <p:spPr>
          <a:xfrm>
            <a:off x="3566806" y="1351036"/>
            <a:ext cx="2196748" cy="1739092"/>
          </a:xfrm>
          <a:prstGeom prst="rect">
            <a:avLst/>
          </a:prstGeom>
        </p:spPr>
      </p:pic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13" y="4535029"/>
            <a:ext cx="2966685" cy="163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5089" t="16338" r="20668" b="17351"/>
          <a:stretch/>
        </p:blipFill>
        <p:spPr>
          <a:xfrm>
            <a:off x="600460" y="3090128"/>
            <a:ext cx="2427498" cy="20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3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21E77-B408-4F50-9C2C-30096619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65" y="703774"/>
            <a:ext cx="7995014" cy="6006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ИНФОРМИРОВАНИЕ ГРАЖДАН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и их участие в обсуждении вопросов местного значения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19AD6-6AB7-204B-1C19-338E88C37583}"/>
              </a:ext>
            </a:extLst>
          </p:cNvPr>
          <p:cNvSpPr txBox="1"/>
          <p:nvPr/>
        </p:nvSpPr>
        <p:spPr>
          <a:xfrm>
            <a:off x="1514429" y="1501402"/>
            <a:ext cx="6531146" cy="282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77" b="1" u="sng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Информация о финансовом управлении администрации Шпаковского муниципального округа Ставропольского края:</a:t>
            </a:r>
            <a:endParaRPr lang="ru-RU" sz="1477" u="sng" dirty="0">
              <a:solidFill>
                <a:srgbClr val="0070C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sz="1477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Начальник управления - Бондаренко Оксана Сергеевна</a:t>
            </a:r>
          </a:p>
          <a:p>
            <a:endParaRPr lang="ru-RU" sz="1477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defRPr/>
            </a:pPr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Адрес: 356240, Ставропольский край, </a:t>
            </a:r>
            <a:r>
              <a:rPr lang="ru-RU" sz="1477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Шпаковский</a:t>
            </a:r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 район, г. Михайловск, </a:t>
            </a:r>
          </a:p>
          <a:p>
            <a:pPr>
              <a:defRPr/>
            </a:pPr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ул. Гагарина, д. 380 </a:t>
            </a:r>
          </a:p>
          <a:p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Телефон: (86553) 6-33-05; 6-22-18 , </a:t>
            </a:r>
            <a:r>
              <a:rPr lang="en-US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E-mail</a:t>
            </a:r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: </a:t>
            </a:r>
            <a:r>
              <a:rPr lang="en-US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26fm@list.ru</a:t>
            </a:r>
          </a:p>
          <a:p>
            <a:endParaRPr lang="ru-RU" sz="1477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1477" dirty="0">
                <a:latin typeface="Arial Narrow" panose="020B0606020202030204" pitchFamily="34" charset="0"/>
                <a:cs typeface="Times New Roman" panose="02020603050405020304" pitchFamily="18" charset="0"/>
              </a:rPr>
              <a:t>Режим работы: понедельник-пятница с 9-00 до 18-00, перерыв с 13-00 до 14-00</a:t>
            </a:r>
          </a:p>
          <a:p>
            <a:endParaRPr lang="ru-RU" sz="1477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60159"/>
            <a:ext cx="4983294" cy="19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7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3418" y="450516"/>
            <a:ext cx="8607256" cy="166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1875" tIns="35938" rIns="71875" bIns="35938">
            <a:spAutoFit/>
          </a:bodyPr>
          <a:lstStyle/>
          <a:p>
            <a:pPr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РЕАЛИЗАЦИЯ БЮДЖЕТНОЙ И НАЛОГОВОЙ ПОЛИТИКИ ШПАКОВСКОГО МУНИЦИПАЛЬНОГО ОКРУГА </a:t>
            </a:r>
          </a:p>
          <a:p>
            <a:pPr algn="ctr" defTabSz="989632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/>
              </a:rPr>
              <a:t>СТАВРОПОЛЬСКОГО КРАЯ</a:t>
            </a:r>
          </a:p>
          <a:p>
            <a:pPr algn="ctr" defTabSz="989632">
              <a:lnSpc>
                <a:spcPct val="80000"/>
              </a:lnSpc>
              <a:defRPr/>
            </a:pPr>
            <a:endParaRPr lang="ru-RU" sz="1846" b="1" dirty="0">
              <a:latin typeface="Times New Roman" pitchFamily="18" charset="0"/>
              <a:cs typeface="Times New Roman" pitchFamily="18" charset="0"/>
            </a:endParaRPr>
          </a:p>
          <a:p>
            <a:pPr algn="ctr" defTabSz="989632">
              <a:lnSpc>
                <a:spcPct val="80000"/>
              </a:lnSpc>
              <a:defRPr/>
            </a:pPr>
            <a:r>
              <a:rPr lang="ru-RU" sz="1846" b="1" dirty="0">
                <a:latin typeface="Times New Roman" pitchFamily="18" charset="0"/>
                <a:cs typeface="Times New Roman" pitchFamily="18" charset="0"/>
              </a:rPr>
              <a:t>Итогами мероприятий, проводимых в целях достижения поставленных задач, стали:</a:t>
            </a:r>
          </a:p>
          <a:p>
            <a:pPr algn="ctr" defTabSz="989632">
              <a:lnSpc>
                <a:spcPct val="80000"/>
              </a:lnSpc>
              <a:defRPr/>
            </a:pPr>
            <a:endParaRPr lang="ru-RU" sz="1846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Times New Roman"/>
            </a:endParaRPr>
          </a:p>
        </p:txBody>
      </p:sp>
      <p:grpSp>
        <p:nvGrpSpPr>
          <p:cNvPr id="90114" name="Группа 3"/>
          <p:cNvGrpSpPr>
            <a:grpSpLocks/>
          </p:cNvGrpSpPr>
          <p:nvPr/>
        </p:nvGrpSpPr>
        <p:grpSpPr bwMode="auto">
          <a:xfrm>
            <a:off x="400945" y="2113786"/>
            <a:ext cx="8312201" cy="4280196"/>
            <a:chOff x="2321311" y="1378381"/>
            <a:chExt cx="5698830" cy="19801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321311" y="1378381"/>
              <a:ext cx="5698830" cy="62619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9632">
                <a:defRPr/>
              </a:pPr>
              <a:r>
                <a:rPr lang="ru-RU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Увеличение роста доходов Шпаковского муниципального округа Ставропольского края в рамках мероприятий Программы оздоровления муниципальных финансов составило 81,00  тыс. руб. 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321311" y="2085647"/>
              <a:ext cx="5698829" cy="60476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9632">
                <a:defRPr/>
              </a:pPr>
              <a:r>
                <a:rPr lang="ru-RU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Оптимизация расходов бюджета Шпаковского муниципального округа Ставропольского края в рамках мероприятий Программы оздоровления муниципальных финансов составила 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59</a:t>
              </a:r>
              <a:r>
                <a:rPr lang="ru-RU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810</a:t>
              </a:r>
              <a:r>
                <a:rPr lang="ru-RU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sz="1846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ru-RU" sz="1846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руб. 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1311" y="2762163"/>
              <a:ext cx="5698828" cy="59637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9632">
                <a:defRPr/>
              </a:pPr>
              <a:r>
                <a:rPr lang="ru-RU" sz="1846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Финансирование первоочередных расходов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49170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92" y="405968"/>
            <a:ext cx="8906835" cy="731158"/>
          </a:xfrm>
        </p:spPr>
        <p:txBody>
          <a:bodyPr rtlCol="0">
            <a:noAutofit/>
          </a:bodyPr>
          <a:lstStyle/>
          <a:p>
            <a:pPr algn="ctr" defTabSz="989632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ОСНОВНЫЕ ХАРАКТЕРИСТИКИ БЮДЖЕТА 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ШПАКОВСКОГО МУНИЦИПАЛЬНОГО ОКРУГА</a:t>
            </a:r>
            <a:b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r>
              <a:rPr lang="ru-RU" sz="184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СТАВРОПОЛЬСКОГО КРАЯ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55974" y="1204884"/>
            <a:ext cx="1024751" cy="255670"/>
          </a:xfrm>
          <a:prstGeom prst="rect">
            <a:avLst/>
          </a:prstGeom>
          <a:effectLst/>
        </p:spPr>
        <p:txBody>
          <a:bodyPr wrap="none" lIns="84351" tIns="42175" rIns="84351" bIns="42175">
            <a:spAutoFit/>
          </a:bodyPr>
          <a:lstStyle/>
          <a:p>
            <a:pPr defTabSz="843460">
              <a:defRPr/>
            </a:pPr>
            <a:r>
              <a:rPr lang="ru-RU" sz="1108" b="1" dirty="0">
                <a:ln w="900" cmpd="sng">
                  <a:noFill/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108" dirty="0">
              <a:ln w="900" cmpd="sng">
                <a:noFill/>
                <a:prstDash val="solid"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00669"/>
              </p:ext>
            </p:extLst>
          </p:nvPr>
        </p:nvGraphicFramePr>
        <p:xfrm>
          <a:off x="310128" y="1501021"/>
          <a:ext cx="8489413" cy="292769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91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154">
                  <a:extLst>
                    <a:ext uri="{9D8B030D-6E8A-4147-A177-3AD203B41FA5}">
                      <a16:colId xmlns:a16="http://schemas.microsoft.com/office/drawing/2014/main" val="348494638"/>
                    </a:ext>
                  </a:extLst>
                </a:gridCol>
                <a:gridCol w="865416">
                  <a:extLst>
                    <a:ext uri="{9D8B030D-6E8A-4147-A177-3AD203B41FA5}">
                      <a16:colId xmlns:a16="http://schemas.microsoft.com/office/drawing/2014/main" val="3961882908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5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6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46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9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9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261" marR="5261" marT="526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</a:t>
                      </a:r>
                    </a:p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</a:p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9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261" marR="5261" marT="5261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исполнения 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плану (2025)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исполнения 2025 к 2024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(+/-)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(+/-)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302">
                <a:tc>
                  <a:txBody>
                    <a:bodyPr/>
                    <a:lstStyle/>
                    <a:p>
                      <a:pPr marL="88900" indent="0" algn="l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 </a:t>
                      </a:r>
                      <a:r>
                        <a:rPr lang="ru-RU" sz="900" b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  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5 912 750,21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6 250 397,71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4 954 764,54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5 649 154,91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5 702 292,77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53 137,86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-548 104,94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414">
                <a:tc>
                  <a:txBody>
                    <a:bodyPr/>
                    <a:lstStyle/>
                    <a:p>
                      <a:pPr marL="88900" indent="0" algn="l" rtl="0" fontAlgn="ctr"/>
                      <a:r>
                        <a:rPr lang="ru-RU" sz="9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2 236 843,65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2 612 608,06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2 321 000,00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2 603 329,26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2 799 538,54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196 209,27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930,48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414">
                <a:tc>
                  <a:txBody>
                    <a:bodyPr/>
                    <a:lstStyle/>
                    <a:p>
                      <a:pPr marL="88900" indent="0" algn="l" rtl="0" fontAlgn="ctr"/>
                      <a:r>
                        <a:rPr lang="ru-RU" sz="9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3 675 906,56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3 637 789,65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2 633 764,54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3 045 825,65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2 902 754,23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-143 071,42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-735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035,42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14">
                <a:tc>
                  <a:txBody>
                    <a:bodyPr/>
                    <a:lstStyle/>
                    <a:p>
                      <a:pPr marL="88900" indent="0" algn="l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6 135 331,31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5 928 493,00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4 954 764,54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6 203 610,63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5 924 491,35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-279 119,29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-4 001,66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115">
                <a:tc>
                  <a:txBody>
                    <a:bodyPr/>
                    <a:lstStyle/>
                    <a:p>
                      <a:pPr marL="88900" indent="0" algn="l" rtl="0" fontAlgn="ctr"/>
                      <a:r>
                        <a:rPr lang="ru-RU" sz="9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(+), ДЕФИЦИТ (-)</a:t>
                      </a:r>
                      <a:endParaRPr lang="ru-RU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1" marR="5261" marT="526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-233 514,09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321 904,70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555 418,79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-222 198,58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 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37492" y="4469179"/>
            <a:ext cx="8562049" cy="1910748"/>
          </a:xfrm>
        </p:spPr>
        <p:txBody>
          <a:bodyPr>
            <a:noAutofit/>
          </a:bodyPr>
          <a:lstStyle/>
          <a:p>
            <a:pPr marL="31653" indent="0" algn="just">
              <a:buNone/>
            </a:pP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163" indent="23495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исполнения бюджета сумма изменений от первоначальной редакции бюджета составила:</a:t>
            </a:r>
          </a:p>
          <a:p>
            <a:pPr marL="30163" indent="23495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– 694 390,38 тыс. рублей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163" indent="23495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расходам – 1 248 846,09 тыс. рублей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163" indent="23495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–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555 418,79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30163" indent="23495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корректировки бюджета Шпаковского муниципального округа Ставропольского края в 2025 году обусловлена в основном поступлением налоговых и неналоговых доходов, а также изменением объема средств, выделяемых из бюджета Ставропольского края в виде межбюджетных трансфертов бюджету Шпаковского муниципального округа Ставропольского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328130673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16" name="Picture 2" descr="C:\Users\Adm\Desktop\Gerb шпак р-на.png"/>
          <p:cNvPicPr>
            <a:picLocks noChangeAspect="1" noChangeArrowheads="1"/>
          </p:cNvPicPr>
          <p:nvPr/>
        </p:nvPicPr>
        <p:blipFill>
          <a:blip r:embed="rId2"/>
          <a:srcRect l="10818" t="24625" r="9293" b="10406"/>
          <a:stretch>
            <a:fillRect/>
          </a:stretch>
        </p:blipFill>
        <p:spPr bwMode="auto">
          <a:xfrm>
            <a:off x="1381492" y="5778792"/>
            <a:ext cx="484678" cy="56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/>
        </p:nvGraphicFramePr>
        <p:xfrm>
          <a:off x="-312598" y="1535470"/>
          <a:ext cx="6039190" cy="4132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Заголовок 5"/>
          <p:cNvSpPr txBox="1">
            <a:spLocks/>
          </p:cNvSpPr>
          <p:nvPr/>
        </p:nvSpPr>
        <p:spPr>
          <a:xfrm>
            <a:off x="283806" y="327633"/>
            <a:ext cx="8707429" cy="1041159"/>
          </a:xfrm>
          <a:prstGeom prst="rect">
            <a:avLst/>
          </a:prstGeom>
        </p:spPr>
        <p:txBody>
          <a:bodyPr lIns="63304" tIns="31651" rIns="63304" bIns="31651">
            <a:noAutofit/>
          </a:bodyPr>
          <a:lstStyle>
            <a:lvl1pPr algn="ctr" defTabSz="12143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891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УДЕЛЬНЫЕ И ПОДУШЕВЫЕ ПОКАЗАТЕЛИ ДОХОДОВ И РАСХОДОВ</a:t>
            </a:r>
          </a:p>
          <a:p>
            <a:pPr marL="0" marR="0" lvl="0" indent="0" algn="ctr" defTabSz="9891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БЮДЖЕТА ШПАКОВСКОГО МУНИЦИПАЛЬНОГО ОКРУГА В СРАВНЕНИИ С АНАЛОГИЧНЫМИ ПОКАЗАТЕЛЯМИ ДРУГИХ МУНИЦИПАЛЬНЫХ ОБРАЗОВАНИЙ КРАЯ ЗА 2025 ГОД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20" y="5758997"/>
            <a:ext cx="490468" cy="6124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30" y="5728069"/>
            <a:ext cx="484424" cy="643415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262323" y="2299029"/>
          <a:ext cx="2520942" cy="1071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172">
                  <a:extLst>
                    <a:ext uri="{9D8B030D-6E8A-4147-A177-3AD203B41FA5}">
                      <a16:colId xmlns:a16="http://schemas.microsoft.com/office/drawing/2014/main" val="2703886439"/>
                    </a:ext>
                  </a:extLst>
                </a:gridCol>
                <a:gridCol w="1137770">
                  <a:extLst>
                    <a:ext uri="{9D8B030D-6E8A-4147-A177-3AD203B41FA5}">
                      <a16:colId xmlns:a16="http://schemas.microsoft.com/office/drawing/2014/main" val="401242092"/>
                    </a:ext>
                  </a:extLst>
                </a:gridCol>
              </a:tblGrid>
              <a:tr h="2658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0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рублей)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8123353"/>
                  </a:ext>
                </a:extLst>
              </a:tr>
              <a:tr h="268433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Шпаковский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5 702 292,77</a:t>
                      </a: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2860198365"/>
                  </a:ext>
                </a:extLst>
              </a:tr>
              <a:tr h="268433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Георгиевский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5 061 037,09</a:t>
                      </a: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3337735702"/>
                  </a:ext>
                </a:extLst>
              </a:tr>
              <a:tr h="268433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Минераловодский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4 946 806,51</a:t>
                      </a: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42089754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259354" y="3623692"/>
          <a:ext cx="2520942" cy="997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172">
                  <a:extLst>
                    <a:ext uri="{9D8B030D-6E8A-4147-A177-3AD203B41FA5}">
                      <a16:colId xmlns:a16="http://schemas.microsoft.com/office/drawing/2014/main" val="3033678897"/>
                    </a:ext>
                  </a:extLst>
                </a:gridCol>
                <a:gridCol w="1137770">
                  <a:extLst>
                    <a:ext uri="{9D8B030D-6E8A-4147-A177-3AD203B41FA5}">
                      <a16:colId xmlns:a16="http://schemas.microsoft.com/office/drawing/2014/main" val="2853006856"/>
                    </a:ext>
                  </a:extLst>
                </a:gridCol>
              </a:tblGrid>
              <a:tr h="249258">
                <a:tc gridSpan="2"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(тыс. рублей)</a:t>
                      </a:r>
                    </a:p>
                  </a:txBody>
                  <a:tcPr marL="8792" marR="8792" marT="8792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3158953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 marL="0" indent="88900" algn="l" defTabSz="685800" rtl="0" eaLnBrk="1" fontAlgn="b" latinLnBrk="0" hangingPunct="1"/>
                      <a:r>
                        <a:rPr lang="ru-RU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Шпаковский</a:t>
                      </a: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5 924 491,35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0490611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 marL="0" indent="88900" algn="l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Георгиевский МО</a:t>
                      </a: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5 547 925,82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7912518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 marL="0" indent="88900" algn="l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Минераловодский МО</a:t>
                      </a: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5 101 761,74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1882916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6259355" y="4862830"/>
          <a:ext cx="2518443" cy="1186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4464">
                  <a:extLst>
                    <a:ext uri="{9D8B030D-6E8A-4147-A177-3AD203B41FA5}">
                      <a16:colId xmlns:a16="http://schemas.microsoft.com/office/drawing/2014/main" val="191561702"/>
                    </a:ext>
                  </a:extLst>
                </a:gridCol>
                <a:gridCol w="1123979">
                  <a:extLst>
                    <a:ext uri="{9D8B030D-6E8A-4147-A177-3AD203B41FA5}">
                      <a16:colId xmlns:a16="http://schemas.microsoft.com/office/drawing/2014/main" val="629492821"/>
                    </a:ext>
                  </a:extLst>
                </a:gridCol>
              </a:tblGrid>
              <a:tr h="5317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</a:t>
                      </a:r>
                    </a:p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 за 2025 год (человек)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0286877"/>
                  </a:ext>
                </a:extLst>
              </a:tr>
              <a:tr h="218398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Шпаковский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1169325398"/>
                  </a:ext>
                </a:extLst>
              </a:tr>
              <a:tr h="218398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Георгиевский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157 492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4222894888"/>
                  </a:ext>
                </a:extLst>
              </a:tr>
              <a:tr h="218398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Минераловодский МО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:a16="http://schemas.microsoft.com/office/drawing/2014/main" val="1552884326"/>
                  </a:ext>
                </a:extLst>
              </a:tr>
            </a:tbl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-811983" y="2697842"/>
          <a:ext cx="7710395" cy="2620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94623" y="1601528"/>
            <a:ext cx="242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4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населения (человек)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628747" y="1752805"/>
            <a:ext cx="265876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767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46" y="185196"/>
            <a:ext cx="8981954" cy="923938"/>
          </a:xfrm>
        </p:spPr>
        <p:txBody>
          <a:bodyPr>
            <a:normAutofit fontScale="90000"/>
          </a:bodyPr>
          <a:lstStyle/>
          <a:p>
            <a:pPr lvl="0" algn="ctr" defTabSz="989632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ОЦЕНКА НАЛОГОВЫХ РАСХОДОВ БЮДЖЕТА ШПАКОВСКОГО МУНИЦИПАЛЬНОГО ОКРУГА СТАВРОПОЛЬСКОГО КРАЯ</a:t>
            </a:r>
            <a:br>
              <a:rPr lang="ru-RU" sz="2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/>
                <a:ea typeface="+mn-ea"/>
                <a:cs typeface="+mn-cs"/>
              </a:rPr>
            </a:br>
            <a:endParaRPr lang="ru-RU" sz="21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939801"/>
            <a:ext cx="8534400" cy="5528119"/>
          </a:xfrm>
        </p:spPr>
        <p:txBody>
          <a:bodyPr>
            <a:noAutofit/>
          </a:bodyPr>
          <a:lstStyle/>
          <a:p>
            <a:pPr marL="0" lvl="0" indent="265113" algn="just" defTabSz="1207830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увеличения доходов местного бюджета принято распоряжение администрации Шпаковского муниципального округа Ставропольского края №111-р от 06.06.2023 года «Об утверждении плана мероприятий по росту доходов, оптимизации расходов бюджета Шпаковского муниципального округа Ставропольского края и сокращению муниципального долга Шпаковского муниципального округа Ставропольского края на 2023-2025 годы».</a:t>
            </a:r>
          </a:p>
          <a:p>
            <a:pPr marL="0" lvl="0" indent="265113" algn="just" defTabSz="1207830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Порядком формирования перечня налоговых расходов и оценки налоговых расходов Шпаковского муниципального округа Ставропольского края, утвержденным постановлением администрации Шпаковского муниципального округа Ставропольского края № 886 от 13.07.2021г., произведена оценка налоговых расходов Шпаковского муниципального округа Ставропольского края за 2024 год.</a:t>
            </a:r>
          </a:p>
          <a:p>
            <a:pPr marL="0" lvl="0" indent="265113" algn="just" defTabSz="1207830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в 2024 году на территории Шпаковского муниципального округа Ставропольского края налоговые расходы установлены решением Решение Думы Шпаковского муниципального округа Ставропольского края от 15.12.2022 г. № 411 «Об освобождении от налогообложения по земельному налогу отдельных категорий налогоплательщиков Шпаковского муниципального округа Ставропольского края» (с изменениями от 22 марта 2023 года № 446).</a:t>
            </a:r>
          </a:p>
          <a:p>
            <a:pPr marL="0" lvl="0" indent="265113" algn="just" defTabSz="1207830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налоговых органов за 2024 год выпадающие доходы от налоговых льгот, установленных нормативными правовыми актами представительных органов местного самоуправления Шпаковского муниципального округа по земельному налогу с физических лиц составляют 486,00 тыс. рублей. </a:t>
            </a:r>
          </a:p>
          <a:p>
            <a:pPr marL="0" lvl="0" indent="265113" algn="just" defTabSz="1207830">
              <a:lnSpc>
                <a:spcPct val="12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льготы являются социальными налоговыми расходами. Их применение способствует снижению налогового бремени, повышению уровня и качества жизни граждан, нуждающихся в социальной поддержке и снижению социального неравенства.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5391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31740</TotalTime>
  <Words>7126</Words>
  <Application>Microsoft Office PowerPoint</Application>
  <PresentationFormat>Экран (4:3)</PresentationFormat>
  <Paragraphs>1952</Paragraphs>
  <Slides>51</Slides>
  <Notes>30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Arial Narrow</vt:lpstr>
      <vt:lpstr>Bahnschrift SemiCondensed</vt:lpstr>
      <vt:lpstr>Calibri</vt:lpstr>
      <vt:lpstr>Corbel</vt:lpstr>
      <vt:lpstr>Georgia</vt:lpstr>
      <vt:lpstr>Impact</vt:lpstr>
      <vt:lpstr>Times New Roman</vt:lpstr>
      <vt:lpstr>Wingdings</vt:lpstr>
      <vt:lpstr>Базис</vt:lpstr>
      <vt:lpstr>Диаграмма</vt:lpstr>
      <vt:lpstr>Презентация PowerPoint</vt:lpstr>
      <vt:lpstr>СОДЕРЖАНИЕ</vt:lpstr>
      <vt:lpstr>Презентация PowerPoint</vt:lpstr>
      <vt:lpstr> ШПАКОВСКИЙ МУНИЦИПАЛЬНЫЙ ОКРУГ СТАВРОПОЛЬСКОГО КРАЯ Административно-территориальное деление и общая информация</vt:lpstr>
      <vt:lpstr>Презентация PowerPoint</vt:lpstr>
      <vt:lpstr>Презентация PowerPoint</vt:lpstr>
      <vt:lpstr>ОСНОВНЫЕ ХАРАКТЕРИСТИКИ БЮДЖЕТА  ШПАКОВСКОГО МУНИЦИПАЛЬНОГО ОКРУГА СТАВРОПОЛЬСКОГО КРАЯ </vt:lpstr>
      <vt:lpstr>Презентация PowerPoint</vt:lpstr>
      <vt:lpstr> ОЦЕНКА НАЛОГОВЫХ РАСХОДОВ БЮДЖЕТА ШПАКОВСКОГО МУНИЦИПАЛЬНОГО ОКРУГА СТАВРОПОЛЬСКОГО КРАЯ </vt:lpstr>
      <vt:lpstr>Презентация PowerPoint</vt:lpstr>
      <vt:lpstr>СТРУКТУРА ДОХОДОВ  БЮДЖЕТА ШПАКОВСКОГО МУНИЦИПАЛЬНОГО ОКРУГА ЗА 2025 год </vt:lpstr>
      <vt:lpstr>ИСПОЛНЕНИЕ ДОХОДНОЙ ЧАСТИ БЮДЖЕТА ШПАКОВСКОГО МУНИЦИПАЛЬНОГО ОКРУГА СТАВРОПОЛЬСКОГО КРАЯ В 2025 ГОДУ</vt:lpstr>
      <vt:lpstr>СТРУКТУРА СОБСТВЕННЫХ ДОХОДОВ БЮДЖЕТА ЗА 2025 ГОД</vt:lpstr>
      <vt:lpstr>ИСПОЛНЕНИЕ ПЛАНА ПО НАЛОГОВЫМ И НЕНАЛОГОВЫМ ДОХОДАМ БЮДЖЕТА ШПАКОВСКОГО МУНИЦИПАЛЬНОГО ОКРУГА СТАВРОПОЛЬСКОГО КРАЯ В 2025 ГОДУ</vt:lpstr>
      <vt:lpstr>ДИНАМИКА ПОСТУПЛЕНИЙ НАЛОГОВЫХ И НЕНАЛОГОВЫХ ДОХОДОВ БЮДЖЕТА ШПАКОВСКОГО МУНИЦИПАЛЬНОГО ОКРУГА СТАВРОПОЛЬСКОГО КРАЯ ЗА 2024 И 2025 ГОДЫ</vt:lpstr>
      <vt:lpstr>ДИНАМИКА РОСТА НАЛОГОВЫХ И НЕНАЛОГОВЫХ ДОХОДОВ БЮДЖЕТА ШПАКОВСКОГО МУНИЦИПАЛЬНОГО ОКРУГА</vt:lpstr>
      <vt:lpstr>АНАЛИЗ ЗАМЕНЫ ДОТАЦИИ НА ДОПОЛНИТЕЛЬНЫЙ НОРМАТИВ ОТЧИСЛЕНИЙ ОТ НАЛОГА НА ДОХОДЫ ФИЗИЧЕСКИХ ЛИЦ ПО ШПАКОВСКОМУ МУНИЦИПАЛЬНОМУ ОКРУГУ</vt:lpstr>
      <vt:lpstr>ДИНАМИКА И СТРУКТУРА МЕЖБЮДЖЕТНЫХ ТРАНСФЕРТОВ В  БЮДЖЕТЕ ШПАКОВСКОГО МУНИЦИПАЛЬНОГО ОКРУГА  ЗА 2022 - 2025 ГОДЫ</vt:lpstr>
      <vt:lpstr>ДИНАМИКА ПОСТУПЛЕНИЙ МЕЖБЮДЖЕТНЫХ ТРАНСФЕРТОВ В  БЮДЖЕТ ШПАКОВСКОГО МУНИЦИПАЛЬНОГО ОКРУГА  ЗА 2024 И 2025 ГОДЫ</vt:lpstr>
      <vt:lpstr>РАСХОДЫ БЮДЖЕТА  ШПАКОВСКОГО МУНИЦИПАЛЬНОГО ОКРУГА  СТАВРОПОЛЬСКОГО КРАЯ В 2025 ГОДУ</vt:lpstr>
      <vt:lpstr>Презентация PowerPoint</vt:lpstr>
      <vt:lpstr>Презентация PowerPoint</vt:lpstr>
      <vt:lpstr>РЕАЛИЗАЦИЯ НАЦИОНАЛЬНЫХ ПРОЕКТОВ В ШПАКОВСКОМ МУНИЦИПАЛЬНОМ ОКРУГЕ В 2025 ГОДУ</vt:lpstr>
      <vt:lpstr>Презентация PowerPoint</vt:lpstr>
      <vt:lpstr>Презентация PowerPoint</vt:lpstr>
      <vt:lpstr>Презентация PowerPoint</vt:lpstr>
      <vt:lpstr> РАСХОДЫ БЮДЖЕТА ШПАКОВСКОГО МУНИЦИПАЛЬНОГО ОКРУГА  С УЧЕТОМ ИНТЕРЕСОВ ЦЕЛЕВЫХ ГРУПП ПОЛЬЗОВАТЕЛЕЙ</vt:lpstr>
      <vt:lpstr>Презентация PowerPoint</vt:lpstr>
      <vt:lpstr>РАСХОДЫ НА СОЦИАЛЬНУЮ ПОДДЕРЖКУ ОТДЕЛЬНЫХ КАТЕГОРИЙ ГРАЖДАН В 2023-2025 ГОДАХ</vt:lpstr>
      <vt:lpstr>РАСХОДЫ НА СОЦИАЛЬНУЮ ПОДДЕРЖКУ ОТДЕЛЬНЫХ КАТЕГОРИЙ ГРАЖДАН В 2023-2025 ГОДАХ</vt:lpstr>
      <vt:lpstr>РАСХОДЫ НА СОЦИАЛЬНУЮ ПОДДЕРЖКУ ОТДЕЛЬНЫХ КАТЕГОРИЙ ГРАЖДАН В 2023-2025 ГОДАХ</vt:lpstr>
      <vt:lpstr>РАСХОДЫ НА СОЦИАЛЬНУЮ ПОДДЕРЖКУ ОТДЕЛЬНЫХ КАТЕГОРИЙ ГРАЖДАН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ЖИЛЬЕМ МОЛОДЫХ СЕМЕЙ  НА ТЕРРИТОРИИ ШПАКОВСКОГО МУНИЦИПАЛЬНОГО ОКРУГА СТАВРОПОЛЬСКОГО КРАЯ</vt:lpstr>
      <vt:lpstr>Презентация PowerPoint</vt:lpstr>
      <vt:lpstr>УРОВЕНЬ ДОЛГОВОЙ НАГРУЗКИ НА БЮДЖЕТ ШПАКОВСКОГО МУНИЦИПАЛЬНОГО ОКРУГА В 2025 ГОДУ</vt:lpstr>
      <vt:lpstr> ДИНАМИКА КРЕДИТОРСКОЙ ЗАДОЛЖЕННОСТИ БЮДЖЕТА ШПАКОВСКОГО МУНИЦИПАЛЬНОГО ОКРУГА ЗА 2023 – 2025 ГОДЫ (без учета расчетов по доходам)</vt:lpstr>
      <vt:lpstr>Презентация PowerPoint</vt:lpstr>
      <vt:lpstr>ИФОРМАЦИЯ О ПОЗИЦИИ  ШПАКОВСКОГО МУНИЦИПАЛЬНОГО ОКРУГА  В РЕЙТИНГАХ СТАВРОПОЛЬСКОГО КРАЯ  </vt:lpstr>
      <vt:lpstr>Презентация PowerPoint</vt:lpstr>
      <vt:lpstr>ИНФОРМИРОВАНИЕ ГРАЖДАН и их участие в обсуждении вопросов местного значения</vt:lpstr>
      <vt:lpstr>ИНФОРМИРОВАНИЕ ГРАЖДАН и их участие в обсуждении вопросов местного значения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Исполнение бюджета Шпаковского муниципального района  Ставропольского края за 2016 год</dc:title>
  <dc:creator>I</dc:creator>
  <cp:lastModifiedBy>adm</cp:lastModifiedBy>
  <cp:revision>2180</cp:revision>
  <cp:lastPrinted>2026-06-02T06:19:22Z</cp:lastPrinted>
  <dcterms:created xsi:type="dcterms:W3CDTF">2017-04-20T16:51:12Z</dcterms:created>
  <dcterms:modified xsi:type="dcterms:W3CDTF">2026-06-02T09:44:58Z</dcterms:modified>
</cp:coreProperties>
</file>