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1" r:id="rId3"/>
    <p:sldId id="274" r:id="rId4"/>
    <p:sldId id="275" r:id="rId5"/>
    <p:sldId id="276" r:id="rId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993C213-8BF2-4201-A678-514D75BF7AAD}">
          <p14:sldIdLst>
            <p14:sldId id="278"/>
            <p14:sldId id="271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6358"/>
    <a:srgbClr val="FF8989"/>
    <a:srgbClr val="FCECE8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7628" autoAdjust="0"/>
  </p:normalViewPr>
  <p:slideViewPr>
    <p:cSldViewPr snapToGrid="0">
      <p:cViewPr>
        <p:scale>
          <a:sx n="121" d="100"/>
          <a:sy n="121" d="100"/>
        </p:scale>
        <p:origin x="-13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B07B9A-8E1D-4378-97AF-E17207CFA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D5505E1-FD35-49A1-9A49-ADF8FB918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2C8A1F-B0E8-4BA8-82E2-D829B2AB4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456E30B-F25B-45EC-9D97-ECA9A715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7B5187C-ED82-4EDF-B7D8-0BB8B603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360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B0CFA4-873E-4058-8250-6BBD0E293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EE4F6E7-87DC-44F3-8867-CB6485AE2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2B5E4B-13AE-4545-A223-F1D5DDA1B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9A4D35-7804-436C-B77D-A2B1D6DB1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FFFDF43-7E46-48DB-9B3A-AD98E3D6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07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C1ACC2A-D351-41C1-B8CA-52CDE58AA9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0804174-DB30-4B9C-BD43-C409D4602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AA6CB14-1F3C-406B-A7F9-93243FA8A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3BAD5D-8CB5-46C7-B9F3-B730BD6CB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FF36367-19D9-4671-8192-CB950B7FB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7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6545FC-90E3-4220-A07E-AF45A825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43B169-A2F5-404D-9B38-7F799DBD1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D828BE1-9ACC-4F49-8622-00A9F60AB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4E2B2A-796F-4FE3-98B8-A0E3E78B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980DBBE-C23D-43AF-9F74-99EE60E09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42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6F125D-34AC-4302-B4B1-332C09F1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693FECA-A479-4C09-8562-FA5ABAA52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53E509B-F4FF-479E-9B7C-CB5C9AD69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A6C1F41-568A-4233-ADDE-3E4BF211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160203F-6C50-452A-BDA8-3FE14D05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55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021708-EC82-4D4E-B91A-CADF5BCCD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815AF8-140E-4057-BB2D-DC4197CEF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BBDF27B-8FCE-4DB5-B7B1-14C1CFA9A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3846BA2-9F25-49BB-8324-00911D105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6F2DBC7-6ACC-42E1-8A83-5FCD9BB9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2CCFBA8-7682-4098-809E-FC5A74F0B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14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34EF1E-1626-415C-A495-F96C44546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3BAB94B-08DD-44CA-99EA-357D1A6D5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17CF010-820C-490A-956E-79F1BBD26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6053BD4-072C-4256-A538-3074DD2239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92457B3-5700-4868-9F03-A3200D77D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0E133B6-4AA2-4185-84D9-F153B564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328DAF8-7C34-4D67-A364-1DA1578FE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E511A25-EC37-41F9-9E7D-B1919D5AE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82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328A00-2A96-4E87-82F4-59B851C33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DC6654D-EAD7-4409-A10D-5D824B8C0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4050AD3-570E-45DC-AEBF-CEF36EAF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DB83851-7B7C-4262-8DCF-1C43222EA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81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4091DE3-C746-48B2-815F-8E29D2EE2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28D87D9-D435-44C1-842E-5EEC4FA2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E616129-A77C-4164-8109-A118FAF9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84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E6A0BB-5162-47BA-A165-C402A58FF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EB8304-D9F2-4DE8-8A71-76FBD9612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A2A2E22-9C7A-410B-8C76-888F2390AB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A116701-EE5B-4DE2-9E2F-31915A33E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A6DFBF7-436B-4214-B63C-A5C86BC7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2B1B5DB-6504-4331-93AC-2D588BCCE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08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E1F2F6-D0B9-4FA5-9442-FEF6E3E73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955A12B-8185-45DB-BCDD-D60C38472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CBE0DE3-B04F-41A0-95C9-566747658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2DE4033-58AF-43D0-B48E-E58D72B70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8D9057B-C1C4-49EC-94DE-D829A3A05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35A3CA3-3B89-4660-BB9C-2EEA342FE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42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B198F6-C2BA-4370-8D5A-A04A6524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54F8209-DC43-4A6C-AA9B-B02B2E0EA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2064F7F-A982-4136-8E5F-F5BB1CCB67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38357-5BAC-458B-B865-AE71C331E6D8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8A99673-DE71-4AC3-84AD-6F1AFC027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8E16798-F636-48FA-A83D-97C1DED3B8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F0D26-5378-4398-9085-9D9015334B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45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16C82D-9BC5-4AE5-9365-F7F8A6C5C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19" y="100289"/>
            <a:ext cx="11373963" cy="510103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+mn-lt"/>
              </a:rPr>
              <a:t>Перечень сведений о земельных участках в подсистеме «Реестр ЗСН»</a:t>
            </a:r>
            <a:br>
              <a:rPr lang="ru-RU" sz="2000" dirty="0">
                <a:latin typeface="+mn-lt"/>
              </a:rPr>
            </a:br>
            <a:r>
              <a:rPr lang="ru-RU" sz="2000" dirty="0">
                <a:latin typeface="+mn-lt"/>
              </a:rPr>
              <a:t> для предоставления мер государственной поддержки</a:t>
            </a:r>
            <a:endParaRPr lang="ru-RU" sz="1800" dirty="0">
              <a:latin typeface="+mn-lt"/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xmlns="" id="{F142B0B4-B612-4BBB-9927-6EA31BA976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604623"/>
              </p:ext>
            </p:extLst>
          </p:nvPr>
        </p:nvGraphicFramePr>
        <p:xfrm>
          <a:off x="463938" y="1233354"/>
          <a:ext cx="11444929" cy="552229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43955">
                  <a:extLst>
                    <a:ext uri="{9D8B030D-6E8A-4147-A177-3AD203B41FA5}">
                      <a16:colId xmlns:a16="http://schemas.microsoft.com/office/drawing/2014/main" xmlns="" val="2963006879"/>
                    </a:ext>
                  </a:extLst>
                </a:gridCol>
                <a:gridCol w="1095667">
                  <a:extLst>
                    <a:ext uri="{9D8B030D-6E8A-4147-A177-3AD203B41FA5}">
                      <a16:colId xmlns:a16="http://schemas.microsoft.com/office/drawing/2014/main" xmlns="" val="3194390018"/>
                    </a:ext>
                  </a:extLst>
                </a:gridCol>
                <a:gridCol w="1009290">
                  <a:extLst>
                    <a:ext uri="{9D8B030D-6E8A-4147-A177-3AD203B41FA5}">
                      <a16:colId xmlns:a16="http://schemas.microsoft.com/office/drawing/2014/main" xmlns="" val="1199046049"/>
                    </a:ext>
                  </a:extLst>
                </a:gridCol>
                <a:gridCol w="1006131">
                  <a:extLst>
                    <a:ext uri="{9D8B030D-6E8A-4147-A177-3AD203B41FA5}">
                      <a16:colId xmlns:a16="http://schemas.microsoft.com/office/drawing/2014/main" xmlns="" val="1916060834"/>
                    </a:ext>
                  </a:extLst>
                </a:gridCol>
                <a:gridCol w="1012450">
                  <a:extLst>
                    <a:ext uri="{9D8B030D-6E8A-4147-A177-3AD203B41FA5}">
                      <a16:colId xmlns:a16="http://schemas.microsoft.com/office/drawing/2014/main" xmlns="" val="1142279855"/>
                    </a:ext>
                  </a:extLst>
                </a:gridCol>
                <a:gridCol w="1155940">
                  <a:extLst>
                    <a:ext uri="{9D8B030D-6E8A-4147-A177-3AD203B41FA5}">
                      <a16:colId xmlns:a16="http://schemas.microsoft.com/office/drawing/2014/main" xmlns="" val="3873345916"/>
                    </a:ext>
                  </a:extLst>
                </a:gridCol>
                <a:gridCol w="1308930">
                  <a:extLst>
                    <a:ext uri="{9D8B030D-6E8A-4147-A177-3AD203B41FA5}">
                      <a16:colId xmlns:a16="http://schemas.microsoft.com/office/drawing/2014/main" xmlns="" val="1710914197"/>
                    </a:ext>
                  </a:extLst>
                </a:gridCol>
                <a:gridCol w="1080754">
                  <a:extLst>
                    <a:ext uri="{9D8B030D-6E8A-4147-A177-3AD203B41FA5}">
                      <a16:colId xmlns:a16="http://schemas.microsoft.com/office/drawing/2014/main" xmlns="" val="1675508537"/>
                    </a:ext>
                  </a:extLst>
                </a:gridCol>
                <a:gridCol w="979734">
                  <a:extLst>
                    <a:ext uri="{9D8B030D-6E8A-4147-A177-3AD203B41FA5}">
                      <a16:colId xmlns:a16="http://schemas.microsoft.com/office/drawing/2014/main" xmlns="" val="2530397130"/>
                    </a:ext>
                  </a:extLst>
                </a:gridCol>
                <a:gridCol w="1152078">
                  <a:extLst>
                    <a:ext uri="{9D8B030D-6E8A-4147-A177-3AD203B41FA5}">
                      <a16:colId xmlns:a16="http://schemas.microsoft.com/office/drawing/2014/main" xmlns="" val="3975816332"/>
                    </a:ext>
                  </a:extLst>
                </a:gridCol>
              </a:tblGrid>
              <a:tr h="133325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Направления субсидирования/ необходимые сведения для получения субсидий из</a:t>
                      </a:r>
                      <a:r>
                        <a:rPr lang="ru-RU" sz="1100" baseline="0" dirty="0"/>
                        <a:t> Реестра ЗСН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Кадастровый номер земельного участка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/>
                        <a:t>Сведения о правах на земельный участок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/>
                        <a:t>Сведения об объектах недвижимости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/>
                        <a:t>Сведения о фактическом использовании земельного участка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Сведения об использовании земельного участка для ведения племенного животноводства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/>
                        <a:t>Сведения о севе сельскохозяйственных культур, видах таких культур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/>
                        <a:t>Сведения </a:t>
                      </a:r>
                      <a:br>
                        <a:rPr lang="ru-RU" sz="1100" dirty="0"/>
                      </a:br>
                      <a:r>
                        <a:rPr lang="ru-RU" sz="1100" dirty="0"/>
                        <a:t>о факте сева 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Сведения </a:t>
                      </a:r>
                      <a:br>
                        <a:rPr lang="ru-RU" sz="1100" dirty="0"/>
                      </a:br>
                      <a:r>
                        <a:rPr lang="ru-RU" sz="1100" dirty="0"/>
                        <a:t>о массе произведенных сельскохозяйственных культур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5816188"/>
                  </a:ext>
                </a:extLst>
              </a:tr>
              <a:tr h="46403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агротехнологические работы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4026049"/>
                  </a:ext>
                </a:extLst>
              </a:tr>
              <a:tr h="4640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/>
                        <a:t>элитное семеноводство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0947734"/>
                  </a:ext>
                </a:extLst>
              </a:tr>
              <a:tr h="46403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племенное животноводство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0375492"/>
                  </a:ext>
                </a:extLst>
              </a:tr>
              <a:tr h="5721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cap="none" spc="0" baseline="0" dirty="0">
                          <a:uFillTx/>
                          <a:sym typeface="Helvetica Neue"/>
                        </a:rPr>
                        <a:t>производство льна-долгунца и (или) технической конопли</a:t>
                      </a:r>
                      <a:endParaRPr lang="ru-RU" sz="10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Neue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7001188"/>
                  </a:ext>
                </a:extLst>
              </a:tr>
              <a:tr h="572100">
                <a:tc>
                  <a:txBody>
                    <a:bodyPr/>
                    <a:lstStyle/>
                    <a:p>
                      <a:pPr algn="ctr"/>
                      <a:r>
                        <a:rPr lang="ru-RU" sz="1000" u="none" strike="noStrike" cap="none" spc="0" baseline="0" dirty="0">
                          <a:uFillTx/>
                          <a:sym typeface="Helvetica Neue"/>
                        </a:rPr>
                        <a:t>производство продукции плодово-ягодных насаждений</a:t>
                      </a:r>
                      <a:endParaRPr lang="ru-RU" sz="10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Neue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7196026"/>
                  </a:ext>
                </a:extLst>
              </a:tr>
              <a:tr h="464037">
                <a:tc>
                  <a:txBody>
                    <a:bodyPr/>
                    <a:lstStyle/>
                    <a:p>
                      <a:pPr algn="ctr"/>
                      <a:r>
                        <a:rPr lang="ru-RU" sz="1000" u="none" strike="noStrike" cap="none" spc="0" baseline="0" dirty="0">
                          <a:uFillTx/>
                          <a:sym typeface="Helvetica Neue"/>
                        </a:rPr>
                        <a:t>производство молока</a:t>
                      </a:r>
                      <a:endParaRPr lang="ru-RU" sz="10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Neue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6051391"/>
                  </a:ext>
                </a:extLst>
              </a:tr>
              <a:tr h="464037">
                <a:tc>
                  <a:txBody>
                    <a:bodyPr/>
                    <a:lstStyle/>
                    <a:p>
                      <a:pPr algn="ctr"/>
                      <a:r>
                        <a:rPr lang="ru-RU" sz="1000" u="none" strike="noStrike" cap="none" spc="0" baseline="0" dirty="0">
                          <a:uFillTx/>
                          <a:sym typeface="Helvetica Neue"/>
                        </a:rPr>
                        <a:t>поддержка мясного скотоводства</a:t>
                      </a:r>
                      <a:endParaRPr lang="ru-RU" sz="10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Neue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6117871"/>
                  </a:ext>
                </a:extLst>
              </a:tr>
              <a:tr h="724660">
                <a:tc>
                  <a:txBody>
                    <a:bodyPr/>
                    <a:lstStyle/>
                    <a:p>
                      <a:pPr algn="ctr"/>
                      <a:r>
                        <a:rPr lang="ru-RU" sz="1000" u="none" strike="noStrike" cap="none" spc="0" baseline="0" dirty="0">
                          <a:uFillTx/>
                          <a:sym typeface="Helvetica Neue"/>
                        </a:rPr>
                        <a:t>поддержка развития овцеводства, козоводства и производства шерсти</a:t>
                      </a:r>
                      <a:endParaRPr lang="ru-RU" sz="10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Neue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6268263"/>
                  </a:ext>
                </a:extLst>
              </a:tr>
            </a:tbl>
          </a:graphicData>
        </a:graphic>
      </p:graphicFrame>
      <p:pic>
        <p:nvPicPr>
          <p:cNvPr id="8" name="Рисунок 7" descr="Флажок со сплошной заливкой">
            <a:extLst>
              <a:ext uri="{FF2B5EF4-FFF2-40B4-BE49-F238E27FC236}">
                <a16:creationId xmlns:a16="http://schemas.microsoft.com/office/drawing/2014/main" xmlns="" id="{DC97359F-BDA2-431F-89C8-AD0D09A431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6" y="2610326"/>
            <a:ext cx="340847" cy="340847"/>
          </a:xfrm>
          <a:prstGeom prst="rect">
            <a:avLst/>
          </a:prstGeom>
        </p:spPr>
      </p:pic>
      <p:pic>
        <p:nvPicPr>
          <p:cNvPr id="9" name="Рисунок 8" descr="Флажок со сплошной заливкой">
            <a:extLst>
              <a:ext uri="{FF2B5EF4-FFF2-40B4-BE49-F238E27FC236}">
                <a16:creationId xmlns:a16="http://schemas.microsoft.com/office/drawing/2014/main" xmlns="" id="{36D56E85-2754-4D87-840E-4C062BBAB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6" y="3081291"/>
            <a:ext cx="340847" cy="340847"/>
          </a:xfrm>
          <a:prstGeom prst="rect">
            <a:avLst/>
          </a:prstGeom>
        </p:spPr>
      </p:pic>
      <p:pic>
        <p:nvPicPr>
          <p:cNvPr id="10" name="Рисунок 9" descr="Флажок со сплошной заливкой">
            <a:extLst>
              <a:ext uri="{FF2B5EF4-FFF2-40B4-BE49-F238E27FC236}">
                <a16:creationId xmlns:a16="http://schemas.microsoft.com/office/drawing/2014/main" xmlns="" id="{3EBC18EB-2AB0-4E7E-8807-F05C138AF6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6" y="3552256"/>
            <a:ext cx="340847" cy="340847"/>
          </a:xfrm>
          <a:prstGeom prst="rect">
            <a:avLst/>
          </a:prstGeom>
        </p:spPr>
      </p:pic>
      <p:pic>
        <p:nvPicPr>
          <p:cNvPr id="11" name="Рисунок 10" descr="Флажок со сплошной заливкой">
            <a:extLst>
              <a:ext uri="{FF2B5EF4-FFF2-40B4-BE49-F238E27FC236}">
                <a16:creationId xmlns:a16="http://schemas.microsoft.com/office/drawing/2014/main" xmlns="" id="{159F8284-6ABA-4DD5-A8E7-F5EFBA7C35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5" y="4043535"/>
            <a:ext cx="340847" cy="340847"/>
          </a:xfrm>
          <a:prstGeom prst="rect">
            <a:avLst/>
          </a:prstGeom>
        </p:spPr>
      </p:pic>
      <p:pic>
        <p:nvPicPr>
          <p:cNvPr id="12" name="Рисунок 11" descr="Флажок со сплошной заливкой">
            <a:extLst>
              <a:ext uri="{FF2B5EF4-FFF2-40B4-BE49-F238E27FC236}">
                <a16:creationId xmlns:a16="http://schemas.microsoft.com/office/drawing/2014/main" xmlns="" id="{F9C54EB0-DBBF-4D04-9D66-1D14569A9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4" y="4644618"/>
            <a:ext cx="340847" cy="340847"/>
          </a:xfrm>
          <a:prstGeom prst="rect">
            <a:avLst/>
          </a:prstGeom>
        </p:spPr>
      </p:pic>
      <p:pic>
        <p:nvPicPr>
          <p:cNvPr id="13" name="Рисунок 12" descr="Флажок со сплошной заливкой">
            <a:extLst>
              <a:ext uri="{FF2B5EF4-FFF2-40B4-BE49-F238E27FC236}">
                <a16:creationId xmlns:a16="http://schemas.microsoft.com/office/drawing/2014/main" xmlns="" id="{71BE6339-C867-42F4-B4CB-E38E967F9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3" y="5154576"/>
            <a:ext cx="340847" cy="340847"/>
          </a:xfrm>
          <a:prstGeom prst="rect">
            <a:avLst/>
          </a:prstGeom>
        </p:spPr>
      </p:pic>
      <p:pic>
        <p:nvPicPr>
          <p:cNvPr id="14" name="Рисунок 13" descr="Флажок со сплошной заливкой">
            <a:extLst>
              <a:ext uri="{FF2B5EF4-FFF2-40B4-BE49-F238E27FC236}">
                <a16:creationId xmlns:a16="http://schemas.microsoft.com/office/drawing/2014/main" xmlns="" id="{46F11FA4-1387-4AB4-B972-7B4BBA735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2" y="5609580"/>
            <a:ext cx="340847" cy="340847"/>
          </a:xfrm>
          <a:prstGeom prst="rect">
            <a:avLst/>
          </a:prstGeom>
        </p:spPr>
      </p:pic>
      <p:pic>
        <p:nvPicPr>
          <p:cNvPr id="15" name="Рисунок 14" descr="Флажок со сплошной заливкой">
            <a:extLst>
              <a:ext uri="{FF2B5EF4-FFF2-40B4-BE49-F238E27FC236}">
                <a16:creationId xmlns:a16="http://schemas.microsoft.com/office/drawing/2014/main" xmlns="" id="{F5A1B344-1A42-40F4-8F34-8F01E05CD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37481" y="6214344"/>
            <a:ext cx="340847" cy="340847"/>
          </a:xfrm>
          <a:prstGeom prst="rect">
            <a:avLst/>
          </a:prstGeom>
        </p:spPr>
      </p:pic>
      <p:pic>
        <p:nvPicPr>
          <p:cNvPr id="16" name="Рисунок 15" descr="Флажок со сплошной заливкой">
            <a:extLst>
              <a:ext uri="{FF2B5EF4-FFF2-40B4-BE49-F238E27FC236}">
                <a16:creationId xmlns:a16="http://schemas.microsoft.com/office/drawing/2014/main" xmlns="" id="{B4ECDEDB-6AFE-4CA9-A4D5-914586561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9" y="6220250"/>
            <a:ext cx="340847" cy="340847"/>
          </a:xfrm>
          <a:prstGeom prst="rect">
            <a:avLst/>
          </a:prstGeom>
        </p:spPr>
      </p:pic>
      <p:pic>
        <p:nvPicPr>
          <p:cNvPr id="18" name="Рисунок 17" descr="Флажок со сплошной заливкой">
            <a:extLst>
              <a:ext uri="{FF2B5EF4-FFF2-40B4-BE49-F238E27FC236}">
                <a16:creationId xmlns:a16="http://schemas.microsoft.com/office/drawing/2014/main" xmlns="" id="{6896BC63-3AD7-4E89-928D-D69ADDF98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5" y="6224336"/>
            <a:ext cx="340847" cy="340847"/>
          </a:xfrm>
          <a:prstGeom prst="rect">
            <a:avLst/>
          </a:prstGeom>
        </p:spPr>
      </p:pic>
      <p:pic>
        <p:nvPicPr>
          <p:cNvPr id="19" name="Рисунок 18" descr="Флажок со сплошной заливкой">
            <a:extLst>
              <a:ext uri="{FF2B5EF4-FFF2-40B4-BE49-F238E27FC236}">
                <a16:creationId xmlns:a16="http://schemas.microsoft.com/office/drawing/2014/main" xmlns="" id="{231C82C4-5A44-4EFF-A76C-6B7EC0DC14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8" y="5609579"/>
            <a:ext cx="340847" cy="340847"/>
          </a:xfrm>
          <a:prstGeom prst="rect">
            <a:avLst/>
          </a:prstGeom>
        </p:spPr>
      </p:pic>
      <p:pic>
        <p:nvPicPr>
          <p:cNvPr id="20" name="Рисунок 19" descr="Флажок со сплошной заливкой">
            <a:extLst>
              <a:ext uri="{FF2B5EF4-FFF2-40B4-BE49-F238E27FC236}">
                <a16:creationId xmlns:a16="http://schemas.microsoft.com/office/drawing/2014/main" xmlns="" id="{0C4C7AB9-4824-475E-9907-7AB32164FB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7" y="5154575"/>
            <a:ext cx="340847" cy="340847"/>
          </a:xfrm>
          <a:prstGeom prst="rect">
            <a:avLst/>
          </a:prstGeom>
        </p:spPr>
      </p:pic>
      <p:pic>
        <p:nvPicPr>
          <p:cNvPr id="21" name="Рисунок 20" descr="Флажок со сплошной заливкой">
            <a:extLst>
              <a:ext uri="{FF2B5EF4-FFF2-40B4-BE49-F238E27FC236}">
                <a16:creationId xmlns:a16="http://schemas.microsoft.com/office/drawing/2014/main" xmlns="" id="{ADA861B9-6ECF-47C7-AAD6-D87AB8C41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6" y="4644618"/>
            <a:ext cx="340847" cy="340847"/>
          </a:xfrm>
          <a:prstGeom prst="rect">
            <a:avLst/>
          </a:prstGeom>
        </p:spPr>
      </p:pic>
      <p:pic>
        <p:nvPicPr>
          <p:cNvPr id="22" name="Рисунок 21" descr="Флажок со сплошной заливкой">
            <a:extLst>
              <a:ext uri="{FF2B5EF4-FFF2-40B4-BE49-F238E27FC236}">
                <a16:creationId xmlns:a16="http://schemas.microsoft.com/office/drawing/2014/main" xmlns="" id="{B27FEB14-A40B-41EC-92D5-73512A0B08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6" y="4043535"/>
            <a:ext cx="340847" cy="340847"/>
          </a:xfrm>
          <a:prstGeom prst="rect">
            <a:avLst/>
          </a:prstGeom>
        </p:spPr>
      </p:pic>
      <p:pic>
        <p:nvPicPr>
          <p:cNvPr id="23" name="Рисунок 22" descr="Флажок со сплошной заливкой">
            <a:extLst>
              <a:ext uri="{FF2B5EF4-FFF2-40B4-BE49-F238E27FC236}">
                <a16:creationId xmlns:a16="http://schemas.microsoft.com/office/drawing/2014/main" xmlns="" id="{21F23303-6127-4072-AA3E-12B6F79F6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5" y="3551691"/>
            <a:ext cx="340847" cy="340847"/>
          </a:xfrm>
          <a:prstGeom prst="rect">
            <a:avLst/>
          </a:prstGeom>
        </p:spPr>
      </p:pic>
      <p:pic>
        <p:nvPicPr>
          <p:cNvPr id="24" name="Рисунок 23" descr="Флажок со сплошной заливкой">
            <a:extLst>
              <a:ext uri="{FF2B5EF4-FFF2-40B4-BE49-F238E27FC236}">
                <a16:creationId xmlns:a16="http://schemas.microsoft.com/office/drawing/2014/main" xmlns="" id="{E94A8FDB-527C-4F77-A558-B13789391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4" y="3078574"/>
            <a:ext cx="340847" cy="340847"/>
          </a:xfrm>
          <a:prstGeom prst="rect">
            <a:avLst/>
          </a:prstGeom>
        </p:spPr>
      </p:pic>
      <p:pic>
        <p:nvPicPr>
          <p:cNvPr id="25" name="Рисунок 24" descr="Флажок со сплошной заливкой">
            <a:extLst>
              <a:ext uri="{FF2B5EF4-FFF2-40B4-BE49-F238E27FC236}">
                <a16:creationId xmlns:a16="http://schemas.microsoft.com/office/drawing/2014/main" xmlns="" id="{C3825E83-7068-42B4-8F86-463534594A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1974" y="2610326"/>
            <a:ext cx="340847" cy="340847"/>
          </a:xfrm>
          <a:prstGeom prst="rect">
            <a:avLst/>
          </a:prstGeom>
        </p:spPr>
      </p:pic>
      <p:pic>
        <p:nvPicPr>
          <p:cNvPr id="32" name="Рисунок 31" descr="Флажок со сплошной заливкой">
            <a:extLst>
              <a:ext uri="{FF2B5EF4-FFF2-40B4-BE49-F238E27FC236}">
                <a16:creationId xmlns:a16="http://schemas.microsoft.com/office/drawing/2014/main" xmlns="" id="{6D804A24-7D9B-4F0F-BFEB-196FD95F4C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5" y="5154574"/>
            <a:ext cx="340847" cy="340847"/>
          </a:xfrm>
          <a:prstGeom prst="rect">
            <a:avLst/>
          </a:prstGeom>
        </p:spPr>
      </p:pic>
      <p:pic>
        <p:nvPicPr>
          <p:cNvPr id="33" name="Рисунок 32" descr="Флажок со сплошной заливкой">
            <a:extLst>
              <a:ext uri="{FF2B5EF4-FFF2-40B4-BE49-F238E27FC236}">
                <a16:creationId xmlns:a16="http://schemas.microsoft.com/office/drawing/2014/main" xmlns="" id="{4317EB77-0E8C-4AA6-BD4A-535EA67EA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5" y="5609578"/>
            <a:ext cx="340847" cy="340847"/>
          </a:xfrm>
          <a:prstGeom prst="rect">
            <a:avLst/>
          </a:prstGeom>
        </p:spPr>
      </p:pic>
      <p:pic>
        <p:nvPicPr>
          <p:cNvPr id="35" name="Рисунок 34" descr="Флажок со сплошной заливкой">
            <a:extLst>
              <a:ext uri="{FF2B5EF4-FFF2-40B4-BE49-F238E27FC236}">
                <a16:creationId xmlns:a16="http://schemas.microsoft.com/office/drawing/2014/main" xmlns="" id="{E668D0A1-490F-4713-A18D-079EECB741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5" y="3548738"/>
            <a:ext cx="340847" cy="340847"/>
          </a:xfrm>
          <a:prstGeom prst="rect">
            <a:avLst/>
          </a:prstGeom>
        </p:spPr>
      </p:pic>
      <p:pic>
        <p:nvPicPr>
          <p:cNvPr id="38" name="Рисунок 37" descr="Флажок со сплошной заливкой">
            <a:extLst>
              <a:ext uri="{FF2B5EF4-FFF2-40B4-BE49-F238E27FC236}">
                <a16:creationId xmlns:a16="http://schemas.microsoft.com/office/drawing/2014/main" xmlns="" id="{BABB5874-217A-47D7-8B30-A281F210B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5" y="4043534"/>
            <a:ext cx="340847" cy="340847"/>
          </a:xfrm>
          <a:prstGeom prst="rect">
            <a:avLst/>
          </a:prstGeom>
        </p:spPr>
      </p:pic>
      <p:pic>
        <p:nvPicPr>
          <p:cNvPr id="39" name="Рисунок 38" descr="Флажок со сплошной заливкой">
            <a:extLst>
              <a:ext uri="{FF2B5EF4-FFF2-40B4-BE49-F238E27FC236}">
                <a16:creationId xmlns:a16="http://schemas.microsoft.com/office/drawing/2014/main" xmlns="" id="{6C6B315B-11D6-43C7-821D-2E9025B04F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5" y="3074384"/>
            <a:ext cx="340847" cy="340847"/>
          </a:xfrm>
          <a:prstGeom prst="rect">
            <a:avLst/>
          </a:prstGeom>
        </p:spPr>
      </p:pic>
      <p:pic>
        <p:nvPicPr>
          <p:cNvPr id="40" name="Рисунок 39" descr="Флажок со сплошной заливкой">
            <a:extLst>
              <a:ext uri="{FF2B5EF4-FFF2-40B4-BE49-F238E27FC236}">
                <a16:creationId xmlns:a16="http://schemas.microsoft.com/office/drawing/2014/main" xmlns="" id="{24869EC2-68D8-448D-95F1-B49B9B33ED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5" y="2608121"/>
            <a:ext cx="340847" cy="340847"/>
          </a:xfrm>
          <a:prstGeom prst="rect">
            <a:avLst/>
          </a:prstGeom>
        </p:spPr>
      </p:pic>
      <p:pic>
        <p:nvPicPr>
          <p:cNvPr id="41" name="Рисунок 40" descr="Флажок со сплошной заливкой">
            <a:extLst>
              <a:ext uri="{FF2B5EF4-FFF2-40B4-BE49-F238E27FC236}">
                <a16:creationId xmlns:a16="http://schemas.microsoft.com/office/drawing/2014/main" xmlns="" id="{57D6C99A-4D04-45B6-91ED-A442292014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7074" y="4644616"/>
            <a:ext cx="340847" cy="340847"/>
          </a:xfrm>
          <a:prstGeom prst="rect">
            <a:avLst/>
          </a:prstGeom>
        </p:spPr>
      </p:pic>
      <p:pic>
        <p:nvPicPr>
          <p:cNvPr id="42" name="Рисунок 41" descr="Флажок со сплошной заливкой">
            <a:extLst>
              <a:ext uri="{FF2B5EF4-FFF2-40B4-BE49-F238E27FC236}">
                <a16:creationId xmlns:a16="http://schemas.microsoft.com/office/drawing/2014/main" xmlns="" id="{08012EB2-141D-4073-AFFF-8BFE8F7BAD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1663" y="3548738"/>
            <a:ext cx="340847" cy="340847"/>
          </a:xfrm>
          <a:prstGeom prst="rect">
            <a:avLst/>
          </a:prstGeom>
        </p:spPr>
      </p:pic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xmlns="" id="{4D7833F0-A743-49B2-8212-80769D86E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860419"/>
              </p:ext>
            </p:extLst>
          </p:nvPr>
        </p:nvGraphicFramePr>
        <p:xfrm>
          <a:off x="2242174" y="723753"/>
          <a:ext cx="2099712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831">
                  <a:extLst>
                    <a:ext uri="{9D8B030D-6E8A-4147-A177-3AD203B41FA5}">
                      <a16:colId xmlns:a16="http://schemas.microsoft.com/office/drawing/2014/main" xmlns="" val="462045542"/>
                    </a:ext>
                  </a:extLst>
                </a:gridCol>
                <a:gridCol w="1658881">
                  <a:extLst>
                    <a:ext uri="{9D8B030D-6E8A-4147-A177-3AD203B41FA5}">
                      <a16:colId xmlns:a16="http://schemas.microsoft.com/office/drawing/2014/main" xmlns="" val="1820125685"/>
                    </a:ext>
                  </a:extLst>
                </a:gridCol>
              </a:tblGrid>
              <a:tr h="255052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Сведения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</a:rPr>
                        <a:t> заполняются вручную/автоматически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79868877"/>
                  </a:ext>
                </a:extLst>
              </a:tr>
            </a:tbl>
          </a:graphicData>
        </a:graphic>
      </p:graphicFrame>
      <p:pic>
        <p:nvPicPr>
          <p:cNvPr id="52" name="Рисунок 51" descr="Флажок со сплошной заливкой">
            <a:extLst>
              <a:ext uri="{FF2B5EF4-FFF2-40B4-BE49-F238E27FC236}">
                <a16:creationId xmlns:a16="http://schemas.microsoft.com/office/drawing/2014/main" xmlns="" id="{A85A9D91-516F-4E93-ACB9-C6A7EAC40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13542" y="770005"/>
            <a:ext cx="294362" cy="294362"/>
          </a:xfrm>
          <a:prstGeom prst="rect">
            <a:avLst/>
          </a:prstGeom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A4A1F2E2-899A-4C71-8131-339D1E525D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511942"/>
              </p:ext>
            </p:extLst>
          </p:nvPr>
        </p:nvGraphicFramePr>
        <p:xfrm>
          <a:off x="409019" y="723753"/>
          <a:ext cx="1928454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876">
                  <a:extLst>
                    <a:ext uri="{9D8B030D-6E8A-4147-A177-3AD203B41FA5}">
                      <a16:colId xmlns:a16="http://schemas.microsoft.com/office/drawing/2014/main" xmlns="" val="3069073544"/>
                    </a:ext>
                  </a:extLst>
                </a:gridCol>
                <a:gridCol w="1523578">
                  <a:extLst>
                    <a:ext uri="{9D8B030D-6E8A-4147-A177-3AD203B41FA5}">
                      <a16:colId xmlns:a16="http://schemas.microsoft.com/office/drawing/2014/main" xmlns="" val="2931741050"/>
                    </a:ext>
                  </a:extLst>
                </a:gridCol>
              </a:tblGrid>
              <a:tr h="255052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Сведения заполняются автоматически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70631204"/>
                  </a:ext>
                </a:extLst>
              </a:tr>
            </a:tbl>
          </a:graphicData>
        </a:graphic>
      </p:graphicFrame>
      <p:pic>
        <p:nvPicPr>
          <p:cNvPr id="53" name="Рисунок 52" descr="Флажок со сплошной заливкой">
            <a:extLst>
              <a:ext uri="{FF2B5EF4-FFF2-40B4-BE49-F238E27FC236}">
                <a16:creationId xmlns:a16="http://schemas.microsoft.com/office/drawing/2014/main" xmlns="" id="{06D163C1-8544-4966-BD77-84C0BC06F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5692" y="776355"/>
            <a:ext cx="294362" cy="294362"/>
          </a:xfrm>
          <a:prstGeom prst="rect">
            <a:avLst/>
          </a:prstGeom>
        </p:spPr>
      </p:pic>
      <p:pic>
        <p:nvPicPr>
          <p:cNvPr id="26" name="Рисунок 25" descr="Флажок со сплошной заливкой">
            <a:extLst>
              <a:ext uri="{FF2B5EF4-FFF2-40B4-BE49-F238E27FC236}">
                <a16:creationId xmlns:a16="http://schemas.microsoft.com/office/drawing/2014/main" xmlns="" id="{1C2E5DDF-5B29-4636-BAA2-07AF213B47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0723" y="2606775"/>
            <a:ext cx="340847" cy="340847"/>
          </a:xfrm>
          <a:prstGeom prst="rect">
            <a:avLst/>
          </a:prstGeom>
        </p:spPr>
      </p:pic>
      <p:pic>
        <p:nvPicPr>
          <p:cNvPr id="29" name="Рисунок 28" descr="Флажок со сплошной заливкой">
            <a:extLst>
              <a:ext uri="{FF2B5EF4-FFF2-40B4-BE49-F238E27FC236}">
                <a16:creationId xmlns:a16="http://schemas.microsoft.com/office/drawing/2014/main" xmlns="" id="{F3E578EE-713B-454C-ADE9-24FF071022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53376" y="4644617"/>
            <a:ext cx="340847" cy="340847"/>
          </a:xfrm>
          <a:prstGeom prst="rect">
            <a:avLst/>
          </a:prstGeom>
        </p:spPr>
      </p:pic>
      <p:pic>
        <p:nvPicPr>
          <p:cNvPr id="28" name="Рисунок 27" descr="Флажок со сплошной заливкой">
            <a:extLst>
              <a:ext uri="{FF2B5EF4-FFF2-40B4-BE49-F238E27FC236}">
                <a16:creationId xmlns:a16="http://schemas.microsoft.com/office/drawing/2014/main" xmlns="" id="{B53A2D78-1FC1-4896-A19A-8DF2F7DD2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53377" y="4043534"/>
            <a:ext cx="340847" cy="340847"/>
          </a:xfrm>
          <a:prstGeom prst="rect">
            <a:avLst/>
          </a:prstGeom>
        </p:spPr>
      </p:pic>
      <p:pic>
        <p:nvPicPr>
          <p:cNvPr id="27" name="Рисунок 26" descr="Флажок со сплошной заливкой">
            <a:extLst>
              <a:ext uri="{FF2B5EF4-FFF2-40B4-BE49-F238E27FC236}">
                <a16:creationId xmlns:a16="http://schemas.microsoft.com/office/drawing/2014/main" xmlns="" id="{5BED5B48-641B-4088-9A5B-55B0803E3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53378" y="3078574"/>
            <a:ext cx="340847" cy="3408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3EDBD98-67D8-44AF-92E9-627D53055089}"/>
              </a:ext>
            </a:extLst>
          </p:cNvPr>
          <p:cNvSpPr txBox="1"/>
          <p:nvPr/>
        </p:nvSpPr>
        <p:spPr>
          <a:xfrm>
            <a:off x="4088921" y="1147062"/>
            <a:ext cx="1216324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1100" b="1" dirty="0" smtClean="0"/>
              <a:t>Сведения о площади земельного участка, используемой для выращивания с/х культур</a:t>
            </a:r>
            <a:endParaRPr lang="ru-RU" dirty="0"/>
          </a:p>
        </p:txBody>
      </p:sp>
      <p:pic>
        <p:nvPicPr>
          <p:cNvPr id="34" name="Рисунок 33" descr="Флажок со сплошной заливкой">
            <a:extLst>
              <a:ext uri="{FF2B5EF4-FFF2-40B4-BE49-F238E27FC236}">
                <a16:creationId xmlns:a16="http://schemas.microsoft.com/office/drawing/2014/main" xmlns="" id="{6B050EAB-840E-4908-A0B4-B44AA4362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8406" y="3548738"/>
            <a:ext cx="340847" cy="340847"/>
          </a:xfrm>
          <a:prstGeom prst="rect">
            <a:avLst/>
          </a:prstGeom>
        </p:spPr>
      </p:pic>
      <p:pic>
        <p:nvPicPr>
          <p:cNvPr id="31" name="Рисунок 30" descr="Флажок со сплошной заливкой">
            <a:extLst>
              <a:ext uri="{FF2B5EF4-FFF2-40B4-BE49-F238E27FC236}">
                <a16:creationId xmlns:a16="http://schemas.microsoft.com/office/drawing/2014/main" xmlns="" id="{FBE8BA82-A985-4D5E-B8B7-DCAF56144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4407" y="5154574"/>
            <a:ext cx="340847" cy="340847"/>
          </a:xfrm>
          <a:prstGeom prst="rect">
            <a:avLst/>
          </a:prstGeom>
        </p:spPr>
      </p:pic>
      <p:pic>
        <p:nvPicPr>
          <p:cNvPr id="30" name="Рисунок 29" descr="Флажок со сплошной заливкой">
            <a:extLst>
              <a:ext uri="{FF2B5EF4-FFF2-40B4-BE49-F238E27FC236}">
                <a16:creationId xmlns:a16="http://schemas.microsoft.com/office/drawing/2014/main" xmlns="" id="{2A29942B-2616-4197-9D7D-1F1C09C49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4407" y="5609578"/>
            <a:ext cx="340847" cy="340847"/>
          </a:xfrm>
          <a:prstGeom prst="rect">
            <a:avLst/>
          </a:prstGeom>
        </p:spPr>
      </p:pic>
      <p:pic>
        <p:nvPicPr>
          <p:cNvPr id="17" name="Рисунок 16" descr="Флажок со сплошной заливкой">
            <a:extLst>
              <a:ext uri="{FF2B5EF4-FFF2-40B4-BE49-F238E27FC236}">
                <a16:creationId xmlns:a16="http://schemas.microsoft.com/office/drawing/2014/main" xmlns="" id="{622F058B-3EAA-4125-8157-835AB1669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4408" y="6214343"/>
            <a:ext cx="340847" cy="340847"/>
          </a:xfrm>
          <a:prstGeom prst="rect">
            <a:avLst/>
          </a:prstGeom>
        </p:spPr>
      </p:pic>
      <p:pic>
        <p:nvPicPr>
          <p:cNvPr id="43" name="Рисунок 42" descr="Флажок со сплошной заливкой">
            <a:extLst>
              <a:ext uri="{FF2B5EF4-FFF2-40B4-BE49-F238E27FC236}">
                <a16:creationId xmlns:a16="http://schemas.microsoft.com/office/drawing/2014/main" xmlns="" id="{1E6F197B-111F-48F9-A7B6-5451B10C6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27310" y="4095916"/>
            <a:ext cx="340847" cy="340847"/>
          </a:xfrm>
          <a:prstGeom prst="rect">
            <a:avLst/>
          </a:prstGeom>
        </p:spPr>
      </p:pic>
      <p:pic>
        <p:nvPicPr>
          <p:cNvPr id="50" name="Рисунок 49" descr="Флажок со сплошной заливкой">
            <a:extLst>
              <a:ext uri="{FF2B5EF4-FFF2-40B4-BE49-F238E27FC236}">
                <a16:creationId xmlns:a16="http://schemas.microsoft.com/office/drawing/2014/main" xmlns="" id="{21525049-3286-4728-AB92-83BB170A40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3736" y="4043533"/>
            <a:ext cx="340847" cy="340847"/>
          </a:xfrm>
          <a:prstGeom prst="rect">
            <a:avLst/>
          </a:prstGeom>
        </p:spPr>
      </p:pic>
      <p:pic>
        <p:nvPicPr>
          <p:cNvPr id="51" name="Рисунок 50" descr="Флажок со сплошной заливкой">
            <a:extLst>
              <a:ext uri="{FF2B5EF4-FFF2-40B4-BE49-F238E27FC236}">
                <a16:creationId xmlns:a16="http://schemas.microsoft.com/office/drawing/2014/main" xmlns="" id="{431985EB-F802-45AF-8AD9-0C006093BD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02376" y="4072296"/>
            <a:ext cx="340847" cy="340847"/>
          </a:xfrm>
          <a:prstGeom prst="rect">
            <a:avLst/>
          </a:prstGeom>
        </p:spPr>
      </p:pic>
      <p:pic>
        <p:nvPicPr>
          <p:cNvPr id="44" name="Рисунок 43" descr="Флажок со сплошной заливкой">
            <a:extLst>
              <a:ext uri="{FF2B5EF4-FFF2-40B4-BE49-F238E27FC236}">
                <a16:creationId xmlns:a16="http://schemas.microsoft.com/office/drawing/2014/main" xmlns="" id="{6A7007A5-6C3F-46BA-AFD3-BCFECD632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25226" y="3064269"/>
            <a:ext cx="340847" cy="340847"/>
          </a:xfrm>
          <a:prstGeom prst="rect">
            <a:avLst/>
          </a:prstGeom>
        </p:spPr>
      </p:pic>
      <p:pic>
        <p:nvPicPr>
          <p:cNvPr id="47" name="Рисунок 46" descr="Флажок со сплошной заливкой">
            <a:extLst>
              <a:ext uri="{FF2B5EF4-FFF2-40B4-BE49-F238E27FC236}">
                <a16:creationId xmlns:a16="http://schemas.microsoft.com/office/drawing/2014/main" xmlns="" id="{ADB6402D-724E-4FCF-A4A6-B4687FBBAD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3737" y="3074382"/>
            <a:ext cx="340847" cy="340847"/>
          </a:xfrm>
          <a:prstGeom prst="rect">
            <a:avLst/>
          </a:prstGeom>
        </p:spPr>
      </p:pic>
      <p:pic>
        <p:nvPicPr>
          <p:cNvPr id="48" name="Рисунок 47" descr="Флажок со сплошной заливкой">
            <a:extLst>
              <a:ext uri="{FF2B5EF4-FFF2-40B4-BE49-F238E27FC236}">
                <a16:creationId xmlns:a16="http://schemas.microsoft.com/office/drawing/2014/main" xmlns="" id="{659948F3-8FA7-41AF-A489-AD1467BA0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05141" y="3081291"/>
            <a:ext cx="340847" cy="340847"/>
          </a:xfrm>
          <a:prstGeom prst="rect">
            <a:avLst/>
          </a:prstGeom>
        </p:spPr>
      </p:pic>
      <p:pic>
        <p:nvPicPr>
          <p:cNvPr id="45" name="Рисунок 44" descr="Флажок со сплошной заливкой">
            <a:extLst>
              <a:ext uri="{FF2B5EF4-FFF2-40B4-BE49-F238E27FC236}">
                <a16:creationId xmlns:a16="http://schemas.microsoft.com/office/drawing/2014/main" xmlns="" id="{8037296B-0C4D-4E3A-8FCB-02DC9E41A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25226" y="2608120"/>
            <a:ext cx="340847" cy="340847"/>
          </a:xfrm>
          <a:prstGeom prst="rect">
            <a:avLst/>
          </a:prstGeom>
        </p:spPr>
      </p:pic>
      <p:pic>
        <p:nvPicPr>
          <p:cNvPr id="46" name="Рисунок 45" descr="Флажок со сплошной заливкой">
            <a:extLst>
              <a:ext uri="{FF2B5EF4-FFF2-40B4-BE49-F238E27FC236}">
                <a16:creationId xmlns:a16="http://schemas.microsoft.com/office/drawing/2014/main" xmlns="" id="{1C322612-445B-4D43-BFFC-C64A33341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3738" y="2608119"/>
            <a:ext cx="340847" cy="340847"/>
          </a:xfrm>
          <a:prstGeom prst="rect">
            <a:avLst/>
          </a:prstGeom>
        </p:spPr>
      </p:pic>
      <p:pic>
        <p:nvPicPr>
          <p:cNvPr id="49" name="Рисунок 48" descr="Флажок со сплошной заливкой">
            <a:extLst>
              <a:ext uri="{FF2B5EF4-FFF2-40B4-BE49-F238E27FC236}">
                <a16:creationId xmlns:a16="http://schemas.microsoft.com/office/drawing/2014/main" xmlns="" id="{C30FF1D8-254F-4B14-8783-12C27F0B2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02377" y="2608118"/>
            <a:ext cx="340847" cy="340847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5CE0667-295F-4D10-A2FF-567D51AE1631}"/>
              </a:ext>
            </a:extLst>
          </p:cNvPr>
          <p:cNvSpPr txBox="1"/>
          <p:nvPr/>
        </p:nvSpPr>
        <p:spPr>
          <a:xfrm>
            <a:off x="5959317" y="769647"/>
            <a:ext cx="5924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>
                <a:solidFill>
                  <a:srgbClr val="D76358"/>
                </a:solidFill>
              </a:rPr>
              <a:t>* среднее время заполнения сведениями одного ЗУ составляет 2-5 минут</a:t>
            </a:r>
          </a:p>
        </p:txBody>
      </p:sp>
      <p:graphicFrame>
        <p:nvGraphicFramePr>
          <p:cNvPr id="71" name="Таблица 3">
            <a:extLst>
              <a:ext uri="{FF2B5EF4-FFF2-40B4-BE49-F238E27FC236}">
                <a16:creationId xmlns:a16="http://schemas.microsoft.com/office/drawing/2014/main" xmlns="" id="{4D7833F0-A743-49B2-8212-80769D86E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740363"/>
              </p:ext>
            </p:extLst>
          </p:nvPr>
        </p:nvGraphicFramePr>
        <p:xfrm>
          <a:off x="4171612" y="720879"/>
          <a:ext cx="2099712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831">
                  <a:extLst>
                    <a:ext uri="{9D8B030D-6E8A-4147-A177-3AD203B41FA5}">
                      <a16:colId xmlns:a16="http://schemas.microsoft.com/office/drawing/2014/main" xmlns="" val="462045542"/>
                    </a:ext>
                  </a:extLst>
                </a:gridCol>
                <a:gridCol w="1658881">
                  <a:extLst>
                    <a:ext uri="{9D8B030D-6E8A-4147-A177-3AD203B41FA5}">
                      <a16:colId xmlns:a16="http://schemas.microsoft.com/office/drawing/2014/main" xmlns="" val="1820125685"/>
                    </a:ext>
                  </a:extLst>
                </a:gridCol>
              </a:tblGrid>
              <a:tr h="255052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Сведения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</a:rPr>
                        <a:t> заполняются вручную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79868877"/>
                  </a:ext>
                </a:extLst>
              </a:tr>
            </a:tbl>
          </a:graphicData>
        </a:graphic>
      </p:graphicFrame>
      <p:pic>
        <p:nvPicPr>
          <p:cNvPr id="72" name="Рисунок 71" descr="Флажок со сплошной заливкой">
            <a:extLst>
              <a:ext uri="{FF2B5EF4-FFF2-40B4-BE49-F238E27FC236}">
                <a16:creationId xmlns:a16="http://schemas.microsoft.com/office/drawing/2014/main" xmlns="" id="{A85A9D91-516F-4E93-ACB9-C6A7EAC40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59014" y="768350"/>
            <a:ext cx="294362" cy="29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5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Рисунок 58">
            <a:extLst>
              <a:ext uri="{FF2B5EF4-FFF2-40B4-BE49-F238E27FC236}">
                <a16:creationId xmlns:a16="http://schemas.microsoft.com/office/drawing/2014/main" xmlns="" id="{65C67476-FE47-446F-93AE-F1E1BD2FD7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40" b="21721"/>
          <a:stretch/>
        </p:blipFill>
        <p:spPr>
          <a:xfrm>
            <a:off x="197591" y="3830009"/>
            <a:ext cx="5795908" cy="28373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49B0178-5695-47BE-B48E-E5F88F32671F}"/>
              </a:ext>
            </a:extLst>
          </p:cNvPr>
          <p:cNvSpPr txBox="1"/>
          <p:nvPr/>
        </p:nvSpPr>
        <p:spPr>
          <a:xfrm>
            <a:off x="1769881" y="154498"/>
            <a:ext cx="86522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/>
              <a:t>Группа 1. Агротехнологические работы, элитное семеноводство, </a:t>
            </a:r>
          </a:p>
          <a:p>
            <a:pPr algn="ctr"/>
            <a:r>
              <a:rPr lang="ru-RU" sz="2400" dirty="0"/>
              <a:t>производство льна-долгунца и (или) технической конопли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xmlns="" id="{AF5FC9A5-C651-4954-B647-E43EA2DFA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359702"/>
              </p:ext>
            </p:extLst>
          </p:nvPr>
        </p:nvGraphicFramePr>
        <p:xfrm>
          <a:off x="180338" y="928469"/>
          <a:ext cx="5577027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363">
                  <a:extLst>
                    <a:ext uri="{9D8B030D-6E8A-4147-A177-3AD203B41FA5}">
                      <a16:colId xmlns:a16="http://schemas.microsoft.com/office/drawing/2014/main" xmlns="" val="3617536317"/>
                    </a:ext>
                  </a:extLst>
                </a:gridCol>
                <a:gridCol w="4918664">
                  <a:extLst>
                    <a:ext uri="{9D8B030D-6E8A-4147-A177-3AD203B41FA5}">
                      <a16:colId xmlns:a16="http://schemas.microsoft.com/office/drawing/2014/main" xmlns="" val="704991447"/>
                    </a:ext>
                  </a:extLst>
                </a:gridCol>
              </a:tblGrid>
              <a:tr h="512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п/п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Минимальный объем сведений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7383366"/>
                  </a:ext>
                </a:extLst>
              </a:tr>
              <a:tr h="2713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Кадастровый номер земельного участка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1989092"/>
                  </a:ext>
                </a:extLst>
              </a:tr>
              <a:tr h="271350"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Сведения о правах на земельный участок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7157057"/>
                  </a:ext>
                </a:extLst>
              </a:tr>
              <a:tr h="271350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latin typeface="+mn-lt"/>
                        </a:rPr>
                        <a:t>Сведения о площади земельного участка, используемой для выращивания сельскохозяйственных культур (в гектарах), с указанием наименования сельскохозяйственной культуры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415394"/>
                  </a:ext>
                </a:extLst>
              </a:tr>
              <a:tr h="271350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>
                          <a:latin typeface="+mn-lt"/>
                        </a:rPr>
                        <a:t>Сведения о фактическом использовании земельного участка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3436819"/>
                  </a:ext>
                </a:extLst>
              </a:tr>
              <a:tr h="271350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</a:t>
                      </a:r>
                      <a:r>
                        <a:rPr lang="ru-RU" sz="1200" b="0" dirty="0">
                          <a:latin typeface="+mn-lt"/>
                        </a:rPr>
                        <a:t>о севе сельскохозяйственных культур, видах таких культур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013591"/>
                  </a:ext>
                </a:extLst>
              </a:tr>
              <a:tr h="271350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</a:t>
                      </a:r>
                      <a:r>
                        <a:rPr lang="ru-RU" sz="1200" b="0" dirty="0">
                          <a:latin typeface="+mn-lt"/>
                        </a:rPr>
                        <a:t>о факте сева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6782220"/>
                  </a:ext>
                </a:extLst>
              </a:tr>
              <a:tr h="271350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</a:t>
                      </a:r>
                      <a:r>
                        <a:rPr lang="ru-RU" sz="1200" b="0" dirty="0">
                          <a:latin typeface="+mn-lt"/>
                        </a:rPr>
                        <a:t>о массе произведенных сельскохозяйственных культур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0975926"/>
                  </a:ext>
                </a:extLst>
              </a:tr>
            </a:tbl>
          </a:graphicData>
        </a:graphic>
      </p:graphicFrame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AF72BD7-516E-4795-902B-F283AABDD0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599" r="11264" b="33566"/>
          <a:stretch/>
        </p:blipFill>
        <p:spPr>
          <a:xfrm>
            <a:off x="6283602" y="4405944"/>
            <a:ext cx="5576016" cy="190066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D8DCF22B-257B-427B-B917-F984CE169BC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80395" r="28138"/>
          <a:stretch/>
        </p:blipFill>
        <p:spPr>
          <a:xfrm>
            <a:off x="8569113" y="5397761"/>
            <a:ext cx="3140113" cy="8891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1A856FC4-F689-4747-A513-014DC3CB91DF}"/>
              </a:ext>
            </a:extLst>
          </p:cNvPr>
          <p:cNvSpPr/>
          <p:nvPr/>
        </p:nvSpPr>
        <p:spPr>
          <a:xfrm>
            <a:off x="8665210" y="5047497"/>
            <a:ext cx="647700" cy="1676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Соединитель: уступ 65">
            <a:extLst>
              <a:ext uri="{FF2B5EF4-FFF2-40B4-BE49-F238E27FC236}">
                <a16:creationId xmlns:a16="http://schemas.microsoft.com/office/drawing/2014/main" xmlns="" id="{941CE76A-05E4-401C-883D-5BD097F69E8E}"/>
              </a:ext>
            </a:extLst>
          </p:cNvPr>
          <p:cNvCxnSpPr>
            <a:cxnSpLocks/>
            <a:endCxn id="59" idx="1"/>
          </p:cNvCxnSpPr>
          <p:nvPr/>
        </p:nvCxnSpPr>
        <p:spPr>
          <a:xfrm rot="16200000" flipH="1">
            <a:off x="-821122" y="4229982"/>
            <a:ext cx="1910273" cy="12715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Соединитель: уступ 75">
            <a:extLst>
              <a:ext uri="{FF2B5EF4-FFF2-40B4-BE49-F238E27FC236}">
                <a16:creationId xmlns:a16="http://schemas.microsoft.com/office/drawing/2014/main" xmlns="" id="{E21E24A9-3FAC-4C0F-A037-D2FBCEF926AA}"/>
              </a:ext>
            </a:extLst>
          </p:cNvPr>
          <p:cNvCxnSpPr>
            <a:endCxn id="55" idx="3"/>
          </p:cNvCxnSpPr>
          <p:nvPr/>
        </p:nvCxnSpPr>
        <p:spPr>
          <a:xfrm>
            <a:off x="8665210" y="4669037"/>
            <a:ext cx="647700" cy="462280"/>
          </a:xfrm>
          <a:prstGeom prst="bentConnector3">
            <a:avLst>
              <a:gd name="adj1" fmla="val 122549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Соединитель: уступ 79">
            <a:extLst>
              <a:ext uri="{FF2B5EF4-FFF2-40B4-BE49-F238E27FC236}">
                <a16:creationId xmlns:a16="http://schemas.microsoft.com/office/drawing/2014/main" xmlns="" id="{C92C759D-94A2-4C3C-8F15-586FCBC5C6CF}"/>
              </a:ext>
            </a:extLst>
          </p:cNvPr>
          <p:cNvCxnSpPr>
            <a:cxnSpLocks/>
            <a:stCxn id="55" idx="1"/>
            <a:endCxn id="38" idx="1"/>
          </p:cNvCxnSpPr>
          <p:nvPr/>
        </p:nvCxnSpPr>
        <p:spPr>
          <a:xfrm rot="10800000" flipV="1">
            <a:off x="8569114" y="5131317"/>
            <a:ext cx="96097" cy="711018"/>
          </a:xfrm>
          <a:prstGeom prst="bentConnector3">
            <a:avLst>
              <a:gd name="adj1" fmla="val 337885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Прямая со стрелкой 87">
            <a:extLst>
              <a:ext uri="{FF2B5EF4-FFF2-40B4-BE49-F238E27FC236}">
                <a16:creationId xmlns:a16="http://schemas.microsoft.com/office/drawing/2014/main" xmlns="" id="{B113BE3C-5963-4C45-B354-3495C2D7EF43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5757365" y="2329132"/>
            <a:ext cx="1118040" cy="14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Соединитель: уступ 118">
            <a:extLst>
              <a:ext uri="{FF2B5EF4-FFF2-40B4-BE49-F238E27FC236}">
                <a16:creationId xmlns:a16="http://schemas.microsoft.com/office/drawing/2014/main" xmlns="" id="{3A62BB9F-1CD7-4C49-905C-FB904D937175}"/>
              </a:ext>
            </a:extLst>
          </p:cNvPr>
          <p:cNvCxnSpPr>
            <a:cxnSpLocks/>
          </p:cNvCxnSpPr>
          <p:nvPr/>
        </p:nvCxnSpPr>
        <p:spPr>
          <a:xfrm>
            <a:off x="6668727" y="4297181"/>
            <a:ext cx="2402883" cy="134172"/>
          </a:xfrm>
          <a:prstGeom prst="bentConnector3">
            <a:avLst>
              <a:gd name="adj1" fmla="val 9990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>
            <a:extLst>
              <a:ext uri="{FF2B5EF4-FFF2-40B4-BE49-F238E27FC236}">
                <a16:creationId xmlns:a16="http://schemas.microsoft.com/office/drawing/2014/main" xmlns="" id="{417A9BED-E44F-4217-9FA0-40CFA4137DE0}"/>
              </a:ext>
            </a:extLst>
          </p:cNvPr>
          <p:cNvCxnSpPr>
            <a:cxnSpLocks/>
          </p:cNvCxnSpPr>
          <p:nvPr/>
        </p:nvCxnSpPr>
        <p:spPr>
          <a:xfrm flipV="1">
            <a:off x="5741093" y="3070088"/>
            <a:ext cx="562318" cy="23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>
            <a:extLst>
              <a:ext uri="{FF2B5EF4-FFF2-40B4-BE49-F238E27FC236}">
                <a16:creationId xmlns:a16="http://schemas.microsoft.com/office/drawing/2014/main" xmlns="" id="{D29D8CCD-8735-4551-A13F-3110CFBF94D1}"/>
              </a:ext>
            </a:extLst>
          </p:cNvPr>
          <p:cNvCxnSpPr>
            <a:cxnSpLocks/>
          </p:cNvCxnSpPr>
          <p:nvPr/>
        </p:nvCxnSpPr>
        <p:spPr>
          <a:xfrm>
            <a:off x="6302402" y="2915728"/>
            <a:ext cx="1" cy="7418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7" name="Соединитель: уступ 126">
            <a:extLst>
              <a:ext uri="{FF2B5EF4-FFF2-40B4-BE49-F238E27FC236}">
                <a16:creationId xmlns:a16="http://schemas.microsoft.com/office/drawing/2014/main" xmlns="" id="{6163C546-31D1-491B-BCB7-A8ED57E3BEF5}"/>
              </a:ext>
            </a:extLst>
          </p:cNvPr>
          <p:cNvCxnSpPr>
            <a:cxnSpLocks/>
          </p:cNvCxnSpPr>
          <p:nvPr/>
        </p:nvCxnSpPr>
        <p:spPr>
          <a:xfrm rot="16200000" flipH="1">
            <a:off x="5735493" y="3371780"/>
            <a:ext cx="1500142" cy="366325"/>
          </a:xfrm>
          <a:prstGeom prst="bentConnector3">
            <a:avLst>
              <a:gd name="adj1" fmla="val 29299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xmlns="" id="{1A2C5E17-7AF8-419A-B198-9823574B68C7}"/>
              </a:ext>
            </a:extLst>
          </p:cNvPr>
          <p:cNvCxnSpPr>
            <a:cxnSpLocks/>
          </p:cNvCxnSpPr>
          <p:nvPr/>
        </p:nvCxnSpPr>
        <p:spPr>
          <a:xfrm>
            <a:off x="5753799" y="3657600"/>
            <a:ext cx="54860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35AA986D-9B1C-4D32-AE7A-083F711D0832}"/>
              </a:ext>
            </a:extLst>
          </p:cNvPr>
          <p:cNvCxnSpPr/>
          <p:nvPr/>
        </p:nvCxnSpPr>
        <p:spPr>
          <a:xfrm>
            <a:off x="70437" y="3338423"/>
            <a:ext cx="12715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4A358166-0103-4D86-8BF2-83CC25E445BD}"/>
              </a:ext>
            </a:extLst>
          </p:cNvPr>
          <p:cNvCxnSpPr>
            <a:cxnSpLocks/>
          </p:cNvCxnSpPr>
          <p:nvPr/>
        </p:nvCxnSpPr>
        <p:spPr>
          <a:xfrm flipV="1">
            <a:off x="5753799" y="2804871"/>
            <a:ext cx="548602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785DB57A-21ED-4A2C-A41D-978F1EF255AE}"/>
              </a:ext>
            </a:extLst>
          </p:cNvPr>
          <p:cNvSpPr/>
          <p:nvPr/>
        </p:nvSpPr>
        <p:spPr>
          <a:xfrm>
            <a:off x="7278867" y="4591725"/>
            <a:ext cx="726675" cy="204787"/>
          </a:xfrm>
          <a:prstGeom prst="rect">
            <a:avLst/>
          </a:prstGeom>
          <a:noFill/>
          <a:ln w="19050">
            <a:solidFill>
              <a:srgbClr val="D763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ACCA40AC-F1EB-4261-A85E-1E1C538BF02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9841" r="7585" b="20500"/>
          <a:stretch/>
        </p:blipFill>
        <p:spPr>
          <a:xfrm>
            <a:off x="6283602" y="6390285"/>
            <a:ext cx="5576016" cy="32775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1" name="Соединитель: уступ 75">
            <a:extLst>
              <a:ext uri="{FF2B5EF4-FFF2-40B4-BE49-F238E27FC236}">
                <a16:creationId xmlns:a16="http://schemas.microsoft.com/office/drawing/2014/main" xmlns="" id="{E21E24A9-3FAC-4C0F-A037-D2FBCEF926AA}"/>
              </a:ext>
            </a:extLst>
          </p:cNvPr>
          <p:cNvCxnSpPr>
            <a:stCxn id="32" idx="1"/>
          </p:cNvCxnSpPr>
          <p:nvPr/>
        </p:nvCxnSpPr>
        <p:spPr>
          <a:xfrm rot="10800000" flipV="1">
            <a:off x="7252141" y="4694119"/>
            <a:ext cx="26727" cy="1687540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8" name="Рисунок 47">
            <a:extLst>
              <a:ext uri="{FF2B5EF4-FFF2-40B4-BE49-F238E27FC236}">
                <a16:creationId xmlns:a16="http://schemas.microsoft.com/office/drawing/2014/main" xmlns="" id="{9FFA0535-E038-44B5-BED9-8AA9414727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5405" y="915247"/>
            <a:ext cx="4833821" cy="330508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3805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49B0178-5695-47BE-B48E-E5F88F32671F}"/>
              </a:ext>
            </a:extLst>
          </p:cNvPr>
          <p:cNvSpPr txBox="1"/>
          <p:nvPr/>
        </p:nvSpPr>
        <p:spPr>
          <a:xfrm>
            <a:off x="3526677" y="154498"/>
            <a:ext cx="5138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/>
              <a:t>Группа 2. Племенное животноводство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EDD441A8-1E79-4C11-9BDE-8419B3920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66016"/>
              </p:ext>
            </p:extLst>
          </p:nvPr>
        </p:nvGraphicFramePr>
        <p:xfrm>
          <a:off x="569519" y="616163"/>
          <a:ext cx="4486932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31">
                  <a:extLst>
                    <a:ext uri="{9D8B030D-6E8A-4147-A177-3AD203B41FA5}">
                      <a16:colId xmlns:a16="http://schemas.microsoft.com/office/drawing/2014/main" xmlns="" val="2648094695"/>
                    </a:ext>
                  </a:extLst>
                </a:gridCol>
                <a:gridCol w="3932501">
                  <a:extLst>
                    <a:ext uri="{9D8B030D-6E8A-4147-A177-3AD203B41FA5}">
                      <a16:colId xmlns:a16="http://schemas.microsoft.com/office/drawing/2014/main" xmlns="" val="704991447"/>
                    </a:ext>
                  </a:extLst>
                </a:gridCol>
              </a:tblGrid>
              <a:tr h="5082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№ п/п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Минимальный объем сведений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7383366"/>
                  </a:ext>
                </a:extLst>
              </a:tr>
              <a:tr h="269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Кадастровый номер земельного участка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1989092"/>
                  </a:ext>
                </a:extLst>
              </a:tr>
              <a:tr h="269085"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Сведения о правах на земельный участок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7157057"/>
                  </a:ext>
                </a:extLst>
              </a:tr>
              <a:tr h="269085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+mn-lt"/>
                        </a:rPr>
                        <a:t>Сведения об объектах недвижимости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415394"/>
                  </a:ext>
                </a:extLst>
              </a:tr>
              <a:tr h="448475"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 фактическом использовании земельного участка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013591"/>
                  </a:ext>
                </a:extLst>
              </a:tr>
              <a:tr h="448475"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об использовании земельного участка для ведения племенного животноводства, селекции и семеноводства, выращивания генетической коллекции ресурсов растений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0457027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05E75B3-A940-4FE9-8B75-BFD020A27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6505" y="616163"/>
            <a:ext cx="6558165" cy="319659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3" name="Прямая со стрелкой 82">
            <a:extLst>
              <a:ext uri="{FF2B5EF4-FFF2-40B4-BE49-F238E27FC236}">
                <a16:creationId xmlns:a16="http://schemas.microsoft.com/office/drawing/2014/main" xmlns="" id="{8E0AA2F2-087C-4377-B044-9A7AF3A35BA8}"/>
              </a:ext>
            </a:extLst>
          </p:cNvPr>
          <p:cNvCxnSpPr/>
          <p:nvPr/>
        </p:nvCxnSpPr>
        <p:spPr>
          <a:xfrm>
            <a:off x="5056451" y="1823946"/>
            <a:ext cx="370054" cy="48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2CCD5A9-281F-4443-B05E-ECFCC2D0E7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8437" y="2398384"/>
            <a:ext cx="5280327" cy="403692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5F6C1FE8-9378-4380-B8AC-EEECF65B91A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688" b="5226"/>
          <a:stretch/>
        </p:blipFill>
        <p:spPr>
          <a:xfrm>
            <a:off x="333351" y="3412575"/>
            <a:ext cx="4996164" cy="288470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9" name="Соединитель: уступ 18">
            <a:extLst>
              <a:ext uri="{FF2B5EF4-FFF2-40B4-BE49-F238E27FC236}">
                <a16:creationId xmlns:a16="http://schemas.microsoft.com/office/drawing/2014/main" xmlns="" id="{7C714DFA-F289-4B37-94EA-72DED52E272C}"/>
              </a:ext>
            </a:extLst>
          </p:cNvPr>
          <p:cNvCxnSpPr>
            <a:cxnSpLocks/>
            <a:endCxn id="16" idx="1"/>
          </p:cNvCxnSpPr>
          <p:nvPr/>
        </p:nvCxnSpPr>
        <p:spPr>
          <a:xfrm rot="16200000" flipH="1">
            <a:off x="-888012" y="3633566"/>
            <a:ext cx="2335794" cy="106931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EA07FC44-5D76-40E2-958D-D3359372872E}"/>
              </a:ext>
            </a:extLst>
          </p:cNvPr>
          <p:cNvCxnSpPr/>
          <p:nvPr/>
        </p:nvCxnSpPr>
        <p:spPr>
          <a:xfrm flipH="1">
            <a:off x="405727" y="2192138"/>
            <a:ext cx="16379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278F42A3-DAA2-4404-93AD-5804036AEE34}"/>
              </a:ext>
            </a:extLst>
          </p:cNvPr>
          <p:cNvCxnSpPr/>
          <p:nvPr/>
        </p:nvCxnSpPr>
        <p:spPr>
          <a:xfrm flipH="1">
            <a:off x="399672" y="2834034"/>
            <a:ext cx="1698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0C8A8E6C-001C-4886-950C-9C836A0A5620}"/>
              </a:ext>
            </a:extLst>
          </p:cNvPr>
          <p:cNvCxnSpPr/>
          <p:nvPr/>
        </p:nvCxnSpPr>
        <p:spPr>
          <a:xfrm>
            <a:off x="399672" y="2192138"/>
            <a:ext cx="0" cy="6418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8692364A-481B-4764-8C59-4A2D64641D79}"/>
              </a:ext>
            </a:extLst>
          </p:cNvPr>
          <p:cNvCxnSpPr/>
          <p:nvPr/>
        </p:nvCxnSpPr>
        <p:spPr>
          <a:xfrm>
            <a:off x="236170" y="2519137"/>
            <a:ext cx="16350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4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49B0178-5695-47BE-B48E-E5F88F32671F}"/>
              </a:ext>
            </a:extLst>
          </p:cNvPr>
          <p:cNvSpPr txBox="1"/>
          <p:nvPr/>
        </p:nvSpPr>
        <p:spPr>
          <a:xfrm>
            <a:off x="1706917" y="154498"/>
            <a:ext cx="877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/>
              <a:t>Группа 3. Производство продукции плодово-ягодных насаждений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xmlns="" id="{BC73B29E-80F4-4FDD-BFCD-9B22CD69E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283822"/>
              </p:ext>
            </p:extLst>
          </p:nvPr>
        </p:nvGraphicFramePr>
        <p:xfrm>
          <a:off x="414067" y="845780"/>
          <a:ext cx="5426015" cy="2009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420">
                  <a:extLst>
                    <a:ext uri="{9D8B030D-6E8A-4147-A177-3AD203B41FA5}">
                      <a16:colId xmlns:a16="http://schemas.microsoft.com/office/drawing/2014/main" xmlns="" val="3616615590"/>
                    </a:ext>
                  </a:extLst>
                </a:gridCol>
                <a:gridCol w="4875595">
                  <a:extLst>
                    <a:ext uri="{9D8B030D-6E8A-4147-A177-3AD203B41FA5}">
                      <a16:colId xmlns:a16="http://schemas.microsoft.com/office/drawing/2014/main" xmlns="" val="704991447"/>
                    </a:ext>
                  </a:extLst>
                </a:gridCol>
              </a:tblGrid>
              <a:tr h="4872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№ п/п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Минимальный объем сведений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7383366"/>
                  </a:ext>
                </a:extLst>
              </a:tr>
              <a:tr h="2579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Кадастровый номер земельного участка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1989092"/>
                  </a:ext>
                </a:extLst>
              </a:tr>
              <a:tr h="257958"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dirty="0">
                          <a:solidFill>
                            <a:schemeClr val="tx1"/>
                          </a:solidFill>
                          <a:latin typeface="+mn-lt"/>
                        </a:rPr>
                        <a:t>Сведения о правах на земельный участок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7157057"/>
                  </a:ext>
                </a:extLst>
              </a:tr>
              <a:tr h="601902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latin typeface="+mn-lt"/>
                        </a:rPr>
                        <a:t>Сведения о площади земельного участка, используемой для выращивания сельскохозяйственных культур (в гектарах), с указанием наименования сельскохозяйственной культуры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415394"/>
                  </a:ext>
                </a:extLst>
              </a:tr>
              <a:tr h="3026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 фактическом использовании земельного участка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013591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6732D12-E125-4641-9041-CE9BCD7397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89" r="18009"/>
          <a:stretch/>
        </p:blipFill>
        <p:spPr>
          <a:xfrm>
            <a:off x="414067" y="2923635"/>
            <a:ext cx="5426015" cy="3624863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0" name="Соединитель: уступ 9">
            <a:extLst>
              <a:ext uri="{FF2B5EF4-FFF2-40B4-BE49-F238E27FC236}">
                <a16:creationId xmlns:a16="http://schemas.microsoft.com/office/drawing/2014/main" xmlns="" id="{1CFD5575-21FD-40DD-BA25-8827F092B162}"/>
              </a:ext>
            </a:extLst>
          </p:cNvPr>
          <p:cNvCxnSpPr>
            <a:cxnSpLocks/>
            <a:endCxn id="6" idx="1"/>
          </p:cNvCxnSpPr>
          <p:nvPr/>
        </p:nvCxnSpPr>
        <p:spPr>
          <a:xfrm rot="16200000" flipH="1">
            <a:off x="-721372" y="3600628"/>
            <a:ext cx="2034604" cy="23627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AA012296-6692-44B6-B9DF-A437AEEFD2BF}"/>
              </a:ext>
            </a:extLst>
          </p:cNvPr>
          <p:cNvCxnSpPr>
            <a:cxnSpLocks/>
          </p:cNvCxnSpPr>
          <p:nvPr/>
        </p:nvCxnSpPr>
        <p:spPr>
          <a:xfrm flipV="1">
            <a:off x="177794" y="2701463"/>
            <a:ext cx="236273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5840082" y="2070340"/>
            <a:ext cx="353684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FFA0535-E038-44B5-BED9-8AA9414727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3766" y="1182210"/>
            <a:ext cx="5613762" cy="383836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319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B463F37-679E-4219-85EC-7C09FB25D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6199" y="1060539"/>
            <a:ext cx="6600011" cy="321698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49B0178-5695-47BE-B48E-E5F88F32671F}"/>
              </a:ext>
            </a:extLst>
          </p:cNvPr>
          <p:cNvSpPr txBox="1"/>
          <p:nvPr/>
        </p:nvSpPr>
        <p:spPr>
          <a:xfrm>
            <a:off x="1350025" y="154498"/>
            <a:ext cx="9491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/>
              <a:t>Группа 4. Производство молока, производство мясного скотоводства, </a:t>
            </a:r>
          </a:p>
          <a:p>
            <a:pPr algn="ctr"/>
            <a:r>
              <a:rPr lang="ru-RU" sz="2400" dirty="0"/>
              <a:t>поддержка развития овцеводства, козоводства и производства шерсти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xmlns="" id="{823DF9B7-D3DE-486B-A8D2-5360A7A65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499008"/>
              </p:ext>
            </p:extLst>
          </p:nvPr>
        </p:nvGraphicFramePr>
        <p:xfrm>
          <a:off x="358167" y="1060539"/>
          <a:ext cx="4671032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83">
                  <a:extLst>
                    <a:ext uri="{9D8B030D-6E8A-4147-A177-3AD203B41FA5}">
                      <a16:colId xmlns:a16="http://schemas.microsoft.com/office/drawing/2014/main" xmlns="" val="3866798243"/>
                    </a:ext>
                  </a:extLst>
                </a:gridCol>
                <a:gridCol w="4121149">
                  <a:extLst>
                    <a:ext uri="{9D8B030D-6E8A-4147-A177-3AD203B41FA5}">
                      <a16:colId xmlns:a16="http://schemas.microsoft.com/office/drawing/2014/main" xmlns="" val="704991447"/>
                    </a:ext>
                  </a:extLst>
                </a:gridCol>
              </a:tblGrid>
              <a:tr h="513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п/п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Минимальный объем сведений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7383366"/>
                  </a:ext>
                </a:extLst>
              </a:tr>
              <a:tr h="2715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spc="-40" baseline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spc="-40" baseline="0" dirty="0">
                          <a:solidFill>
                            <a:schemeClr val="tx1"/>
                          </a:solidFill>
                          <a:latin typeface="+mn-lt"/>
                        </a:rPr>
                        <a:t>Кадастровый номер земельного участка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1989092"/>
                  </a:ext>
                </a:extLst>
              </a:tr>
              <a:tr h="271588"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spc="-40" baseline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spc="-40" baseline="0" dirty="0">
                          <a:solidFill>
                            <a:schemeClr val="tx1"/>
                          </a:solidFill>
                          <a:latin typeface="+mn-lt"/>
                        </a:rPr>
                        <a:t>Сведения о правах на земельный участок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7157057"/>
                  </a:ext>
                </a:extLst>
              </a:tr>
              <a:tr h="271588">
                <a:tc>
                  <a:txBody>
                    <a:bodyPr/>
                    <a:lstStyle/>
                    <a:p>
                      <a:pPr algn="ctr"/>
                      <a:r>
                        <a:rPr lang="ru-RU" sz="1200" b="0" spc="-40" baseline="0" dirty="0"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spc="-40" baseline="0" dirty="0">
                          <a:latin typeface="+mn-lt"/>
                        </a:rPr>
                        <a:t>Сведения об объектах недвижимости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415394"/>
                  </a:ext>
                </a:extLst>
              </a:tr>
              <a:tr h="271588"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spc="-4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spc="-4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 фактическом использовании земельного участка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013591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DB888D5-1DD0-45CB-B47D-3764FB7ACA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0137" b="20628"/>
          <a:stretch/>
        </p:blipFill>
        <p:spPr>
          <a:xfrm>
            <a:off x="213592" y="2934048"/>
            <a:ext cx="5108991" cy="247471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6" name="Соединитель: уступ 15">
            <a:extLst>
              <a:ext uri="{FF2B5EF4-FFF2-40B4-BE49-F238E27FC236}">
                <a16:creationId xmlns:a16="http://schemas.microsoft.com/office/drawing/2014/main" xmlns="" id="{62A96AFE-C2D6-4A70-A740-E339FB7F5FCF}"/>
              </a:ext>
            </a:extLst>
          </p:cNvPr>
          <p:cNvCxnSpPr>
            <a:cxnSpLocks/>
          </p:cNvCxnSpPr>
          <p:nvPr/>
        </p:nvCxnSpPr>
        <p:spPr>
          <a:xfrm rot="16200000" flipH="1">
            <a:off x="-881471" y="3511443"/>
            <a:ext cx="2109881" cy="80249"/>
          </a:xfrm>
          <a:prstGeom prst="bentConnector3">
            <a:avLst>
              <a:gd name="adj1" fmla="val 99472"/>
            </a:avLst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2B5B5A94-BB4C-42A3-A700-5ACC62C56501}"/>
              </a:ext>
            </a:extLst>
          </p:cNvPr>
          <p:cNvCxnSpPr>
            <a:cxnSpLocks/>
          </p:cNvCxnSpPr>
          <p:nvPr/>
        </p:nvCxnSpPr>
        <p:spPr>
          <a:xfrm>
            <a:off x="133347" y="2496628"/>
            <a:ext cx="224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 стрелкой 65">
            <a:extLst>
              <a:ext uri="{FF2B5EF4-FFF2-40B4-BE49-F238E27FC236}">
                <a16:creationId xmlns:a16="http://schemas.microsoft.com/office/drawing/2014/main" xmlns="" id="{9B9DD3D4-DC40-450A-AD40-BCE53AFECD29}"/>
              </a:ext>
            </a:extLst>
          </p:cNvPr>
          <p:cNvCxnSpPr>
            <a:cxnSpLocks/>
          </p:cNvCxnSpPr>
          <p:nvPr/>
        </p:nvCxnSpPr>
        <p:spPr>
          <a:xfrm>
            <a:off x="5029199" y="2242868"/>
            <a:ext cx="32700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2CCD5A9-281F-4443-B05E-ECFCC2D0E7B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157" b="11163"/>
          <a:stretch/>
        </p:blipFill>
        <p:spPr>
          <a:xfrm>
            <a:off x="6309039" y="2675979"/>
            <a:ext cx="5584877" cy="365832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2560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14407A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2203</TotalTime>
  <Words>355</Words>
  <Application>Microsoft Office PowerPoint</Application>
  <PresentationFormat>Произвольный</PresentationFormat>
  <Paragraphs>79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Перечень сведений о земельных участках в подсистеме «Реестр ЗСН»  для предоставления мер государственной поддержки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Сергеевич Лузан</dc:creator>
  <cp:lastModifiedBy>Болвачев ВА</cp:lastModifiedBy>
  <cp:revision>317</cp:revision>
  <cp:lastPrinted>2025-11-25T13:35:11Z</cp:lastPrinted>
  <dcterms:created xsi:type="dcterms:W3CDTF">2025-07-18T12:03:03Z</dcterms:created>
  <dcterms:modified xsi:type="dcterms:W3CDTF">2025-11-27T06:29:21Z</dcterms:modified>
</cp:coreProperties>
</file>